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23" r:id="rId3"/>
    <p:sldId id="257" r:id="rId4"/>
    <p:sldId id="319" r:id="rId5"/>
    <p:sldId id="277" r:id="rId6"/>
    <p:sldId id="311" r:id="rId7"/>
    <p:sldId id="312" r:id="rId8"/>
    <p:sldId id="260" r:id="rId9"/>
    <p:sldId id="320" r:id="rId10"/>
    <p:sldId id="313" r:id="rId11"/>
    <p:sldId id="314" r:id="rId12"/>
    <p:sldId id="321" r:id="rId13"/>
    <p:sldId id="316" r:id="rId14"/>
    <p:sldId id="317" r:id="rId15"/>
    <p:sldId id="32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FF934D-8C8F-477F-8B7E-FB833CAFB82F}" v="11" dt="2024-04-11T12:10:41.1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3186" autoAdjust="0"/>
  </p:normalViewPr>
  <p:slideViewPr>
    <p:cSldViewPr snapToGrid="0">
      <p:cViewPr varScale="1">
        <p:scale>
          <a:sx n="85" d="100"/>
          <a:sy n="85" d="100"/>
        </p:scale>
        <p:origin x="58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AF6C38-AF60-47FA-BC93-557B0F782FB6}" type="datetimeFigureOut">
              <a:rPr lang="en-GB" smtClean="0"/>
              <a:t>22/09/2024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E8949D-1103-4B37-8A22-F6EEE88405A0}" type="slidenum">
              <a:rPr lang="en-GB" smtClean="0"/>
              <a:t>‹#›</a:t>
            </a:fld>
            <a:endParaRPr lang="en-GB"/>
          </a:p>
        </p:txBody>
      </p:sp>
    </p:spTree>
    <p:extLst>
      <p:ext uri="{BB962C8B-B14F-4D97-AF65-F5344CB8AC3E}">
        <p14:creationId xmlns:p14="http://schemas.microsoft.com/office/powerpoint/2010/main" val="1075270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GB" i="1" dirty="0">
                <a:latin typeface="Comic Sans MS" panose="030F0702030302020204" pitchFamily="66" charset="0"/>
              </a:rPr>
              <a:t>Supported by Kapow</a:t>
            </a: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Art and Design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5" name="Picture 4">
            <a:extLst>
              <a:ext uri="{FF2B5EF4-FFF2-40B4-BE49-F238E27FC236}">
                <a16:creationId xmlns:a16="http://schemas.microsoft.com/office/drawing/2014/main" id="{A353D356-5BBA-4CBB-AD37-8D37F52497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0803" y="2007746"/>
            <a:ext cx="7174353" cy="4295399"/>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366490156"/>
              </p:ext>
            </p:extLst>
          </p:nvPr>
        </p:nvGraphicFramePr>
        <p:xfrm>
          <a:off x="298880" y="1940030"/>
          <a:ext cx="11594238" cy="4533623"/>
        </p:xfrm>
        <a:graphic>
          <a:graphicData uri="http://schemas.openxmlformats.org/drawingml/2006/table">
            <a:tbl>
              <a:tblPr firstRow="1" bandRow="1">
                <a:tableStyleId>{5940675A-B579-460E-94D1-54222C63F5DA}</a:tableStyleId>
              </a:tblPr>
              <a:tblGrid>
                <a:gridCol w="5797119">
                  <a:extLst>
                    <a:ext uri="{9D8B030D-6E8A-4147-A177-3AD203B41FA5}">
                      <a16:colId xmlns:a16="http://schemas.microsoft.com/office/drawing/2014/main" val="1039164095"/>
                    </a:ext>
                  </a:extLst>
                </a:gridCol>
                <a:gridCol w="5797119">
                  <a:extLst>
                    <a:ext uri="{9D8B030D-6E8A-4147-A177-3AD203B41FA5}">
                      <a16:colId xmlns:a16="http://schemas.microsoft.com/office/drawing/2014/main" val="1363944581"/>
                    </a:ext>
                  </a:extLst>
                </a:gridCol>
              </a:tblGrid>
              <a:tr h="48346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Art Appreciation (all year)</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488381">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know about great artists, architects and designers and understand how their work was shaped by the historical and cultural context in which it was created</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p>
                      <a:pPr algn="ctr">
                        <a:lnSpc>
                          <a:spcPct val="107000"/>
                        </a:lnSpc>
                        <a:spcAft>
                          <a:spcPts val="0"/>
                        </a:spcAft>
                      </a:pPr>
                      <a:r>
                        <a:rPr lang="en-GB" sz="1200" b="1">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describe some of the techniques used by great artists, architects and understand that their work was shaped by the historical and cultural context in which it was created.</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p>
                      <a:pPr algn="ctr">
                        <a:lnSpc>
                          <a:spcPct val="107000"/>
                        </a:lnSpc>
                        <a:spcAft>
                          <a:spcPts val="0"/>
                        </a:spcAft>
                      </a:pPr>
                      <a:r>
                        <a:rPr lang="en-GB" sz="1200" b="1">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2064113">
                <a:tc>
                  <a:txBody>
                    <a:bodyPr/>
                    <a:lstStyle/>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create a piece of work, taking inspiration from famous artists, architects and designers.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some of the starting points, processes and techniques used by famous artists, architects and designers in history.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express an opinion on the work of famous, notable artists, architects and designers.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describe a piece of work, identifying the inspiration taken from famous artists, architects and designers. </a:t>
                      </a:r>
                      <a:endPar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and describe some of the starting points, processes and techniques used by great artists, architects and designers in history.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express an opinion on the work of famous, artists, architects and designers, referring to techniques and effect.</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endParaRPr lang="en-GB" sz="1200" b="1"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r>
                        <a:rPr lang="en-GB" sz="1200" b="1"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854208"/>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Cycles A and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87188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515140222"/>
              </p:ext>
            </p:extLst>
          </p:nvPr>
        </p:nvGraphicFramePr>
        <p:xfrm>
          <a:off x="298881" y="1924365"/>
          <a:ext cx="11594237" cy="4453239"/>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746629407"/>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465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Autumn 1: </a:t>
                      </a:r>
                      <a:r>
                        <a:rPr lang="en-GB" sz="1200" b="1" i="0" kern="1200" dirty="0">
                          <a:solidFill>
                            <a:schemeClr val="tx1"/>
                          </a:solidFill>
                          <a:effectLst/>
                          <a:latin typeface="+mn-lt"/>
                          <a:ea typeface="+mn-ea"/>
                          <a:cs typeface="+mn-cs"/>
                        </a:rPr>
                        <a:t>Drawing: Growing artists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mn-lt"/>
                        </a:rPr>
                        <a:t>Autumn 2: </a:t>
                      </a:r>
                      <a:r>
                        <a:rPr lang="en-GB" sz="1200" b="1" i="0" kern="1200" dirty="0">
                          <a:solidFill>
                            <a:schemeClr val="tx1"/>
                          </a:solidFill>
                          <a:effectLst/>
                          <a:latin typeface="+mn-lt"/>
                          <a:ea typeface="+mn-ea"/>
                          <a:cs typeface="+mn-cs"/>
                        </a:rPr>
                        <a:t>Drawing: Power prints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Spring – </a:t>
                      </a:r>
                      <a:r>
                        <a:rPr lang="en-US" sz="1200" b="1" i="0" kern="1200" dirty="0">
                          <a:solidFill>
                            <a:schemeClr val="tx1"/>
                          </a:solidFill>
                          <a:effectLst/>
                          <a:latin typeface="+mn-lt"/>
                          <a:ea typeface="+mn-ea"/>
                          <a:cs typeface="+mn-cs"/>
                        </a:rPr>
                        <a:t>Craft and design: Ancient Egyptian scrolls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Summer – </a:t>
                      </a:r>
                      <a:r>
                        <a:rPr lang="en-US" sz="1200" b="1" i="0" kern="1200" dirty="0">
                          <a:solidFill>
                            <a:schemeClr val="tx1"/>
                          </a:solidFill>
                          <a:effectLst/>
                          <a:latin typeface="+mn-lt"/>
                          <a:ea typeface="+mn-ea"/>
                          <a:cs typeface="+mn-cs"/>
                        </a:rPr>
                        <a:t>Craft and design: Fabric of nature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extLst>
                  <a:ext uri="{0D108BD9-81ED-4DB2-BD59-A6C34878D82A}">
                    <a16:rowId xmlns:a16="http://schemas.microsoft.com/office/drawing/2014/main" val="3471968257"/>
                  </a:ext>
                </a:extLst>
              </a:tr>
              <a:tr h="3813159">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Know the difference between organic and geometric shapes.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simple shapes to form the basis of a detailed drawing.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shading to demonstrate a sense of light and dark in their work.</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Shade with a reasonable degree of accuracy and skill.</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Blend tones smoothly and follow the four shading rules.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Collect a varied range of textures using frottage.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tools competently, being willing to experiment.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Generate ideas mostly independently and make decisions to compose an interesting frottage image.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considered cuts and tears to create their ideas.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Understand how to apply tone, with some guidance about where to use it.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framed selection of an image onto a large scale with some guidance.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a range of drawing materials, beginning to demonstrate expressive marks by trying tools in an interesting way.</a:t>
                      </a:r>
                    </a:p>
                    <a:p>
                      <a:pPr marL="171450" indent="-17145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several pencil tones when shading and create a simple 3D effect.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Explore the effect of holding a pencil in different ways and applying different pressures.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charcoal and rubber to show areas of light and dark in their drawings.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Demonstrate an awareness of the relative size of the objects they draw.</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scissors with care and purpose to cut out images.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out multiple arrangements of cut images to decide on their composition.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different tools to create marks and patterns when scratching into a painted surface.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some awareness of how to create contrast by including areas with more and less marks.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an interesting finished drawing based on their original composition, including detail such as contrast and pattern.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Work co-operatively to create a joint artwork, experimenting with their methods.</a:t>
                      </a:r>
                    </a:p>
                    <a:p>
                      <a:pPr marL="171450" indent="-17145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err="1">
                          <a:solidFill>
                            <a:schemeClr val="tx1"/>
                          </a:solidFill>
                          <a:effectLst/>
                          <a:latin typeface="+mn-lt"/>
                          <a:ea typeface="+mn-ea"/>
                          <a:cs typeface="+mn-cs"/>
                        </a:rPr>
                        <a:t>Recognise</a:t>
                      </a:r>
                      <a:r>
                        <a:rPr lang="en-US" sz="1000" b="0" i="0" kern="1200" dirty="0">
                          <a:solidFill>
                            <a:schemeClr val="tx1"/>
                          </a:solidFill>
                          <a:effectLst/>
                          <a:latin typeface="+mn-lt"/>
                          <a:ea typeface="+mn-ea"/>
                          <a:cs typeface="+mn-cs"/>
                        </a:rPr>
                        <a:t> and discuss the importance of Ancient Egyptian art.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Consider the suitability of a surface for drawing.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Record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patterns and shapes through observational drawing.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Choose and use tools and materials confidently.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Begin to experiment with drawing techniques.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selection of sketches that show idea exploration.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Produce a final design with a clear purpose.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Follow instructions with minimal support.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Discuss and evaluate the process and outcome of their work.</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Produce a complete painted or drawn piece from a design idea.</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and materials appropriately, showing an understanding of effective composition.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Have a clear idea of the subject of their zine, including a range of images and information.</a:t>
                      </a:r>
                    </a:p>
                    <a:p>
                      <a:pPr marL="0" indent="0">
                        <a:buFont typeface="Arial" panose="020B0604020202020204" pitchFamily="34" charset="0"/>
                        <a:buNone/>
                      </a:pP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objects, images and sounds with relevant subject vocabulary.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drawings that replicate a selected image.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Select imagery and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to create a mood board with a defined theme and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palette.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Complete four drawings, created with confident use of materials and tools to add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Understand the work of William Morris, using subject vocabulary to describe his work and style.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pattern using their drawing, taking inspiration from mood boards and initial research to develop it.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Identify and explain where a pattern repeats.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Follow instructions to create a repeating pattern, adding extra detail.</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Understand different methods of creating printed fabric in creative industries.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sketchbooks to evaluate patterns.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Produce ideas to illustrate products using their designs.</a:t>
                      </a:r>
                    </a:p>
                    <a:p>
                      <a:pPr marL="171450" indent="-171450">
                        <a:buFont typeface="Arial" panose="020B0604020202020204" pitchFamily="34" charset="0"/>
                        <a:buChar char="•"/>
                      </a:pPr>
                      <a:endPar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1427035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543542782"/>
              </p:ext>
            </p:extLst>
          </p:nvPr>
        </p:nvGraphicFramePr>
        <p:xfrm>
          <a:off x="298880" y="1940030"/>
          <a:ext cx="11594237" cy="4876800"/>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746629407"/>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465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Autumn 1: </a:t>
                      </a:r>
                      <a:r>
                        <a:rPr lang="en-GB" sz="1200" b="1" kern="1200" dirty="0">
                          <a:solidFill>
                            <a:schemeClr val="tx1"/>
                          </a:solidFill>
                          <a:effectLst/>
                          <a:latin typeface="+mn-lt"/>
                          <a:ea typeface="+mn-ea"/>
                          <a:cs typeface="+mn-cs"/>
                        </a:rPr>
                        <a:t>Painting and mixed media: Prehistoric painting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mn-lt"/>
                        </a:rPr>
                        <a:t>Autumn 2:</a:t>
                      </a:r>
                      <a:r>
                        <a:rPr lang="en-GB" sz="1200" b="1" dirty="0">
                          <a:latin typeface="+mn-lt"/>
                        </a:rPr>
                        <a:t>Painting and mixed media: Light and dark</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Spring – Sculpture and 3D: Abstract shape and space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Summer – </a:t>
                      </a:r>
                      <a:r>
                        <a:rPr lang="en-US" sz="1200" b="1" dirty="0">
                          <a:latin typeface="+mn-lt"/>
                        </a:rPr>
                        <a:t>Sculpture and 3D: Mega materials</a:t>
                      </a:r>
                    </a:p>
                  </a:txBody>
                  <a:tcPr/>
                </a:tc>
                <a:extLst>
                  <a:ext uri="{0D108BD9-81ED-4DB2-BD59-A6C34878D82A}">
                    <a16:rowId xmlns:a16="http://schemas.microsoft.com/office/drawing/2014/main" val="3471968257"/>
                  </a:ext>
                </a:extLst>
              </a:tr>
              <a:tr h="3813159">
                <a:tc>
                  <a:txBody>
                    <a:bodyPr/>
                    <a:lstStyle/>
                    <a:p>
                      <a:pPr marL="171450" indent="-171450">
                        <a:buFont typeface="Arial" panose="020B0604020202020204" pitchFamily="34" charset="0"/>
                        <a:buChar char="•"/>
                      </a:pPr>
                      <a:r>
                        <a:rPr lang="en-US" sz="1000" b="0" i="0" kern="1200" dirty="0" err="1">
                          <a:solidFill>
                            <a:schemeClr val="tx1"/>
                          </a:solidFill>
                          <a:effectLst/>
                          <a:latin typeface="+mn-lt"/>
                          <a:ea typeface="+mn-ea"/>
                          <a:cs typeface="+mn-cs"/>
                        </a:rPr>
                        <a:t>Recognise</a:t>
                      </a:r>
                      <a:r>
                        <a:rPr lang="en-US" sz="1000" b="0" i="0" kern="1200" dirty="0">
                          <a:solidFill>
                            <a:schemeClr val="tx1"/>
                          </a:solidFill>
                          <a:effectLst/>
                          <a:latin typeface="+mn-lt"/>
                          <a:ea typeface="+mn-ea"/>
                          <a:cs typeface="+mn-cs"/>
                        </a:rPr>
                        <a:t> the processes involved in creating prehistoric art.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Explain approximately how many years ago prehistoric art was produced.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simple shapes to build initial sketches.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large scale copy of a small sketch.</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charcoal to recreate the style of cave artists.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Demonstrate good understanding of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mixing with natural pigments.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Discuss the differences between prehistoric and modern paint.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choices about equipment or paint to recreate features of prehistoric art, experimenting with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and textures.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Successfully make positive and negative handprints in a range of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Apply their knowledge of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mixing to make natural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a:t>
                      </a:r>
                    </a:p>
                    <a:p>
                      <a:pPr marL="171450" indent="-171450">
                        <a:lnSpc>
                          <a:spcPct val="107000"/>
                        </a:lnSpc>
                        <a:spcAft>
                          <a:spcPts val="0"/>
                        </a:spcAft>
                        <a:buFont typeface="Arial" panose="020B0604020202020204" pitchFamily="34" charset="0"/>
                        <a:buChar char="•"/>
                      </a:pPr>
                      <a:endParaRPr lang="en-GB" sz="10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Share their ideas about a painting.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the difference between a tint and a shade.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Mix tints and shades by adding black or white paint.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Discuss their real-life experiences of how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can appear different.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tints and shades to paint an object in 3D.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different arrangements of objects for a composition, explaining their decisions.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Produce a clear sketch that reflects the arrangement of their objects.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final painting that shows an understanding of how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can be used to show light and dark, and therefore show three dimensions.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Paint with care and control to make a still life with </a:t>
                      </a:r>
                      <a:r>
                        <a:rPr lang="en-US" sz="1000" b="0" i="0" kern="1200" dirty="0" err="1">
                          <a:solidFill>
                            <a:schemeClr val="tx1"/>
                          </a:solidFill>
                          <a:effectLst/>
                          <a:latin typeface="+mn-lt"/>
                          <a:ea typeface="+mn-ea"/>
                          <a:cs typeface="+mn-cs"/>
                        </a:rPr>
                        <a:t>recognisable</a:t>
                      </a:r>
                      <a:r>
                        <a:rPr lang="en-US" sz="1000" b="0" i="0" kern="1200" dirty="0">
                          <a:solidFill>
                            <a:schemeClr val="tx1"/>
                          </a:solidFill>
                          <a:effectLst/>
                          <a:latin typeface="+mn-lt"/>
                          <a:ea typeface="+mn-ea"/>
                          <a:cs typeface="+mn-cs"/>
                        </a:rPr>
                        <a:t> objects.</a:t>
                      </a:r>
                    </a:p>
                    <a:p>
                      <a:pPr marL="171450" indent="-171450">
                        <a:lnSpc>
                          <a:spcPct val="107000"/>
                        </a:lnSpc>
                        <a:spcAft>
                          <a:spcPts val="0"/>
                        </a:spcAft>
                        <a:buFont typeface="Arial" panose="020B0604020202020204" pitchFamily="34" charset="0"/>
                        <a:buChar char="•"/>
                      </a:pPr>
                      <a:endParaRPr lang="en-GB" sz="10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out different ways to make card shapes three dimensional, e.g. folding and curving the card or joining the flat shapes together.</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a structure that holds its 3D shape.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Explain in simple terms the difference between 2D and 3D art.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Combine shapes together to make an interesting free-standing sculpture.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out more than one way to create joins between shapes.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Identify familiar 2D shapes in photographs.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Identify shapes in the negative space between objects.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cardboard model from different angles, focusing on shapes in the positive and negative space to achieve an abstract effect.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Plan an abstract sculpture based on play equipment.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that they have learned how to shape materials in more than one way (e.g. by folding and rolling).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Choose appropriate methods for joining elements in their sculptures.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that they have thought about how to improve their sculptures and made choices about what to add.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Work cooperatively in pairs to add detail to their artwork.</a:t>
                      </a:r>
                    </a:p>
                    <a:p>
                      <a:pPr marL="171450" indent="-171450">
                        <a:buFont typeface="Arial" panose="020B0604020202020204" pitchFamily="34" charset="0"/>
                        <a:buChar char="•"/>
                      </a:pPr>
                      <a:endParaRPr lang="en-GB" sz="10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drawing in an unfamiliar way and take risks in their work.</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familiar shapes to create simple 3D drawings and describe the shapes they use.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simple design with consideration for how its shape could be cut from soap.</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Transfer a drawn idea successfully to a soap carving.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informed choices about their use of tools.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Successfully bend wire to follow a simple template, adding details for stability and aesthetics.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shadow sculpture using block lettering in the style of </a:t>
                      </a:r>
                      <a:r>
                        <a:rPr lang="en-US" sz="1000" b="0" i="0" kern="1200" dirty="0" err="1">
                          <a:solidFill>
                            <a:schemeClr val="tx1"/>
                          </a:solidFill>
                          <a:effectLst/>
                          <a:latin typeface="+mn-lt"/>
                          <a:ea typeface="+mn-ea"/>
                          <a:cs typeface="+mn-cs"/>
                        </a:rPr>
                        <a:t>Sokari</a:t>
                      </a:r>
                      <a:r>
                        <a:rPr lang="en-US" sz="1000" b="0" i="0" kern="1200" dirty="0">
                          <a:solidFill>
                            <a:schemeClr val="tx1"/>
                          </a:solidFill>
                          <a:effectLst/>
                          <a:latin typeface="+mn-lt"/>
                          <a:ea typeface="+mn-ea"/>
                          <a:cs typeface="+mn-cs"/>
                        </a:rPr>
                        <a:t> Douglas Camp.</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they are considering alternative ways to display their sculpture when photographing it.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Explore different ways to join materials to create a 3D outcome, making considered choices about the placement of materials.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how their work has been influenced by the work of El Anatsui.</a:t>
                      </a:r>
                    </a:p>
                    <a:p>
                      <a:pPr marL="171450" indent="-171450">
                        <a:buFont typeface="Arial" panose="020B0604020202020204" pitchFamily="34" charset="0"/>
                        <a:buChar char="•"/>
                      </a:pPr>
                      <a:endParaRPr lang="en-GB" sz="10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324748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230375557"/>
              </p:ext>
            </p:extLst>
          </p:nvPr>
        </p:nvGraphicFramePr>
        <p:xfrm>
          <a:off x="298880" y="1940030"/>
          <a:ext cx="11594238" cy="4142209"/>
        </p:xfrm>
        <a:graphic>
          <a:graphicData uri="http://schemas.openxmlformats.org/drawingml/2006/table">
            <a:tbl>
              <a:tblPr firstRow="1" bandRow="1">
                <a:tableStyleId>{5940675A-B579-460E-94D1-54222C63F5DA}</a:tableStyleId>
              </a:tblPr>
              <a:tblGrid>
                <a:gridCol w="5797119">
                  <a:extLst>
                    <a:ext uri="{9D8B030D-6E8A-4147-A177-3AD203B41FA5}">
                      <a16:colId xmlns:a16="http://schemas.microsoft.com/office/drawing/2014/main" val="1039164095"/>
                    </a:ext>
                  </a:extLst>
                </a:gridCol>
                <a:gridCol w="5797119">
                  <a:extLst>
                    <a:ext uri="{9D8B030D-6E8A-4147-A177-3AD203B41FA5}">
                      <a16:colId xmlns:a16="http://schemas.microsoft.com/office/drawing/2014/main" val="1363944581"/>
                    </a:ext>
                  </a:extLst>
                </a:gridCol>
              </a:tblGrid>
              <a:tr h="48346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Art Appreciation (all year)</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488381">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research and discuss the ideas and approaches of great artists, architects and designers and understand that their work was shaped by the historical and cultural context in which it was created.</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critically discuss the ideas and approaches of great artists, architects and understand that their work was shaped by the historical and cultural context in which it was created.</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p>
                      <a:pPr algn="ctr">
                        <a:lnSpc>
                          <a:spcPct val="107000"/>
                        </a:lnSpc>
                        <a:spcAft>
                          <a:spcPts val="0"/>
                        </a:spcAft>
                      </a:pPr>
                      <a:r>
                        <a:rPr lang="en-GB" sz="1200" b="1">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2064113">
                <a:tc>
                  <a:txBody>
                    <a:bodyPr/>
                    <a:lstStyle/>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Know which approaches specific artists, architects and designers use and why. </a:t>
                      </a: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Know how to work in a similar way to artists I have studied. </a:t>
                      </a: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Know how to develop my own artistic techniques through the study of artists, architects and designers.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Know how to respond critically when exploring the work of artists, architects and designers. </a:t>
                      </a: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Know how to apply my critical thinking to the work I produce.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854208"/>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Cycles A and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586902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12654"/>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277757896"/>
              </p:ext>
            </p:extLst>
          </p:nvPr>
        </p:nvGraphicFramePr>
        <p:xfrm>
          <a:off x="298881" y="1872199"/>
          <a:ext cx="11594237" cy="4996032"/>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2317146640"/>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20603">
                <a:tc>
                  <a:txBody>
                    <a:bodyPr/>
                    <a:lstStyle/>
                    <a:p>
                      <a:pPr algn="ctr"/>
                      <a:r>
                        <a:rPr lang="en-US" sz="1000" b="1" i="0" kern="1200" dirty="0">
                          <a:solidFill>
                            <a:schemeClr val="tx1"/>
                          </a:solidFill>
                          <a:effectLst/>
                          <a:latin typeface="+mn-lt"/>
                          <a:ea typeface="+mn-ea"/>
                          <a:cs typeface="+mn-cs"/>
                        </a:rPr>
                        <a:t>Autumn - Painting and mixed media: Portraits</a:t>
                      </a:r>
                    </a:p>
                  </a:txBody>
                  <a:tcPr/>
                </a:tc>
                <a:tc>
                  <a:txBody>
                    <a:bodyPr/>
                    <a:lstStyle/>
                    <a:p>
                      <a:pPr algn="ctr"/>
                      <a:r>
                        <a:rPr lang="en-US" sz="1000" b="1" i="0" kern="1200" dirty="0">
                          <a:solidFill>
                            <a:schemeClr val="tx1"/>
                          </a:solidFill>
                          <a:effectLst/>
                          <a:latin typeface="+mn-lt"/>
                          <a:ea typeface="+mn-ea"/>
                          <a:cs typeface="+mn-cs"/>
                        </a:rPr>
                        <a:t>Autumn - Painting and mixed media: Artist study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dirty="0">
                          <a:solidFill>
                            <a:schemeClr val="tx1"/>
                          </a:solidFill>
                          <a:effectLst/>
                          <a:latin typeface="+mn-lt"/>
                          <a:ea typeface="+mn-ea"/>
                          <a:cs typeface="+mn-cs"/>
                        </a:rPr>
                        <a:t>Spring - Craft and design: Architecture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latin typeface="+mn-lt"/>
                        </a:rPr>
                        <a:t>Summer: </a:t>
                      </a:r>
                      <a:r>
                        <a:rPr lang="en-GB" sz="1000" b="1" i="0" kern="1200" dirty="0">
                          <a:solidFill>
                            <a:schemeClr val="tx1"/>
                          </a:solidFill>
                          <a:effectLst/>
                          <a:latin typeface="+mn-lt"/>
                          <a:ea typeface="+mn-ea"/>
                          <a:cs typeface="+mn-cs"/>
                        </a:rPr>
                        <a:t>Sculpture and 3D: Interactive installation</a:t>
                      </a:r>
                    </a:p>
                  </a:txBody>
                  <a:tcPr/>
                </a:tc>
                <a:extLst>
                  <a:ext uri="{0D108BD9-81ED-4DB2-BD59-A6C34878D82A}">
                    <a16:rowId xmlns:a16="http://schemas.microsoft.com/office/drawing/2014/main" val="3471968257"/>
                  </a:ext>
                </a:extLst>
              </a:tr>
              <a:tr h="4400564">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Outline a portrait drawing with words, varying the size, shape and placement of words to create interest.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Try a variety of materials and compositions for the backgrounds of their drawings.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Communicate to their partner what kind of photo portrait they want.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that they are making decisions about the position of a drawing on their background, trying multiple ideas.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successful print.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some Art vocabulary to talk about and compare portraits.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Identify key facts using a website as a reference.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Explain their opinion of an artwork.</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Experiment with materials and techniques when adapting their photo portraits.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self-portrait that aims to represent something about them.</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they have considered the effect created by their choice of materials and composition in their final piece.</a:t>
                      </a:r>
                    </a:p>
                    <a:p>
                      <a:pPr marL="171450" indent="-171450">
                        <a:buFont typeface="Arial" panose="020B0604020202020204" pitchFamily="34" charset="0"/>
                        <a:buChar char="•"/>
                      </a:pPr>
                      <a:endParaRPr lang="en-GB" sz="10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Understand a narrative and use descriptive language to tell a story.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Suggest ideas for the meaning behind a picture.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Identify different features within a painting and use the formal elements to describe it.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Be creative and imaginative in finding their own meaning in a painting.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their own art or personal experiences to justify their ideas.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Read a picture well and see beyond the first glance, </a:t>
                      </a:r>
                      <a:r>
                        <a:rPr lang="en-US" sz="1000" b="0" i="0" kern="1200" dirty="0" err="1">
                          <a:solidFill>
                            <a:schemeClr val="tx1"/>
                          </a:solidFill>
                          <a:effectLst/>
                          <a:latin typeface="+mn-lt"/>
                          <a:ea typeface="+mn-ea"/>
                          <a:cs typeface="+mn-cs"/>
                        </a:rPr>
                        <a:t>analysing</a:t>
                      </a:r>
                      <a:r>
                        <a:rPr lang="en-US" sz="1000" b="0" i="0" kern="1200" dirty="0">
                          <a:solidFill>
                            <a:schemeClr val="tx1"/>
                          </a:solidFill>
                          <a:effectLst/>
                          <a:latin typeface="+mn-lt"/>
                          <a:ea typeface="+mn-ea"/>
                          <a:cs typeface="+mn-cs"/>
                        </a:rPr>
                        <a:t> and evaluating it successfully.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Reflect on personal experiences to convey through their own piece of abstract art.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Contribute to discussions to either the class, group or talk partner.</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Understand and choose a meaningful message to convey through imagery, creating some different composition ideas.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Select an appropriate artist.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Collect a range of information that is presented in an interesting and pleasing way in sketchbooks.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Generate an idea for a final piece, demonstrating some inspiration from their chosen artist.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Produce a final piece of work, selecting appropriate tools and materials to create an intended effect.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Experiment and revisit ideas, drawing on creative experiences.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Work in a sustained way to complete a piece, making evaluations at each stage.</a:t>
                      </a:r>
                    </a:p>
                    <a:p>
                      <a:pPr marL="171450" indent="-171450">
                        <a:buFont typeface="Arial" panose="020B0604020202020204" pitchFamily="34" charset="0"/>
                        <a:buChar char="•"/>
                      </a:pPr>
                      <a:endParaRPr lang="en-GB" sz="10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Sketch a house from first-hand or second-hand observation.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basic shapes to place key features and form the composition, measuring to work out proportions.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Notice small details to incorporate into the drawing by observing.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Select a section of their drawing that creates an interesting composition, with a variety of patterns, lines and texture.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Follow steps to create a print with clear lines, with some smudging.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Purposefully evaluate their work, demonstrating what went well and what could be improved.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building design based on a theme or set purpose.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plan view or front elevation of their building, annotating the key features.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Discuss Hundertwasser’s work and </a:t>
                      </a:r>
                      <a:r>
                        <a:rPr lang="en-US" sz="1000" b="0" i="0" kern="1200" dirty="0" err="1">
                          <a:solidFill>
                            <a:schemeClr val="tx1"/>
                          </a:solidFill>
                          <a:effectLst/>
                          <a:latin typeface="+mn-lt"/>
                          <a:ea typeface="+mn-ea"/>
                          <a:cs typeface="+mn-cs"/>
                        </a:rPr>
                        <a:t>recognise</a:t>
                      </a:r>
                      <a:r>
                        <a:rPr lang="en-US" sz="1000" b="0" i="0" kern="1200" dirty="0">
                          <a:solidFill>
                            <a:schemeClr val="tx1"/>
                          </a:solidFill>
                          <a:effectLst/>
                          <a:latin typeface="+mn-lt"/>
                          <a:ea typeface="+mn-ea"/>
                          <a:cs typeface="+mn-cs"/>
                        </a:rPr>
                        <a:t> his style.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factual presentation about Hundertwasser in a visually pleasing way.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understanding of what a monument is for by designing a monument that </a:t>
                      </a:r>
                      <a:r>
                        <a:rPr lang="en-US" sz="1000" b="0" i="0" kern="1200" dirty="0" err="1">
                          <a:solidFill>
                            <a:schemeClr val="tx1"/>
                          </a:solidFill>
                          <a:effectLst/>
                          <a:latin typeface="+mn-lt"/>
                          <a:ea typeface="+mn-ea"/>
                          <a:cs typeface="+mn-cs"/>
                        </a:rPr>
                        <a:t>symbolises</a:t>
                      </a:r>
                      <a:r>
                        <a:rPr lang="en-US" sz="1000" b="0" i="0" kern="1200" dirty="0">
                          <a:solidFill>
                            <a:schemeClr val="tx1"/>
                          </a:solidFill>
                          <a:effectLst/>
                          <a:latin typeface="+mn-lt"/>
                          <a:ea typeface="+mn-ea"/>
                          <a:cs typeface="+mn-cs"/>
                        </a:rPr>
                        <a:t> a person or event.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their monument and explain their choices.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Give constructive feedback to others about their monument designs.</a:t>
                      </a:r>
                    </a:p>
                    <a:p>
                      <a:pPr marL="171450" indent="-171450">
                        <a:lnSpc>
                          <a:spcPct val="107000"/>
                        </a:lnSpc>
                        <a:spcAft>
                          <a:spcPts val="0"/>
                        </a:spcAft>
                        <a:buFont typeface="Arial" panose="020B0604020202020204" pitchFamily="34" charset="0"/>
                        <a:buChar char="•"/>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Group images together, explaining their choices.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Answer questions about a chosen installation thoughtfully and generate their own questions.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that they understand what installation art means.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Justify their opinions of installation artworks.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Evaluate their box designs, considering how they might appear as full-sized spaces.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Suggest changes they could make if they repeated the activity to create a different atmosphere in the space.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an installation plan, model or space.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their creations and the changes they made as they worked.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how their space conveys a particular message or theme.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and explain their choices about materials used, arrangement of items in the space and the overall display of the installation.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Show they have considered options for how to display their installation best e.g. lighting effects.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Present information about their installation clearly in the chosen format.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Justify choices made, explaining how they improve the viewer experience or make it interactive.</a:t>
                      </a:r>
                    </a:p>
                    <a:p>
                      <a:pPr marL="171450" indent="-171450">
                        <a:lnSpc>
                          <a:spcPct val="107000"/>
                        </a:lnSpc>
                        <a:spcAft>
                          <a:spcPts val="0"/>
                        </a:spcAft>
                        <a:buFont typeface="Arial" panose="020B0604020202020204" pitchFamily="34" charset="0"/>
                        <a:buChar char="•"/>
                      </a:pPr>
                      <a:endParaRPr lang="en-GB" sz="10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1011450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38100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798793859"/>
              </p:ext>
            </p:extLst>
          </p:nvPr>
        </p:nvGraphicFramePr>
        <p:xfrm>
          <a:off x="298880" y="1809491"/>
          <a:ext cx="11594237" cy="4937760"/>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2317146640"/>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4656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Autumn 1: Drawing: I need space</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mn-lt"/>
                        </a:rPr>
                        <a:t>Autumn 2: </a:t>
                      </a:r>
                      <a:r>
                        <a:rPr lang="en-GB" sz="1200" b="1" dirty="0">
                          <a:latin typeface="+mn-lt"/>
                        </a:rPr>
                        <a:t>Craft and design: Photo opportunity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Spring: </a:t>
                      </a:r>
                      <a:r>
                        <a:rPr lang="en-US" sz="1200" b="1" dirty="0">
                          <a:latin typeface="+mn-lt"/>
                        </a:rPr>
                        <a:t>Drawing: Make my voice heard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Summer: Sculpture and 3D:Making memories</a:t>
                      </a:r>
                    </a:p>
                  </a:txBody>
                  <a:tcPr/>
                </a:tc>
                <a:extLst>
                  <a:ext uri="{0D108BD9-81ED-4DB2-BD59-A6C34878D82A}">
                    <a16:rowId xmlns:a16="http://schemas.microsoft.com/office/drawing/2014/main" val="3471968257"/>
                  </a:ext>
                </a:extLst>
              </a:tr>
              <a:tr h="3794500">
                <a:tc>
                  <a:txBody>
                    <a:bodyPr/>
                    <a:lstStyle/>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Understand and explain what retrofuturism is.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Participate in discussions and offer ideas.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Evaluate images using simple responses, sometimes using formal elements to extend ideas.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Provide plausible suggestions for how a piece was created.</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Comfortably use different stimuli to draw from.</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past knowledge and experience to explore a range of drawing processes.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Select and place textures to create a collagraph plate, applying an understanding of the material, which may be supported by testing.</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Create a selection of drawings and visual notes that demonstrate their ideas using sketchbooks.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Generate a clear composition idea for a final piece that shows how it will be drawn.</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Apply confident skills to make an effective collagraph print.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Independently select tools and drawing techniques, with some guidance.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Demonstrate growing independence, discussing ways to improve work.</a:t>
                      </a:r>
                    </a:p>
                    <a:p>
                      <a:pPr marL="171450" indent="-171450" algn="ctr">
                        <a:buFont typeface="Arial" panose="020B0604020202020204" pitchFamily="34" charset="0"/>
                        <a:buChar char="•"/>
                      </a:pPr>
                      <a:endParaRPr lang="en-GB" sz="900" b="1" dirty="0">
                        <a:latin typeface="+mn-lt"/>
                      </a:endParaRPr>
                    </a:p>
                  </a:txBody>
                  <a:tcPr/>
                </a:tc>
                <a:tc>
                  <a:txBody>
                    <a:bodyPr/>
                    <a:lstStyle/>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Explain how a new image can be created using a combination of other images.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Understand what photomontage is and </a:t>
                      </a:r>
                      <a:r>
                        <a:rPr lang="en-US" sz="900" b="0" i="0" kern="1200" dirty="0" err="1">
                          <a:solidFill>
                            <a:schemeClr val="tx1"/>
                          </a:solidFill>
                          <a:effectLst/>
                          <a:latin typeface="+mn-lt"/>
                          <a:ea typeface="+mn-ea"/>
                          <a:cs typeface="+mn-cs"/>
                        </a:rPr>
                        <a:t>recognise</a:t>
                      </a:r>
                      <a:r>
                        <a:rPr lang="en-US" sz="900" b="0" i="0" kern="1200" dirty="0">
                          <a:solidFill>
                            <a:schemeClr val="tx1"/>
                          </a:solidFill>
                          <a:effectLst/>
                          <a:latin typeface="+mn-lt"/>
                          <a:ea typeface="+mn-ea"/>
                          <a:cs typeface="+mn-cs"/>
                        </a:rPr>
                        <a:t> how artists use photography.</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Select relevant images and cut them with confidence and a level of control.</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Demonstrate a competent knowledge of effective composition, discussing their ideas.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recording devices and available software with confidence.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Demonstrate a confident understanding of Edward Weston’s style through their artistic choices.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Discuss the features of a design, e.g. explaining what is effective about a composition.</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Select a suitable range of props, considering the design brief and their initial ideas.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the viewfinder to set up an effective composition, thinking about the scale and positioning of objects.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editing software to change their image, reflecting an artist’s style.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Choose a suitable painting and suggest appropriate ways to recreate it photographically with props.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Set up a composition and think about a space that will provide good lighting levels.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Take a portrait that is focused and appropriately framed.</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Draw an accurately measured grid, with some support, understanding how it can support them with their drawing.</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the grid to translate a photograph to a drawn image that is mostly correctly proportioned.</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Create a final painting or drawing with tonal differences that create a photo-realistic effect.</a:t>
                      </a:r>
                    </a:p>
                  </a:txBody>
                  <a:tcPr/>
                </a:tc>
                <a:tc>
                  <a:txBody>
                    <a:bodyPr/>
                    <a:lstStyle/>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Collect a good range of imagery, adding annotated notes and sketches.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Make relevant comparisons between different styles of art.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Use tools effectively to explore a range of effects.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Respond to the meaning of a spirit animal through drawing.</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Generate symbols that reflect their likes and dislikes with little support.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Create a tile that is full of pattern, symbols and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that represents themselves.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Discuss ideas to create light and dark through drawing techniques.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Explain the term chiaroscuro.</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Apply chiaroscuro to create light and form through a tonal drawing.</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Understand the impact of using techniques for effect.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Participate in a discussion that examines the similarities and differences between different styles of art.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Form their own opinions about what art is, justifying their ideas.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Identify a cause and decide what message they want to convey.</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Understand artist’s choices to convey a message.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Review sketchbook and creative work to develop a drawn image.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Review and revisit ideas to develop their work.</a:t>
                      </a:r>
                    </a:p>
                    <a:p>
                      <a:pPr marL="171450" marR="0" lvl="0" indent="-1714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b="0" i="0" kern="1200" dirty="0">
                        <a:solidFill>
                          <a:schemeClr val="tx1"/>
                        </a:solidFill>
                        <a:effectLst/>
                        <a:latin typeface="+mn-lt"/>
                        <a:ea typeface="+mn-ea"/>
                        <a:cs typeface="+mn-cs"/>
                      </a:endParaRPr>
                    </a:p>
                  </a:txBody>
                  <a:tcPr/>
                </a:tc>
                <a:tc>
                  <a:txBody>
                    <a:bodyPr/>
                    <a:lstStyle/>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Discuss the work of artists that appreciate different artistic styles.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Create a sculpture to express themselves in a literal or symbolic way.</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Reflect verbally or in writing about creative decisions.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Suggest ways to represent memories through imagery, shapes and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Draw a composition of shapes developed from initial ideas to form a plan for a sculpture.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Competently use scissors to cut shapes accurately.</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Talk about artists’ work and explain what they might use in their own work.</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Produce a clear sketchbook idea for a sculpture, including written notes and drawings to show their methods and materials needed.</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Successfully translate plans to a 3D sculpture.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Work mostly independently, experimenting and trying new things.</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Identify and make improvements to their work.</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Produce a completed sculpture demonstrating experimentation, originality and technical competence.</a:t>
                      </a:r>
                    </a:p>
                    <a:p>
                      <a:pPr marL="171450" indent="-171450">
                        <a:buFont typeface="Arial" panose="020B0604020202020204" pitchFamily="34" charset="0"/>
                        <a:buChar char="•"/>
                      </a:pPr>
                      <a:r>
                        <a:rPr lang="en-US" sz="900" b="0" i="0" kern="1200" dirty="0">
                          <a:solidFill>
                            <a:schemeClr val="tx1"/>
                          </a:solidFill>
                          <a:effectLst/>
                          <a:latin typeface="+mn-lt"/>
                          <a:ea typeface="+mn-ea"/>
                          <a:cs typeface="+mn-cs"/>
                        </a:rPr>
                        <a:t>Competently reflect on successes and personal development.</a:t>
                      </a:r>
                    </a:p>
                    <a:p>
                      <a:pPr marL="171450" indent="-171450">
                        <a:lnSpc>
                          <a:spcPct val="107000"/>
                        </a:lnSpc>
                        <a:spcAft>
                          <a:spcPts val="0"/>
                        </a:spcAft>
                        <a:buFont typeface="Arial" panose="020B0604020202020204" pitchFamily="34" charset="0"/>
                        <a:buChar char="•"/>
                      </a:pPr>
                      <a:endParaRPr lang="en-GB" sz="9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686538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prstClr val="white"/>
                </a:solidFill>
                <a:latin typeface="Comic Sans MS" panose="030F0702030302020204" pitchFamily="66" charset="0"/>
              </a:rPr>
              <a:t>Art and Design</a:t>
            </a:r>
            <a:r>
              <a:rPr lang="en-GB" sz="3200" dirty="0">
                <a:solidFill>
                  <a:schemeClr val="bg1"/>
                </a:solidFill>
                <a:latin typeface="Comic Sans MS" panose="030F0702030302020204" pitchFamily="66" charset="0"/>
              </a:rPr>
              <a:t> Rationale - Kapow</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3058074047"/>
              </p:ext>
            </p:extLst>
          </p:nvPr>
        </p:nvGraphicFramePr>
        <p:xfrm>
          <a:off x="287044" y="2290439"/>
          <a:ext cx="11606074" cy="4251960"/>
        </p:xfrm>
        <a:graphic>
          <a:graphicData uri="http://schemas.openxmlformats.org/drawingml/2006/table">
            <a:tbl>
              <a:tblPr firstRow="1" bandRow="1">
                <a:tableStyleId>{5940675A-B579-460E-94D1-54222C63F5DA}</a:tableStyleId>
              </a:tblPr>
              <a:tblGrid>
                <a:gridCol w="1676227">
                  <a:extLst>
                    <a:ext uri="{9D8B030D-6E8A-4147-A177-3AD203B41FA5}">
                      <a16:colId xmlns:a16="http://schemas.microsoft.com/office/drawing/2014/main" val="3062780578"/>
                    </a:ext>
                  </a:extLst>
                </a:gridCol>
                <a:gridCol w="9929847">
                  <a:extLst>
                    <a:ext uri="{9D8B030D-6E8A-4147-A177-3AD203B41FA5}">
                      <a16:colId xmlns:a16="http://schemas.microsoft.com/office/drawing/2014/main" val="1274868415"/>
                    </a:ext>
                  </a:extLst>
                </a:gridCol>
              </a:tblGrid>
              <a:tr h="775490">
                <a:tc>
                  <a:txBody>
                    <a:bodyPr/>
                    <a:lstStyle/>
                    <a:p>
                      <a:r>
                        <a:rPr lang="en-GB" sz="1600" dirty="0">
                          <a:latin typeface="Comic Sans MS" panose="030F0702030302020204" pitchFamily="66" charset="0"/>
                        </a:rPr>
                        <a:t>Intent:</a:t>
                      </a:r>
                      <a:endParaRPr lang="en-GB" sz="1600" b="0" dirty="0">
                        <a:latin typeface="Comic Sans MS" panose="030F0702030302020204" pitchFamily="66" charset="0"/>
                      </a:endParaRPr>
                    </a:p>
                  </a:txBody>
                  <a:tcPr>
                    <a:solidFill>
                      <a:schemeClr val="accent1">
                        <a:lumMod val="20000"/>
                        <a:lumOff val="80000"/>
                      </a:schemeClr>
                    </a:solidFill>
                  </a:tcPr>
                </a:tc>
                <a:tc>
                  <a:txBody>
                    <a:bodyPr/>
                    <a:lstStyle/>
                    <a:p>
                      <a:r>
                        <a:rPr lang="en-US" sz="900" dirty="0"/>
                        <a:t>Kapow Primary’s revised Art and Design scheme of work aims to inspire pupils and develop their confidence to experiment and invent their own works of art. The scheme is written by experts in their field and designed to give pupils every opportunity to develop their ability, nurture their talent and interests, express their ideas and thoughts about the world, as well as learning about art and artists across cultures and through history. The scheme supports pupils to meet the National Curriculum End of Key Stage attainment targets and has been written to fully cover the National Society for Education in Art and Design’s progression competencies. Kapow Primary is an </a:t>
                      </a:r>
                      <a:r>
                        <a:rPr lang="en-US" sz="900" dirty="0" err="1"/>
                        <a:t>Artsmark</a:t>
                      </a:r>
                      <a:r>
                        <a:rPr lang="en-US" sz="900" dirty="0"/>
                        <a:t> partner and is able to support schools on their </a:t>
                      </a:r>
                      <a:r>
                        <a:rPr lang="en-US" sz="900" dirty="0" err="1"/>
                        <a:t>Artsmark</a:t>
                      </a:r>
                      <a:r>
                        <a:rPr lang="en-US" sz="900" dirty="0"/>
                        <a:t> journey, inspiring children and young people to create, experience, and participate in great arts and culture.</a:t>
                      </a:r>
                      <a:r>
                        <a:rPr lang="en-GB" sz="900" kern="1200" dirty="0">
                          <a:solidFill>
                            <a:schemeClr val="tx1"/>
                          </a:solidFill>
                          <a:effectLst/>
                          <a:latin typeface="+mn-lt"/>
                          <a:ea typeface="+mn-ea"/>
                          <a:cs typeface="+mn-cs"/>
                        </a:rPr>
                        <a:t> </a:t>
                      </a:r>
                    </a:p>
                  </a:txBody>
                  <a:tcPr>
                    <a:solidFill>
                      <a:schemeClr val="accent1">
                        <a:lumMod val="20000"/>
                        <a:lumOff val="80000"/>
                      </a:schemeClr>
                    </a:solidFill>
                  </a:tcPr>
                </a:tc>
                <a:extLst>
                  <a:ext uri="{0D108BD9-81ED-4DB2-BD59-A6C34878D82A}">
                    <a16:rowId xmlns:a16="http://schemas.microsoft.com/office/drawing/2014/main" val="522082441"/>
                  </a:ext>
                </a:extLst>
              </a:tr>
              <a:tr h="857952">
                <a:tc>
                  <a:txBody>
                    <a:bodyPr/>
                    <a:lstStyle/>
                    <a:p>
                      <a:r>
                        <a:rPr lang="en-GB" sz="1600" dirty="0">
                          <a:latin typeface="Comic Sans MS" panose="030F0702030302020204" pitchFamily="66" charset="0"/>
                        </a:rPr>
                        <a:t>Implementation:</a:t>
                      </a:r>
                    </a:p>
                  </a:txBody>
                  <a:tcPr>
                    <a:solidFill>
                      <a:schemeClr val="accent5">
                        <a:lumMod val="40000"/>
                        <a:lumOff val="60000"/>
                      </a:schemeClr>
                    </a:solidFill>
                  </a:tcPr>
                </a:tc>
                <a:tc>
                  <a:txBody>
                    <a:bodyPr/>
                    <a:lstStyle/>
                    <a:p>
                      <a:pPr algn="l"/>
                      <a:r>
                        <a:rPr lang="en-US" sz="900" dirty="0"/>
                        <a:t>The Kapow Art revised Scheme of Work is designed with five strands that run throughout. </a:t>
                      </a:r>
                    </a:p>
                    <a:p>
                      <a:pPr algn="l"/>
                      <a:r>
                        <a:rPr lang="en-US" sz="900" dirty="0"/>
                        <a:t>These are: ● Generating ideas ● Using sketchbooks ● Making skills, including formal elements (line, shape, tone, texture, pattern, </a:t>
                      </a:r>
                      <a:r>
                        <a:rPr lang="en-US" sz="900" dirty="0" err="1"/>
                        <a:t>colour</a:t>
                      </a:r>
                      <a:r>
                        <a:rPr lang="en-US" sz="900" dirty="0"/>
                        <a:t>) ● Knowledge of artists ● Evaluating and </a:t>
                      </a:r>
                      <a:r>
                        <a:rPr lang="en-US" sz="900" dirty="0" err="1"/>
                        <a:t>analysing</a:t>
                      </a:r>
                      <a:r>
                        <a:rPr lang="en-US" sz="900" dirty="0"/>
                        <a:t> </a:t>
                      </a:r>
                    </a:p>
                    <a:p>
                      <a:pPr algn="l"/>
                      <a:r>
                        <a:rPr lang="en-US" sz="900" dirty="0"/>
                        <a:t>Units of lessons are sequential, allowing children to build their skills and knowledge, applying them to a range of outcomes. The formal elements, a key part of the National Curriculum, are also woven throughout units. Key skills are revisited again and again with increasing complexity in a spiral curriculum model. This allows pupils to revise and build on their previous learning. </a:t>
                      </a:r>
                    </a:p>
                    <a:p>
                      <a:pPr algn="l"/>
                      <a:r>
                        <a:rPr lang="en-US" sz="900" dirty="0"/>
                        <a:t>Units in each year group are </a:t>
                      </a:r>
                      <a:r>
                        <a:rPr lang="en-US" sz="900" dirty="0" err="1"/>
                        <a:t>organised</a:t>
                      </a:r>
                      <a:r>
                        <a:rPr lang="en-US" sz="900" dirty="0"/>
                        <a:t> into four core areas: ● Drawing ● Painting and mixed-media ● Sculpture and 3D ● Craft and design </a:t>
                      </a:r>
                    </a:p>
                    <a:p>
                      <a:pPr algn="l"/>
                      <a:r>
                        <a:rPr lang="en-US" sz="900" dirty="0"/>
                        <a:t>Our National Curriculum mapping shows which of our units cover each of the National Curriculum attainment targets as well as each of the strands. </a:t>
                      </a:r>
                    </a:p>
                    <a:p>
                      <a:pPr algn="l"/>
                      <a:r>
                        <a:rPr lang="en-US" sz="900" dirty="0"/>
                        <a:t>Our Progression of knowledge and skills shows the skills that are taught within each year group and how these skills develop to ensure that attainment targets are securely met by the end of each key stage. </a:t>
                      </a:r>
                    </a:p>
                    <a:p>
                      <a:pPr algn="l"/>
                      <a:r>
                        <a:rPr lang="en-US" sz="900" dirty="0"/>
                        <a:t>Creativity and independent outcomes are robustly embedded into our units, supporting students in learning how to make their own creative choices and decisions, so that their art outcomes, whilst still being knowledge-rich, are unique to the pupil and personal.</a:t>
                      </a:r>
                    </a:p>
                    <a:p>
                      <a:pPr algn="l"/>
                      <a:endParaRPr lang="en-US" sz="900" b="0" i="0" dirty="0">
                        <a:solidFill>
                          <a:srgbClr val="1F295A"/>
                        </a:solidFill>
                        <a:effectLst/>
                        <a:latin typeface="Comic Sans MS" panose="030F0702030302020204" pitchFamily="66" charset="0"/>
                      </a:endParaRPr>
                    </a:p>
                    <a:p>
                      <a:pPr algn="l"/>
                      <a:r>
                        <a:rPr lang="en-US" sz="900" dirty="0"/>
                        <a:t>Lessons are always practical in nature and encourage experimental and exploratory learning with pupils using sketchbooks to document their ideas. Differentiated guidance is available for every lesson to ensure that lessons can be accessed and enjoyed by all pupils and opportunities to stretch pupils’ learning are available when required. Kapow Primary supports teachers who may lack confidence in their own artistic abilities. Pupil videos, created by subject specialists help pupils to see art techniques modelled by experts, to ensure the delivery of Art in your school is of the highest quality. Each unit of lessons includes multiple teacher videos to develop subject knowledge and support ongoing CPD. Kapow has been created with the understanding that many teachers do not feel confident delivering the full Art and Design curriculum and every effort has been made to ensure that they feel supported to deliver lessons of a high standard that ensure pupil progression. </a:t>
                      </a:r>
                      <a:endParaRPr lang="en-US" sz="900" b="0" i="0" dirty="0">
                        <a:solidFill>
                          <a:srgbClr val="1F295A"/>
                        </a:solidFill>
                        <a:effectLst/>
                        <a:latin typeface="Comic Sans MS" panose="030F0702030302020204" pitchFamily="66" charset="0"/>
                      </a:endParaRPr>
                    </a:p>
                  </a:txBody>
                  <a:tcPr>
                    <a:solidFill>
                      <a:schemeClr val="accent5">
                        <a:lumMod val="40000"/>
                        <a:lumOff val="60000"/>
                      </a:schemeClr>
                    </a:solidFill>
                  </a:tcPr>
                </a:tc>
                <a:extLst>
                  <a:ext uri="{0D108BD9-81ED-4DB2-BD59-A6C34878D82A}">
                    <a16:rowId xmlns:a16="http://schemas.microsoft.com/office/drawing/2014/main" val="1439158557"/>
                  </a:ext>
                </a:extLst>
              </a:tr>
              <a:tr h="1009355">
                <a:tc>
                  <a:txBody>
                    <a:bodyPr/>
                    <a:lstStyle/>
                    <a:p>
                      <a:r>
                        <a:rPr lang="en-GB" sz="1600" dirty="0">
                          <a:latin typeface="Comic Sans MS" panose="030F0702030302020204" pitchFamily="66" charset="0"/>
                        </a:rPr>
                        <a:t>Impact:</a:t>
                      </a:r>
                    </a:p>
                  </a:txBody>
                  <a:tcPr>
                    <a:solidFill>
                      <a:schemeClr val="accent1">
                        <a:lumMod val="60000"/>
                        <a:lumOff val="40000"/>
                      </a:schemeClr>
                    </a:solidFill>
                  </a:tcPr>
                </a:tc>
                <a:tc>
                  <a:txBody>
                    <a:bodyPr/>
                    <a:lstStyle/>
                    <a:p>
                      <a:pPr algn="l"/>
                      <a:r>
                        <a:rPr lang="en-US" sz="900" dirty="0"/>
                        <a:t>Kapow Primary’s curriculum is designed in such a way that children are involved in evaluation, dialogue and decision making about the quality of their outcomes and the improvements they need to make. By taking part in our regular discussions and decision-making processes, children will not only know facts and key information about art, but they will be able to talk confidently about their own learning journey, have higher metacognitive skills and have a growing understanding of how to improve. The impact of Kapow Primary’s scheme can be constantly monitored through both formative and summative assessment opportunities. Each lesson includes guidance to support teachers in assessing pupils against the learning objectives. An assessment spreadsheet including the learning outcomes for children with secure understanding and those working at greater depth enables teachers to keep records of summative assessments for each child. After the implementation of Kapow Primary’s Art and design scheme, pupils should leave primary school equipped with a range of techniques and the confidence and creativity to form a strong foundation for their Art and Design learning at Key Stage 3 and beyond. The expected impact of following the Kapow Primary Art and Design Scheme of Work is that children will: ★ Produce creative work, exploring and recording their ideas and experiences. ★ Be proficient in drawing, painting, sculpture and other art, craft and design techniques. ★ Evaluate and </a:t>
                      </a:r>
                      <a:r>
                        <a:rPr lang="en-US" sz="900" dirty="0" err="1"/>
                        <a:t>analyse</a:t>
                      </a:r>
                      <a:r>
                        <a:rPr lang="en-US" sz="900" dirty="0"/>
                        <a:t> creative works using subject-specific language. ★ Know about great artists and the historical and cultural development of their art. ★ Meet the end of key stage expectations outlined in the National curriculum for Art and Design</a:t>
                      </a:r>
                      <a:endParaRPr lang="en-GB" sz="900" dirty="0">
                        <a:latin typeface="Comic Sans MS" panose="030F0702030302020204" pitchFamily="66" charset="0"/>
                      </a:endParaRP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307777"/>
          </a:xfrm>
          <a:prstGeom prst="rect">
            <a:avLst/>
          </a:prstGeom>
        </p:spPr>
        <p:txBody>
          <a:bodyPr wrap="square">
            <a:spAutoFit/>
          </a:bodyPr>
          <a:lstStyle/>
          <a:p>
            <a:pPr algn="ctr"/>
            <a:r>
              <a:rPr lang="en-GB"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Our art curriculum aims to </a:t>
            </a:r>
            <a:r>
              <a:rPr lang="en-US" sz="14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inspire pupils to develop their artistic skills and knowledge and leaves them curious to find out more.</a:t>
            </a:r>
            <a:endParaRPr lang="en-GB" sz="1400" i="1"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365708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EYFS</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3" name="Rectangle 2">
            <a:extLst>
              <a:ext uri="{FF2B5EF4-FFF2-40B4-BE49-F238E27FC236}">
                <a16:creationId xmlns:a16="http://schemas.microsoft.com/office/drawing/2014/main" id="{CFE2DD8F-7D11-46B4-AD0C-25C35B349732}"/>
              </a:ext>
            </a:extLst>
          </p:cNvPr>
          <p:cNvSpPr/>
          <p:nvPr/>
        </p:nvSpPr>
        <p:spPr>
          <a:xfrm>
            <a:off x="681317" y="2332098"/>
            <a:ext cx="10730754" cy="1754326"/>
          </a:xfrm>
          <a:prstGeom prst="rect">
            <a:avLst/>
          </a:prstGeom>
        </p:spPr>
        <p:txBody>
          <a:bodyPr wrap="square">
            <a:spAutoFit/>
          </a:bodyPr>
          <a:lstStyle/>
          <a:p>
            <a:r>
              <a:rPr lang="en-US" dirty="0"/>
              <a:t>Our Year 1 Art and Design curriculum builds directly on the learning undertaken in the EYFS Expressive Arts and Design early learning goal. During their time in early years, children will have used and explored a variety of materials, tools and techniques which allow them to experiment with </a:t>
            </a:r>
            <a:r>
              <a:rPr lang="en-US" dirty="0" err="1"/>
              <a:t>colour</a:t>
            </a:r>
            <a:r>
              <a:rPr lang="en-US" dirty="0"/>
              <a:t>, design, texture, form and function. They will have engaged with the arts in a way that develops their artistic and cultural awareness, as well as their understanding, self-expression and ability to communicate through the arts. These skills, knowledge and experiences underpin the learning that takes place in Year 1 and across the KS1 and KS2 curriculum.</a:t>
            </a:r>
            <a:endParaRPr lang="en-GB" dirty="0"/>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269014899"/>
              </p:ext>
            </p:extLst>
          </p:nvPr>
        </p:nvGraphicFramePr>
        <p:xfrm>
          <a:off x="298881" y="1965514"/>
          <a:ext cx="11594236" cy="3794760"/>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984247">
                  <a:extLst>
                    <a:ext uri="{9D8B030D-6E8A-4147-A177-3AD203B41FA5}">
                      <a16:colId xmlns:a16="http://schemas.microsoft.com/office/drawing/2014/main" val="1039164095"/>
                    </a:ext>
                  </a:extLst>
                </a:gridCol>
                <a:gridCol w="2187388">
                  <a:extLst>
                    <a:ext uri="{9D8B030D-6E8A-4147-A177-3AD203B41FA5}">
                      <a16:colId xmlns:a16="http://schemas.microsoft.com/office/drawing/2014/main" val="2421390909"/>
                    </a:ext>
                  </a:extLst>
                </a:gridCol>
                <a:gridCol w="2223247">
                  <a:extLst>
                    <a:ext uri="{9D8B030D-6E8A-4147-A177-3AD203B41FA5}">
                      <a16:colId xmlns:a16="http://schemas.microsoft.com/office/drawing/2014/main" val="914411525"/>
                    </a:ext>
                  </a:extLst>
                </a:gridCol>
                <a:gridCol w="941294">
                  <a:extLst>
                    <a:ext uri="{9D8B030D-6E8A-4147-A177-3AD203B41FA5}">
                      <a16:colId xmlns:a16="http://schemas.microsoft.com/office/drawing/2014/main" val="642693463"/>
                    </a:ext>
                  </a:extLst>
                </a:gridCol>
                <a:gridCol w="2402541">
                  <a:extLst>
                    <a:ext uri="{9D8B030D-6E8A-4147-A177-3AD203B41FA5}">
                      <a16:colId xmlns:a16="http://schemas.microsoft.com/office/drawing/2014/main" val="954389551"/>
                    </a:ext>
                  </a:extLst>
                </a:gridCol>
                <a:gridCol w="929282">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900825">
                <a:tc>
                  <a:txBody>
                    <a:bodyPr/>
                    <a:lstStyle/>
                    <a:p>
                      <a:r>
                        <a:rPr lang="en-GB" sz="1100" dirty="0">
                          <a:latin typeface="Comic Sans MS" panose="030F0702030302020204" pitchFamily="66" charset="0"/>
                        </a:rPr>
                        <a:t>Yr1</a:t>
                      </a:r>
                    </a:p>
                  </a:txBody>
                  <a:tcPr/>
                </a:tc>
                <a:tc>
                  <a:txBody>
                    <a:bodyPr/>
                    <a:lstStyle/>
                    <a:p>
                      <a:pPr algn="ctr"/>
                      <a:r>
                        <a:rPr lang="en-US" sz="1050" b="1" dirty="0">
                          <a:latin typeface="+mn-lt"/>
                        </a:rPr>
                        <a:t>Drawing: Make your mark</a:t>
                      </a:r>
                    </a:p>
                    <a:p>
                      <a:pPr algn="ctr"/>
                      <a:r>
                        <a:rPr lang="en-US" sz="1050" b="0" i="0" kern="1200" dirty="0">
                          <a:solidFill>
                            <a:schemeClr val="tx1"/>
                          </a:solidFill>
                          <a:effectLst/>
                          <a:latin typeface="+mn-lt"/>
                          <a:ea typeface="+mn-ea"/>
                          <a:cs typeface="+mn-cs"/>
                        </a:rPr>
                        <a:t>Exploring mark making and line; working and experimenting with different materials through observational and collaborative pieces.</a:t>
                      </a:r>
                      <a:endParaRPr lang="en-GB" sz="1050" b="1" dirty="0">
                        <a:latin typeface="+mn-lt"/>
                      </a:endParaRPr>
                    </a:p>
                  </a:txBody>
                  <a:tcPr>
                    <a:noFill/>
                  </a:tcPr>
                </a:tc>
                <a:tc>
                  <a:txBody>
                    <a:bodyPr/>
                    <a:lstStyle/>
                    <a:p>
                      <a:pPr algn="ctr"/>
                      <a:r>
                        <a:rPr lang="en-US" sz="1050" b="1" dirty="0">
                          <a:latin typeface="+mn-lt"/>
                        </a:rPr>
                        <a:t>Painting and mixed media: </a:t>
                      </a:r>
                      <a:r>
                        <a:rPr lang="en-US" sz="1050" b="1" dirty="0" err="1">
                          <a:latin typeface="+mn-lt"/>
                        </a:rPr>
                        <a:t>colour</a:t>
                      </a:r>
                      <a:r>
                        <a:rPr lang="en-US" sz="1050" b="1" dirty="0">
                          <a:latin typeface="+mn-lt"/>
                        </a:rPr>
                        <a:t> splash</a:t>
                      </a:r>
                    </a:p>
                    <a:p>
                      <a:pPr algn="ctr"/>
                      <a:r>
                        <a:rPr lang="en-US" sz="1050" b="0" i="0" kern="1200" dirty="0">
                          <a:solidFill>
                            <a:schemeClr val="tx1"/>
                          </a:solidFill>
                          <a:effectLst/>
                          <a:latin typeface="+mn-lt"/>
                          <a:ea typeface="+mn-ea"/>
                          <a:cs typeface="+mn-cs"/>
                        </a:rPr>
                        <a:t>Exploring </a:t>
                      </a:r>
                      <a:r>
                        <a:rPr lang="en-US" sz="1050" b="0" i="0" kern="1200" dirty="0" err="1">
                          <a:solidFill>
                            <a:schemeClr val="tx1"/>
                          </a:solidFill>
                          <a:effectLst/>
                          <a:latin typeface="+mn-lt"/>
                          <a:ea typeface="+mn-ea"/>
                          <a:cs typeface="+mn-cs"/>
                        </a:rPr>
                        <a:t>colour</a:t>
                      </a:r>
                      <a:r>
                        <a:rPr lang="en-US" sz="1050" b="0" i="0" kern="1200" dirty="0">
                          <a:solidFill>
                            <a:schemeClr val="tx1"/>
                          </a:solidFill>
                          <a:effectLst/>
                          <a:latin typeface="+mn-lt"/>
                          <a:ea typeface="+mn-ea"/>
                          <a:cs typeface="+mn-cs"/>
                        </a:rPr>
                        <a:t> mixing through paint play, using a range of tools to paint on different surfaces and creating paintings inspired by Clarice Cliff and Jasper Johns.</a:t>
                      </a:r>
                      <a:endParaRPr lang="en-GB" sz="1050" b="1" dirty="0">
                        <a:latin typeface="+mn-lt"/>
                      </a:endParaRPr>
                    </a:p>
                    <a:p>
                      <a:pPr algn="ctr"/>
                      <a:endParaRPr lang="en-GB" sz="1050" b="0" dirty="0">
                        <a:latin typeface="+mn-lt"/>
                      </a:endParaRPr>
                    </a:p>
                  </a:txBody>
                  <a:tcPr>
                    <a:solidFill>
                      <a:schemeClr val="bg1"/>
                    </a:solidFill>
                  </a:tcPr>
                </a:tc>
                <a:tc>
                  <a:txBody>
                    <a:bodyPr/>
                    <a:lstStyle/>
                    <a:p>
                      <a:pPr algn="ctr"/>
                      <a:r>
                        <a:rPr lang="en-US" sz="1050" b="1" dirty="0">
                          <a:latin typeface="+mn-lt"/>
                        </a:rPr>
                        <a:t>Sculpture and 3D: Paper Play</a:t>
                      </a:r>
                    </a:p>
                    <a:p>
                      <a:pPr algn="ctr"/>
                      <a:r>
                        <a:rPr lang="en-US" sz="1050" b="0" i="0" kern="1200" dirty="0">
                          <a:solidFill>
                            <a:schemeClr val="tx1"/>
                          </a:solidFill>
                          <a:effectLst/>
                          <a:latin typeface="+mn-lt"/>
                          <a:ea typeface="+mn-ea"/>
                          <a:cs typeface="+mn-cs"/>
                        </a:rPr>
                        <a:t>Creating simple three dimensional shapes and structures using familiar materials, children develop skills in manipulating paper and card. They fold, roll and scrunch materials to make their own sculptures.</a:t>
                      </a:r>
                      <a:endParaRPr lang="en-GB" sz="1050" b="1" dirty="0">
                        <a:latin typeface="+mn-lt"/>
                      </a:endParaRPr>
                    </a:p>
                    <a:p>
                      <a:pPr algn="ctr"/>
                      <a:endParaRPr lang="en-GB" sz="1050" b="1" dirty="0">
                        <a:latin typeface="+mn-lt"/>
                      </a:endParaRPr>
                    </a:p>
                  </a:txBody>
                  <a:tcPr>
                    <a:noFill/>
                  </a:tcPr>
                </a:tc>
                <a:tc>
                  <a:txBody>
                    <a:bodyPr/>
                    <a:lstStyle/>
                    <a:p>
                      <a:pPr algn="ctr"/>
                      <a:endParaRPr lang="en-GB" sz="1050" b="0" dirty="0">
                        <a:latin typeface="+mn-lt"/>
                      </a:endParaRPr>
                    </a:p>
                  </a:txBody>
                  <a:tcPr>
                    <a:solidFill>
                      <a:srgbClr val="41AE0A"/>
                    </a:solidFill>
                  </a:tcPr>
                </a:tc>
                <a:tc>
                  <a:txBody>
                    <a:bodyPr/>
                    <a:lstStyle/>
                    <a:p>
                      <a:pPr algn="ctr"/>
                      <a:r>
                        <a:rPr lang="en-US" sz="1050" b="1" dirty="0">
                          <a:latin typeface="+mn-lt"/>
                        </a:rPr>
                        <a:t>Craft and design: Woven wonders</a:t>
                      </a:r>
                    </a:p>
                    <a:p>
                      <a:pPr algn="ctr"/>
                      <a:r>
                        <a:rPr lang="en-US" sz="1050" b="0" i="0" kern="1200" dirty="0">
                          <a:solidFill>
                            <a:schemeClr val="tx1"/>
                          </a:solidFill>
                          <a:effectLst/>
                          <a:latin typeface="+mn-lt"/>
                          <a:ea typeface="+mn-ea"/>
                          <a:cs typeface="+mn-cs"/>
                        </a:rPr>
                        <a:t>Learning </a:t>
                      </a:r>
                      <a:r>
                        <a:rPr lang="en-US" sz="1050" b="0" i="0" kern="1200" dirty="0" err="1">
                          <a:solidFill>
                            <a:schemeClr val="tx1"/>
                          </a:solidFill>
                          <a:effectLst/>
                          <a:latin typeface="+mn-lt"/>
                          <a:ea typeface="+mn-ea"/>
                          <a:cs typeface="+mn-cs"/>
                        </a:rPr>
                        <a:t>fibre</a:t>
                      </a:r>
                      <a:r>
                        <a:rPr lang="en-US" sz="1050" b="0" i="0" kern="1200" dirty="0">
                          <a:solidFill>
                            <a:schemeClr val="tx1"/>
                          </a:solidFill>
                          <a:effectLst/>
                          <a:latin typeface="+mn-lt"/>
                          <a:ea typeface="+mn-ea"/>
                          <a:cs typeface="+mn-cs"/>
                        </a:rPr>
                        <a:t> art skills such as plaiting, threading, knotting and weaving to create three-dimensional woven artworks inspired by artist Cecilia Vicuña.</a:t>
                      </a:r>
                      <a:endParaRPr lang="en-GB" sz="1050" b="0" dirty="0">
                        <a:latin typeface="+mn-lt"/>
                      </a:endParaRPr>
                    </a:p>
                  </a:txBody>
                  <a:tcPr>
                    <a:noFill/>
                  </a:tcPr>
                </a:tc>
                <a:tc>
                  <a:txBody>
                    <a:bodyPr/>
                    <a:lstStyle/>
                    <a:p>
                      <a:pPr algn="ctr"/>
                      <a:endParaRPr lang="en-GB" sz="10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2460120749"/>
                  </a:ext>
                </a:extLst>
              </a:tr>
              <a:tr h="900825">
                <a:tc>
                  <a:txBody>
                    <a:bodyPr/>
                    <a:lstStyle/>
                    <a:p>
                      <a:r>
                        <a:rPr lang="en-US" sz="1100" dirty="0">
                          <a:latin typeface="Comic Sans MS" panose="030F0702030302020204" pitchFamily="66" charset="0"/>
                        </a:rPr>
                        <a:t>Yr2</a:t>
                      </a:r>
                      <a:endParaRPr lang="en-GB" sz="1100" dirty="0">
                        <a:latin typeface="Comic Sans MS" panose="030F0702030302020204" pitchFamily="66" charset="0"/>
                      </a:endParaRPr>
                    </a:p>
                  </a:txBody>
                  <a:tcPr/>
                </a:tc>
                <a:tc>
                  <a:txBody>
                    <a:bodyPr/>
                    <a:lstStyle/>
                    <a:p>
                      <a:pPr algn="ctr"/>
                      <a:r>
                        <a:rPr lang="en-US" sz="1050" b="1" dirty="0">
                          <a:latin typeface="+mn-lt"/>
                        </a:rPr>
                        <a:t>Drawing: Tell a story</a:t>
                      </a:r>
                    </a:p>
                    <a:p>
                      <a:pPr algn="ctr"/>
                      <a:r>
                        <a:rPr lang="en-US" sz="1050" b="0" i="0" kern="1200" dirty="0">
                          <a:solidFill>
                            <a:schemeClr val="tx1"/>
                          </a:solidFill>
                          <a:effectLst/>
                          <a:latin typeface="+mn-lt"/>
                          <a:ea typeface="+mn-ea"/>
                          <a:cs typeface="+mn-cs"/>
                        </a:rPr>
                        <a:t>Using storybook illustration as a stimulus, children develop their mark-making to explore a wider range of tools and experiment with creating texture to add detail to drawings.</a:t>
                      </a:r>
                      <a:endParaRPr lang="en-GB" sz="1050" b="1" dirty="0">
                        <a:latin typeface="+mn-lt"/>
                      </a:endParaRPr>
                    </a:p>
                  </a:txBody>
                  <a:tcPr>
                    <a:noFill/>
                  </a:tcPr>
                </a:tc>
                <a:tc>
                  <a:txBody>
                    <a:bodyPr/>
                    <a:lstStyle/>
                    <a:p>
                      <a:pPr algn="ctr"/>
                      <a:r>
                        <a:rPr lang="en-US" sz="1050" b="1" dirty="0">
                          <a:latin typeface="+mn-lt"/>
                        </a:rPr>
                        <a:t>Painting and mixed media: Life in </a:t>
                      </a:r>
                      <a:r>
                        <a:rPr lang="en-US" sz="1050" b="1" dirty="0" err="1">
                          <a:latin typeface="+mn-lt"/>
                        </a:rPr>
                        <a:t>colour</a:t>
                      </a:r>
                      <a:endParaRPr lang="en-US" sz="1050" b="1" dirty="0">
                        <a:latin typeface="+mn-lt"/>
                      </a:endParaRPr>
                    </a:p>
                    <a:p>
                      <a:pPr algn="ctr"/>
                      <a:r>
                        <a:rPr lang="en-US" sz="1050" b="0" i="0" kern="1200" dirty="0">
                          <a:solidFill>
                            <a:schemeClr val="tx1"/>
                          </a:solidFill>
                          <a:effectLst/>
                          <a:latin typeface="+mn-lt"/>
                          <a:ea typeface="+mn-ea"/>
                          <a:cs typeface="+mn-cs"/>
                        </a:rPr>
                        <a:t>Developing </a:t>
                      </a:r>
                      <a:r>
                        <a:rPr lang="en-US" sz="1050" b="0" i="0" kern="1200" dirty="0" err="1">
                          <a:solidFill>
                            <a:schemeClr val="tx1"/>
                          </a:solidFill>
                          <a:effectLst/>
                          <a:latin typeface="+mn-lt"/>
                          <a:ea typeface="+mn-ea"/>
                          <a:cs typeface="+mn-cs"/>
                        </a:rPr>
                        <a:t>colour</a:t>
                      </a:r>
                      <a:r>
                        <a:rPr lang="en-US" sz="1050" b="0" i="0" kern="1200" dirty="0">
                          <a:solidFill>
                            <a:schemeClr val="tx1"/>
                          </a:solidFill>
                          <a:effectLst/>
                          <a:latin typeface="+mn-lt"/>
                          <a:ea typeface="+mn-ea"/>
                          <a:cs typeface="+mn-cs"/>
                        </a:rPr>
                        <a:t> mixing skills, learning about the work of artist Romare Bearden and creating textured papers using paint, children compose collages inspired by their exploration of </a:t>
                      </a:r>
                      <a:r>
                        <a:rPr lang="en-US" sz="1050" b="0" i="0" kern="1200" dirty="0" err="1">
                          <a:solidFill>
                            <a:schemeClr val="tx1"/>
                          </a:solidFill>
                          <a:effectLst/>
                          <a:latin typeface="+mn-lt"/>
                          <a:ea typeface="+mn-ea"/>
                          <a:cs typeface="+mn-cs"/>
                        </a:rPr>
                        <a:t>colour</a:t>
                      </a:r>
                      <a:r>
                        <a:rPr lang="en-US" sz="1050" b="0" i="0" kern="1200" dirty="0">
                          <a:solidFill>
                            <a:schemeClr val="tx1"/>
                          </a:solidFill>
                          <a:effectLst/>
                          <a:latin typeface="+mn-lt"/>
                          <a:ea typeface="+mn-ea"/>
                          <a:cs typeface="+mn-cs"/>
                        </a:rPr>
                        <a:t> and texture in the world around them.</a:t>
                      </a:r>
                    </a:p>
                    <a:p>
                      <a:pPr algn="ctr"/>
                      <a:endParaRPr lang="en-GB" sz="1050" b="1" dirty="0">
                        <a:latin typeface="+mn-lt"/>
                      </a:endParaRPr>
                    </a:p>
                  </a:txBody>
                  <a:tcPr>
                    <a:solidFill>
                      <a:schemeClr val="bg1"/>
                    </a:solidFill>
                  </a:tcPr>
                </a:tc>
                <a:tc>
                  <a:txBody>
                    <a:bodyPr/>
                    <a:lstStyle/>
                    <a:p>
                      <a:pPr algn="ctr"/>
                      <a:r>
                        <a:rPr lang="en-US" sz="1050" b="1" dirty="0">
                          <a:latin typeface="+mn-lt"/>
                        </a:rPr>
                        <a:t>Sculpture and 3D: Clay houses</a:t>
                      </a:r>
                    </a:p>
                    <a:p>
                      <a:pPr algn="ctr"/>
                      <a:r>
                        <a:rPr lang="en-US" sz="1050" b="0" i="0" kern="1200" dirty="0">
                          <a:solidFill>
                            <a:schemeClr val="tx1"/>
                          </a:solidFill>
                          <a:effectLst/>
                          <a:latin typeface="+mn-lt"/>
                          <a:ea typeface="+mn-ea"/>
                          <a:cs typeface="+mn-cs"/>
                        </a:rPr>
                        <a:t>Exploring the way clay can be shaped and joined, children learn a range of essential skills for working with this medium. They learn about the sculpture of Rachel </a:t>
                      </a:r>
                      <a:r>
                        <a:rPr lang="en-US" sz="1050" b="0" i="0" kern="1200" dirty="0" err="1">
                          <a:solidFill>
                            <a:schemeClr val="tx1"/>
                          </a:solidFill>
                          <a:effectLst/>
                          <a:latin typeface="+mn-lt"/>
                          <a:ea typeface="+mn-ea"/>
                          <a:cs typeface="+mn-cs"/>
                        </a:rPr>
                        <a:t>Whiteread</a:t>
                      </a:r>
                      <a:r>
                        <a:rPr lang="en-US" sz="1050" b="0" i="0" kern="1200" dirty="0">
                          <a:solidFill>
                            <a:schemeClr val="tx1"/>
                          </a:solidFill>
                          <a:effectLst/>
                          <a:latin typeface="+mn-lt"/>
                          <a:ea typeface="+mn-ea"/>
                          <a:cs typeface="+mn-cs"/>
                        </a:rPr>
                        <a:t> and create their own clay house tile in response.</a:t>
                      </a:r>
                      <a:endParaRPr lang="en-GB" sz="1050" b="1" dirty="0">
                        <a:latin typeface="+mn-lt"/>
                      </a:endParaRPr>
                    </a:p>
                  </a:txBody>
                  <a:tcPr>
                    <a:noFill/>
                  </a:tcPr>
                </a:tc>
                <a:tc>
                  <a:txBody>
                    <a:bodyPr/>
                    <a:lstStyle/>
                    <a:p>
                      <a:pPr algn="ctr"/>
                      <a:endParaRPr lang="en-GB" sz="1050" b="0" dirty="0">
                        <a:latin typeface="+mn-lt"/>
                      </a:endParaRPr>
                    </a:p>
                  </a:txBody>
                  <a:tcPr>
                    <a:solidFill>
                      <a:srgbClr val="41AE0A"/>
                    </a:solidFill>
                  </a:tcPr>
                </a:tc>
                <a:tc>
                  <a:txBody>
                    <a:bodyPr/>
                    <a:lstStyle/>
                    <a:p>
                      <a:pPr algn="ctr"/>
                      <a:r>
                        <a:rPr lang="en-US" sz="1050" b="1" dirty="0">
                          <a:latin typeface="+mn-lt"/>
                        </a:rPr>
                        <a:t>Craft and design: Map it out</a:t>
                      </a:r>
                    </a:p>
                    <a:p>
                      <a:pPr algn="ctr"/>
                      <a:r>
                        <a:rPr lang="en-US" sz="1050" b="0" i="0" kern="1200" dirty="0">
                          <a:solidFill>
                            <a:schemeClr val="tx1"/>
                          </a:solidFill>
                          <a:effectLst/>
                          <a:latin typeface="+mn-lt"/>
                          <a:ea typeface="+mn-ea"/>
                          <a:cs typeface="+mn-cs"/>
                        </a:rPr>
                        <a:t>Responding to a design brief, children learn three techniques for working creatively with materials and at the end of the project, evaluate their design ideas.</a:t>
                      </a:r>
                      <a:endParaRPr lang="en-GB" sz="1050" b="1" dirty="0">
                        <a:latin typeface="+mn-lt"/>
                      </a:endParaRPr>
                    </a:p>
                  </a:txBody>
                  <a:tcPr>
                    <a:noFill/>
                  </a:tcPr>
                </a:tc>
                <a:tc>
                  <a:txBody>
                    <a:bodyPr/>
                    <a:lstStyle/>
                    <a:p>
                      <a:pPr algn="ctr"/>
                      <a:endParaRPr lang="en-GB" sz="10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1359511479"/>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b="1" dirty="0">
                <a:solidFill>
                  <a:schemeClr val="bg1"/>
                </a:solidFill>
                <a:latin typeface="Comic Sans MS" panose="030F0702030302020204" pitchFamily="66" charset="0"/>
              </a:rPr>
              <a:t>K</a:t>
            </a:r>
            <a:r>
              <a:rPr lang="en-GB" b="1" dirty="0">
                <a:solidFill>
                  <a:schemeClr val="bg1"/>
                </a:solidFill>
                <a:latin typeface="Comic Sans MS" panose="030F0702030302020204" pitchFamily="66" charset="0"/>
              </a:rPr>
              <a:t>S1</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34175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072992617"/>
              </p:ext>
            </p:extLst>
          </p:nvPr>
        </p:nvGraphicFramePr>
        <p:xfrm>
          <a:off x="298881" y="1909070"/>
          <a:ext cx="11594236" cy="3657600"/>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984247">
                  <a:extLst>
                    <a:ext uri="{9D8B030D-6E8A-4147-A177-3AD203B41FA5}">
                      <a16:colId xmlns:a16="http://schemas.microsoft.com/office/drawing/2014/main" val="1039164095"/>
                    </a:ext>
                  </a:extLst>
                </a:gridCol>
                <a:gridCol w="2187388">
                  <a:extLst>
                    <a:ext uri="{9D8B030D-6E8A-4147-A177-3AD203B41FA5}">
                      <a16:colId xmlns:a16="http://schemas.microsoft.com/office/drawing/2014/main" val="2421390909"/>
                    </a:ext>
                  </a:extLst>
                </a:gridCol>
                <a:gridCol w="2223247">
                  <a:extLst>
                    <a:ext uri="{9D8B030D-6E8A-4147-A177-3AD203B41FA5}">
                      <a16:colId xmlns:a16="http://schemas.microsoft.com/office/drawing/2014/main" val="914411525"/>
                    </a:ext>
                  </a:extLst>
                </a:gridCol>
                <a:gridCol w="941294">
                  <a:extLst>
                    <a:ext uri="{9D8B030D-6E8A-4147-A177-3AD203B41FA5}">
                      <a16:colId xmlns:a16="http://schemas.microsoft.com/office/drawing/2014/main" val="642693463"/>
                    </a:ext>
                  </a:extLst>
                </a:gridCol>
                <a:gridCol w="2411506">
                  <a:extLst>
                    <a:ext uri="{9D8B030D-6E8A-4147-A177-3AD203B41FA5}">
                      <a16:colId xmlns:a16="http://schemas.microsoft.com/office/drawing/2014/main" val="954389551"/>
                    </a:ext>
                  </a:extLst>
                </a:gridCol>
                <a:gridCol w="920317">
                  <a:extLst>
                    <a:ext uri="{9D8B030D-6E8A-4147-A177-3AD203B41FA5}">
                      <a16:colId xmlns:a16="http://schemas.microsoft.com/office/drawing/2014/main" val="316939250"/>
                    </a:ext>
                  </a:extLst>
                </a:gridCol>
              </a:tblGrid>
              <a:tr h="495810">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813465">
                <a:tc>
                  <a:txBody>
                    <a:bodyPr/>
                    <a:lstStyle/>
                    <a:p>
                      <a:endParaRPr lang="en-GB" dirty="0">
                        <a:latin typeface="Comic Sans MS" panose="030F0702030302020204" pitchFamily="66" charset="0"/>
                      </a:endParaRPr>
                    </a:p>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dirty="0">
                          <a:solidFill>
                            <a:schemeClr val="tx1"/>
                          </a:solidFill>
                          <a:effectLst/>
                          <a:latin typeface="+mn-lt"/>
                          <a:ea typeface="+mn-ea"/>
                          <a:cs typeface="+mn-cs"/>
                        </a:rPr>
                        <a:t>Drawing: Growing artists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Developing an understanding of shading and drawing techniques to create botanical inspired drawings.</a:t>
                      </a:r>
                      <a:endParaRPr lang="en-GB" sz="1000" b="1" i="0" kern="1200" dirty="0">
                        <a:solidFill>
                          <a:schemeClr val="tx1"/>
                        </a:solidFill>
                        <a:effectLst/>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kern="1200" dirty="0">
                        <a:solidFill>
                          <a:schemeClr val="tx1"/>
                        </a:solidFill>
                        <a:effectLst/>
                        <a:latin typeface="+mn-lt"/>
                        <a:ea typeface="+mn-ea"/>
                        <a:cs typeface="+mn-cs"/>
                      </a:endParaRPr>
                    </a:p>
                  </a:txBody>
                  <a:tcPr>
                    <a:noFill/>
                  </a:tcPr>
                </a:tc>
                <a:tc>
                  <a:txBody>
                    <a:bodyPr/>
                    <a:lstStyle/>
                    <a:p>
                      <a:pPr algn="ctr"/>
                      <a:r>
                        <a:rPr lang="en-GB" sz="1000" b="1" i="0" kern="1200" dirty="0">
                          <a:solidFill>
                            <a:schemeClr val="tx1"/>
                          </a:solidFill>
                          <a:effectLst/>
                          <a:latin typeface="+mn-lt"/>
                          <a:ea typeface="+mn-ea"/>
                          <a:cs typeface="+mn-cs"/>
                        </a:rPr>
                        <a:t>Drawing: Power prints</a:t>
                      </a:r>
                    </a:p>
                    <a:p>
                      <a:pPr algn="ctr"/>
                      <a:r>
                        <a:rPr lang="en-US" sz="1000" b="0" i="0" kern="1200" dirty="0">
                          <a:solidFill>
                            <a:schemeClr val="tx1"/>
                          </a:solidFill>
                          <a:effectLst/>
                          <a:latin typeface="+mn-lt"/>
                          <a:ea typeface="+mn-ea"/>
                          <a:cs typeface="+mn-cs"/>
                        </a:rPr>
                        <a:t>Using mechanical engravings as a starting point, pupils develop an awareness of proportion, composition and pattern in drawing and combine media for effect when developing a drawing into a print.</a:t>
                      </a:r>
                    </a:p>
                    <a:p>
                      <a:pPr algn="ctr"/>
                      <a:endParaRPr lang="en-GB" sz="1000" b="1" dirty="0">
                        <a:latin typeface="+mn-lt"/>
                      </a:endParaRPr>
                    </a:p>
                  </a:txBody>
                  <a:tcPr>
                    <a:solidFill>
                      <a:schemeClr val="bg1"/>
                    </a:solidFill>
                  </a:tcPr>
                </a:tc>
                <a:tc>
                  <a:txBody>
                    <a:bodyPr/>
                    <a:lstStyle/>
                    <a:p>
                      <a:pPr algn="ctr"/>
                      <a:r>
                        <a:rPr lang="en-US" sz="1000" b="1" i="0" kern="1200" dirty="0">
                          <a:solidFill>
                            <a:schemeClr val="tx1"/>
                          </a:solidFill>
                          <a:effectLst/>
                          <a:latin typeface="+mn-lt"/>
                          <a:ea typeface="+mn-ea"/>
                          <a:cs typeface="+mn-cs"/>
                        </a:rPr>
                        <a:t>Craft and design: Ancient Egyptian scrolls</a:t>
                      </a:r>
                    </a:p>
                    <a:p>
                      <a:pPr algn="ctr"/>
                      <a:r>
                        <a:rPr lang="en-US" sz="1000" b="0" i="0" kern="1200" dirty="0">
                          <a:solidFill>
                            <a:schemeClr val="tx1"/>
                          </a:solidFill>
                          <a:effectLst/>
                          <a:latin typeface="+mn-lt"/>
                          <a:ea typeface="+mn-ea"/>
                          <a:cs typeface="+mn-cs"/>
                        </a:rPr>
                        <a:t>Developing design and craft skills taking inspiration from Ancient Egyptian art and pattern and paper making.</a:t>
                      </a:r>
                      <a:endParaRPr lang="en-GB" sz="1000" b="0" dirty="0">
                        <a:latin typeface="+mn-lt"/>
                      </a:endParaRPr>
                    </a:p>
                  </a:txBody>
                  <a:tcPr>
                    <a:noFill/>
                  </a:tcPr>
                </a:tc>
                <a:tc>
                  <a:txBody>
                    <a:bodyPr/>
                    <a:lstStyle/>
                    <a:p>
                      <a:pPr algn="ctr"/>
                      <a:endParaRPr lang="en-GB" sz="1000" b="0" dirty="0">
                        <a:latin typeface="+mn-lt"/>
                      </a:endParaRPr>
                    </a:p>
                  </a:txBody>
                  <a:tcPr>
                    <a:solidFill>
                      <a:srgbClr val="41AE0A"/>
                    </a:solidFill>
                  </a:tcPr>
                </a:tc>
                <a:tc>
                  <a:txBody>
                    <a:bodyPr/>
                    <a:lstStyle/>
                    <a:p>
                      <a:pPr algn="ctr"/>
                      <a:r>
                        <a:rPr lang="en-US" sz="1000" b="1" i="0" kern="1200" dirty="0">
                          <a:solidFill>
                            <a:schemeClr val="tx1"/>
                          </a:solidFill>
                          <a:effectLst/>
                          <a:latin typeface="+mn-lt"/>
                          <a:ea typeface="+mn-ea"/>
                          <a:cs typeface="+mn-cs"/>
                        </a:rPr>
                        <a:t>Craft and design: Fabric of nature</a:t>
                      </a:r>
                    </a:p>
                    <a:p>
                      <a:pPr algn="ctr"/>
                      <a:r>
                        <a:rPr lang="en-US" sz="1000" b="0" i="0" kern="1200" dirty="0">
                          <a:solidFill>
                            <a:schemeClr val="tx1"/>
                          </a:solidFill>
                          <a:effectLst/>
                          <a:latin typeface="+mn-lt"/>
                          <a:ea typeface="+mn-ea"/>
                          <a:cs typeface="+mn-cs"/>
                        </a:rPr>
                        <a:t>Using the flora and fauna of tropical rainforests as a starting point, children develop drawings through experimentation and textile-based techniques to design a repeating pattern suitable for fabric.</a:t>
                      </a:r>
                      <a:endParaRPr lang="en-GB" sz="1000" b="0" dirty="0">
                        <a:latin typeface="+mn-lt"/>
                      </a:endParaRPr>
                    </a:p>
                  </a:txBody>
                  <a:tcPr>
                    <a:noFill/>
                  </a:tcPr>
                </a:tc>
                <a:tc>
                  <a:txBody>
                    <a:bodyPr/>
                    <a:lstStyle/>
                    <a:p>
                      <a:pPr algn="ctr"/>
                      <a:endParaRPr lang="en-GB" sz="10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r>
                        <a:rPr lang="en-US" sz="1000" b="1" i="0" kern="1200" dirty="0">
                          <a:solidFill>
                            <a:schemeClr val="tx1"/>
                          </a:solidFill>
                          <a:effectLst/>
                          <a:latin typeface="+mn-lt"/>
                          <a:ea typeface="+mn-ea"/>
                          <a:cs typeface="+mn-cs"/>
                        </a:rPr>
                        <a:t>Painting and mixed media: Portraits</a:t>
                      </a:r>
                    </a:p>
                    <a:p>
                      <a:pPr algn="ctr"/>
                      <a:r>
                        <a:rPr lang="en-US" sz="1000" b="0" i="0" kern="1200" dirty="0">
                          <a:solidFill>
                            <a:schemeClr val="tx1"/>
                          </a:solidFill>
                          <a:effectLst/>
                          <a:latin typeface="+mn-lt"/>
                          <a:ea typeface="+mn-ea"/>
                          <a:cs typeface="+mn-cs"/>
                        </a:rPr>
                        <a:t>Investigating self-portraits by a range of artists, children use photographs of themselves as a starting point for developing their own unique self-portraits in mixed-media.</a:t>
                      </a:r>
                      <a:endParaRPr lang="en-GB" sz="1000" dirty="0">
                        <a:latin typeface="+mn-lt"/>
                      </a:endParaRPr>
                    </a:p>
                  </a:txBody>
                  <a:tcPr>
                    <a:noFill/>
                  </a:tcPr>
                </a:tc>
                <a:tc>
                  <a:txBody>
                    <a:bodyPr/>
                    <a:lstStyle/>
                    <a:p>
                      <a:pPr algn="ctr"/>
                      <a:r>
                        <a:rPr lang="en-US" sz="1000" b="1" i="0" kern="1200" dirty="0">
                          <a:solidFill>
                            <a:schemeClr val="tx1"/>
                          </a:solidFill>
                          <a:effectLst/>
                          <a:latin typeface="+mn-lt"/>
                          <a:ea typeface="+mn-ea"/>
                          <a:cs typeface="+mn-cs"/>
                        </a:rPr>
                        <a:t>Painting and mixed media: Artist study</a:t>
                      </a:r>
                    </a:p>
                    <a:p>
                      <a:pPr algn="ctr"/>
                      <a:r>
                        <a:rPr lang="en-US" sz="1000" b="0" i="0" kern="1200" dirty="0">
                          <a:solidFill>
                            <a:schemeClr val="tx1"/>
                          </a:solidFill>
                          <a:effectLst/>
                          <a:latin typeface="+mn-lt"/>
                          <a:ea typeface="+mn-ea"/>
                          <a:cs typeface="+mn-cs"/>
                        </a:rPr>
                        <a:t>Exploring a selection of paintings through art appreciation activities. Collecting ideas in sketchbooks and planning for a final piece after researching the life, techniques and artistic intentions of an artist that interests them.</a:t>
                      </a:r>
                    </a:p>
                    <a:p>
                      <a:pPr algn="ctr"/>
                      <a:endParaRPr lang="en-GB" sz="1000" b="0" dirty="0">
                        <a:latin typeface="+mn-lt"/>
                      </a:endParaRPr>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dirty="0">
                          <a:solidFill>
                            <a:schemeClr val="tx1"/>
                          </a:solidFill>
                          <a:effectLst/>
                          <a:latin typeface="+mn-lt"/>
                          <a:ea typeface="+mn-ea"/>
                          <a:cs typeface="+mn-cs"/>
                        </a:rPr>
                        <a:t>Craft and design: Architecture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Investigating the built environment through drawing and printmaking, learning about the work of architect Zaha Hadid, creatively presenting research on artist Hundertwasser and exploring the symbolism of monument design.</a:t>
                      </a:r>
                      <a:endParaRPr lang="en-GB" sz="1000" b="0" dirty="0">
                        <a:latin typeface="+mn-lt"/>
                      </a:endParaRPr>
                    </a:p>
                  </a:txBody>
                  <a:tcPr>
                    <a:noFill/>
                  </a:tcPr>
                </a:tc>
                <a:tc>
                  <a:txBody>
                    <a:bodyPr/>
                    <a:lstStyle/>
                    <a:p>
                      <a:pPr algn="ctr"/>
                      <a:endParaRPr lang="en-GB" sz="1000" b="0" dirty="0">
                        <a:latin typeface="+mn-lt"/>
                      </a:endParaRPr>
                    </a:p>
                  </a:txBody>
                  <a:tcPr>
                    <a:solidFill>
                      <a:srgbClr val="41AE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i="0" kern="1200" dirty="0">
                          <a:solidFill>
                            <a:schemeClr val="tx1"/>
                          </a:solidFill>
                          <a:effectLst/>
                          <a:latin typeface="+mn-lt"/>
                          <a:ea typeface="+mn-ea"/>
                          <a:cs typeface="+mn-cs"/>
                        </a:rPr>
                        <a:t>Sculpture and 3D: Interactive installation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Learning about the features of installation art and how it can communicate a message; exploring the work of Cai Guo-</a:t>
                      </a:r>
                      <a:r>
                        <a:rPr lang="en-US" sz="1000" b="0" i="0" kern="1200" dirty="0" err="1">
                          <a:solidFill>
                            <a:schemeClr val="tx1"/>
                          </a:solidFill>
                          <a:effectLst/>
                          <a:latin typeface="+mn-lt"/>
                          <a:ea typeface="+mn-ea"/>
                          <a:cs typeface="+mn-cs"/>
                        </a:rPr>
                        <a:t>Qiang</a:t>
                      </a:r>
                      <a:r>
                        <a:rPr lang="en-US" sz="1000" b="0" i="0" kern="1200" dirty="0">
                          <a:solidFill>
                            <a:schemeClr val="tx1"/>
                          </a:solidFill>
                          <a:effectLst/>
                          <a:latin typeface="+mn-lt"/>
                          <a:ea typeface="+mn-ea"/>
                          <a:cs typeface="+mn-cs"/>
                        </a:rPr>
                        <a:t> and discovering how our life experiences can inspire our art; investigating how scale, location and interactive elements affect the way visitors experience installation art.</a:t>
                      </a:r>
                      <a:endParaRPr lang="en-GB" sz="1000" b="0" dirty="0">
                        <a:latin typeface="+mn-lt"/>
                      </a:endParaRPr>
                    </a:p>
                  </a:txBody>
                  <a:tcPr>
                    <a:noFill/>
                  </a:tcPr>
                </a:tc>
                <a:tc>
                  <a:txBody>
                    <a:bodyPr/>
                    <a:lstStyle/>
                    <a:p>
                      <a:pPr algn="ctr"/>
                      <a:endParaRPr lang="en-GB" sz="10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KS2: 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a:t>
            </a:r>
            <a:r>
              <a:rPr lang="en-GB" sz="3200" dirty="0">
                <a:solidFill>
                  <a:prstClr val="white"/>
                </a:solidFill>
                <a:latin typeface="Comic Sans MS" panose="030F0702030302020204" pitchFamily="66" charset="0"/>
              </a:rPr>
              <a:t>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70236465"/>
              </p:ext>
            </p:extLst>
          </p:nvPr>
        </p:nvGraphicFramePr>
        <p:xfrm>
          <a:off x="298881" y="2126229"/>
          <a:ext cx="11594236" cy="3962400"/>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2136647">
                  <a:extLst>
                    <a:ext uri="{9D8B030D-6E8A-4147-A177-3AD203B41FA5}">
                      <a16:colId xmlns:a16="http://schemas.microsoft.com/office/drawing/2014/main" val="1039164095"/>
                    </a:ext>
                  </a:extLst>
                </a:gridCol>
                <a:gridCol w="2250141">
                  <a:extLst>
                    <a:ext uri="{9D8B030D-6E8A-4147-A177-3AD203B41FA5}">
                      <a16:colId xmlns:a16="http://schemas.microsoft.com/office/drawing/2014/main" val="2421390909"/>
                    </a:ext>
                  </a:extLst>
                </a:gridCol>
                <a:gridCol w="2079812">
                  <a:extLst>
                    <a:ext uri="{9D8B030D-6E8A-4147-A177-3AD203B41FA5}">
                      <a16:colId xmlns:a16="http://schemas.microsoft.com/office/drawing/2014/main" val="914411525"/>
                    </a:ext>
                  </a:extLst>
                </a:gridCol>
                <a:gridCol w="1048870">
                  <a:extLst>
                    <a:ext uri="{9D8B030D-6E8A-4147-A177-3AD203B41FA5}">
                      <a16:colId xmlns:a16="http://schemas.microsoft.com/office/drawing/2014/main" val="642693463"/>
                    </a:ext>
                  </a:extLst>
                </a:gridCol>
                <a:gridCol w="2142565">
                  <a:extLst>
                    <a:ext uri="{9D8B030D-6E8A-4147-A177-3AD203B41FA5}">
                      <a16:colId xmlns:a16="http://schemas.microsoft.com/office/drawing/2014/main" val="954389551"/>
                    </a:ext>
                  </a:extLst>
                </a:gridCol>
                <a:gridCol w="1009964">
                  <a:extLst>
                    <a:ext uri="{9D8B030D-6E8A-4147-A177-3AD203B41FA5}">
                      <a16:colId xmlns:a16="http://schemas.microsoft.com/office/drawing/2014/main" val="316939250"/>
                    </a:ext>
                  </a:extLst>
                </a:gridCol>
              </a:tblGrid>
              <a:tr h="61338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algn="ctr"/>
                      <a:endParaRPr lang="en-GB" sz="140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1162878">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tx1"/>
                          </a:solidFill>
                          <a:effectLst/>
                          <a:latin typeface="+mn-lt"/>
                          <a:ea typeface="+mn-ea"/>
                          <a:cs typeface="+mn-cs"/>
                        </a:rPr>
                        <a:t>Painting and mixed media: Prehistoric painting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Discovering how and why our ancient ancestors made art, experimenting with natural materials to make homemade paints and playing with scale to paint on a range of surfaces.</a:t>
                      </a:r>
                      <a:endParaRPr lang="en-GB" sz="1000" b="1" kern="1200" dirty="0">
                        <a:solidFill>
                          <a:schemeClr val="tx1"/>
                        </a:solidFill>
                        <a:effectLst/>
                        <a:latin typeface="+mn-lt"/>
                        <a:ea typeface="+mn-ea"/>
                        <a:cs typeface="+mn-cs"/>
                      </a:endParaRPr>
                    </a:p>
                  </a:txBody>
                  <a:tcPr>
                    <a:noFill/>
                  </a:tcPr>
                </a:tc>
                <a:tc>
                  <a:txBody>
                    <a:bodyPr/>
                    <a:lstStyle/>
                    <a:p>
                      <a:pPr algn="ctr"/>
                      <a:r>
                        <a:rPr lang="en-GB" sz="1000" b="1" dirty="0">
                          <a:latin typeface="+mn-lt"/>
                        </a:rPr>
                        <a:t>Painting and mixed media: Light and dark</a:t>
                      </a:r>
                    </a:p>
                    <a:p>
                      <a:pPr algn="ctr"/>
                      <a:r>
                        <a:rPr lang="en-US" sz="1000" b="0" i="0" kern="1200" dirty="0">
                          <a:solidFill>
                            <a:schemeClr val="tx1"/>
                          </a:solidFill>
                          <a:effectLst/>
                          <a:latin typeface="+mn-lt"/>
                          <a:ea typeface="+mn-ea"/>
                          <a:cs typeface="+mn-cs"/>
                        </a:rPr>
                        <a:t>Developing skills in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mixing, focusing on using tints and shades to create a 3D effect. Experimenting with composition and applying painting techniques to a personal still life piece.</a:t>
                      </a:r>
                      <a:endParaRPr lang="en-GB" sz="1000" b="0" dirty="0">
                        <a:latin typeface="+mn-lt"/>
                      </a:endParaRPr>
                    </a:p>
                  </a:txBody>
                  <a:tcPr>
                    <a:noFill/>
                  </a:tcPr>
                </a:tc>
                <a:tc>
                  <a:txBody>
                    <a:bodyPr/>
                    <a:lstStyle/>
                    <a:p>
                      <a:pPr algn="ctr"/>
                      <a:r>
                        <a:rPr lang="en-GB" sz="1000" b="1" dirty="0">
                          <a:latin typeface="+mn-lt"/>
                        </a:rPr>
                        <a:t>Sculpture and 3D: Abstract shape and space</a:t>
                      </a:r>
                    </a:p>
                    <a:p>
                      <a:pPr algn="ctr"/>
                      <a:r>
                        <a:rPr lang="en-US" sz="1000" b="0" i="0" kern="1200" dirty="0">
                          <a:solidFill>
                            <a:schemeClr val="tx1"/>
                          </a:solidFill>
                          <a:effectLst/>
                          <a:latin typeface="+mn-lt"/>
                          <a:ea typeface="+mn-ea"/>
                          <a:cs typeface="+mn-cs"/>
                        </a:rPr>
                        <a:t>Exploring how shapes and negative spaces can be represented by three dimensional forms. Manipulating a range of materials, children learn ways to join and create free-standing structures inspired by the work of Anthony Caro.</a:t>
                      </a:r>
                    </a:p>
                    <a:p>
                      <a:pPr algn="ctr"/>
                      <a:endParaRPr lang="en-GB" sz="1000" b="0" dirty="0">
                        <a:latin typeface="+mn-lt"/>
                      </a:endParaRPr>
                    </a:p>
                  </a:txBody>
                  <a:tcPr>
                    <a:noFill/>
                  </a:tcPr>
                </a:tc>
                <a:tc>
                  <a:txBody>
                    <a:bodyPr/>
                    <a:lstStyle/>
                    <a:p>
                      <a:pPr algn="ctr"/>
                      <a:endParaRPr lang="en-GB" sz="1000" b="0" dirty="0">
                        <a:latin typeface="+mn-lt"/>
                      </a:endParaRPr>
                    </a:p>
                  </a:txBody>
                  <a:tcPr>
                    <a:solidFill>
                      <a:srgbClr val="41AE0A"/>
                    </a:solidFill>
                  </a:tcPr>
                </a:tc>
                <a:tc>
                  <a:txBody>
                    <a:bodyPr/>
                    <a:lstStyle/>
                    <a:p>
                      <a:pPr algn="ctr"/>
                      <a:r>
                        <a:rPr lang="en-US" sz="1000" b="1" dirty="0">
                          <a:latin typeface="+mn-lt"/>
                        </a:rPr>
                        <a:t>Sculpture and 3D: Mega materials</a:t>
                      </a:r>
                    </a:p>
                    <a:p>
                      <a:pPr algn="ctr"/>
                      <a:r>
                        <a:rPr lang="en-US" sz="1000" b="0" i="0" kern="1200" dirty="0">
                          <a:solidFill>
                            <a:schemeClr val="tx1"/>
                          </a:solidFill>
                          <a:effectLst/>
                          <a:latin typeface="+mn-lt"/>
                          <a:ea typeface="+mn-ea"/>
                          <a:cs typeface="+mn-cs"/>
                        </a:rPr>
                        <a:t>Exploring how different materials can be shaped and joined and learning about techniques used by artists as diverse as Barbara Hepworth and </a:t>
                      </a:r>
                      <a:r>
                        <a:rPr lang="en-US" sz="1000" b="0" i="0" kern="1200" dirty="0" err="1">
                          <a:solidFill>
                            <a:schemeClr val="tx1"/>
                          </a:solidFill>
                          <a:effectLst/>
                          <a:latin typeface="+mn-lt"/>
                          <a:ea typeface="+mn-ea"/>
                          <a:cs typeface="+mn-cs"/>
                        </a:rPr>
                        <a:t>Sokari</a:t>
                      </a:r>
                      <a:r>
                        <a:rPr lang="en-US" sz="1000" b="0" i="0" kern="1200" dirty="0">
                          <a:solidFill>
                            <a:schemeClr val="tx1"/>
                          </a:solidFill>
                          <a:effectLst/>
                          <a:latin typeface="+mn-lt"/>
                          <a:ea typeface="+mn-ea"/>
                          <a:cs typeface="+mn-cs"/>
                        </a:rPr>
                        <a:t> Douglas-Camp, children create their own sculptures.</a:t>
                      </a:r>
                      <a:endParaRPr lang="en-GB" sz="1000" b="1" dirty="0">
                        <a:latin typeface="+mn-lt"/>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3533913891"/>
                  </a:ext>
                </a:extLst>
              </a:tr>
              <a:tr h="920079">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r>
                        <a:rPr lang="en-GB" sz="1000" b="1" dirty="0">
                          <a:latin typeface="+mn-lt"/>
                        </a:rPr>
                        <a:t>Drawing: I need space</a:t>
                      </a:r>
                    </a:p>
                    <a:p>
                      <a:pPr algn="ctr"/>
                      <a:r>
                        <a:rPr lang="en-US" sz="1000" b="0" i="0" kern="1200" dirty="0">
                          <a:solidFill>
                            <a:schemeClr val="tx1"/>
                          </a:solidFill>
                          <a:effectLst/>
                          <a:latin typeface="+mn-lt"/>
                          <a:ea typeface="+mn-ea"/>
                          <a:cs typeface="+mn-cs"/>
                        </a:rPr>
                        <a:t>Exploring the purpose and impact of images from the ‘Space race’ era of the 1950s and 60s; developing independence and decision-making using open-ended and experimental processes; combining drawing and collagraph printmaking to create a futuristic image.</a:t>
                      </a:r>
                      <a:endParaRPr lang="en-GB" sz="1000" b="1" dirty="0">
                        <a:latin typeface="+mn-lt"/>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latin typeface="+mn-lt"/>
                        </a:rPr>
                        <a:t>Craft and design: Photo opportunity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Developing photography skills and techniques to design a range of creative photographic outcomes.</a:t>
                      </a:r>
                      <a:endParaRPr lang="en-GB" sz="1000" b="1" dirty="0">
                        <a:latin typeface="+mn-lt"/>
                      </a:endParaRPr>
                    </a:p>
                    <a:p>
                      <a:pPr algn="ctr"/>
                      <a:endParaRPr lang="en-GB" sz="1000" b="0" dirty="0">
                        <a:latin typeface="+mn-lt"/>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latin typeface="+mn-lt"/>
                        </a:rPr>
                        <a:t>Drawing: Make my voice heard</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From the Ancient Maya to modern-day street art, children look at how artists convey a message. Exploring imagery, symbols, expressive mark making, and ‘chiaroscuro’ children consider audience and impact to create powerful drawings to make their voices heard.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00" b="0" dirty="0">
                        <a:latin typeface="+mn-lt"/>
                      </a:endParaRPr>
                    </a:p>
                  </a:txBody>
                  <a:tcPr>
                    <a:noFill/>
                  </a:tcPr>
                </a:tc>
                <a:tc>
                  <a:txBody>
                    <a:bodyPr/>
                    <a:lstStyle/>
                    <a:p>
                      <a:pPr algn="ctr"/>
                      <a:endParaRPr lang="en-GB" sz="1000" b="0" dirty="0">
                        <a:latin typeface="+mn-lt"/>
                      </a:endParaRPr>
                    </a:p>
                  </a:txBody>
                  <a:tcPr>
                    <a:solidFill>
                      <a:srgbClr val="41AE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b="1" dirty="0">
                          <a:latin typeface="+mn-lt"/>
                        </a:rPr>
                        <a:t>Sculpture and 3D:Making memories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kern="1200" dirty="0">
                          <a:solidFill>
                            <a:schemeClr val="tx1"/>
                          </a:solidFill>
                          <a:effectLst/>
                          <a:latin typeface="+mn-lt"/>
                          <a:ea typeface="+mn-ea"/>
                          <a:cs typeface="+mn-cs"/>
                        </a:rPr>
                        <a:t>Creating a personal memory box using a collection of found objects and hand-sculptured forms, reflecting primary school life with symbolic and personal meaning.</a:t>
                      </a:r>
                      <a:endParaRPr lang="en-GB" sz="1000" b="0" dirty="0">
                        <a:latin typeface="+mn-lt"/>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KS2: Cycle B</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929072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724836259"/>
              </p:ext>
            </p:extLst>
          </p:nvPr>
        </p:nvGraphicFramePr>
        <p:xfrm>
          <a:off x="298881" y="1967907"/>
          <a:ext cx="11594238" cy="4512981"/>
        </p:xfrm>
        <a:graphic>
          <a:graphicData uri="http://schemas.openxmlformats.org/drawingml/2006/table">
            <a:tbl>
              <a:tblPr firstRow="1" bandRow="1">
                <a:tableStyleId>{5940675A-B579-460E-94D1-54222C63F5DA}</a:tableStyleId>
              </a:tblPr>
              <a:tblGrid>
                <a:gridCol w="5797119">
                  <a:extLst>
                    <a:ext uri="{9D8B030D-6E8A-4147-A177-3AD203B41FA5}">
                      <a16:colId xmlns:a16="http://schemas.microsoft.com/office/drawing/2014/main" val="1039164095"/>
                    </a:ext>
                  </a:extLst>
                </a:gridCol>
                <a:gridCol w="5797119">
                  <a:extLst>
                    <a:ext uri="{9D8B030D-6E8A-4147-A177-3AD203B41FA5}">
                      <a16:colId xmlns:a16="http://schemas.microsoft.com/office/drawing/2014/main" val="1363944581"/>
                    </a:ext>
                  </a:extLst>
                </a:gridCol>
              </a:tblGrid>
              <a:tr h="46282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Art Appreciation (all year)</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hMerge="1">
                  <a:txBody>
                    <a:bodyPr/>
                    <a:lstStyle/>
                    <a:p>
                      <a:endParaRPr lang="en-GB"/>
                    </a:p>
                  </a:txBody>
                  <a:tcPr/>
                </a:tc>
                <a:extLst>
                  <a:ext uri="{0D108BD9-81ED-4DB2-BD59-A6C34878D82A}">
                    <a16:rowId xmlns:a16="http://schemas.microsoft.com/office/drawing/2014/main" val="3471968257"/>
                  </a:ext>
                </a:extLst>
              </a:tr>
              <a:tr h="702414">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recognise the work of particular artists and make links to their own work</a:t>
                      </a:r>
                      <a:r>
                        <a:rPr lang="en-GB" sz="120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r>
                        <a:rPr lang="en-GB" sz="1200" b="1">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To know about the work of, artists, craft makers and designers, describing differences and similarities between different practices (the difference between printing and painting.)</a:t>
                      </a:r>
                      <a:endParaRPr lang="en-GB" sz="1200">
                        <a:effectLst/>
                        <a:latin typeface="Comic Sans MS" panose="030F0702030302020204" pitchFamily="66" charset="0"/>
                        <a:ea typeface="Times New Roman" panose="02020603050405020304" pitchFamily="18" charset="0"/>
                        <a:cs typeface="Times New Roman" panose="02020603050405020304" pitchFamily="18" charset="0"/>
                      </a:endParaRPr>
                    </a:p>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r h="3174816">
                <a:tc>
                  <a:txBody>
                    <a:bodyPr/>
                    <a:lstStyle/>
                    <a:p>
                      <a:pPr marL="171450" indent="-171450">
                        <a:buFont typeface="Arial" panose="020B0604020202020204" pitchFamily="34" charset="0"/>
                        <a:buChar char="•"/>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Know that artists have their own style and that they can be inspired by it. </a:t>
                      </a:r>
                    </a:p>
                    <a:p>
                      <a:pPr marL="0" indent="0">
                        <a:buFont typeface="Arial" panose="020B0604020202020204" pitchFamily="34" charset="0"/>
                        <a:buNone/>
                      </a:pP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Know how to describe some simple characteristics of different kinds of art.</a:t>
                      </a:r>
                    </a:p>
                    <a:p>
                      <a:pPr marL="0" indent="0">
                        <a:buFont typeface="Arial" panose="020B0604020202020204" pitchFamily="34" charset="0"/>
                        <a:buNone/>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Know how to make a comment about a piece of art.</a:t>
                      </a:r>
                      <a:endParaRPr lang="en-GB"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talk about the differences and similarities between artists, crafts people and designers. </a:t>
                      </a: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make links with their own work.</a:t>
                      </a:r>
                    </a:p>
                    <a:p>
                      <a:pPr marL="0" indent="0">
                        <a:lnSpc>
                          <a:spcPct val="107000"/>
                        </a:lnSpc>
                        <a:spcAft>
                          <a:spcPts val="0"/>
                        </a:spcAft>
                        <a:buFont typeface="Arial" panose="020B0604020202020204" pitchFamily="34" charset="0"/>
                        <a:buNone/>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art can impact on an individual’s feelings. </a:t>
                      </a: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Know how to develop their opinions in response to different artworks and to know that opinions will vary.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854208"/>
                  </a:ext>
                </a:extLst>
              </a:tr>
            </a:tbl>
          </a:graphicData>
        </a:graphic>
      </p:graphicFrame>
      <p:sp>
        <p:nvSpPr>
          <p:cNvPr id="16" name="Rectangle 15">
            <a:extLst>
              <a:ext uri="{FF2B5EF4-FFF2-40B4-BE49-F238E27FC236}">
                <a16:creationId xmlns:a16="http://schemas.microsoft.com/office/drawing/2014/main" id="{3D79FAA3-71B7-44F1-9FE0-FB999ED7D6E5}"/>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Rectangle 16">
            <a:extLst>
              <a:ext uri="{FF2B5EF4-FFF2-40B4-BE49-F238E27FC236}">
                <a16:creationId xmlns:a16="http://schemas.microsoft.com/office/drawing/2014/main" id="{EAB0E5CF-48E7-4FBE-8316-387490B20CBF}"/>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TextBox 17">
            <a:extLst>
              <a:ext uri="{FF2B5EF4-FFF2-40B4-BE49-F238E27FC236}">
                <a16:creationId xmlns:a16="http://schemas.microsoft.com/office/drawing/2014/main" id="{929EB0F9-C6EB-4B76-979C-98770AC2CE1C}"/>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KS1</a:t>
            </a:r>
          </a:p>
        </p:txBody>
      </p:sp>
      <p:pic>
        <p:nvPicPr>
          <p:cNvPr id="20" name="Picture 19">
            <a:extLst>
              <a:ext uri="{FF2B5EF4-FFF2-40B4-BE49-F238E27FC236}">
                <a16:creationId xmlns:a16="http://schemas.microsoft.com/office/drawing/2014/main" id="{9DD70613-FC22-461B-BB2C-BD32D874F155}"/>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95818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10352848"/>
              </p:ext>
            </p:extLst>
          </p:nvPr>
        </p:nvGraphicFramePr>
        <p:xfrm>
          <a:off x="298880" y="1963035"/>
          <a:ext cx="11594237" cy="4572000"/>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2643930298"/>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328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Autumn 1 – Drawing: Make your mark</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mn-lt"/>
                        </a:rPr>
                        <a:t>Autumn 2: Painting and mixed media: </a:t>
                      </a:r>
                      <a:r>
                        <a:rPr lang="en-US" sz="1200" b="1" dirty="0" err="1">
                          <a:latin typeface="+mn-lt"/>
                        </a:rPr>
                        <a:t>colour</a:t>
                      </a:r>
                      <a:r>
                        <a:rPr lang="en-US" sz="1200" b="1" dirty="0">
                          <a:latin typeface="+mn-lt"/>
                        </a:rPr>
                        <a:t> splash</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Spring – </a:t>
                      </a:r>
                      <a:r>
                        <a:rPr lang="en-US" sz="1200" b="1" dirty="0">
                          <a:latin typeface="+mn-lt"/>
                        </a:rPr>
                        <a:t>Sculpture and 3D: Paper Play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Summer – </a:t>
                      </a:r>
                      <a:r>
                        <a:rPr lang="en-US" sz="1200" b="1" dirty="0">
                          <a:latin typeface="+mn-lt"/>
                        </a:rPr>
                        <a:t>Craft and design: Woven wonders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extLst>
                  <a:ext uri="{0D108BD9-81ED-4DB2-BD59-A6C34878D82A}">
                    <a16:rowId xmlns:a16="http://schemas.microsoft.com/office/drawing/2014/main" val="3471968257"/>
                  </a:ext>
                </a:extLst>
              </a:tr>
              <a:tr h="3742309">
                <a:tc>
                  <a:txBody>
                    <a:bodyPr/>
                    <a:lstStyle/>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Show knowledge of the language and literacy to describe lines.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Show control when using string and chalk to draw lines.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Experiment with a range of mark-making techniques, responding appropriately to music.</a:t>
                      </a:r>
                    </a:p>
                    <a:p>
                      <a:pPr marL="285750" indent="-285750">
                        <a:buFont typeface="Arial" panose="020B0604020202020204" pitchFamily="34" charset="0"/>
                        <a:buChar char="•"/>
                      </a:pPr>
                      <a:r>
                        <a:rPr lang="en-US" sz="900" b="0" i="0" kern="1200" dirty="0" err="1">
                          <a:solidFill>
                            <a:schemeClr val="tx1"/>
                          </a:solidFill>
                          <a:effectLst/>
                          <a:latin typeface="+mn-lt"/>
                          <a:ea typeface="+mn-ea"/>
                          <a:cs typeface="+mn-cs"/>
                        </a:rPr>
                        <a:t>Colour</a:t>
                      </a:r>
                      <a:r>
                        <a:rPr lang="en-US" sz="900" b="0" i="0" kern="1200" dirty="0">
                          <a:solidFill>
                            <a:schemeClr val="tx1"/>
                          </a:solidFill>
                          <a:effectLst/>
                          <a:latin typeface="+mn-lt"/>
                          <a:ea typeface="+mn-ea"/>
                          <a:cs typeface="+mn-cs"/>
                        </a:rPr>
                        <a:t> neatly and carefully, featuring a range of different media and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Apply a range of marks successfully to a drawing.</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Produce a drawing that displays observational skill, experimenting with a range of lines and mark making.</a:t>
                      </a:r>
                    </a:p>
                    <a:p>
                      <a:pPr marL="342900" lvl="0" indent="-342900">
                        <a:lnSpc>
                          <a:spcPct val="107000"/>
                        </a:lnSpc>
                        <a:spcAft>
                          <a:spcPts val="0"/>
                        </a:spcAft>
                        <a:buFont typeface="Symbol" panose="05050102010706020507" pitchFamily="18" charset="2"/>
                        <a:buChar char=""/>
                      </a:pPr>
                      <a:endParaRPr lang="en-GB" sz="900" b="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Name the primary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Explore </a:t>
                      </a:r>
                      <a:r>
                        <a:rPr lang="en-US" sz="900" b="0" i="0" kern="1200" dirty="0" err="1">
                          <a:solidFill>
                            <a:schemeClr val="tx1"/>
                          </a:solidFill>
                          <a:effectLst/>
                          <a:latin typeface="+mn-lt"/>
                          <a:ea typeface="+mn-ea"/>
                          <a:cs typeface="+mn-cs"/>
                        </a:rPr>
                        <a:t>coloured</a:t>
                      </a:r>
                      <a:r>
                        <a:rPr lang="en-US" sz="900" b="0" i="0" kern="1200" dirty="0">
                          <a:solidFill>
                            <a:schemeClr val="tx1"/>
                          </a:solidFill>
                          <a:effectLst/>
                          <a:latin typeface="+mn-lt"/>
                          <a:ea typeface="+mn-ea"/>
                          <a:cs typeface="+mn-cs"/>
                        </a:rPr>
                        <a:t> materials to mix secondary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Mix primary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to make secondary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Apply paint consistently to their printing materials to achieve a print.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Use a range of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when printing.</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Mix five different shades of a secondary </a:t>
                      </a:r>
                      <a:r>
                        <a:rPr lang="en-US" sz="900" b="0" i="0" kern="1200" dirty="0" err="1">
                          <a:solidFill>
                            <a:schemeClr val="tx1"/>
                          </a:solidFill>
                          <a:effectLst/>
                          <a:latin typeface="+mn-lt"/>
                          <a:ea typeface="+mn-ea"/>
                          <a:cs typeface="+mn-cs"/>
                        </a:rPr>
                        <a:t>colour</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Decorate their hands using a variety of patterns.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Mix secondary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with confidence to paint a plate.</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Describe their finished plates.</a:t>
                      </a:r>
                    </a:p>
                    <a:p>
                      <a:pPr marL="342900" lvl="0" indent="-342900">
                        <a:lnSpc>
                          <a:spcPct val="107000"/>
                        </a:lnSpc>
                        <a:spcAft>
                          <a:spcPts val="0"/>
                        </a:spcAft>
                        <a:buFont typeface="Symbol" panose="05050102010706020507" pitchFamily="18" charset="2"/>
                        <a:buChar char=""/>
                      </a:pPr>
                      <a:endParaRPr lang="en-GB" sz="900" b="0" dirty="0">
                        <a:latin typeface="Comic Sans MS" panose="030F0702030302020204" pitchFamily="66" charset="0"/>
                      </a:endParaRPr>
                    </a:p>
                  </a:txBody>
                  <a:tcPr/>
                </a:tc>
                <a:tc>
                  <a:txBody>
                    <a:bodyPr/>
                    <a:lstStyle/>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Roll paper tubes and attach them to a base securely.</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Make choices about their sculpture, e.g. how they arrange the tubes on the base or the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they place next to each other.</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Shape paper strips in a variety of ways to make 3D drawings.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Glue their strips to a base in an interesting arrangement, overlapping some strips to add interest.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Create a tree of life sculpture that includes several different techniques for shaping paper.</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Work successfully with others, sustaining effort over a time.</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Paint with good technique, ensuring good coverage.</a:t>
                      </a:r>
                    </a:p>
                    <a:p>
                      <a:pPr marL="171450" lvl="0" indent="-171450">
                        <a:lnSpc>
                          <a:spcPct val="107000"/>
                        </a:lnSpc>
                        <a:spcAft>
                          <a:spcPts val="0"/>
                        </a:spcAft>
                        <a:buFont typeface="Arial" panose="020B0604020202020204" pitchFamily="34" charset="0"/>
                        <a:buChar char="•"/>
                      </a:pPr>
                      <a:endParaRPr lang="en-GB" sz="9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Give an opinion about whether an activity counts as ‘art’.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Listen attentively to a visitor describing their creative interests.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Draw and talk about a remembered experience of making something creative.</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Independently choose and measure lengths of wool and join wool sections together.</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Adjust their wrapping technique if something doesn’t work well.</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Show that they are selecting </a:t>
                      </a:r>
                      <a:r>
                        <a:rPr lang="en-US" sz="900" b="0" i="0" kern="1200" dirty="0" err="1">
                          <a:solidFill>
                            <a:schemeClr val="tx1"/>
                          </a:solidFill>
                          <a:effectLst/>
                          <a:latin typeface="+mn-lt"/>
                          <a:ea typeface="+mn-ea"/>
                          <a:cs typeface="+mn-cs"/>
                        </a:rPr>
                        <a:t>colours</a:t>
                      </a:r>
                      <a:r>
                        <a:rPr lang="en-US" sz="900" b="0" i="0" kern="1200" dirty="0">
                          <a:solidFill>
                            <a:schemeClr val="tx1"/>
                          </a:solidFill>
                          <a:effectLst/>
                          <a:latin typeface="+mn-lt"/>
                          <a:ea typeface="+mn-ea"/>
                          <a:cs typeface="+mn-cs"/>
                        </a:rPr>
                        <a:t> thoughtfully.</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Be open to trying out a new skill.</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Show that they are choosing materials based on </a:t>
                      </a:r>
                      <a:r>
                        <a:rPr lang="en-US" sz="900" b="0" i="0" kern="1200" dirty="0" err="1">
                          <a:solidFill>
                            <a:schemeClr val="tx1"/>
                          </a:solidFill>
                          <a:effectLst/>
                          <a:latin typeface="+mn-lt"/>
                          <a:ea typeface="+mn-ea"/>
                          <a:cs typeface="+mn-cs"/>
                        </a:rPr>
                        <a:t>colour</a:t>
                      </a:r>
                      <a:r>
                        <a:rPr lang="en-US" sz="900" b="0" i="0" kern="1200" dirty="0">
                          <a:solidFill>
                            <a:schemeClr val="tx1"/>
                          </a:solidFill>
                          <a:effectLst/>
                          <a:latin typeface="+mn-lt"/>
                          <a:ea typeface="+mn-ea"/>
                          <a:cs typeface="+mn-cs"/>
                        </a:rPr>
                        <a:t>, thickness and flexibility.</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Show resilience and keep going when things don’t go right the first time.</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Join in with looking for key features of Cecilia Vicuña’s work (knots, plaits, weaving </a:t>
                      </a:r>
                      <a:r>
                        <a:rPr lang="en-US" sz="900" b="0" i="0" kern="1200" dirty="0" err="1">
                          <a:solidFill>
                            <a:schemeClr val="tx1"/>
                          </a:solidFill>
                          <a:effectLst/>
                          <a:latin typeface="+mn-lt"/>
                          <a:ea typeface="+mn-ea"/>
                          <a:cs typeface="+mn-cs"/>
                        </a:rPr>
                        <a:t>etc</a:t>
                      </a:r>
                      <a:r>
                        <a:rPr lang="en-US" sz="900" b="0" i="0" kern="1200" dirty="0">
                          <a:solidFill>
                            <a:schemeClr val="tx1"/>
                          </a:solidFill>
                          <a:effectLst/>
                          <a:latin typeface="+mn-lt"/>
                          <a:ea typeface="+mn-ea"/>
                          <a:cs typeface="+mn-cs"/>
                        </a:rPr>
                        <a:t>).</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Weave with paper, achieving a mostly accurate pattern of alternating strips.</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Describe their own weaving and compare it to Vicuna’s artwork.</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Attach things securely to their box loom.</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Remember the process needed for weaving and attach some elements in this way.</a:t>
                      </a:r>
                    </a:p>
                    <a:p>
                      <a:pPr marL="285750" indent="-285750">
                        <a:buFont typeface="Arial" panose="020B0604020202020204" pitchFamily="34" charset="0"/>
                        <a:buChar char="•"/>
                      </a:pPr>
                      <a:r>
                        <a:rPr lang="en-US" sz="900" b="0" i="0" kern="1200" dirty="0">
                          <a:solidFill>
                            <a:schemeClr val="tx1"/>
                          </a:solidFill>
                          <a:effectLst/>
                          <a:latin typeface="+mn-lt"/>
                          <a:ea typeface="+mn-ea"/>
                          <a:cs typeface="+mn-cs"/>
                        </a:rPr>
                        <a:t>Discuss the choices they make and what they like about their finished work.</a:t>
                      </a:r>
                    </a:p>
                    <a:p>
                      <a:pPr marL="171450" indent="-171450" algn="l">
                        <a:buFont typeface="Arial" panose="020B0604020202020204" pitchFamily="34" charset="0"/>
                        <a:buChar char="•"/>
                      </a:pPr>
                      <a:endParaRPr lang="en-US" sz="9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Year 1</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Art and Design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647008290"/>
              </p:ext>
            </p:extLst>
          </p:nvPr>
        </p:nvGraphicFramePr>
        <p:xfrm>
          <a:off x="155445" y="1924365"/>
          <a:ext cx="11594237" cy="4421823"/>
        </p:xfrm>
        <a:graphic>
          <a:graphicData uri="http://schemas.openxmlformats.org/drawingml/2006/table">
            <a:tbl>
              <a:tblPr firstRow="1" bandRow="1">
                <a:tableStyleId>{5940675A-B579-460E-94D1-54222C63F5DA}</a:tableStyleId>
              </a:tblPr>
              <a:tblGrid>
                <a:gridCol w="3002178">
                  <a:extLst>
                    <a:ext uri="{9D8B030D-6E8A-4147-A177-3AD203B41FA5}">
                      <a16:colId xmlns:a16="http://schemas.microsoft.com/office/drawing/2014/main" val="1039164095"/>
                    </a:ext>
                  </a:extLst>
                </a:gridCol>
                <a:gridCol w="3002178">
                  <a:extLst>
                    <a:ext uri="{9D8B030D-6E8A-4147-A177-3AD203B41FA5}">
                      <a16:colId xmlns:a16="http://schemas.microsoft.com/office/drawing/2014/main" val="2643930298"/>
                    </a:ext>
                  </a:extLst>
                </a:gridCol>
                <a:gridCol w="2809195">
                  <a:extLst>
                    <a:ext uri="{9D8B030D-6E8A-4147-A177-3AD203B41FA5}">
                      <a16:colId xmlns:a16="http://schemas.microsoft.com/office/drawing/2014/main" val="914411525"/>
                    </a:ext>
                  </a:extLst>
                </a:gridCol>
                <a:gridCol w="2780686">
                  <a:extLst>
                    <a:ext uri="{9D8B030D-6E8A-4147-A177-3AD203B41FA5}">
                      <a16:colId xmlns:a16="http://schemas.microsoft.com/office/drawing/2014/main" val="954389551"/>
                    </a:ext>
                  </a:extLst>
                </a:gridCol>
              </a:tblGrid>
              <a:tr h="4328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Autumn 1 – </a:t>
                      </a:r>
                      <a:r>
                        <a:rPr lang="en-US" sz="1200" b="1" dirty="0">
                          <a:latin typeface="+mn-lt"/>
                        </a:rPr>
                        <a:t>Drawing: Tell a story</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mn-lt"/>
                        </a:rPr>
                        <a:t>Autumn 2 - Painting and mixed media: Life in </a:t>
                      </a:r>
                      <a:r>
                        <a:rPr lang="en-US" sz="1200" b="1" dirty="0" err="1">
                          <a:latin typeface="+mn-lt"/>
                        </a:rPr>
                        <a:t>colour</a:t>
                      </a:r>
                      <a:endParaRPr lang="en-US" sz="1200" b="1" dirty="0">
                        <a:latin typeface="+mn-l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Spring – </a:t>
                      </a:r>
                      <a:r>
                        <a:rPr lang="en-US" sz="1200" b="1" dirty="0">
                          <a:latin typeface="+mn-lt"/>
                        </a:rPr>
                        <a:t>Sculpture and 3D: Clay houses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mn-lt"/>
                        </a:rPr>
                        <a:t>Summer – </a:t>
                      </a:r>
                      <a:r>
                        <a:rPr lang="en-US" sz="1200" b="1" dirty="0">
                          <a:latin typeface="+mn-lt"/>
                        </a:rPr>
                        <a:t>Craft and design: Map it out</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1" dirty="0">
                        <a:latin typeface="+mn-lt"/>
                      </a:endParaRPr>
                    </a:p>
                  </a:txBody>
                  <a:tcPr/>
                </a:tc>
                <a:extLst>
                  <a:ext uri="{0D108BD9-81ED-4DB2-BD59-A6C34878D82A}">
                    <a16:rowId xmlns:a16="http://schemas.microsoft.com/office/drawing/2014/main" val="3471968257"/>
                  </a:ext>
                </a:extLst>
              </a:tr>
              <a:tr h="3742309">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Suggest ways to draw a word through marks.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relevant language to describe how an object feels.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Suggest ways to create different textures through drawn marks.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Freely experiment with different tools, receiving encouragement when needed.</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Describe and then draw shapes that make up an object.</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good observational skills to add details to their drawing.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Use an interesting range of marks that show an understanding of how to draw different textures.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sketches, which may be of basic stick-like figures or may imply more shapes.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Develop sketches into a character, with some support, adding details to enhance their character.</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Demonstrate an understanding of how drawing facial features in different ways conveys expressions.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Recount a story and select key events to draw.</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scenes from their own imagination, with some support.</a:t>
                      </a:r>
                    </a:p>
                    <a:p>
                      <a:pPr marL="0" lvl="0" indent="0">
                        <a:lnSpc>
                          <a:spcPct val="107000"/>
                        </a:lnSpc>
                        <a:spcAft>
                          <a:spcPts val="0"/>
                        </a:spcAft>
                        <a:buFont typeface="Symbol" panose="05050102010706020507" pitchFamily="18" charset="2"/>
                        <a:buNone/>
                      </a:pPr>
                      <a:endParaRPr lang="en-GB" sz="1200" b="0" dirty="0">
                        <a:latin typeface="Comic Sans MS" panose="030F0702030302020204" pitchFamily="66" charset="0"/>
                      </a:endParaRPr>
                    </a:p>
                  </a:txBody>
                  <a:tcPr/>
                </a:tc>
                <a:tc>
                  <a:txBody>
                    <a:bodyPr/>
                    <a:lstStyle/>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Name the primary and secondary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Talk about the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changes they notice and make predictions about what will happen when two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mix.</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Describe the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and textures they see.</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Try different tools to recreate a texture and decide which tool works best.</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Show they can identify different textures in a collaged artwork.</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Apply their knowledge of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mixing to match </a:t>
                      </a:r>
                      <a:r>
                        <a:rPr lang="en-US" sz="1000" b="0" i="0" kern="1200" dirty="0" err="1">
                          <a:solidFill>
                            <a:schemeClr val="tx1"/>
                          </a:solidFill>
                          <a:effectLst/>
                          <a:latin typeface="+mn-lt"/>
                          <a:ea typeface="+mn-ea"/>
                          <a:cs typeface="+mn-cs"/>
                        </a:rPr>
                        <a:t>colours</a:t>
                      </a:r>
                      <a:r>
                        <a:rPr lang="en-US" sz="1000" b="0" i="0" kern="1200" dirty="0">
                          <a:solidFill>
                            <a:schemeClr val="tx1"/>
                          </a:solidFill>
                          <a:effectLst/>
                          <a:latin typeface="+mn-lt"/>
                          <a:ea typeface="+mn-ea"/>
                          <a:cs typeface="+mn-cs"/>
                        </a:rPr>
                        <a:t> effectively.</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Choose collage materials based on </a:t>
                      </a:r>
                      <a:r>
                        <a:rPr lang="en-US" sz="1000" b="0" i="0" kern="1200" dirty="0" err="1">
                          <a:solidFill>
                            <a:schemeClr val="tx1"/>
                          </a:solidFill>
                          <a:effectLst/>
                          <a:latin typeface="+mn-lt"/>
                          <a:ea typeface="+mn-ea"/>
                          <a:cs typeface="+mn-cs"/>
                        </a:rPr>
                        <a:t>colour</a:t>
                      </a:r>
                      <a:r>
                        <a:rPr lang="en-US" sz="1000" b="0" i="0" kern="1200" dirty="0">
                          <a:solidFill>
                            <a:schemeClr val="tx1"/>
                          </a:solidFill>
                          <a:effectLst/>
                          <a:latin typeface="+mn-lt"/>
                          <a:ea typeface="+mn-ea"/>
                          <a:cs typeface="+mn-cs"/>
                        </a:rPr>
                        <a:t> and texture.</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Talk about their ideas for an overall collage.</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Try different arrangements of materials, including overlapping shapes.</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Give likes and dislikes about their work and others’.</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Describe ideas for developing their collages.</a:t>
                      </a:r>
                    </a:p>
                    <a:p>
                      <a:pPr marL="228600" indent="-228600">
                        <a:buFont typeface="Arial" panose="020B0604020202020204" pitchFamily="34" charset="0"/>
                        <a:buChar char="•"/>
                      </a:pPr>
                      <a:r>
                        <a:rPr lang="en-US" sz="1000" b="0" i="0" kern="1200" dirty="0">
                          <a:solidFill>
                            <a:schemeClr val="tx1"/>
                          </a:solidFill>
                          <a:effectLst/>
                          <a:latin typeface="+mn-lt"/>
                          <a:ea typeface="+mn-ea"/>
                          <a:cs typeface="+mn-cs"/>
                        </a:rPr>
                        <a:t>Choose materials and tools after trying them out.</a:t>
                      </a:r>
                    </a:p>
                    <a:p>
                      <a:pPr marL="342900" lvl="0" indent="-342900">
                        <a:lnSpc>
                          <a:spcPct val="107000"/>
                        </a:lnSpc>
                        <a:spcAft>
                          <a:spcPts val="0"/>
                        </a:spcAft>
                        <a:buFont typeface="Symbol" panose="05050102010706020507" pitchFamily="18" charset="2"/>
                        <a:buChar char=""/>
                      </a:pPr>
                      <a:endParaRPr lang="en-GB" sz="1200" b="0" dirty="0">
                        <a:latin typeface="Comic Sans MS" panose="030F0702030302020204" pitchFamily="66" charset="0"/>
                      </a:endParaRPr>
                    </a:p>
                  </a:txBody>
                  <a:tcPr/>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Flatten and smooth their clay, rolling shapes successfully and making a range of marks in their clay.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a basic pinch pot and join at least one clay shape onto the side using the scoring and slipping technique.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Roll a smooth tile surface.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Join clay shapes and make marks in the tile surface to create a pattern.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house design and plan how to create the key features in clay.</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Create a clay house tile that has </a:t>
                      </a:r>
                      <a:r>
                        <a:rPr lang="en-US" sz="1000" b="0" i="0" kern="1200" dirty="0" err="1">
                          <a:solidFill>
                            <a:schemeClr val="tx1"/>
                          </a:solidFill>
                          <a:effectLst/>
                          <a:latin typeface="+mn-lt"/>
                          <a:ea typeface="+mn-ea"/>
                          <a:cs typeface="+mn-cs"/>
                        </a:rPr>
                        <a:t>recognisable</a:t>
                      </a:r>
                      <a:r>
                        <a:rPr lang="en-US" sz="1000" b="0" i="0" kern="1200" dirty="0">
                          <a:solidFill>
                            <a:schemeClr val="tx1"/>
                          </a:solidFill>
                          <a:effectLst/>
                          <a:latin typeface="+mn-lt"/>
                          <a:ea typeface="+mn-ea"/>
                          <a:cs typeface="+mn-cs"/>
                        </a:rPr>
                        <a:t> features made by both impressing objects into the surface and by joining simple shapes.</a:t>
                      </a:r>
                    </a:p>
                    <a:p>
                      <a:pPr marL="0" lvl="0" indent="0">
                        <a:lnSpc>
                          <a:spcPct val="107000"/>
                        </a:lnSpc>
                        <a:spcAft>
                          <a:spcPts val="0"/>
                        </a:spcAft>
                        <a:buFont typeface="Arial" panose="020B0604020202020204" pitchFamily="34" charset="0"/>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Sort map images into groups, explaining their choices.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Draw a map of their journey to school, including key landmarks and different types of mark-making.</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Follow instructions to make a piece of felt that holds together and resembles their map.</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Decide how to place ‘jigsaw’ pieces to create an abstract composition.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Make choices about which details from their map to include in a stained glass.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Cut cellophane shapes with care and arrange them into a pleasing composition.</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Design a print with simple lines and shapes, making improvements as they work.</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Follow a process to make and print from a polystyrene tile.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Choose a </a:t>
                      </a:r>
                      <a:r>
                        <a:rPr lang="en-US" sz="1000" b="0" i="0" kern="1200" dirty="0" err="1">
                          <a:solidFill>
                            <a:schemeClr val="tx1"/>
                          </a:solidFill>
                          <a:effectLst/>
                          <a:latin typeface="+mn-lt"/>
                          <a:ea typeface="+mn-ea"/>
                          <a:cs typeface="+mn-cs"/>
                        </a:rPr>
                        <a:t>favourite</a:t>
                      </a:r>
                      <a:r>
                        <a:rPr lang="en-US" sz="1000" b="0" i="0" kern="1200" dirty="0">
                          <a:solidFill>
                            <a:schemeClr val="tx1"/>
                          </a:solidFill>
                          <a:effectLst/>
                          <a:latin typeface="+mn-lt"/>
                          <a:ea typeface="+mn-ea"/>
                          <a:cs typeface="+mn-cs"/>
                        </a:rPr>
                        <a:t> artwork, justifying their choice.</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Annotate their </a:t>
                      </a:r>
                      <a:r>
                        <a:rPr lang="en-US" sz="1000" b="0" i="0" kern="1200" dirty="0" err="1">
                          <a:solidFill>
                            <a:schemeClr val="tx1"/>
                          </a:solidFill>
                          <a:effectLst/>
                          <a:latin typeface="+mn-lt"/>
                          <a:ea typeface="+mn-ea"/>
                          <a:cs typeface="+mn-cs"/>
                        </a:rPr>
                        <a:t>favourite</a:t>
                      </a:r>
                      <a:r>
                        <a:rPr lang="en-US" sz="1000" b="0" i="0" kern="1200" dirty="0">
                          <a:solidFill>
                            <a:schemeClr val="tx1"/>
                          </a:solidFill>
                          <a:effectLst/>
                          <a:latin typeface="+mn-lt"/>
                          <a:ea typeface="+mn-ea"/>
                          <a:cs typeface="+mn-cs"/>
                        </a:rPr>
                        <a:t> artwork with relevant evaluation points.</a:t>
                      </a:r>
                    </a:p>
                    <a:p>
                      <a:pPr marL="171450" indent="-171450">
                        <a:buFont typeface="Arial" panose="020B0604020202020204" pitchFamily="34" charset="0"/>
                        <a:buChar char="•"/>
                      </a:pPr>
                      <a:r>
                        <a:rPr lang="en-US" sz="1000" b="0" i="0" kern="1200" dirty="0">
                          <a:solidFill>
                            <a:schemeClr val="tx1"/>
                          </a:solidFill>
                          <a:effectLst/>
                          <a:latin typeface="+mn-lt"/>
                          <a:ea typeface="+mn-ea"/>
                          <a:cs typeface="+mn-cs"/>
                        </a:rPr>
                        <a:t>Take an active part in decisions around how to display their artworks in the class gallery</a:t>
                      </a:r>
                    </a:p>
                    <a:p>
                      <a:pPr marL="171450" indent="-171450" algn="l">
                        <a:buFont typeface="Arial" panose="020B0604020202020204" pitchFamily="34" charset="0"/>
                        <a:buChar char="•"/>
                      </a:pPr>
                      <a:endParaRPr lang="en-US"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Year 2</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3111793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3420</TotalTime>
  <Words>6225</Words>
  <Application>Microsoft Office PowerPoint</Application>
  <PresentationFormat>Widescreen</PresentationFormat>
  <Paragraphs>500</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Comic Sans MS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180</cp:revision>
  <dcterms:created xsi:type="dcterms:W3CDTF">2022-11-26T10:59:42Z</dcterms:created>
  <dcterms:modified xsi:type="dcterms:W3CDTF">2024-09-22T07:10:20Z</dcterms:modified>
</cp:coreProperties>
</file>