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277" r:id="rId5"/>
    <p:sldId id="311" r:id="rId6"/>
    <p:sldId id="260" r:id="rId7"/>
    <p:sldId id="313" r:id="rId8"/>
    <p:sldId id="295" r:id="rId9"/>
    <p:sldId id="316" r:id="rId10"/>
    <p:sldId id="303" r:id="rId11"/>
    <p:sldId id="30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5AA4"/>
    <a:srgbClr val="41AE0A"/>
    <a:srgbClr val="A45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46" autoAdjust="0"/>
    <p:restoredTop sz="94660"/>
  </p:normalViewPr>
  <p:slideViewPr>
    <p:cSldViewPr snapToGrid="0">
      <p:cViewPr varScale="1">
        <p:scale>
          <a:sx n="99" d="100"/>
          <a:sy n="99" d="100"/>
        </p:scale>
        <p:origin x="2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05/09/2024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05/09/2024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teachcomputing.org/curriculum/key-stage-2/computing-systems-and-networks-the-internet" TargetMode="External"/><Relationship Id="rId7" Type="http://schemas.openxmlformats.org/officeDocument/2006/relationships/hyperlink" Target="https://teachcomputing.org/curriculum/key-stage-2/programming-a-repetition-in-shapes" TargetMode="External"/><Relationship Id="rId2" Type="http://schemas.openxmlformats.org/officeDocument/2006/relationships/hyperlink" Target="https://teachcomputing.org/curriculum/key-stage-2/computing-systems-and-networks-connecting-computers" TargetMode="External"/><Relationship Id="rId1" Type="http://schemas.openxmlformats.org/officeDocument/2006/relationships/slideLayout" Target="../slideLayouts/slideLayout1.xml"/><Relationship Id="rId6" Type="http://schemas.openxmlformats.org/officeDocument/2006/relationships/hyperlink" Target="https://teachcomputing.org/curriculum/key-stage-2/programming-a-sequence-in-music" TargetMode="External"/><Relationship Id="rId5" Type="http://schemas.openxmlformats.org/officeDocument/2006/relationships/hyperlink" Target="https://teachcomputing.org/curriculum/key-stage-2/creating-media-audio-editing" TargetMode="External"/><Relationship Id="rId4" Type="http://schemas.openxmlformats.org/officeDocument/2006/relationships/hyperlink" Target="https://teachcomputing.org/curriculum/key-stage-2/creating-media-animation"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teachcomputing.org/curriculum/key-stage-2/data-and-information-data-logging" TargetMode="External"/><Relationship Id="rId7" Type="http://schemas.openxmlformats.org/officeDocument/2006/relationships/hyperlink" Target="https://teachcomputing.org/curriculum/key-stage-2/programming-b-repetition-in-games" TargetMode="External"/><Relationship Id="rId2" Type="http://schemas.openxmlformats.org/officeDocument/2006/relationships/hyperlink" Target="https://teachcomputing.org/curriculum/key-stage-2/data-and-information-branching-databases" TargetMode="External"/><Relationship Id="rId1" Type="http://schemas.openxmlformats.org/officeDocument/2006/relationships/slideLayout" Target="../slideLayouts/slideLayout1.xml"/><Relationship Id="rId6" Type="http://schemas.openxmlformats.org/officeDocument/2006/relationships/hyperlink" Target="https://teachcomputing.org/curriculum/key-stage-2/programming-b-events-and-actions" TargetMode="External"/><Relationship Id="rId5" Type="http://schemas.openxmlformats.org/officeDocument/2006/relationships/hyperlink" Target="https://teachcomputing.org/curriculum/key-stage-2/creating-media-photo-editing" TargetMode="External"/><Relationship Id="rId4" Type="http://schemas.openxmlformats.org/officeDocument/2006/relationships/hyperlink" Target="https://teachcomputing.org/curriculum/key-stage-2/creating-media-desktop-publishing"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teachcomputing.org/curriculum/key-stage-2/programming-a-repetition-in-shapes" TargetMode="External"/><Relationship Id="rId3" Type="http://schemas.openxmlformats.org/officeDocument/2006/relationships/hyperlink" Target="https://teachcomputing.org/curriculum/key-stage-2/computing-systems-and-networks-connecting-computers" TargetMode="External"/><Relationship Id="rId7" Type="http://schemas.openxmlformats.org/officeDocument/2006/relationships/hyperlink" Target="https://teachcomputing.org/curriculum/key-stage-2/programming-a-sequence-in-music"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teachcomputing.org/curriculum/key-stage-2/creating-media-audio-editing" TargetMode="External"/><Relationship Id="rId5" Type="http://schemas.openxmlformats.org/officeDocument/2006/relationships/hyperlink" Target="https://teachcomputing.org/curriculum/key-stage-2/creating-media-animation" TargetMode="External"/><Relationship Id="rId4" Type="http://schemas.openxmlformats.org/officeDocument/2006/relationships/hyperlink" Target="https://teachcomputing.org/curriculum/key-stage-2/computing-systems-and-networks-the-internet"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teachcomputing.org/curriculum/key-stage-2/programming-b-repetition-in-games" TargetMode="External"/><Relationship Id="rId3" Type="http://schemas.openxmlformats.org/officeDocument/2006/relationships/hyperlink" Target="https://teachcomputing.org/curriculum/key-stage-2/data-and-information-branching-databases" TargetMode="External"/><Relationship Id="rId7" Type="http://schemas.openxmlformats.org/officeDocument/2006/relationships/hyperlink" Target="https://teachcomputing.org/curriculum/key-stage-2/programming-b-events-and-actions"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s://teachcomputing.org/curriculum/key-stage-2/creating-media-photo-editing" TargetMode="External"/><Relationship Id="rId5" Type="http://schemas.openxmlformats.org/officeDocument/2006/relationships/hyperlink" Target="https://teachcomputing.org/curriculum/key-stage-2/creating-media-desktop-publishing" TargetMode="External"/><Relationship Id="rId4" Type="http://schemas.openxmlformats.org/officeDocument/2006/relationships/hyperlink" Target="https://teachcomputing.org/curriculum/key-stage-2/data-and-information-data-logg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Computing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2" name="Picture 1">
            <a:extLst>
              <a:ext uri="{FF2B5EF4-FFF2-40B4-BE49-F238E27FC236}">
                <a16:creationId xmlns:a16="http://schemas.microsoft.com/office/drawing/2014/main" id="{D95A10E2-D350-4E6F-82AB-E2566D6D0C58}"/>
              </a:ext>
            </a:extLst>
          </p:cNvPr>
          <p:cNvPicPr>
            <a:picLocks noChangeAspect="1"/>
          </p:cNvPicPr>
          <p:nvPr/>
        </p:nvPicPr>
        <p:blipFill>
          <a:blip r:embed="rId3"/>
          <a:stretch>
            <a:fillRect/>
          </a:stretch>
        </p:blipFill>
        <p:spPr>
          <a:xfrm>
            <a:off x="625274" y="3193955"/>
            <a:ext cx="10751782" cy="1949805"/>
          </a:xfrm>
          <a:prstGeom prst="rect">
            <a:avLst/>
          </a:prstGeom>
          <a:effectLst>
            <a:glow rad="381000">
              <a:schemeClr val="accent6">
                <a:satMod val="175000"/>
                <a:alpha val="40000"/>
              </a:schemeClr>
            </a:glow>
          </a:effectLst>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Overview UKS2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graphicFrame>
        <p:nvGraphicFramePr>
          <p:cNvPr id="9" name="Table 8">
            <a:extLst>
              <a:ext uri="{FF2B5EF4-FFF2-40B4-BE49-F238E27FC236}">
                <a16:creationId xmlns:a16="http://schemas.microsoft.com/office/drawing/2014/main" id="{C8EC8309-D8D7-45C0-86D1-7E20038F3ABA}"/>
              </a:ext>
            </a:extLst>
          </p:cNvPr>
          <p:cNvGraphicFramePr>
            <a:graphicFrameLocks noGrp="1"/>
          </p:cNvGraphicFramePr>
          <p:nvPr>
            <p:extLst>
              <p:ext uri="{D42A27DB-BD31-4B8C-83A1-F6EECF244321}">
                <p14:modId xmlns:p14="http://schemas.microsoft.com/office/powerpoint/2010/main" val="562566209"/>
              </p:ext>
            </p:extLst>
          </p:nvPr>
        </p:nvGraphicFramePr>
        <p:xfrm>
          <a:off x="298881" y="1809492"/>
          <a:ext cx="11594238" cy="4991887"/>
        </p:xfrm>
        <a:graphic>
          <a:graphicData uri="http://schemas.openxmlformats.org/drawingml/2006/table">
            <a:tbl>
              <a:tblPr firstRow="1" bandRow="1">
                <a:tableStyleId>{5940675A-B579-460E-94D1-54222C63F5DA}</a:tableStyleId>
              </a:tblPr>
              <a:tblGrid>
                <a:gridCol w="1785642">
                  <a:extLst>
                    <a:ext uri="{9D8B030D-6E8A-4147-A177-3AD203B41FA5}">
                      <a16:colId xmlns:a16="http://schemas.microsoft.com/office/drawing/2014/main" val="1039164095"/>
                    </a:ext>
                  </a:extLst>
                </a:gridCol>
                <a:gridCol w="1937288">
                  <a:extLst>
                    <a:ext uri="{9D8B030D-6E8A-4147-A177-3AD203B41FA5}">
                      <a16:colId xmlns:a16="http://schemas.microsoft.com/office/drawing/2014/main" val="3427702074"/>
                    </a:ext>
                  </a:extLst>
                </a:gridCol>
                <a:gridCol w="2045776">
                  <a:extLst>
                    <a:ext uri="{9D8B030D-6E8A-4147-A177-3AD203B41FA5}">
                      <a16:colId xmlns:a16="http://schemas.microsoft.com/office/drawing/2014/main" val="914411525"/>
                    </a:ext>
                  </a:extLst>
                </a:gridCol>
                <a:gridCol w="1983783">
                  <a:extLst>
                    <a:ext uri="{9D8B030D-6E8A-4147-A177-3AD203B41FA5}">
                      <a16:colId xmlns:a16="http://schemas.microsoft.com/office/drawing/2014/main" val="2559548150"/>
                    </a:ext>
                  </a:extLst>
                </a:gridCol>
                <a:gridCol w="1929539">
                  <a:extLst>
                    <a:ext uri="{9D8B030D-6E8A-4147-A177-3AD203B41FA5}">
                      <a16:colId xmlns:a16="http://schemas.microsoft.com/office/drawing/2014/main" val="954389551"/>
                    </a:ext>
                  </a:extLst>
                </a:gridCol>
                <a:gridCol w="1912210">
                  <a:extLst>
                    <a:ext uri="{9D8B030D-6E8A-4147-A177-3AD203B41FA5}">
                      <a16:colId xmlns:a16="http://schemas.microsoft.com/office/drawing/2014/main" val="554864208"/>
                    </a:ext>
                  </a:extLst>
                </a:gridCol>
              </a:tblGrid>
              <a:tr h="26336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702297">
                <a:tc>
                  <a:txBody>
                    <a:bodyPr/>
                    <a:lstStyle/>
                    <a:p>
                      <a:pPr algn="ctr">
                        <a:spcAft>
                          <a:spcPts val="0"/>
                        </a:spcAft>
                      </a:pPr>
                      <a:r>
                        <a:rPr lang="en-GB" sz="1200" kern="1200" dirty="0">
                          <a:solidFill>
                            <a:srgbClr val="FF0000"/>
                          </a:solidFill>
                          <a:effectLst/>
                          <a:latin typeface="Comic Sans MS" panose="030F0702030302020204" pitchFamily="66" charset="0"/>
                          <a:ea typeface="+mn-ea"/>
                          <a:cs typeface="+mn-cs"/>
                        </a:rPr>
                        <a:t>1. Computing systems and networks - Systems and searching – Y5</a:t>
                      </a:r>
                      <a:endParaRPr lang="en-GB" sz="1200" dirty="0">
                        <a:solidFill>
                          <a:srgbClr val="FF000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FF0000"/>
                          </a:solidFill>
                          <a:effectLst/>
                          <a:latin typeface="Comic Sans MS" panose="030F0702030302020204" pitchFamily="66" charset="0"/>
                          <a:ea typeface="+mn-ea"/>
                          <a:cs typeface="+mn-cs"/>
                        </a:rPr>
                        <a:t>1. Computing systems and networks - Communication and collaboration – Y6</a:t>
                      </a:r>
                      <a:endParaRPr lang="en-GB" sz="1200" dirty="0">
                        <a:solidFill>
                          <a:srgbClr val="FF000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00B0F0"/>
                          </a:solidFill>
                          <a:effectLst/>
                          <a:latin typeface="Comic Sans MS" panose="030F0702030302020204" pitchFamily="66" charset="0"/>
                          <a:ea typeface="+mn-ea"/>
                          <a:cs typeface="+mn-cs"/>
                        </a:rPr>
                        <a:t>2. Creating media A- Video production – Y5</a:t>
                      </a:r>
                      <a:endParaRPr lang="en-GB" sz="1200" dirty="0">
                        <a:solidFill>
                          <a:srgbClr val="00B0F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rgbClr val="00B0F0"/>
                          </a:solidFill>
                          <a:effectLst/>
                          <a:latin typeface="Comic Sans MS" panose="030F0702030302020204" pitchFamily="66" charset="0"/>
                          <a:ea typeface="Calibri" panose="020F0502020204030204" pitchFamily="34" charset="0"/>
                          <a:cs typeface="Times New Roman" panose="02020603050405020304" pitchFamily="18" charset="0"/>
                        </a:rPr>
                        <a:t>2. Creating media A– Web page creation – Y6</a:t>
                      </a: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3. Programming A – Selection in physical computing – Y5</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3. Programming A – Variables in games – Y6</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3986047">
                <a:tc>
                  <a:txBody>
                    <a:bodyPr/>
                    <a:lstStyle/>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that computers can be connected together to form systems</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a:t>
                      </a:r>
                      <a:r>
                        <a:rPr lang="en-US" sz="1050" kern="1200" dirty="0" err="1">
                          <a:solidFill>
                            <a:schemeClr val="tx1"/>
                          </a:solidFill>
                          <a:effectLst/>
                          <a:latin typeface="Comic Sans MS" panose="030F0702030302020204" pitchFamily="66" charset="0"/>
                          <a:ea typeface="+mn-ea"/>
                          <a:cs typeface="+mn-cs"/>
                        </a:rPr>
                        <a:t>recognise</a:t>
                      </a:r>
                      <a:r>
                        <a:rPr lang="en-US" sz="1050" kern="1200" dirty="0">
                          <a:solidFill>
                            <a:schemeClr val="tx1"/>
                          </a:solidFill>
                          <a:effectLst/>
                          <a:latin typeface="Comic Sans MS" panose="030F0702030302020204" pitchFamily="66" charset="0"/>
                          <a:ea typeface="+mn-ea"/>
                          <a:cs typeface="+mn-cs"/>
                        </a:rPr>
                        <a:t> the role of computer systems in our lives</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identify how to use a search engine</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describe how search engines select results</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how search results are ranked</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a:t>
                      </a:r>
                      <a:r>
                        <a:rPr lang="en-US" sz="1050" kern="1200" dirty="0" err="1">
                          <a:solidFill>
                            <a:schemeClr val="tx1"/>
                          </a:solidFill>
                          <a:effectLst/>
                          <a:latin typeface="Comic Sans MS" panose="030F0702030302020204" pitchFamily="66" charset="0"/>
                          <a:ea typeface="+mn-ea"/>
                          <a:cs typeface="+mn-cs"/>
                        </a:rPr>
                        <a:t>recognise</a:t>
                      </a:r>
                      <a:r>
                        <a:rPr lang="en-US" sz="1050" kern="1200" dirty="0">
                          <a:solidFill>
                            <a:schemeClr val="tx1"/>
                          </a:solidFill>
                          <a:effectLst/>
                          <a:latin typeface="Comic Sans MS" panose="030F0702030302020204" pitchFamily="66" charset="0"/>
                          <a:ea typeface="+mn-ea"/>
                          <a:cs typeface="+mn-cs"/>
                        </a:rPr>
                        <a:t> why the order of results is important, and to whom</a:t>
                      </a:r>
                    </a:p>
                    <a:p>
                      <a:pPr marL="171450" indent="-171450">
                        <a:buFont typeface="Arial" panose="020B0604020202020204" pitchFamily="34" charset="0"/>
                        <a:buChar char="•"/>
                      </a:pPr>
                      <a:endParaRPr lang="en-GB" sz="1050" kern="1200" dirty="0">
                        <a:solidFill>
                          <a:schemeClr val="tx1"/>
                        </a:solidFill>
                        <a:effectLst/>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explain the importance of internet addresses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t>
                      </a:r>
                      <a:r>
                        <a:rPr lang="en-US" sz="1050" b="0" dirty="0" err="1">
                          <a:latin typeface="Comic Sans MS" panose="030F0702030302020204" pitchFamily="66" charset="0"/>
                        </a:rPr>
                        <a:t>recognise</a:t>
                      </a:r>
                      <a:r>
                        <a:rPr lang="en-US" sz="1050" b="0" dirty="0">
                          <a:latin typeface="Comic Sans MS" panose="030F0702030302020204" pitchFamily="66" charset="0"/>
                        </a:rPr>
                        <a:t> how data is transferred across the internet</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explain how sharing information online can help people to work together</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evaluate different ways of working together online</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t>
                      </a:r>
                      <a:r>
                        <a:rPr lang="en-US" sz="1050" b="0" dirty="0" err="1">
                          <a:latin typeface="Comic Sans MS" panose="030F0702030302020204" pitchFamily="66" charset="0"/>
                        </a:rPr>
                        <a:t>recognise</a:t>
                      </a:r>
                      <a:r>
                        <a:rPr lang="en-US" sz="1050" b="0" dirty="0">
                          <a:latin typeface="Comic Sans MS" panose="030F0702030302020204" pitchFamily="66" charset="0"/>
                        </a:rPr>
                        <a:t> how we communicate using technology</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evaluate different methods of online communication</a:t>
                      </a:r>
                    </a:p>
                    <a:p>
                      <a:pPr marL="342900" lvl="0" indent="-342900">
                        <a:lnSpc>
                          <a:spcPct val="107000"/>
                        </a:lnSpc>
                        <a:spcAft>
                          <a:spcPts val="0"/>
                        </a:spcAft>
                        <a:buFont typeface="Symbol" panose="05050102010706020507" pitchFamily="18" charset="2"/>
                        <a:buChar char=""/>
                      </a:pPr>
                      <a:endParaRPr lang="en-US" sz="1050" b="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what makes a video effective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use a digital device to record video</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capture video using a range of techniques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create a storyboard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identify that video can be improved through reshooting and editing</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consider the impact of the choices made when making and sharing a video</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review an existing website and consider its structure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plan the features of a web page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consider the ownership and use of images (copyright)</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the need to preview pages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outline the need for a navigation path</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the implications of linking to content owned by other people</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control a simple circuit connected to a computer </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write a program that includes count-controlled loops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explain that a loop can stop when a condition is met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explain that a loop can be used to repeatedly check whether a condition has been met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design a physical project that includes selection</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create a program that controls a physical computing project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define a ‘variable’ as something that is changeable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explain why a variable is used in a program</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choose how to improve a game by using variables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design a project that builds on a given example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use my design to create a project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evaluate my project</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US" sz="1000" b="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710276"/>
                  </a:ext>
                </a:extLst>
              </a:tr>
            </a:tbl>
          </a:graphicData>
        </a:graphic>
      </p:graphicFrame>
    </p:spTree>
    <p:extLst>
      <p:ext uri="{BB962C8B-B14F-4D97-AF65-F5344CB8AC3E}">
        <p14:creationId xmlns:p14="http://schemas.microsoft.com/office/powerpoint/2010/main" val="2926538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Overview UKS2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9" name="Table 8">
            <a:extLst>
              <a:ext uri="{FF2B5EF4-FFF2-40B4-BE49-F238E27FC236}">
                <a16:creationId xmlns:a16="http://schemas.microsoft.com/office/drawing/2014/main" id="{38049042-B3A7-4E7D-A2F2-219DED0EBDDE}"/>
              </a:ext>
            </a:extLst>
          </p:cNvPr>
          <p:cNvGraphicFramePr>
            <a:graphicFrameLocks noGrp="1"/>
          </p:cNvGraphicFramePr>
          <p:nvPr>
            <p:extLst>
              <p:ext uri="{D42A27DB-BD31-4B8C-83A1-F6EECF244321}">
                <p14:modId xmlns:p14="http://schemas.microsoft.com/office/powerpoint/2010/main" val="1997989437"/>
              </p:ext>
            </p:extLst>
          </p:nvPr>
        </p:nvGraphicFramePr>
        <p:xfrm>
          <a:off x="298881" y="1809492"/>
          <a:ext cx="11594238" cy="4960386"/>
        </p:xfrm>
        <a:graphic>
          <a:graphicData uri="http://schemas.openxmlformats.org/drawingml/2006/table">
            <a:tbl>
              <a:tblPr firstRow="1" bandRow="1">
                <a:tableStyleId>{5940675A-B579-460E-94D1-54222C63F5DA}</a:tableStyleId>
              </a:tblPr>
              <a:tblGrid>
                <a:gridCol w="1785642">
                  <a:extLst>
                    <a:ext uri="{9D8B030D-6E8A-4147-A177-3AD203B41FA5}">
                      <a16:colId xmlns:a16="http://schemas.microsoft.com/office/drawing/2014/main" val="1039164095"/>
                    </a:ext>
                  </a:extLst>
                </a:gridCol>
                <a:gridCol w="1937288">
                  <a:extLst>
                    <a:ext uri="{9D8B030D-6E8A-4147-A177-3AD203B41FA5}">
                      <a16:colId xmlns:a16="http://schemas.microsoft.com/office/drawing/2014/main" val="3427702074"/>
                    </a:ext>
                  </a:extLst>
                </a:gridCol>
                <a:gridCol w="2045776">
                  <a:extLst>
                    <a:ext uri="{9D8B030D-6E8A-4147-A177-3AD203B41FA5}">
                      <a16:colId xmlns:a16="http://schemas.microsoft.com/office/drawing/2014/main" val="914411525"/>
                    </a:ext>
                  </a:extLst>
                </a:gridCol>
                <a:gridCol w="1983783">
                  <a:extLst>
                    <a:ext uri="{9D8B030D-6E8A-4147-A177-3AD203B41FA5}">
                      <a16:colId xmlns:a16="http://schemas.microsoft.com/office/drawing/2014/main" val="2559548150"/>
                    </a:ext>
                  </a:extLst>
                </a:gridCol>
                <a:gridCol w="1929539">
                  <a:extLst>
                    <a:ext uri="{9D8B030D-6E8A-4147-A177-3AD203B41FA5}">
                      <a16:colId xmlns:a16="http://schemas.microsoft.com/office/drawing/2014/main" val="954389551"/>
                    </a:ext>
                  </a:extLst>
                </a:gridCol>
                <a:gridCol w="1912210">
                  <a:extLst>
                    <a:ext uri="{9D8B030D-6E8A-4147-A177-3AD203B41FA5}">
                      <a16:colId xmlns:a16="http://schemas.microsoft.com/office/drawing/2014/main" val="554864208"/>
                    </a:ext>
                  </a:extLst>
                </a:gridCol>
              </a:tblGrid>
              <a:tr h="271521">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570635">
                <a:tc>
                  <a:txBody>
                    <a:bodyPr/>
                    <a:lstStyle/>
                    <a:p>
                      <a:pPr algn="ctr">
                        <a:lnSpc>
                          <a:spcPct val="107000"/>
                        </a:lnSpc>
                        <a:spcAft>
                          <a:spcPts val="0"/>
                        </a:spcAft>
                      </a:pPr>
                      <a:r>
                        <a:rPr lang="en-GB" sz="1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4. Data and information – Flat-file databases – Y5</a:t>
                      </a:r>
                    </a:p>
                  </a:txBody>
                  <a:tcPr marL="0" marR="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00B050"/>
                          </a:solidFill>
                          <a:effectLst/>
                          <a:latin typeface="Comic Sans MS" panose="030F0702030302020204" pitchFamily="66" charset="0"/>
                          <a:ea typeface="+mn-ea"/>
                          <a:cs typeface="+mn-cs"/>
                        </a:rPr>
                        <a:t>4. Data and information - Introduction to Spreadsheets – Y6</a:t>
                      </a:r>
                      <a:endParaRPr lang="en-GB" sz="1200" dirty="0">
                        <a:solidFill>
                          <a:srgbClr val="00B05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7030A0"/>
                          </a:solidFill>
                          <a:effectLst/>
                          <a:latin typeface="Comic Sans MS" panose="030F0702030302020204" pitchFamily="66" charset="0"/>
                          <a:ea typeface="+mn-ea"/>
                          <a:cs typeface="+mn-cs"/>
                        </a:rPr>
                        <a:t>5. Creating media B – Introduction to vector graphics – Y5</a:t>
                      </a:r>
                      <a:endParaRPr lang="en-GB" sz="1200" dirty="0">
                        <a:solidFill>
                          <a:srgbClr val="7030A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7030A0"/>
                          </a:solidFill>
                          <a:effectLst/>
                          <a:latin typeface="Comic Sans MS" panose="030F0702030302020204" pitchFamily="66" charset="0"/>
                          <a:ea typeface="+mn-ea"/>
                          <a:cs typeface="+mn-cs"/>
                        </a:rPr>
                        <a:t>5. Creating media B– 3D Modelling – Y6</a:t>
                      </a:r>
                      <a:endParaRPr lang="en-GB" sz="1200" dirty="0">
                        <a:solidFill>
                          <a:srgbClr val="7030A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6. Programming B – Selection in quizzes – Y5</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6. Programming B - Sensing movement – Y6</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4109549">
                <a:tc>
                  <a:txBody>
                    <a:bodyPr/>
                    <a:lstStyle/>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use a form to record information</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compare paper and computer-based databases</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outline how you can answer questions by grouping and then sorting data</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that tools can be used to select specific data </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that computer programs can be used to compare data visually</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use a real-world database to answer questions </a:t>
                      </a:r>
                    </a:p>
                    <a:p>
                      <a:pPr marL="171450" indent="-171450">
                        <a:buFont typeface="Arial" panose="020B0604020202020204" pitchFamily="34" charset="0"/>
                        <a:buChar char="•"/>
                      </a:pPr>
                      <a:endParaRPr lang="en-GB" sz="1050" kern="1200" dirty="0">
                        <a:solidFill>
                          <a:schemeClr val="tx1"/>
                        </a:solidFill>
                        <a:effectLst/>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create a data set in a spreadsheet</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build a data set in a spreadsheet</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explain that formulas can be used to produce calculated data</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apply formulas to data</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create a spreadsheet to plan an event</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choose suitable ways to present data</a:t>
                      </a:r>
                    </a:p>
                    <a:p>
                      <a:pPr marL="342900" lvl="0" indent="-342900">
                        <a:lnSpc>
                          <a:spcPct val="107000"/>
                        </a:lnSpc>
                        <a:spcAft>
                          <a:spcPts val="0"/>
                        </a:spcAft>
                        <a:buFont typeface="Symbol" panose="05050102010706020507" pitchFamily="18" charset="2"/>
                        <a:buChar char=""/>
                      </a:pPr>
                      <a:endParaRPr lang="en-US" sz="1050" b="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identify that drawing tools can be used to produce different outcomes </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create a vector drawing by combining shapes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use tools to achieve a desired effect</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that vector drawings consist of layers </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group objects to make them easier to work with</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apply what I have learned about vector drawings</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that you can work in three dimensions on a computer</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identify that digital 3D objects can be modified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that objects can be combined in a 3D model</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create a 3D model for a given purpose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plan my own 3D model</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create my own digital 3D model</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how selection is used in computer programs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relate that a conditional statement connects a condition to an outcome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how selection directs the flow of a program</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design a program that uses selection</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create a program that uses selection</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evaluate my program</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US" sz="1050" b="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create a program to run on a controllable device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explain that selection can control the flow of a program</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update a variable with a user input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use an conditional statement to compare a variable to a value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design a project that uses inputs and outputs on a controllable device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develop a program to use inputs and outputs on a controllable device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710276"/>
                  </a:ext>
                </a:extLst>
              </a:tr>
            </a:tbl>
          </a:graphicData>
        </a:graphic>
      </p:graphicFrame>
    </p:spTree>
    <p:extLst>
      <p:ext uri="{BB962C8B-B14F-4D97-AF65-F5344CB8AC3E}">
        <p14:creationId xmlns:p14="http://schemas.microsoft.com/office/powerpoint/2010/main" val="3353614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Computing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1999175104"/>
              </p:ext>
            </p:extLst>
          </p:nvPr>
        </p:nvGraphicFramePr>
        <p:xfrm>
          <a:off x="287044" y="2530339"/>
          <a:ext cx="11606074" cy="4312447"/>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569247">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At Sandbach Primary, we recognise that computing is woven into all aspects of modern life and endeavour to equip our children with the technological skills which will be crucial for success in later life.  Our curriculum enables the children to become responsible, creative and adaptable users of technology, confident in their digital literacy and online safety, computational thinking and understanding of computers and hardware. We strive to teach our children to be versatile users of technology through our blended approach of discrete computing lessons and exciting cross-curricular computing opportunities. Our knowledge rich curriculum is designed to engage and provide the opportunity for pupils to apply their computing skills creatively and independently. We intend to champion, promote and maintain a high profile for computing in our school, so that our pupils recognise the importance of being confident and competent with a range of technologies, as well as using it responsibly and creatively.  </a:t>
                      </a:r>
                    </a:p>
                  </a:txBody>
                  <a:tcPr>
                    <a:solidFill>
                      <a:schemeClr val="accent1">
                        <a:lumMod val="20000"/>
                        <a:lumOff val="80000"/>
                      </a:schemeClr>
                    </a:solidFill>
                  </a:tcPr>
                </a:tc>
                <a:extLst>
                  <a:ext uri="{0D108BD9-81ED-4DB2-BD59-A6C34878D82A}">
                    <a16:rowId xmlns:a16="http://schemas.microsoft.com/office/drawing/2014/main" val="522082441"/>
                  </a:ext>
                </a:extLst>
              </a:tr>
              <a:tr h="825295">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pPr algn="just">
                        <a:spcAft>
                          <a:spcPts val="0"/>
                        </a:spcAft>
                      </a:pPr>
                      <a:r>
                        <a:rPr lang="en-US" sz="1200" dirty="0">
                          <a:effectLst/>
                          <a:latin typeface="Comic Sans MS" panose="030F0702030302020204" pitchFamily="66" charset="0"/>
                          <a:ea typeface="Lato Light"/>
                          <a:cs typeface="Lato Light"/>
                        </a:rPr>
                        <a:t>At </a:t>
                      </a:r>
                      <a:r>
                        <a:rPr lang="en-US" sz="1200" dirty="0" err="1">
                          <a:effectLst/>
                          <a:latin typeface="Comic Sans MS" panose="030F0702030302020204" pitchFamily="66" charset="0"/>
                          <a:ea typeface="Lato Light"/>
                          <a:cs typeface="Lato Light"/>
                        </a:rPr>
                        <a:t>Sandbach</a:t>
                      </a:r>
                      <a:r>
                        <a:rPr lang="en-US" sz="1200" dirty="0">
                          <a:effectLst/>
                          <a:latin typeface="Comic Sans MS" panose="030F0702030302020204" pitchFamily="66" charset="0"/>
                          <a:ea typeface="Lato Light"/>
                          <a:cs typeface="Lato Light"/>
                        </a:rPr>
                        <a:t> Primary, we teach a rolling program split into Year A and Year B, aligned to Key Stage 1, Lower Key Stage 2 and Upper Key Stage 2 objectives. We offer a structured sequence of lessons, to ensure that children have learned the skills required to meet the aims of the national curriculum. The content allows for a broad, deep understanding of computing and how it links to children's lives. It offers a range of opportunities for consolidation, challenge and variety. Throughout this, children develop analytical problem-solving skills and learn to evaluate and apply information technology. It also enables them to become responsible, competent, confident and creative users of information technology. </a:t>
                      </a:r>
                      <a:endParaRPr lang="en-GB" sz="1200" dirty="0">
                        <a:effectLst/>
                        <a:latin typeface="Comic Sans MS" panose="030F0702030302020204" pitchFamily="66" charset="0"/>
                        <a:ea typeface="Lato Light"/>
                        <a:cs typeface="Lato Light"/>
                      </a:endParaRPr>
                    </a:p>
                  </a:txBody>
                  <a:tcPr>
                    <a:solidFill>
                      <a:schemeClr val="accent5">
                        <a:lumMod val="40000"/>
                        <a:lumOff val="60000"/>
                      </a:schemeClr>
                    </a:solidFill>
                  </a:tcPr>
                </a:tc>
                <a:extLst>
                  <a:ext uri="{0D108BD9-81ED-4DB2-BD59-A6C34878D82A}">
                    <a16:rowId xmlns:a16="http://schemas.microsoft.com/office/drawing/2014/main" val="1439158557"/>
                  </a:ext>
                </a:extLst>
              </a:tr>
              <a:tr h="970935">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pPr algn="l"/>
                      <a:r>
                        <a:rPr lang="en-US" sz="1200" b="0" i="0" dirty="0">
                          <a:solidFill>
                            <a:srgbClr val="002060"/>
                          </a:solidFill>
                          <a:effectLst/>
                          <a:latin typeface="Comic Sans MS" panose="030F0702030302020204" pitchFamily="66" charset="0"/>
                        </a:rPr>
                        <a:t>Learners will discuss, reflect and appreciate the impact computing and technology has on their learning, development and well being. Finding the right balance with technology is key to an effective education and a healthy life-style. We feel the way we implement computing helps children </a:t>
                      </a:r>
                      <a:r>
                        <a:rPr lang="en-US" sz="1200" b="0" i="0" dirty="0" err="1">
                          <a:solidFill>
                            <a:srgbClr val="002060"/>
                          </a:solidFill>
                          <a:effectLst/>
                          <a:latin typeface="Comic Sans MS" panose="030F0702030302020204" pitchFamily="66" charset="0"/>
                        </a:rPr>
                        <a:t>realise</a:t>
                      </a:r>
                      <a:r>
                        <a:rPr lang="en-US" sz="1200" b="0" i="0" dirty="0">
                          <a:solidFill>
                            <a:srgbClr val="002060"/>
                          </a:solidFill>
                          <a:effectLst/>
                          <a:latin typeface="Comic Sans MS" panose="030F0702030302020204" pitchFamily="66" charset="0"/>
                        </a:rPr>
                        <a:t> the need for the right balance and one they can continue to build on in their next stage of education and beyond. We encourage regular discussions between staff and pupils to best embed and understand this.</a:t>
                      </a:r>
                    </a:p>
                    <a:p>
                      <a:pPr algn="l"/>
                      <a:r>
                        <a:rPr lang="en-US" sz="1200" b="0" i="0" dirty="0">
                          <a:solidFill>
                            <a:srgbClr val="002060"/>
                          </a:solidFill>
                          <a:effectLst/>
                          <a:latin typeface="Comic Sans MS" panose="030F0702030302020204" pitchFamily="66" charset="0"/>
                        </a:rPr>
                        <a:t>The way pupils showcase, share, celebrate and publish their work will best show the impact of our curriculum. We also look for evidence through reviewing pupil’s knowledge and skills digitally through saved work and observing learning regularly. Progress of our computing curriculum is demonstrated through outcomes and the record of coverage in the process of achieving these outcomes.</a:t>
                      </a: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769441"/>
          </a:xfrm>
          <a:prstGeom prst="rect">
            <a:avLst/>
          </a:prstGeom>
        </p:spPr>
        <p:txBody>
          <a:bodyPr wrap="square">
            <a:spAutoFit/>
          </a:bodyPr>
          <a:lstStyle/>
          <a:p>
            <a:r>
              <a:rPr lang="en-GB" sz="1050" dirty="0">
                <a:latin typeface="Comic Sans MS" panose="030F0702030302020204" pitchFamily="66" charset="0"/>
              </a:rPr>
              <a:t>At Sandbach Primary Academy, we have chosen to use the </a:t>
            </a:r>
            <a:r>
              <a:rPr lang="en-GB" sz="1050" b="1" dirty="0">
                <a:latin typeface="Comic Sans MS" panose="030F0702030302020204" pitchFamily="66" charset="0"/>
              </a:rPr>
              <a:t>Teach</a:t>
            </a:r>
            <a:r>
              <a:rPr lang="en-GB" sz="1050" dirty="0">
                <a:latin typeface="Comic Sans MS" panose="030F0702030302020204" pitchFamily="66" charset="0"/>
              </a:rPr>
              <a:t> </a:t>
            </a:r>
            <a:r>
              <a:rPr lang="en-GB" sz="1050" b="1" dirty="0">
                <a:latin typeface="Comic Sans MS" panose="030F0702030302020204" pitchFamily="66" charset="0"/>
              </a:rPr>
              <a:t>Computing</a:t>
            </a:r>
            <a:r>
              <a:rPr lang="en-GB" sz="1050" dirty="0">
                <a:latin typeface="Comic Sans MS" panose="030F0702030302020204" pitchFamily="66" charset="0"/>
              </a:rPr>
              <a:t> Scheme of Work from Year 1 to Year 6. The scheme of work supports our teachers in delivering enjoyable and engaging lessons which help to raise standards and allow all pupils to achieve to their full potential. Learning in Year 1 and 2 builds upon the skills children will learn during their time in EYFS. The scheme of work meets the requirements for the National Curriculum for computing whilst providing flexibility and strong cross-curricular links, including with the PSHE curriculum and online safety, as well as excellent supporting material for teachers</a:t>
            </a:r>
            <a:r>
              <a:rPr lang="en-GB" sz="1100" dirty="0">
                <a:latin typeface="Comic Sans MS" panose="030F0702030302020204" pitchFamily="66" charset="0"/>
              </a:rPr>
              <a:t>. </a:t>
            </a: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 – EYFS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856516518"/>
              </p:ext>
            </p:extLst>
          </p:nvPr>
        </p:nvGraphicFramePr>
        <p:xfrm>
          <a:off x="298882" y="2872525"/>
          <a:ext cx="11594236" cy="3810000"/>
        </p:xfrm>
        <a:graphic>
          <a:graphicData uri="http://schemas.openxmlformats.org/drawingml/2006/table">
            <a:tbl>
              <a:tblPr firstRow="1" bandRow="1">
                <a:tableStyleId>{5940675A-B579-460E-94D1-54222C63F5DA}</a:tableStyleId>
              </a:tblPr>
              <a:tblGrid>
                <a:gridCol w="739806">
                  <a:extLst>
                    <a:ext uri="{9D8B030D-6E8A-4147-A177-3AD203B41FA5}">
                      <a16:colId xmlns:a16="http://schemas.microsoft.com/office/drawing/2014/main" val="698276396"/>
                    </a:ext>
                  </a:extLst>
                </a:gridCol>
                <a:gridCol w="1686758">
                  <a:extLst>
                    <a:ext uri="{9D8B030D-6E8A-4147-A177-3AD203B41FA5}">
                      <a16:colId xmlns:a16="http://schemas.microsoft.com/office/drawing/2014/main" val="1039164095"/>
                    </a:ext>
                  </a:extLst>
                </a:gridCol>
                <a:gridCol w="177553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493631">
                <a:tc>
                  <a:txBody>
                    <a:bodyPr/>
                    <a:lstStyle/>
                    <a:p>
                      <a:endParaRPr lang="en-GB" dirty="0"/>
                    </a:p>
                  </a:txBody>
                  <a:tcPr/>
                </a:tc>
                <a:tc>
                  <a:txBody>
                    <a:bodyPr/>
                    <a:lstStyle/>
                    <a:p>
                      <a:pPr algn="ctr"/>
                      <a:r>
                        <a:rPr lang="en-GB" sz="1400" dirty="0">
                          <a:latin typeface="Comic Sans MS" panose="030F0702030302020204" pitchFamily="66" charset="0"/>
                        </a:rPr>
                        <a:t>Autumn 1</a:t>
                      </a:r>
                    </a:p>
                  </a:txBody>
                  <a:tcPr/>
                </a:tc>
                <a:tc>
                  <a:txBody>
                    <a:bodyPr/>
                    <a:lstStyle/>
                    <a:p>
                      <a:pPr algn="ctr"/>
                      <a:r>
                        <a:rPr lang="en-GB" sz="1400" dirty="0">
                          <a:latin typeface="Comic Sans MS" panose="030F0702030302020204" pitchFamily="66" charset="0"/>
                        </a:rPr>
                        <a:t>Autumn 2</a:t>
                      </a: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txBody>
                  <a:tcPr/>
                </a:tc>
                <a:extLst>
                  <a:ext uri="{0D108BD9-81ED-4DB2-BD59-A6C34878D82A}">
                    <a16:rowId xmlns:a16="http://schemas.microsoft.com/office/drawing/2014/main" val="3471968257"/>
                  </a:ext>
                </a:extLst>
              </a:tr>
              <a:tr h="2439119">
                <a:tc>
                  <a:txBody>
                    <a:bodyPr/>
                    <a:lstStyle/>
                    <a:p>
                      <a:r>
                        <a:rPr lang="en-GB" dirty="0"/>
                        <a:t>Focus</a:t>
                      </a:r>
                    </a:p>
                  </a:txBody>
                  <a:tcPr>
                    <a:lnB w="12700" cap="flat" cmpd="sng" algn="ctr">
                      <a:solidFill>
                        <a:schemeClr val="tx1"/>
                      </a:solidFill>
                      <a:prstDash val="solid"/>
                      <a:round/>
                      <a:headEnd type="none" w="med" len="med"/>
                      <a:tailEnd type="none" w="med" len="med"/>
                    </a:lnB>
                  </a:tcPr>
                </a:tc>
                <a:tc>
                  <a:txBody>
                    <a:bodyPr/>
                    <a:lstStyle/>
                    <a:p>
                      <a:r>
                        <a:rPr lang="en-GB" sz="1200" kern="1200" dirty="0">
                          <a:solidFill>
                            <a:schemeClr val="tx1"/>
                          </a:solidFill>
                          <a:effectLst/>
                          <a:latin typeface="+mn-lt"/>
                          <a:ea typeface="+mn-ea"/>
                          <a:cs typeface="+mn-cs"/>
                        </a:rPr>
                        <a:t>Talk about technology that is used at home and at school</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Know that it is important to be careful with devices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Use technology to record sounds and videos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Use technology to take photographs</a:t>
                      </a:r>
                      <a:endParaRPr lang="en-GB" sz="1050" dirty="0">
                        <a:effectLst/>
                        <a:latin typeface="Comic Sans MS" panose="030F0702030302020204" pitchFamily="66" charset="0"/>
                        <a:ea typeface="Lato Light"/>
                        <a:cs typeface="Lato Light"/>
                      </a:endParaRPr>
                    </a:p>
                  </a:txBody>
                  <a:tcPr marL="68580" marR="68580" marT="0" marB="0">
                    <a:lnB w="12700" cap="flat" cmpd="sng" algn="ctr">
                      <a:solidFill>
                        <a:schemeClr val="tx1"/>
                      </a:solidFill>
                      <a:prstDash val="solid"/>
                      <a:round/>
                      <a:headEnd type="none" w="med" len="med"/>
                      <a:tailEnd type="none" w="med" len="med"/>
                    </a:lnB>
                  </a:tcPr>
                </a:tc>
                <a:tc>
                  <a:txBody>
                    <a:bodyPr/>
                    <a:lstStyle/>
                    <a:p>
                      <a:r>
                        <a:rPr lang="en-GB" sz="1200" kern="1200" dirty="0">
                          <a:solidFill>
                            <a:schemeClr val="tx1"/>
                          </a:solidFill>
                          <a:effectLst/>
                          <a:latin typeface="+mn-lt"/>
                          <a:ea typeface="+mn-ea"/>
                          <a:cs typeface="+mn-cs"/>
                        </a:rPr>
                        <a:t>Create shapes and patterns on screen using a mouse, trackpad or touchscreen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Make a floor robot move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Make choices about the buttons and icons to press </a:t>
                      </a:r>
                      <a:endParaRPr lang="en-GB" sz="1050" dirty="0">
                        <a:effectLst/>
                        <a:latin typeface="Comic Sans MS" panose="030F0702030302020204" pitchFamily="66" charset="0"/>
                        <a:ea typeface="Lato Light"/>
                        <a:cs typeface="Lato Light"/>
                      </a:endParaRPr>
                    </a:p>
                  </a:txBody>
                  <a:tcPr marL="68580" marR="68580" marT="0" marB="0">
                    <a:lnB w="12700" cap="flat" cmpd="sng" algn="ctr">
                      <a:solidFill>
                        <a:schemeClr val="tx1"/>
                      </a:solidFill>
                      <a:prstDash val="solid"/>
                      <a:round/>
                      <a:headEnd type="none" w="med" len="med"/>
                      <a:tailEnd type="none" w="med" len="med"/>
                    </a:lnB>
                  </a:tcPr>
                </a:tc>
                <a:tc>
                  <a:txBody>
                    <a:bodyPr/>
                    <a:lstStyle/>
                    <a:p>
                      <a:r>
                        <a:rPr lang="en-GB" sz="1200" kern="1200" dirty="0">
                          <a:solidFill>
                            <a:schemeClr val="tx1"/>
                          </a:solidFill>
                          <a:effectLst/>
                          <a:latin typeface="+mn-lt"/>
                          <a:ea typeface="+mn-ea"/>
                          <a:cs typeface="+mn-cs"/>
                        </a:rPr>
                        <a:t>Talk about the amount of time spent using technology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Use technology to show learning</a:t>
                      </a:r>
                      <a:endParaRPr lang="en-GB" sz="1050" dirty="0">
                        <a:effectLst/>
                        <a:latin typeface="Comic Sans MS" panose="030F0702030302020204" pitchFamily="66" charset="0"/>
                        <a:ea typeface="Lato Light"/>
                        <a:cs typeface="Lato Light"/>
                      </a:endParaRPr>
                    </a:p>
                  </a:txBody>
                  <a:tcPr marL="68580" marR="68580" marT="0" marB="0">
                    <a:lnB w="12700" cap="flat" cmpd="sng" algn="ctr">
                      <a:solidFill>
                        <a:schemeClr val="tx1"/>
                      </a:solidFill>
                      <a:prstDash val="solid"/>
                      <a:round/>
                      <a:headEnd type="none" w="med" len="med"/>
                      <a:tailEnd type="none" w="med" len="med"/>
                    </a:lnB>
                  </a:tcPr>
                </a:tc>
                <a:tc>
                  <a:txBody>
                    <a:bodyPr/>
                    <a:lstStyle/>
                    <a:p>
                      <a:r>
                        <a:rPr lang="en-GB" sz="1200" kern="1200" dirty="0">
                          <a:solidFill>
                            <a:schemeClr val="tx1"/>
                          </a:solidFill>
                          <a:effectLst/>
                          <a:latin typeface="+mn-lt"/>
                          <a:ea typeface="+mn-ea"/>
                          <a:cs typeface="+mn-cs"/>
                        </a:rPr>
                        <a:t>Make a floor robot move (by entering a series of commands)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Make a floor robot reach a target.</a:t>
                      </a:r>
                      <a:endParaRPr lang="en-GB" sz="1050" dirty="0">
                        <a:effectLst/>
                        <a:latin typeface="Comic Sans MS" panose="030F0702030302020204" pitchFamily="66" charset="0"/>
                        <a:ea typeface="Lato Light"/>
                        <a:cs typeface="Lato Light"/>
                      </a:endParaRPr>
                    </a:p>
                  </a:txBody>
                  <a:tcPr marL="68580" marR="68580" marT="0" marB="0">
                    <a:lnB w="12700" cap="flat" cmpd="sng" algn="ctr">
                      <a:solidFill>
                        <a:schemeClr val="tx1"/>
                      </a:solidFill>
                      <a:prstDash val="solid"/>
                      <a:round/>
                      <a:headEnd type="none" w="med" len="med"/>
                      <a:tailEnd type="none" w="med" len="med"/>
                    </a:lnB>
                  </a:tcPr>
                </a:tc>
                <a:tc>
                  <a:txBody>
                    <a:bodyPr/>
                    <a:lstStyle/>
                    <a:p>
                      <a:r>
                        <a:rPr lang="en-GB" sz="1200" kern="1200" dirty="0">
                          <a:solidFill>
                            <a:schemeClr val="tx1"/>
                          </a:solidFill>
                          <a:effectLst/>
                          <a:latin typeface="+mn-lt"/>
                          <a:ea typeface="+mn-ea"/>
                          <a:cs typeface="+mn-cs"/>
                        </a:rPr>
                        <a:t>Ask an adult when using the Internet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Tell an adult when something worrying or unexpected happens whilst using the Internet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Create text on screen by using a keyboard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Use technology to show learning</a:t>
                      </a:r>
                    </a:p>
                    <a:p>
                      <a:pPr algn="ctr">
                        <a:spcAft>
                          <a:spcPts val="0"/>
                        </a:spcAft>
                      </a:pPr>
                      <a:endParaRPr lang="en-GB" sz="1050" dirty="0">
                        <a:effectLst/>
                        <a:latin typeface="Comic Sans MS" panose="030F0702030302020204" pitchFamily="66" charset="0"/>
                        <a:ea typeface="Lato Light"/>
                        <a:cs typeface="Lato Light"/>
                      </a:endParaRPr>
                    </a:p>
                  </a:txBody>
                  <a:tcPr marL="68580" marR="68580" marT="0" marB="0">
                    <a:lnB w="12700" cap="flat" cmpd="sng" algn="ctr">
                      <a:solidFill>
                        <a:schemeClr val="tx1"/>
                      </a:solidFill>
                      <a:prstDash val="solid"/>
                      <a:round/>
                      <a:headEnd type="none" w="med" len="med"/>
                      <a:tailEnd type="none" w="med" len="med"/>
                    </a:lnB>
                  </a:tcPr>
                </a:tc>
                <a:tc>
                  <a:txBody>
                    <a:bodyPr/>
                    <a:lstStyle/>
                    <a:p>
                      <a:r>
                        <a:rPr lang="en-GB" sz="1200" kern="1200" dirty="0">
                          <a:solidFill>
                            <a:schemeClr val="tx1"/>
                          </a:solidFill>
                          <a:effectLst/>
                          <a:latin typeface="+mn-lt"/>
                          <a:ea typeface="+mn-ea"/>
                          <a:cs typeface="+mn-cs"/>
                        </a:rPr>
                        <a:t>Create text on screen by using a keyboard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Talk about different kinds of information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Add information to a pictogram</a:t>
                      </a:r>
                      <a:endParaRPr lang="en-GB" sz="1050" dirty="0">
                        <a:effectLst/>
                        <a:latin typeface="Comic Sans MS" panose="030F0702030302020204" pitchFamily="66" charset="0"/>
                        <a:ea typeface="Lato Light"/>
                        <a:cs typeface="Lato Light"/>
                      </a:endParaRPr>
                    </a:p>
                  </a:txBody>
                  <a:tcPr marL="68580" marR="6858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696891">
                <a:tc>
                  <a:txBody>
                    <a:bodyPr/>
                    <a:lstStyle/>
                    <a:p>
                      <a:r>
                        <a:rPr lang="en-US" sz="1800" dirty="0"/>
                        <a:t>All year</a:t>
                      </a:r>
                      <a:endParaRPr lang="en-GB" sz="18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r>
                        <a:rPr lang="en-US" sz="1400" dirty="0"/>
                        <a:t>Use of a variety of software using touch screen whiteboards in class including, drawing, games, music and video. </a:t>
                      </a:r>
                    </a:p>
                    <a:p>
                      <a:pPr algn="ctr"/>
                      <a:r>
                        <a:rPr lang="en-US" sz="1400" dirty="0"/>
                        <a:t>Use of </a:t>
                      </a:r>
                      <a:r>
                        <a:rPr lang="en-US" sz="1400" dirty="0" err="1"/>
                        <a:t>Ipads</a:t>
                      </a:r>
                      <a:r>
                        <a:rPr lang="en-US" sz="1400" dirty="0"/>
                        <a:t> and laptops to access a variety of software.</a:t>
                      </a:r>
                    </a:p>
                    <a:p>
                      <a:pPr algn="ctr"/>
                      <a:r>
                        <a:rPr lang="en-US" sz="1400" dirty="0"/>
                        <a:t>Use of </a:t>
                      </a:r>
                      <a:r>
                        <a:rPr lang="en-US" sz="1400" dirty="0" err="1"/>
                        <a:t>Ipads</a:t>
                      </a:r>
                      <a:r>
                        <a:rPr lang="en-US" sz="1400" dirty="0"/>
                        <a:t> and cameras to take photographs.</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Aft>
                          <a:spcPts val="0"/>
                        </a:spcAft>
                      </a:pPr>
                      <a:endParaRPr lang="en-GB" sz="1400">
                        <a:effectLst/>
                        <a:latin typeface="Comic Sans MS" panose="030F0702030302020204" pitchFamily="66" charset="0"/>
                        <a:ea typeface="Lato Light"/>
                        <a:cs typeface="Lato Light"/>
                      </a:endParaRPr>
                    </a:p>
                  </a:txBody>
                  <a:tcPr marL="68580" marR="68580" marT="0" marB="0">
                    <a:lnT w="12700" cap="flat" cmpd="sng" algn="ctr">
                      <a:solidFill>
                        <a:schemeClr val="tx1"/>
                      </a:solidFill>
                      <a:prstDash val="solid"/>
                      <a:round/>
                      <a:headEnd type="none" w="med" len="med"/>
                      <a:tailEnd type="none" w="med" len="med"/>
                    </a:lnT>
                  </a:tcPr>
                </a:tc>
                <a:tc hMerge="1">
                  <a:txBody>
                    <a:bodyPr/>
                    <a:lstStyle/>
                    <a:p>
                      <a:pPr algn="ctr">
                        <a:spcAft>
                          <a:spcPts val="0"/>
                        </a:spcAft>
                      </a:pPr>
                      <a:endParaRPr lang="en-GB" sz="1400">
                        <a:effectLst/>
                        <a:latin typeface="Comic Sans MS" panose="030F0702030302020204" pitchFamily="66" charset="0"/>
                        <a:ea typeface="Lato Light"/>
                        <a:cs typeface="Lato Light"/>
                      </a:endParaRPr>
                    </a:p>
                  </a:txBody>
                  <a:tcPr marL="68580" marR="68580" marT="0" marB="0">
                    <a:lnT w="12700" cap="flat" cmpd="sng" algn="ctr">
                      <a:solidFill>
                        <a:schemeClr val="tx1"/>
                      </a:solidFill>
                      <a:prstDash val="solid"/>
                      <a:round/>
                      <a:headEnd type="none" w="med" len="med"/>
                      <a:tailEnd type="none" w="med" len="med"/>
                    </a:lnT>
                  </a:tcPr>
                </a:tc>
                <a:tc hMerge="1">
                  <a:txBody>
                    <a:bodyPr/>
                    <a:lstStyle/>
                    <a:p>
                      <a:pPr algn="ctr">
                        <a:spcAft>
                          <a:spcPts val="0"/>
                        </a:spcAft>
                      </a:pPr>
                      <a:endParaRPr lang="en-GB" sz="1400">
                        <a:effectLst/>
                        <a:latin typeface="Comic Sans MS" panose="030F0702030302020204" pitchFamily="66" charset="0"/>
                        <a:ea typeface="Lato Light"/>
                        <a:cs typeface="Lato Light"/>
                      </a:endParaRPr>
                    </a:p>
                  </a:txBody>
                  <a:tcPr marL="68580" marR="68580" marT="0" marB="0">
                    <a:lnT w="12700" cap="flat" cmpd="sng" algn="ctr">
                      <a:solidFill>
                        <a:schemeClr val="tx1"/>
                      </a:solidFill>
                      <a:prstDash val="solid"/>
                      <a:round/>
                      <a:headEnd type="none" w="med" len="med"/>
                      <a:tailEnd type="none" w="med" len="med"/>
                    </a:lnT>
                  </a:tcPr>
                </a:tc>
                <a:tc hMerge="1">
                  <a:txBody>
                    <a:bodyPr/>
                    <a:lstStyle/>
                    <a:p>
                      <a:pPr algn="ctr">
                        <a:spcAft>
                          <a:spcPts val="0"/>
                        </a:spcAft>
                      </a:pPr>
                      <a:endParaRPr lang="en-GB" sz="1400">
                        <a:effectLst/>
                        <a:latin typeface="Comic Sans MS" panose="030F0702030302020204" pitchFamily="66" charset="0"/>
                        <a:ea typeface="Lato Light"/>
                        <a:cs typeface="Lato Light"/>
                      </a:endParaRPr>
                    </a:p>
                  </a:txBody>
                  <a:tcPr marL="68580" marR="68580" marT="0" marB="0">
                    <a:lnT w="12700" cap="flat" cmpd="sng" algn="ctr">
                      <a:solidFill>
                        <a:schemeClr val="tx1"/>
                      </a:solidFill>
                      <a:prstDash val="solid"/>
                      <a:round/>
                      <a:headEnd type="none" w="med" len="med"/>
                      <a:tailEnd type="none" w="med" len="med"/>
                    </a:lnT>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4838682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61665"/>
          </a:xfrm>
          <a:prstGeom prst="rect">
            <a:avLst/>
          </a:prstGeom>
          <a:noFill/>
        </p:spPr>
        <p:txBody>
          <a:bodyPr wrap="square" rtlCol="0">
            <a:spAutoFit/>
          </a:bodyPr>
          <a:lstStyle/>
          <a:p>
            <a:pPr algn="ctr"/>
            <a:r>
              <a:rPr lang="en-GB" sz="2400" dirty="0">
                <a:solidFill>
                  <a:schemeClr val="bg1"/>
                </a:solidFill>
                <a:latin typeface="Comic Sans MS" panose="030F0702030302020204" pitchFamily="66" charset="0"/>
              </a:rPr>
              <a:t>EYFS</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
        <p:nvSpPr>
          <p:cNvPr id="3" name="TextBox 2">
            <a:extLst>
              <a:ext uri="{FF2B5EF4-FFF2-40B4-BE49-F238E27FC236}">
                <a16:creationId xmlns:a16="http://schemas.microsoft.com/office/drawing/2014/main" id="{DC1884CA-AFF9-4633-9F11-6E8E170F2C99}"/>
              </a:ext>
            </a:extLst>
          </p:cNvPr>
          <p:cNvSpPr txBox="1"/>
          <p:nvPr/>
        </p:nvSpPr>
        <p:spPr>
          <a:xfrm>
            <a:off x="440079" y="1883332"/>
            <a:ext cx="11594235" cy="954107"/>
          </a:xfrm>
          <a:prstGeom prst="rect">
            <a:avLst/>
          </a:prstGeom>
          <a:noFill/>
        </p:spPr>
        <p:txBody>
          <a:bodyPr wrap="square" rtlCol="0">
            <a:spAutoFit/>
          </a:bodyPr>
          <a:lstStyle/>
          <a:p>
            <a:r>
              <a:rPr lang="en-US" sz="1400" dirty="0"/>
              <a:t>Although technology is not a specific area of learning in EYFS, we feel it is vitally important that children become familiar and confident with </a:t>
            </a:r>
            <a:r>
              <a:rPr lang="en-US" sz="1400"/>
              <a:t>using technology </a:t>
            </a:r>
            <a:r>
              <a:rPr lang="en-US" sz="1400" dirty="0"/>
              <a:t>from the early years. We aim to offer children in the early years a broad range of emerging skills which are further built upon in Year 1 and 2. Children have a general knowledge or skill focus each half term, in addition to ongoing opportunities to use a variety of technology throughout the year, through technology such as </a:t>
            </a:r>
            <a:r>
              <a:rPr lang="en-US" sz="1400" dirty="0" err="1"/>
              <a:t>beebots</a:t>
            </a:r>
            <a:r>
              <a:rPr lang="en-US" sz="1400" dirty="0"/>
              <a:t>, remote control cars, </a:t>
            </a:r>
            <a:r>
              <a:rPr lang="en-US" sz="1400" dirty="0" err="1"/>
              <a:t>ipads</a:t>
            </a:r>
            <a:r>
              <a:rPr lang="en-US" sz="1400" dirty="0"/>
              <a:t>, smartboard technologies and use of computers later in the year.</a:t>
            </a:r>
            <a:endParaRPr lang="en-GB" sz="1400" dirty="0"/>
          </a:p>
        </p:txBody>
      </p:sp>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 –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786678418"/>
              </p:ext>
            </p:extLst>
          </p:nvPr>
        </p:nvGraphicFramePr>
        <p:xfrm>
          <a:off x="298882" y="2204977"/>
          <a:ext cx="11594236" cy="3931281"/>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695193">
                <a:tc>
                  <a:txBody>
                    <a:bodyPr/>
                    <a:lstStyle/>
                    <a:p>
                      <a:endParaRPr lang="en-GB" dirty="0"/>
                    </a:p>
                  </a:txBody>
                  <a:tcPr/>
                </a:tc>
                <a:tc gridSpan="2">
                  <a:txBody>
                    <a:bodyPr/>
                    <a:lstStyle/>
                    <a:p>
                      <a:pPr algn="ctr"/>
                      <a:r>
                        <a:rPr lang="en-GB" sz="1200" dirty="0">
                          <a:latin typeface="Comic Sans MS" panose="030F0702030302020204" pitchFamily="66" charset="0"/>
                        </a:rPr>
                        <a:t>Autumn</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Spring</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Summer</a:t>
                      </a:r>
                    </a:p>
                  </a:txBody>
                  <a:tcPr/>
                </a:tc>
                <a:tc hMerge="1">
                  <a:txBody>
                    <a:bodyPr/>
                    <a:lstStyle/>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a:txBody>
                    <a:bodyPr/>
                    <a:lstStyle/>
                    <a:p>
                      <a:r>
                        <a:rPr lang="en-GB" sz="1100" dirty="0">
                          <a:latin typeface="Comic Sans MS" panose="030F0702030302020204" pitchFamily="66" charset="0"/>
                        </a:rPr>
                        <a:t>KS1</a:t>
                      </a:r>
                    </a:p>
                    <a:p>
                      <a:r>
                        <a:rPr lang="en-GB" sz="1100" dirty="0">
                          <a:latin typeface="Comic Sans MS" panose="030F0702030302020204" pitchFamily="66" charset="0"/>
                        </a:rPr>
                        <a:t>Yr1</a:t>
                      </a:r>
                    </a:p>
                    <a:p>
                      <a:endParaRPr lang="en-GB" sz="11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 Computing systems and networks – Technology around us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 Creating media A – Digital painting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3</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Programming A: Moving a robot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4. Data and information – Grouping data </a:t>
                      </a:r>
                      <a:endParaRPr lang="en-GB" sz="1200" dirty="0">
                        <a:solidFill>
                          <a:schemeClr val="tx1"/>
                        </a:solidFill>
                        <a:effectLst/>
                        <a:latin typeface="Comic Sans MS" panose="030F0702030302020204" pitchFamily="66" charset="0"/>
                        <a:ea typeface="Lato Light"/>
                        <a:cs typeface="Lato Light"/>
                      </a:endParaRP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5. Creating media B – Digital writing </a:t>
                      </a:r>
                      <a:endParaRPr lang="en-GB" sz="1200" dirty="0">
                        <a:solidFill>
                          <a:schemeClr val="tx1"/>
                        </a:solidFill>
                        <a:effectLst/>
                        <a:latin typeface="Comic Sans MS" panose="030F0702030302020204" pitchFamily="66" charset="0"/>
                        <a:ea typeface="Lato Light"/>
                        <a:cs typeface="Lato Light"/>
                      </a:endParaRP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6. Programming B - Programming animations </a:t>
                      </a:r>
                      <a:endParaRPr lang="en-GB" sz="1200" dirty="0">
                        <a:solidFill>
                          <a:schemeClr val="tx1"/>
                        </a:solidFill>
                        <a:effectLst/>
                        <a:latin typeface="Comic Sans MS" panose="030F0702030302020204" pitchFamily="66" charset="0"/>
                        <a:ea typeface="Lato Light"/>
                        <a:cs typeface="Lato Light"/>
                      </a:endParaRPr>
                    </a:p>
                    <a:p>
                      <a:pPr algn="ctr">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extLst>
                  <a:ext uri="{0D108BD9-81ED-4DB2-BD59-A6C34878D82A}">
                    <a16:rowId xmlns:a16="http://schemas.microsoft.com/office/drawing/2014/main" val="322112315"/>
                  </a:ext>
                </a:extLst>
              </a:tr>
              <a:tr h="521395">
                <a:tc>
                  <a:txBody>
                    <a:bodyPr/>
                    <a:lstStyle/>
                    <a:p>
                      <a:r>
                        <a:rPr lang="en-GB" dirty="0">
                          <a:latin typeface="Comic Sans MS" panose="030F0702030302020204" pitchFamily="66" charset="0"/>
                        </a:rPr>
                        <a:t>KS1</a:t>
                      </a:r>
                    </a:p>
                    <a:p>
                      <a:r>
                        <a:rPr lang="en-GB" sz="1100" dirty="0">
                          <a:latin typeface="Comic Sans MS" panose="030F0702030302020204" pitchFamily="66" charset="0"/>
                        </a:rPr>
                        <a:t>Yr2</a:t>
                      </a:r>
                    </a:p>
                  </a:txBody>
                  <a:tcPr>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 Computing systems and networks – Technology around us – Y1</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 Computing systems and networks – IT around us – Y2</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 Creating media A – Digital painting – Y1</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 Creating media A – Digital photography – Y2</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 Creating media A – Digital painting – Y1</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3. Programming A – Robot algorithms – Y2</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0120749"/>
                  </a:ext>
                </a:extLst>
              </a:tr>
              <a:tr h="670192">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u="none"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 </a:t>
                      </a:r>
                      <a:r>
                        <a:rPr lang="en-GB" sz="1200" u="none" strike="noStrike" dirty="0">
                          <a:solidFill>
                            <a:schemeClr val="tx1"/>
                          </a:solidFill>
                          <a:effectLst/>
                          <a:latin typeface="Comic Sans MS" panose="030F0702030302020204" pitchFamily="66"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Computing systems and networks – Connecting computers</a:t>
                      </a:r>
                      <a:r>
                        <a:rPr lang="en-GB" sz="1200" u="none"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Y3</a:t>
                      </a:r>
                      <a:endParaRPr lang="en-GB" sz="12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a:t>
                      </a:r>
                      <a:r>
                        <a:rPr lang="en-GB" sz="1200" u="none" strike="noStrike" dirty="0">
                          <a:solidFill>
                            <a:schemeClr val="tx1"/>
                          </a:solidFill>
                          <a:effectLst/>
                          <a:latin typeface="Comic Sans MS" panose="030F0702030302020204" pitchFamily="66"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Computing systems and networks – The Internet</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Y4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a:t>
                      </a:r>
                      <a:r>
                        <a:rPr lang="en-GB" sz="1200" u="none" strike="noStrike" dirty="0">
                          <a:solidFill>
                            <a:schemeClr val="tx1"/>
                          </a:solidFill>
                          <a:effectLst/>
                          <a:latin typeface="Comic Sans MS" panose="030F0702030302020204" pitchFamily="66"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Creating media A- Stop-frame animation</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Y3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a:t>
                      </a:r>
                      <a:r>
                        <a:rPr lang="en-GB" sz="1200" u="none" strike="noStrike" dirty="0">
                          <a:solidFill>
                            <a:schemeClr val="tx1"/>
                          </a:solidFill>
                          <a:effectLst/>
                          <a:latin typeface="Comic Sans MS" panose="030F0702030302020204" pitchFamily="66"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Creating media A- Audio production</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Y4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noFill/>
                  </a:tcPr>
                </a:tc>
                <a:tc>
                  <a:txBody>
                    <a:bodyPr/>
                    <a:lstStyle/>
                    <a:p>
                      <a:pPr algn="ctr">
                        <a:spcAft>
                          <a:spcPts val="0"/>
                        </a:spcAft>
                      </a:pPr>
                      <a:r>
                        <a:rPr lang="en-GB" sz="1200" kern="1200" dirty="0">
                          <a:solidFill>
                            <a:schemeClr val="tx1"/>
                          </a:solidFill>
                          <a:effectLst/>
                          <a:latin typeface="Comic Sans MS" panose="030F0702030302020204" pitchFamily="66" charset="0"/>
                          <a:ea typeface="+mn-ea"/>
                          <a:cs typeface="+mn-cs"/>
                        </a:rPr>
                        <a:t>3.</a:t>
                      </a:r>
                      <a:r>
                        <a:rPr lang="en-GB" sz="1200" u="none" strike="noStrike" kern="1200" dirty="0">
                          <a:solidFill>
                            <a:schemeClr val="tx1"/>
                          </a:solidFill>
                          <a:effectLst/>
                          <a:latin typeface="Comic Sans MS" panose="030F0702030302020204" pitchFamily="66" charset="0"/>
                          <a:ea typeface="+mn-ea"/>
                          <a:cs typeface="+mn-cs"/>
                          <a:hlinkClick r:id="rId6">
                            <a:extLst>
                              <a:ext uri="{A12FA001-AC4F-418D-AE19-62706E023703}">
                                <ahyp:hlinkClr xmlns:ahyp="http://schemas.microsoft.com/office/drawing/2018/hyperlinkcolor" val="tx"/>
                              </a:ext>
                            </a:extLst>
                          </a:hlinkClick>
                        </a:rPr>
                        <a:t>Programming A - Sequencing sounds</a:t>
                      </a:r>
                      <a:r>
                        <a:rPr lang="en-GB" sz="1200" kern="1200" dirty="0">
                          <a:solidFill>
                            <a:schemeClr val="tx1"/>
                          </a:solidFill>
                          <a:effectLst/>
                          <a:latin typeface="Comic Sans MS" panose="030F0702030302020204" pitchFamily="66" charset="0"/>
                          <a:ea typeface="+mn-ea"/>
                          <a:cs typeface="+mn-cs"/>
                        </a:rPr>
                        <a:t> Y3</a:t>
                      </a:r>
                      <a:endParaRPr lang="en-GB" sz="1200" dirty="0">
                        <a:solidFill>
                          <a:schemeClr val="tx1"/>
                        </a:solidFill>
                        <a:effectLst/>
                        <a:latin typeface="Comic Sans MS" panose="030F0702030302020204" pitchFamily="66" charset="0"/>
                        <a:ea typeface="Lato Light"/>
                        <a:cs typeface="Lato Light"/>
                      </a:endParaRPr>
                    </a:p>
                  </a:txBody>
                  <a:tcPr marL="68580" marR="68580" marT="0" marB="0">
                    <a:lnT w="12700" cap="flat" cmpd="sng" algn="ctr">
                      <a:solidFill>
                        <a:schemeClr val="tx1"/>
                      </a:solidFill>
                      <a:prstDash val="solid"/>
                      <a:round/>
                      <a:headEnd type="none" w="med" len="med"/>
                      <a:tailEnd type="none" w="med" len="med"/>
                    </a:lnT>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3.</a:t>
                      </a:r>
                      <a:r>
                        <a:rPr lang="en-GB" sz="1200" u="none" strike="noStrike" dirty="0">
                          <a:solidFill>
                            <a:schemeClr val="tx1"/>
                          </a:solidFill>
                          <a:effectLst/>
                          <a:latin typeface="Comic Sans MS" panose="030F0702030302020204" pitchFamily="66"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Programming A – Repetition in shapes</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Y4</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533913891"/>
                  </a:ext>
                </a:extLst>
              </a:tr>
              <a:tr h="868992">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tx1"/>
                          </a:solidFill>
                          <a:effectLst/>
                          <a:latin typeface="Comic Sans MS" panose="030F0702030302020204" pitchFamily="66" charset="0"/>
                          <a:ea typeface="+mn-ea"/>
                          <a:cs typeface="+mn-cs"/>
                        </a:rPr>
                        <a:t>1. Computing systems and networks - Systems and searching – Y5</a:t>
                      </a:r>
                      <a:endParaRPr lang="en-GB" sz="12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200" kern="1200" dirty="0">
                          <a:solidFill>
                            <a:schemeClr val="tx1"/>
                          </a:solidFill>
                          <a:effectLst/>
                          <a:latin typeface="Comic Sans MS" panose="030F0702030302020204" pitchFamily="66" charset="0"/>
                          <a:ea typeface="+mn-ea"/>
                          <a:cs typeface="+mn-cs"/>
                        </a:rPr>
                        <a:t>1. Computing systems and networks - Communication and collaboration – Y6</a:t>
                      </a:r>
                      <a:endParaRPr lang="en-GB" sz="12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200" kern="1200" dirty="0">
                          <a:solidFill>
                            <a:schemeClr val="tx1"/>
                          </a:solidFill>
                          <a:effectLst/>
                          <a:latin typeface="Comic Sans MS" panose="030F0702030302020204" pitchFamily="66" charset="0"/>
                          <a:ea typeface="+mn-ea"/>
                          <a:cs typeface="+mn-cs"/>
                        </a:rPr>
                        <a:t>2. Creating media A- Video production – Y5</a:t>
                      </a:r>
                      <a:endParaRPr lang="en-GB" sz="12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lnSpc>
                          <a:spcPct val="107000"/>
                        </a:lnSpc>
                        <a:spcAft>
                          <a:spcPts val="0"/>
                        </a:spcAft>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 Creating media A– Web page creation – Y6</a:t>
                      </a:r>
                    </a:p>
                  </a:txBody>
                  <a:tcPr marL="0" marR="0" marT="0" marB="0">
                    <a:noFill/>
                  </a:tcPr>
                </a:tc>
                <a:tc>
                  <a:txBody>
                    <a:bodyPr/>
                    <a:lstStyle/>
                    <a:p>
                      <a:pPr algn="ctr">
                        <a:spcAft>
                          <a:spcPts val="0"/>
                        </a:spcAft>
                      </a:pPr>
                      <a:r>
                        <a:rPr lang="en-GB" sz="1200" kern="1200" dirty="0">
                          <a:solidFill>
                            <a:schemeClr val="tx1"/>
                          </a:solidFill>
                          <a:effectLst/>
                          <a:latin typeface="Comic Sans MS" panose="030F0702030302020204" pitchFamily="66" charset="0"/>
                          <a:ea typeface="+mn-ea"/>
                          <a:cs typeface="+mn-cs"/>
                        </a:rPr>
                        <a:t>3. Programming A – Selection in physical computing – Y5</a:t>
                      </a:r>
                      <a:endParaRPr lang="en-GB" sz="12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200" kern="1200" dirty="0">
                          <a:solidFill>
                            <a:schemeClr val="tx1"/>
                          </a:solidFill>
                          <a:effectLst/>
                          <a:latin typeface="Comic Sans MS" panose="030F0702030302020204" pitchFamily="66" charset="0"/>
                          <a:ea typeface="+mn-ea"/>
                          <a:cs typeface="+mn-cs"/>
                        </a:rPr>
                        <a:t>3. Programming A – Variables in games – Y6</a:t>
                      </a:r>
                      <a:endParaRPr lang="en-GB" sz="1200" dirty="0">
                        <a:solidFill>
                          <a:schemeClr val="tx1"/>
                        </a:solidFill>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8"/>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921649258"/>
              </p:ext>
            </p:extLst>
          </p:nvPr>
        </p:nvGraphicFramePr>
        <p:xfrm>
          <a:off x="298881" y="2192028"/>
          <a:ext cx="11594236" cy="3857432"/>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671763">
                <a:tc>
                  <a:txBody>
                    <a:bodyPr/>
                    <a:lstStyle/>
                    <a:p>
                      <a:endParaRPr lang="en-GB" dirty="0"/>
                    </a:p>
                  </a:txBody>
                  <a:tcPr/>
                </a:tc>
                <a:tc gridSpan="2">
                  <a:txBody>
                    <a:bodyPr/>
                    <a:lstStyle/>
                    <a:p>
                      <a:pPr algn="ctr"/>
                      <a:r>
                        <a:rPr lang="en-GB" sz="1200" dirty="0">
                          <a:latin typeface="Comic Sans MS" panose="030F0702030302020204" pitchFamily="66" charset="0"/>
                        </a:rPr>
                        <a:t>Autumn</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Spring</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a:latin typeface="Comic Sans MS" panose="030F0702030302020204" pitchFamily="66" charset="0"/>
                        </a:rPr>
                        <a:t>Summer</a:t>
                      </a:r>
                      <a:endParaRPr lang="en-GB" sz="120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a:txBody>
                    <a:bodyPr/>
                    <a:lstStyle/>
                    <a:p>
                      <a:r>
                        <a:rPr lang="en-GB" sz="1100" dirty="0">
                          <a:latin typeface="Comic Sans MS" panose="030F0702030302020204" pitchFamily="66" charset="0"/>
                        </a:rPr>
                        <a:t>KS1</a:t>
                      </a:r>
                    </a:p>
                    <a:p>
                      <a:r>
                        <a:rPr lang="en-GB" sz="800" dirty="0">
                          <a:latin typeface="Comic Sans MS" panose="030F0702030302020204" pitchFamily="66" charset="0"/>
                        </a:rPr>
                        <a:t>Yr1</a:t>
                      </a:r>
                    </a:p>
                    <a:p>
                      <a:endParaRPr lang="en-GB" sz="11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 Computing systems and networks – Technology around us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 Creating media A – Digital painting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3</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Programming A: Moving a robot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4. Data and information – Grouping data </a:t>
                      </a:r>
                      <a:endParaRPr lang="en-GB" sz="1200" dirty="0">
                        <a:solidFill>
                          <a:schemeClr val="tx1"/>
                        </a:solidFill>
                        <a:effectLst/>
                        <a:latin typeface="Comic Sans MS" panose="030F0702030302020204" pitchFamily="66" charset="0"/>
                        <a:ea typeface="Lato Light"/>
                        <a:cs typeface="Lato Light"/>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5. Creating media B – Digital writing </a:t>
                      </a:r>
                      <a:endParaRPr lang="en-GB" sz="1200" dirty="0">
                        <a:solidFill>
                          <a:schemeClr val="tx1"/>
                        </a:solidFill>
                        <a:effectLst/>
                        <a:latin typeface="Comic Sans MS" panose="030F0702030302020204" pitchFamily="66" charset="0"/>
                        <a:ea typeface="Lato Light"/>
                        <a:cs typeface="Lato Light"/>
                      </a:endParaRPr>
                    </a:p>
                  </a:txBody>
                  <a:tcPr marL="0" marR="0" marT="0" marB="0">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kern="1200" dirty="0">
                          <a:solidFill>
                            <a:schemeClr val="tx1"/>
                          </a:solidFill>
                          <a:effectLst/>
                          <a:latin typeface="Comic Sans MS" panose="030F0702030302020204" pitchFamily="66" charset="0"/>
                          <a:ea typeface="+mn-ea"/>
                          <a:cs typeface="+mn-cs"/>
                        </a:rPr>
                        <a:t>6. Programming B - Programming animations </a:t>
                      </a:r>
                      <a:endParaRPr lang="en-GB" sz="1200" dirty="0">
                        <a:solidFill>
                          <a:schemeClr val="tx1"/>
                        </a:solidFill>
                        <a:effectLst/>
                        <a:latin typeface="Comic Sans MS" panose="030F0702030302020204" pitchFamily="66" charset="0"/>
                        <a:ea typeface="Lato Light"/>
                        <a:cs typeface="Lato Light"/>
                      </a:endParaRPr>
                    </a:p>
                  </a:txBody>
                  <a:tcPr marL="0" marR="0" marT="0" marB="0">
                    <a:noFill/>
                  </a:tcPr>
                </a:tc>
                <a:extLst>
                  <a:ext uri="{0D108BD9-81ED-4DB2-BD59-A6C34878D82A}">
                    <a16:rowId xmlns:a16="http://schemas.microsoft.com/office/drawing/2014/main" val="1196584111"/>
                  </a:ext>
                </a:extLst>
              </a:tr>
              <a:tr h="521395">
                <a:tc>
                  <a:txBody>
                    <a:bodyPr/>
                    <a:lstStyle/>
                    <a:p>
                      <a:r>
                        <a:rPr lang="en-GB" dirty="0">
                          <a:latin typeface="Comic Sans MS" panose="030F0702030302020204" pitchFamily="66" charset="0"/>
                        </a:rPr>
                        <a:t>KS1</a:t>
                      </a:r>
                    </a:p>
                    <a:p>
                      <a:r>
                        <a:rPr lang="en-GB" sz="1100" dirty="0">
                          <a:latin typeface="Comic Sans MS" panose="030F0702030302020204" pitchFamily="66" charset="0"/>
                        </a:rPr>
                        <a:t>Yr2</a:t>
                      </a:r>
                    </a:p>
                  </a:txBody>
                  <a:tcPr>
                    <a:lnB w="12700" cap="flat" cmpd="sng" algn="ctr">
                      <a:solidFill>
                        <a:schemeClr val="tx1"/>
                      </a:solidFill>
                      <a:prstDash val="solid"/>
                      <a:round/>
                      <a:headEnd type="none" w="med" len="med"/>
                      <a:tailEnd type="none" w="med" len="med"/>
                    </a:lnB>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4. Data and information – Grouping data – Y1</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4. Data and information – Pictograms – Y2</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5. Creating media B – Digital writing – Y1</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5. Creating media B- Digital music – Y2</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6. Programming B - Programming animations – Y1</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lnSpc>
                          <a:spcPct val="107000"/>
                        </a:lnSpc>
                        <a:spcAft>
                          <a:spcPts val="0"/>
                        </a:spcAft>
                      </a:pPr>
                      <a:r>
                        <a:rPr lang="en-GB" sz="1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6. Programming B - Programming quizzes – Y2</a:t>
                      </a:r>
                    </a:p>
                  </a:txBody>
                  <a:tcPr marL="0" marR="0" marT="0" marB="0">
                    <a:noFill/>
                  </a:tcPr>
                </a:tc>
                <a:extLst>
                  <a:ext uri="{0D108BD9-81ED-4DB2-BD59-A6C34878D82A}">
                    <a16:rowId xmlns:a16="http://schemas.microsoft.com/office/drawing/2014/main" val="2460120749"/>
                  </a:ext>
                </a:extLst>
              </a:tr>
              <a:tr h="52139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GB" sz="1400" u="none" kern="1200" dirty="0">
                          <a:solidFill>
                            <a:schemeClr val="tx1"/>
                          </a:solidFill>
                          <a:effectLst/>
                          <a:latin typeface="Comic Sans MS" panose="030F0702030302020204" pitchFamily="66" charset="0"/>
                          <a:ea typeface="+mn-ea"/>
                          <a:cs typeface="+mn-cs"/>
                        </a:rPr>
                        <a:t>4.</a:t>
                      </a:r>
                      <a:r>
                        <a:rPr lang="en-GB" sz="1400" u="none" strike="noStrike" kern="1200" dirty="0">
                          <a:solidFill>
                            <a:schemeClr val="tx1"/>
                          </a:solidFill>
                          <a:effectLst/>
                          <a:latin typeface="Comic Sans MS" panose="030F0702030302020204" pitchFamily="66" charset="0"/>
                          <a:ea typeface="+mn-ea"/>
                          <a:cs typeface="+mn-cs"/>
                          <a:hlinkClick r:id="rId2">
                            <a:extLst>
                              <a:ext uri="{A12FA001-AC4F-418D-AE19-62706E023703}">
                                <ahyp:hlinkClr xmlns:ahyp="http://schemas.microsoft.com/office/drawing/2018/hyperlinkcolor" val="tx"/>
                              </a:ext>
                            </a:extLst>
                          </a:hlinkClick>
                        </a:rPr>
                        <a:t>Data and information – Branching databases</a:t>
                      </a:r>
                      <a:r>
                        <a:rPr lang="en-GB" sz="1400" u="none" kern="1200" dirty="0">
                          <a:solidFill>
                            <a:schemeClr val="tx1"/>
                          </a:solidFill>
                          <a:effectLst/>
                          <a:latin typeface="Comic Sans MS" panose="030F0702030302020204" pitchFamily="66" charset="0"/>
                          <a:ea typeface="+mn-ea"/>
                          <a:cs typeface="+mn-cs"/>
                        </a:rPr>
                        <a:t> Y3</a:t>
                      </a:r>
                      <a:endParaRPr lang="en-GB" sz="1400" u="none"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u="none" kern="1200" dirty="0">
                          <a:solidFill>
                            <a:schemeClr val="tx1"/>
                          </a:solidFill>
                          <a:effectLst/>
                          <a:latin typeface="Comic Sans MS" panose="030F0702030302020204" pitchFamily="66" charset="0"/>
                          <a:ea typeface="+mn-ea"/>
                          <a:cs typeface="+mn-cs"/>
                        </a:rPr>
                        <a:t>4.</a:t>
                      </a:r>
                      <a:r>
                        <a:rPr lang="en-GB" sz="1400" u="none" strike="noStrike" kern="1200" dirty="0">
                          <a:solidFill>
                            <a:schemeClr val="tx1"/>
                          </a:solidFill>
                          <a:effectLst/>
                          <a:latin typeface="Comic Sans MS" panose="030F0702030302020204" pitchFamily="66" charset="0"/>
                          <a:ea typeface="+mn-ea"/>
                          <a:cs typeface="+mn-cs"/>
                          <a:hlinkClick r:id="rId3">
                            <a:extLst>
                              <a:ext uri="{A12FA001-AC4F-418D-AE19-62706E023703}">
                                <ahyp:hlinkClr xmlns:ahyp="http://schemas.microsoft.com/office/drawing/2018/hyperlinkcolor" val="tx"/>
                              </a:ext>
                            </a:extLst>
                          </a:hlinkClick>
                        </a:rPr>
                        <a:t>Data and information – Data logging</a:t>
                      </a:r>
                      <a:r>
                        <a:rPr lang="en-GB" sz="1400" u="none" kern="1200" dirty="0">
                          <a:solidFill>
                            <a:schemeClr val="tx1"/>
                          </a:solidFill>
                          <a:effectLst/>
                          <a:latin typeface="Comic Sans MS" panose="030F0702030302020204" pitchFamily="66" charset="0"/>
                          <a:ea typeface="+mn-ea"/>
                          <a:cs typeface="+mn-cs"/>
                        </a:rPr>
                        <a:t> Y4</a:t>
                      </a:r>
                      <a:endParaRPr lang="en-GB" sz="1400" u="none"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u="none" kern="1200" dirty="0">
                          <a:solidFill>
                            <a:schemeClr val="tx1"/>
                          </a:solidFill>
                          <a:effectLst/>
                          <a:latin typeface="Comic Sans MS" panose="030F0702030302020204" pitchFamily="66" charset="0"/>
                          <a:ea typeface="+mn-ea"/>
                          <a:cs typeface="+mn-cs"/>
                        </a:rPr>
                        <a:t>5.</a:t>
                      </a:r>
                      <a:r>
                        <a:rPr lang="en-GB" sz="1400" u="none" strike="noStrike" kern="1200" dirty="0">
                          <a:solidFill>
                            <a:schemeClr val="tx1"/>
                          </a:solidFill>
                          <a:effectLst/>
                          <a:latin typeface="Comic Sans MS" panose="030F0702030302020204" pitchFamily="66" charset="0"/>
                          <a:ea typeface="+mn-ea"/>
                          <a:cs typeface="+mn-cs"/>
                          <a:hlinkClick r:id="rId4">
                            <a:extLst>
                              <a:ext uri="{A12FA001-AC4F-418D-AE19-62706E023703}">
                                <ahyp:hlinkClr xmlns:ahyp="http://schemas.microsoft.com/office/drawing/2018/hyperlinkcolor" val="tx"/>
                              </a:ext>
                            </a:extLst>
                          </a:hlinkClick>
                        </a:rPr>
                        <a:t>Creating media B– Desktop publishing</a:t>
                      </a:r>
                      <a:r>
                        <a:rPr lang="en-GB" sz="1400" u="none" kern="1200" dirty="0">
                          <a:solidFill>
                            <a:schemeClr val="tx1"/>
                          </a:solidFill>
                          <a:effectLst/>
                          <a:latin typeface="Comic Sans MS" panose="030F0702030302020204" pitchFamily="66" charset="0"/>
                          <a:ea typeface="+mn-ea"/>
                          <a:cs typeface="+mn-cs"/>
                        </a:rPr>
                        <a:t> Y3</a:t>
                      </a:r>
                      <a:endParaRPr lang="en-GB" sz="1400" u="none"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u="none" kern="1200" dirty="0">
                          <a:solidFill>
                            <a:schemeClr val="tx1"/>
                          </a:solidFill>
                          <a:effectLst/>
                          <a:latin typeface="Comic Sans MS" panose="030F0702030302020204" pitchFamily="66" charset="0"/>
                          <a:ea typeface="+mn-ea"/>
                          <a:cs typeface="+mn-cs"/>
                        </a:rPr>
                        <a:t>5.</a:t>
                      </a:r>
                      <a:r>
                        <a:rPr lang="en-GB" sz="1400" u="none" strike="noStrike" kern="1200" dirty="0">
                          <a:solidFill>
                            <a:schemeClr val="tx1"/>
                          </a:solidFill>
                          <a:effectLst/>
                          <a:latin typeface="Comic Sans MS" panose="030F0702030302020204" pitchFamily="66" charset="0"/>
                          <a:ea typeface="+mn-ea"/>
                          <a:cs typeface="+mn-cs"/>
                          <a:hlinkClick r:id="rId5">
                            <a:extLst>
                              <a:ext uri="{A12FA001-AC4F-418D-AE19-62706E023703}">
                                <ahyp:hlinkClr xmlns:ahyp="http://schemas.microsoft.com/office/drawing/2018/hyperlinkcolor" val="tx"/>
                              </a:ext>
                            </a:extLst>
                          </a:hlinkClick>
                        </a:rPr>
                        <a:t>Creating media B– Photo editing</a:t>
                      </a:r>
                      <a:r>
                        <a:rPr lang="en-GB" sz="1400" u="none" kern="1200" dirty="0">
                          <a:solidFill>
                            <a:schemeClr val="tx1"/>
                          </a:solidFill>
                          <a:effectLst/>
                          <a:latin typeface="Comic Sans MS" panose="030F0702030302020204" pitchFamily="66" charset="0"/>
                          <a:ea typeface="+mn-ea"/>
                          <a:cs typeface="+mn-cs"/>
                        </a:rPr>
                        <a:t> Y4</a:t>
                      </a:r>
                      <a:endParaRPr lang="en-GB" sz="1400" u="none"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u="none" kern="1200" dirty="0">
                          <a:solidFill>
                            <a:schemeClr val="tx1"/>
                          </a:solidFill>
                          <a:effectLst/>
                          <a:latin typeface="Comic Sans MS" panose="030F0702030302020204" pitchFamily="66" charset="0"/>
                          <a:ea typeface="+mn-ea"/>
                          <a:cs typeface="+mn-cs"/>
                        </a:rPr>
                        <a:t>6.</a:t>
                      </a:r>
                      <a:r>
                        <a:rPr lang="en-GB" sz="1400" u="none" strike="noStrike" kern="1200" dirty="0">
                          <a:solidFill>
                            <a:schemeClr val="tx1"/>
                          </a:solidFill>
                          <a:effectLst/>
                          <a:latin typeface="Comic Sans MS" panose="030F0702030302020204" pitchFamily="66" charset="0"/>
                          <a:ea typeface="+mn-ea"/>
                          <a:cs typeface="+mn-cs"/>
                          <a:hlinkClick r:id="rId6">
                            <a:extLst>
                              <a:ext uri="{A12FA001-AC4F-418D-AE19-62706E023703}">
                                <ahyp:hlinkClr xmlns:ahyp="http://schemas.microsoft.com/office/drawing/2018/hyperlinkcolor" val="tx"/>
                              </a:ext>
                            </a:extLst>
                          </a:hlinkClick>
                        </a:rPr>
                        <a:t>Programming B - Events and actions in programs</a:t>
                      </a:r>
                      <a:r>
                        <a:rPr lang="en-GB" sz="1400" u="none" kern="1200" dirty="0">
                          <a:solidFill>
                            <a:schemeClr val="tx1"/>
                          </a:solidFill>
                          <a:effectLst/>
                          <a:latin typeface="Comic Sans MS" panose="030F0702030302020204" pitchFamily="66" charset="0"/>
                          <a:ea typeface="+mn-ea"/>
                          <a:cs typeface="+mn-cs"/>
                        </a:rPr>
                        <a:t> Y3</a:t>
                      </a:r>
                      <a:endParaRPr lang="en-GB" sz="1400" u="none"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u="none" kern="1200" dirty="0">
                          <a:solidFill>
                            <a:schemeClr val="tx1"/>
                          </a:solidFill>
                          <a:effectLst/>
                          <a:latin typeface="Comic Sans MS" panose="030F0702030302020204" pitchFamily="66" charset="0"/>
                          <a:ea typeface="+mn-ea"/>
                          <a:cs typeface="+mn-cs"/>
                        </a:rPr>
                        <a:t>6.</a:t>
                      </a:r>
                      <a:r>
                        <a:rPr lang="en-GB" sz="1400" u="none" strike="noStrike" kern="1200" dirty="0">
                          <a:solidFill>
                            <a:schemeClr val="tx1"/>
                          </a:solidFill>
                          <a:effectLst/>
                          <a:latin typeface="Comic Sans MS" panose="030F0702030302020204" pitchFamily="66" charset="0"/>
                          <a:ea typeface="+mn-ea"/>
                          <a:cs typeface="+mn-cs"/>
                          <a:hlinkClick r:id="rId7">
                            <a:extLst>
                              <a:ext uri="{A12FA001-AC4F-418D-AE19-62706E023703}">
                                <ahyp:hlinkClr xmlns:ahyp="http://schemas.microsoft.com/office/drawing/2018/hyperlinkcolor" val="tx"/>
                              </a:ext>
                            </a:extLst>
                          </a:hlinkClick>
                        </a:rPr>
                        <a:t>Programming B – Repetition in games</a:t>
                      </a:r>
                      <a:r>
                        <a:rPr lang="en-GB" sz="1400" u="none" kern="1200" dirty="0">
                          <a:solidFill>
                            <a:schemeClr val="tx1"/>
                          </a:solidFill>
                          <a:effectLst/>
                          <a:latin typeface="Comic Sans MS" panose="030F0702030302020204" pitchFamily="66" charset="0"/>
                          <a:ea typeface="+mn-ea"/>
                          <a:cs typeface="+mn-cs"/>
                        </a:rPr>
                        <a:t> Y4</a:t>
                      </a:r>
                      <a:endParaRPr lang="en-GB" sz="1400" u="none" dirty="0">
                        <a:solidFill>
                          <a:schemeClr val="tx1"/>
                        </a:solidFill>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3533913891"/>
                  </a:ext>
                </a:extLst>
              </a:tr>
              <a:tr h="868992">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4. Data and information – Flat-file databases – Y5</a:t>
                      </a:r>
                    </a:p>
                  </a:txBody>
                  <a:tcPr marL="0" marR="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4. Data and information - Introduction to Spreadsheets – Y6</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5. Creating media B – Introduction to vector graphics – Y5</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5. Creating media B– 3D Modelling – Y6</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6. Programming B – Selection in quizzes – Y5</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GB" sz="1400" kern="1200" dirty="0">
                          <a:solidFill>
                            <a:schemeClr val="tx1"/>
                          </a:solidFill>
                          <a:effectLst/>
                          <a:latin typeface="Comic Sans MS" panose="030F0702030302020204" pitchFamily="66" charset="0"/>
                          <a:ea typeface="+mn-ea"/>
                          <a:cs typeface="+mn-cs"/>
                        </a:rPr>
                        <a:t>6. Programming B - Sensing movement – Y6</a:t>
                      </a:r>
                      <a:endParaRPr lang="en-GB" sz="1400" dirty="0">
                        <a:solidFill>
                          <a:schemeClr val="tx1"/>
                        </a:solidFill>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8"/>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1376046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859502748"/>
              </p:ext>
            </p:extLst>
          </p:nvPr>
        </p:nvGraphicFramePr>
        <p:xfrm>
          <a:off x="298881" y="1809491"/>
          <a:ext cx="11594238" cy="4932440"/>
        </p:xfrm>
        <a:graphic>
          <a:graphicData uri="http://schemas.openxmlformats.org/drawingml/2006/table">
            <a:tbl>
              <a:tblPr firstRow="1" bandRow="1">
                <a:tableStyleId>{5940675A-B579-460E-94D1-54222C63F5DA}</a:tableStyleId>
              </a:tblPr>
              <a:tblGrid>
                <a:gridCol w="1785642">
                  <a:extLst>
                    <a:ext uri="{9D8B030D-6E8A-4147-A177-3AD203B41FA5}">
                      <a16:colId xmlns:a16="http://schemas.microsoft.com/office/drawing/2014/main" val="1039164095"/>
                    </a:ext>
                  </a:extLst>
                </a:gridCol>
                <a:gridCol w="1937288">
                  <a:extLst>
                    <a:ext uri="{9D8B030D-6E8A-4147-A177-3AD203B41FA5}">
                      <a16:colId xmlns:a16="http://schemas.microsoft.com/office/drawing/2014/main" val="3427702074"/>
                    </a:ext>
                  </a:extLst>
                </a:gridCol>
                <a:gridCol w="2045776">
                  <a:extLst>
                    <a:ext uri="{9D8B030D-6E8A-4147-A177-3AD203B41FA5}">
                      <a16:colId xmlns:a16="http://schemas.microsoft.com/office/drawing/2014/main" val="914411525"/>
                    </a:ext>
                  </a:extLst>
                </a:gridCol>
                <a:gridCol w="1983783">
                  <a:extLst>
                    <a:ext uri="{9D8B030D-6E8A-4147-A177-3AD203B41FA5}">
                      <a16:colId xmlns:a16="http://schemas.microsoft.com/office/drawing/2014/main" val="2559548150"/>
                    </a:ext>
                  </a:extLst>
                </a:gridCol>
                <a:gridCol w="1929539">
                  <a:extLst>
                    <a:ext uri="{9D8B030D-6E8A-4147-A177-3AD203B41FA5}">
                      <a16:colId xmlns:a16="http://schemas.microsoft.com/office/drawing/2014/main" val="954389551"/>
                    </a:ext>
                  </a:extLst>
                </a:gridCol>
                <a:gridCol w="1912210">
                  <a:extLst>
                    <a:ext uri="{9D8B030D-6E8A-4147-A177-3AD203B41FA5}">
                      <a16:colId xmlns:a16="http://schemas.microsoft.com/office/drawing/2014/main" val="554864208"/>
                    </a:ext>
                  </a:extLst>
                </a:gridCol>
              </a:tblGrid>
              <a:tr h="26876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519117">
                <a:tc>
                  <a:txBody>
                    <a:bodyPr/>
                    <a:lstStyle/>
                    <a:p>
                      <a:pPr algn="ctr">
                        <a:lnSpc>
                          <a:spcPct val="107000"/>
                        </a:lnSpc>
                        <a:spcAft>
                          <a:spcPts val="0"/>
                        </a:spcAft>
                      </a:pPr>
                      <a:r>
                        <a:rPr lang="en-GB" sz="11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1. Computing systems and networks – Technology around us – Y1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100" dirty="0">
                          <a:solidFill>
                            <a:srgbClr val="00B0F0"/>
                          </a:solidFill>
                          <a:effectLst/>
                          <a:latin typeface="Comic Sans MS" panose="030F0702030302020204" pitchFamily="66" charset="0"/>
                          <a:ea typeface="Calibri" panose="020F0502020204030204" pitchFamily="34" charset="0"/>
                          <a:cs typeface="Times New Roman" panose="02020603050405020304" pitchFamily="18" charset="0"/>
                        </a:rPr>
                        <a:t>2. Creating media A – Digital painting – Y1</a:t>
                      </a:r>
                      <a:endParaRPr lang="en-GB" sz="11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100" dirty="0">
                          <a:solidFill>
                            <a:schemeClr val="accent2"/>
                          </a:solidFill>
                          <a:effectLst/>
                          <a:latin typeface="Comic Sans MS" panose="030F0702030302020204" pitchFamily="66" charset="0"/>
                          <a:ea typeface="Calibri" panose="020F0502020204030204" pitchFamily="34" charset="0"/>
                          <a:cs typeface="Times New Roman" panose="02020603050405020304" pitchFamily="18" charset="0"/>
                        </a:rPr>
                        <a:t>3. Programming A – Moving a robot – Y1</a:t>
                      </a:r>
                      <a:endParaRPr lang="en-GB" sz="11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endParaRPr lang="en-GB" sz="11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100" kern="1200" dirty="0">
                          <a:solidFill>
                            <a:srgbClr val="00B050"/>
                          </a:solidFill>
                          <a:effectLst/>
                          <a:latin typeface="Comic Sans MS" panose="030F0702030302020204" pitchFamily="66" charset="0"/>
                          <a:ea typeface="+mn-ea"/>
                          <a:cs typeface="+mn-cs"/>
                        </a:rPr>
                        <a:t>4. Data and information – Grouping data – Y1</a:t>
                      </a:r>
                      <a:endParaRPr lang="en-GB" sz="1100" dirty="0">
                        <a:solidFill>
                          <a:srgbClr val="00B050"/>
                        </a:solidFill>
                        <a:effectLst/>
                        <a:latin typeface="Comic Sans MS" panose="030F0702030302020204" pitchFamily="66" charset="0"/>
                        <a:ea typeface="Lato Light"/>
                        <a:cs typeface="Lato Light"/>
                      </a:endParaRPr>
                    </a:p>
                    <a:p>
                      <a:pPr algn="ctr">
                        <a:lnSpc>
                          <a:spcPct val="107000"/>
                        </a:lnSpc>
                        <a:spcAft>
                          <a:spcPts val="0"/>
                        </a:spcAft>
                      </a:pPr>
                      <a:endParaRPr lang="en-GB" sz="11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100" kern="1200" dirty="0">
                          <a:solidFill>
                            <a:srgbClr val="7030A0"/>
                          </a:solidFill>
                          <a:effectLst/>
                          <a:latin typeface="Comic Sans MS" panose="030F0702030302020204" pitchFamily="66" charset="0"/>
                          <a:ea typeface="+mn-ea"/>
                          <a:cs typeface="+mn-cs"/>
                        </a:rPr>
                        <a:t>5. Creating media B – Digital writing – Y1</a:t>
                      </a:r>
                      <a:endParaRPr lang="en-GB" sz="1100" dirty="0">
                        <a:solidFill>
                          <a:srgbClr val="7030A0"/>
                        </a:solidFill>
                        <a:effectLst/>
                        <a:latin typeface="Comic Sans MS" panose="030F0702030302020204" pitchFamily="66" charset="0"/>
                        <a:ea typeface="Lato Light"/>
                        <a:cs typeface="Lato Light"/>
                      </a:endParaRPr>
                    </a:p>
                    <a:p>
                      <a:pPr algn="ctr">
                        <a:lnSpc>
                          <a:spcPct val="107000"/>
                        </a:lnSpc>
                        <a:spcAft>
                          <a:spcPts val="0"/>
                        </a:spcAft>
                      </a:pPr>
                      <a:endParaRPr lang="en-GB" sz="11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100" kern="1200" dirty="0">
                          <a:solidFill>
                            <a:schemeClr val="accent2"/>
                          </a:solidFill>
                          <a:effectLst/>
                          <a:latin typeface="Comic Sans MS" panose="030F0702030302020204" pitchFamily="66" charset="0"/>
                          <a:ea typeface="+mn-ea"/>
                          <a:cs typeface="+mn-cs"/>
                        </a:rPr>
                        <a:t>6. Programming B - Programming animations – Y1</a:t>
                      </a:r>
                      <a:endParaRPr lang="en-GB" sz="1100" dirty="0">
                        <a:solidFill>
                          <a:schemeClr val="accent2"/>
                        </a:solidFill>
                        <a:effectLst/>
                        <a:latin typeface="Comic Sans MS" panose="030F0702030302020204" pitchFamily="66" charset="0"/>
                        <a:ea typeface="Lato Light"/>
                        <a:cs typeface="Lato Light"/>
                      </a:endParaRPr>
                    </a:p>
                    <a:p>
                      <a:pPr algn="ctr">
                        <a:lnSpc>
                          <a:spcPct val="107000"/>
                        </a:lnSpc>
                        <a:spcAft>
                          <a:spcPts val="0"/>
                        </a:spcAft>
                      </a:pPr>
                      <a:endParaRPr lang="en-GB" sz="11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4127895">
                <a:tc>
                  <a:txBody>
                    <a:bodyPr/>
                    <a:lstStyle/>
                    <a:p>
                      <a:pPr marL="285750" indent="-285750">
                        <a:buFont typeface="Arial" panose="020B0604020202020204" pitchFamily="34" charset="0"/>
                        <a:buChar char="•"/>
                      </a:pPr>
                      <a:r>
                        <a:rPr lang="en-GB" sz="1050" kern="1200" dirty="0">
                          <a:solidFill>
                            <a:schemeClr val="tx1"/>
                          </a:solidFill>
                          <a:effectLst/>
                          <a:latin typeface="Comic Sans MS" panose="030F0702030302020204" pitchFamily="66" charset="0"/>
                          <a:ea typeface="+mn-ea"/>
                          <a:cs typeface="+mn-cs"/>
                        </a:rPr>
                        <a:t>To identify technology</a:t>
                      </a:r>
                    </a:p>
                    <a:p>
                      <a:pPr marL="285750" indent="-285750">
                        <a:buFont typeface="Arial" panose="020B0604020202020204" pitchFamily="34" charset="0"/>
                        <a:buChar char="•"/>
                      </a:pPr>
                      <a:r>
                        <a:rPr lang="en-GB" sz="1050" kern="1200" dirty="0">
                          <a:solidFill>
                            <a:schemeClr val="tx1"/>
                          </a:solidFill>
                          <a:effectLst/>
                          <a:latin typeface="Comic Sans MS" panose="030F0702030302020204" pitchFamily="66" charset="0"/>
                          <a:ea typeface="+mn-ea"/>
                          <a:cs typeface="+mn-cs"/>
                        </a:rPr>
                        <a:t>To identify a computer and its main parts</a:t>
                      </a:r>
                    </a:p>
                    <a:p>
                      <a:pPr marL="285750" indent="-285750">
                        <a:buFont typeface="Arial" panose="020B0604020202020204" pitchFamily="34" charset="0"/>
                        <a:buChar char="•"/>
                      </a:pPr>
                      <a:r>
                        <a:rPr lang="en-GB" sz="1050" kern="1200" dirty="0">
                          <a:solidFill>
                            <a:schemeClr val="tx1"/>
                          </a:solidFill>
                          <a:effectLst/>
                          <a:latin typeface="Comic Sans MS" panose="030F0702030302020204" pitchFamily="66" charset="0"/>
                          <a:ea typeface="+mn-ea"/>
                          <a:cs typeface="+mn-cs"/>
                        </a:rPr>
                        <a:t>To use a mouse in different ways</a:t>
                      </a:r>
                    </a:p>
                    <a:p>
                      <a:pPr marL="285750" indent="-285750">
                        <a:buFont typeface="Arial" panose="020B0604020202020204" pitchFamily="34" charset="0"/>
                        <a:buChar char="•"/>
                      </a:pPr>
                      <a:r>
                        <a:rPr lang="en-GB" sz="1050" kern="1200" dirty="0">
                          <a:solidFill>
                            <a:schemeClr val="tx1"/>
                          </a:solidFill>
                          <a:effectLst/>
                          <a:latin typeface="Comic Sans MS" panose="030F0702030302020204" pitchFamily="66" charset="0"/>
                          <a:ea typeface="+mn-ea"/>
                          <a:cs typeface="+mn-cs"/>
                        </a:rPr>
                        <a:t>To use a keyboard to type on a computer</a:t>
                      </a:r>
                    </a:p>
                    <a:p>
                      <a:pPr marL="285750" indent="-285750">
                        <a:buFont typeface="Arial" panose="020B0604020202020204" pitchFamily="34" charset="0"/>
                        <a:buChar char="•"/>
                      </a:pPr>
                      <a:r>
                        <a:rPr lang="en-GB" sz="1050" kern="1200" dirty="0">
                          <a:solidFill>
                            <a:schemeClr val="tx1"/>
                          </a:solidFill>
                          <a:effectLst/>
                          <a:latin typeface="Comic Sans MS" panose="030F0702030302020204" pitchFamily="66" charset="0"/>
                          <a:ea typeface="+mn-ea"/>
                          <a:cs typeface="+mn-cs"/>
                        </a:rPr>
                        <a:t>To use the keyboard to edit text</a:t>
                      </a:r>
                    </a:p>
                    <a:p>
                      <a:pPr marL="285750" indent="-285750">
                        <a:buFont typeface="Arial" panose="020B0604020202020204" pitchFamily="34" charset="0"/>
                        <a:buChar char="•"/>
                      </a:pPr>
                      <a:r>
                        <a:rPr lang="en-GB" sz="1050" kern="1200" dirty="0">
                          <a:solidFill>
                            <a:schemeClr val="tx1"/>
                          </a:solidFill>
                          <a:effectLst/>
                          <a:latin typeface="Comic Sans MS" panose="030F0702030302020204" pitchFamily="66" charset="0"/>
                          <a:ea typeface="+mn-ea"/>
                          <a:cs typeface="+mn-cs"/>
                        </a:rPr>
                        <a:t>To create rules for using technology responsibly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describe what different freehand tools do</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use the shape tool and the line tools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make careful choices when painting a digital picture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why I chose the tools I used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use a computer on my own to paint a picture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compare painting a picture on a computer and on paper</a:t>
                      </a:r>
                    </a:p>
                    <a:p>
                      <a:pPr marL="342900" lvl="0" indent="-342900">
                        <a:lnSpc>
                          <a:spcPct val="107000"/>
                        </a:lnSpc>
                        <a:spcAft>
                          <a:spcPts val="0"/>
                        </a:spcAft>
                        <a:buFont typeface="Symbol" panose="05050102010706020507" pitchFamily="18" charset="2"/>
                        <a:buChar char=""/>
                      </a:pPr>
                      <a:endParaRPr lang="en-US" sz="1050" b="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what a given command will do</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act out a given word</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combine ‘forwards’ and ‘backwards’ commands to make a sequence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combine four direction commands to make sequences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plan a simple program </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find more than one solution to a problem</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label objects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identify that objects can be counted</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describe objects in different ways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count objects with the same properties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compare groups of objects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answer questions about groups of objects</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use a computer to write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add and remove text on a computer</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identify that the look of text can be changed on a computer</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make careful choices when changing text</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why I used the tools that I chose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compare typing on a computer to writing on paper</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US" sz="1050" b="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choose a command for a given purpose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show that a series of commands can be joined together</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identify the effect of changing a value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that each sprite has its own instructions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design the parts of a project</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use my algorithm to create a program</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US" sz="1050" b="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710276"/>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a:t>
            </a:r>
            <a:r>
              <a:rPr lang="en-GB" dirty="0">
                <a:solidFill>
                  <a:schemeClr val="bg1"/>
                </a:solidFill>
                <a:latin typeface="Comic Sans MS" panose="030F0702030302020204" pitchFamily="66" charset="0"/>
              </a:rPr>
              <a:t>ear 1</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670468440"/>
              </p:ext>
            </p:extLst>
          </p:nvPr>
        </p:nvGraphicFramePr>
        <p:xfrm>
          <a:off x="298880" y="1940030"/>
          <a:ext cx="11594237" cy="4673982"/>
        </p:xfrm>
        <a:graphic>
          <a:graphicData uri="http://schemas.openxmlformats.org/drawingml/2006/table">
            <a:tbl>
              <a:tblPr firstRow="1" bandRow="1">
                <a:tableStyleId>{5940675A-B579-460E-94D1-54222C63F5DA}</a:tableStyleId>
              </a:tblPr>
              <a:tblGrid>
                <a:gridCol w="1979371">
                  <a:extLst>
                    <a:ext uri="{9D8B030D-6E8A-4147-A177-3AD203B41FA5}">
                      <a16:colId xmlns:a16="http://schemas.microsoft.com/office/drawing/2014/main" val="1039164095"/>
                    </a:ext>
                  </a:extLst>
                </a:gridCol>
                <a:gridCol w="1890793">
                  <a:extLst>
                    <a:ext uri="{9D8B030D-6E8A-4147-A177-3AD203B41FA5}">
                      <a16:colId xmlns:a16="http://schemas.microsoft.com/office/drawing/2014/main" val="3353821655"/>
                    </a:ext>
                  </a:extLst>
                </a:gridCol>
                <a:gridCol w="1937288">
                  <a:extLst>
                    <a:ext uri="{9D8B030D-6E8A-4147-A177-3AD203B41FA5}">
                      <a16:colId xmlns:a16="http://schemas.microsoft.com/office/drawing/2014/main" val="914411525"/>
                    </a:ext>
                  </a:extLst>
                </a:gridCol>
                <a:gridCol w="1937288">
                  <a:extLst>
                    <a:ext uri="{9D8B030D-6E8A-4147-A177-3AD203B41FA5}">
                      <a16:colId xmlns:a16="http://schemas.microsoft.com/office/drawing/2014/main" val="2905789713"/>
                    </a:ext>
                  </a:extLst>
                </a:gridCol>
                <a:gridCol w="1983783">
                  <a:extLst>
                    <a:ext uri="{9D8B030D-6E8A-4147-A177-3AD203B41FA5}">
                      <a16:colId xmlns:a16="http://schemas.microsoft.com/office/drawing/2014/main" val="954389551"/>
                    </a:ext>
                  </a:extLst>
                </a:gridCol>
                <a:gridCol w="1865714">
                  <a:extLst>
                    <a:ext uri="{9D8B030D-6E8A-4147-A177-3AD203B41FA5}">
                      <a16:colId xmlns:a16="http://schemas.microsoft.com/office/drawing/2014/main" val="2907186702"/>
                    </a:ext>
                  </a:extLst>
                </a:gridCol>
              </a:tblGrid>
              <a:tr h="26505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a:t>
                      </a:r>
                    </a:p>
                  </a:txBody>
                  <a:tcPr/>
                </a:tc>
                <a:tc hMerge="1">
                  <a:txBody>
                    <a:bodyPr/>
                    <a:lstStyle/>
                    <a:p>
                      <a:endParaRPr lang="en-GB"/>
                    </a:p>
                  </a:txBody>
                  <a:tcPr/>
                </a:tc>
                <a:tc gridSpan="2">
                  <a:txBody>
                    <a:bodyPr/>
                    <a:lstStyle/>
                    <a:p>
                      <a:pPr algn="ctr">
                        <a:lnSpc>
                          <a:spcPct val="107000"/>
                        </a:lnSpc>
                        <a:spcAft>
                          <a:spcPts val="800"/>
                        </a:spcAft>
                      </a:pPr>
                      <a:r>
                        <a:rPr lang="en-GB" sz="1200" b="0" dirty="0">
                          <a:latin typeface="Comic Sans MS" panose="030F0702030302020204" pitchFamily="66" charset="0"/>
                        </a:rPr>
                        <a:t>Summer 2</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270905">
                <a:tc>
                  <a:txBody>
                    <a:bodyPr/>
                    <a:lstStyle/>
                    <a:p>
                      <a:pPr algn="ctr">
                        <a:spcAft>
                          <a:spcPts val="0"/>
                        </a:spcAft>
                      </a:pPr>
                      <a:r>
                        <a:rPr lang="en-GB" sz="1200" kern="1200" dirty="0">
                          <a:solidFill>
                            <a:srgbClr val="00B050"/>
                          </a:solidFill>
                          <a:effectLst/>
                          <a:latin typeface="Comic Sans MS" panose="030F0702030302020204" pitchFamily="66" charset="0"/>
                          <a:ea typeface="+mn-ea"/>
                          <a:cs typeface="+mn-cs"/>
                        </a:rPr>
                        <a:t>4. Data and information – Grouping data – Y1</a:t>
                      </a:r>
                      <a:endParaRPr lang="en-GB" sz="1200" dirty="0">
                        <a:solidFill>
                          <a:srgbClr val="00B05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00B050"/>
                          </a:solidFill>
                          <a:effectLst/>
                          <a:latin typeface="Comic Sans MS" panose="030F0702030302020204" pitchFamily="66" charset="0"/>
                          <a:ea typeface="+mn-ea"/>
                          <a:cs typeface="+mn-cs"/>
                        </a:rPr>
                        <a:t>4. Data and information – Pictograms – Y2</a:t>
                      </a:r>
                      <a:endParaRPr lang="en-GB" sz="1200" dirty="0">
                        <a:solidFill>
                          <a:srgbClr val="00B05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7030A0"/>
                          </a:solidFill>
                          <a:effectLst/>
                          <a:latin typeface="Comic Sans MS" panose="030F0702030302020204" pitchFamily="66" charset="0"/>
                          <a:ea typeface="+mn-ea"/>
                          <a:cs typeface="+mn-cs"/>
                        </a:rPr>
                        <a:t>5. Creating media B – Digital writing – Y1</a:t>
                      </a:r>
                      <a:endParaRPr lang="en-GB" sz="1200" dirty="0">
                        <a:solidFill>
                          <a:srgbClr val="7030A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7030A0"/>
                          </a:solidFill>
                          <a:effectLst/>
                          <a:latin typeface="Comic Sans MS" panose="030F0702030302020204" pitchFamily="66" charset="0"/>
                          <a:ea typeface="+mn-ea"/>
                          <a:cs typeface="+mn-cs"/>
                        </a:rPr>
                        <a:t>5. Creating media B- Digital music – Y2</a:t>
                      </a:r>
                      <a:endParaRPr lang="en-GB" sz="1200" dirty="0">
                        <a:solidFill>
                          <a:srgbClr val="7030A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6. Programming B - Programming animations – Y1</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chemeClr val="accent2"/>
                          </a:solidFill>
                          <a:effectLst/>
                          <a:latin typeface="Comic Sans MS" panose="030F0702030302020204" pitchFamily="66" charset="0"/>
                          <a:ea typeface="Calibri" panose="020F0502020204030204" pitchFamily="34" charset="0"/>
                          <a:cs typeface="Times New Roman" panose="02020603050405020304" pitchFamily="18" charset="0"/>
                        </a:rPr>
                        <a:t>6. Programming B - Programming quizzes – Y2</a:t>
                      </a: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2856721">
                <a:tc>
                  <a:txBody>
                    <a:bodyPr/>
                    <a:lstStyle/>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label objects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identify that objects can be counted</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describe objects in different ways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count objects with the same properties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compare groups of objects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answer questions about groups of objects</a:t>
                      </a:r>
                    </a:p>
                    <a:p>
                      <a:pPr marL="342900" lvl="0" indent="-342900">
                        <a:lnSpc>
                          <a:spcPct val="107000"/>
                        </a:lnSpc>
                        <a:spcAft>
                          <a:spcPts val="0"/>
                        </a:spcAft>
                        <a:buFont typeface="Symbol" panose="05050102010706020507" pitchFamily="18" charset="2"/>
                        <a:buChar char=""/>
                      </a:pPr>
                      <a:endParaRPr lang="en-US" sz="1100" b="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a:t>
                      </a:r>
                      <a:r>
                        <a:rPr lang="en-US" sz="1100" b="0" dirty="0" err="1">
                          <a:latin typeface="Comic Sans MS" panose="030F0702030302020204" pitchFamily="66" charset="0"/>
                        </a:rPr>
                        <a:t>recognise</a:t>
                      </a:r>
                      <a:r>
                        <a:rPr lang="en-US" sz="1100" b="0" dirty="0">
                          <a:latin typeface="Comic Sans MS" panose="030F0702030302020204" pitchFamily="66" charset="0"/>
                        </a:rPr>
                        <a:t> that we can count and compare objects using tally charts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a:t>
                      </a:r>
                      <a:r>
                        <a:rPr lang="en-US" sz="1100" b="0" dirty="0" err="1">
                          <a:latin typeface="Comic Sans MS" panose="030F0702030302020204" pitchFamily="66" charset="0"/>
                        </a:rPr>
                        <a:t>recognise</a:t>
                      </a:r>
                      <a:r>
                        <a:rPr lang="en-US" sz="1100" b="0" dirty="0">
                          <a:latin typeface="Comic Sans MS" panose="030F0702030302020204" pitchFamily="66" charset="0"/>
                        </a:rPr>
                        <a:t> that objects can be represented as pictures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create a pictogram</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select objects by attribute and make comparisons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a:t>
                      </a:r>
                      <a:r>
                        <a:rPr lang="en-US" sz="1100" b="0" dirty="0" err="1">
                          <a:latin typeface="Comic Sans MS" panose="030F0702030302020204" pitchFamily="66" charset="0"/>
                        </a:rPr>
                        <a:t>recognise</a:t>
                      </a:r>
                      <a:r>
                        <a:rPr lang="en-US" sz="1100" b="0" dirty="0">
                          <a:latin typeface="Comic Sans MS" panose="030F0702030302020204" pitchFamily="66" charset="0"/>
                        </a:rPr>
                        <a:t> that people can be described by attributes</a:t>
                      </a:r>
                    </a:p>
                    <a:p>
                      <a:pPr marL="342900" lvl="0" indent="-342900">
                        <a:lnSpc>
                          <a:spcPct val="107000"/>
                        </a:lnSpc>
                        <a:spcAft>
                          <a:spcPts val="0"/>
                        </a:spcAft>
                        <a:buFont typeface="Symbol" panose="05050102010706020507" pitchFamily="18" charset="2"/>
                        <a:buChar char=""/>
                      </a:pPr>
                      <a:r>
                        <a:rPr lang="en-US" sz="1100" b="0" dirty="0">
                          <a:latin typeface="Comic Sans MS" panose="030F0702030302020204" pitchFamily="66" charset="0"/>
                        </a:rPr>
                        <a:t>To explain that we can present information using a computer</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use a computer to write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add and remove text on a computer</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identify that the look of text can be changed on a computer</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make careful choices when changing text</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explain why I used the tools that I chose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compare typing on a computer to writing on paper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say how music can make us feel</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identify that there are patterns in music</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experiment with sound using a computer</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use a computer to create a musical pattern</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create music for a purpose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review and refine their computer work</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choose a command for a given purpose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show that a series of commands can be joined together</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identify the effect of changing a value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explain that each sprite has its own instructions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design the parts of a project</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use my algorithm to create a program</a:t>
                      </a:r>
                    </a:p>
                    <a:p>
                      <a:pPr marL="342900" marR="242570" lvl="0" indent="-342900">
                        <a:lnSpc>
                          <a:spcPts val="1400"/>
                        </a:lnSpc>
                        <a:spcBef>
                          <a:spcPts val="145"/>
                        </a:spcBef>
                        <a:spcAft>
                          <a:spcPts val="0"/>
                        </a:spcAft>
                        <a:buSzPts val="1000"/>
                        <a:buFont typeface="Lato Light"/>
                        <a:buChar char="•"/>
                        <a:tabLst>
                          <a:tab pos="413385" algn="l"/>
                          <a:tab pos="414020" algn="l"/>
                        </a:tabLst>
                      </a:pPr>
                      <a:endParaRPr lang="en-GB" sz="1100" b="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explain that a sequence of commands has a start</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explain that a sequence of commands has an outcome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create a program using a given design</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change a given design</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create a program using my own design</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100" b="0" dirty="0">
                          <a:latin typeface="Comic Sans MS" panose="030F0702030302020204" pitchFamily="66" charset="0"/>
                        </a:rPr>
                        <a:t>To decide how my project can be improved</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06539229"/>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a:t>
            </a:r>
            <a:r>
              <a:rPr lang="en-GB" dirty="0">
                <a:solidFill>
                  <a:schemeClr val="bg1"/>
                </a:solidFill>
                <a:latin typeface="Comic Sans MS" panose="030F0702030302020204" pitchFamily="66" charset="0"/>
              </a:rPr>
              <a:t>ear 2</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3051520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graphicFrame>
        <p:nvGraphicFramePr>
          <p:cNvPr id="9" name="Table 8">
            <a:extLst>
              <a:ext uri="{FF2B5EF4-FFF2-40B4-BE49-F238E27FC236}">
                <a16:creationId xmlns:a16="http://schemas.microsoft.com/office/drawing/2014/main" id="{E6F8AC00-A619-496E-A481-F25FD5C2AE3A}"/>
              </a:ext>
            </a:extLst>
          </p:cNvPr>
          <p:cNvGraphicFramePr>
            <a:graphicFrameLocks noGrp="1"/>
          </p:cNvGraphicFramePr>
          <p:nvPr>
            <p:extLst>
              <p:ext uri="{D42A27DB-BD31-4B8C-83A1-F6EECF244321}">
                <p14:modId xmlns:p14="http://schemas.microsoft.com/office/powerpoint/2010/main" val="1606295184"/>
              </p:ext>
            </p:extLst>
          </p:nvPr>
        </p:nvGraphicFramePr>
        <p:xfrm>
          <a:off x="298881" y="1809491"/>
          <a:ext cx="11594238" cy="4965828"/>
        </p:xfrm>
        <a:graphic>
          <a:graphicData uri="http://schemas.openxmlformats.org/drawingml/2006/table">
            <a:tbl>
              <a:tblPr firstRow="1" bandRow="1">
                <a:tableStyleId>{5940675A-B579-460E-94D1-54222C63F5DA}</a:tableStyleId>
              </a:tblPr>
              <a:tblGrid>
                <a:gridCol w="1785642">
                  <a:extLst>
                    <a:ext uri="{9D8B030D-6E8A-4147-A177-3AD203B41FA5}">
                      <a16:colId xmlns:a16="http://schemas.microsoft.com/office/drawing/2014/main" val="1039164095"/>
                    </a:ext>
                  </a:extLst>
                </a:gridCol>
                <a:gridCol w="1937288">
                  <a:extLst>
                    <a:ext uri="{9D8B030D-6E8A-4147-A177-3AD203B41FA5}">
                      <a16:colId xmlns:a16="http://schemas.microsoft.com/office/drawing/2014/main" val="3427702074"/>
                    </a:ext>
                  </a:extLst>
                </a:gridCol>
                <a:gridCol w="2045776">
                  <a:extLst>
                    <a:ext uri="{9D8B030D-6E8A-4147-A177-3AD203B41FA5}">
                      <a16:colId xmlns:a16="http://schemas.microsoft.com/office/drawing/2014/main" val="914411525"/>
                    </a:ext>
                  </a:extLst>
                </a:gridCol>
                <a:gridCol w="1983783">
                  <a:extLst>
                    <a:ext uri="{9D8B030D-6E8A-4147-A177-3AD203B41FA5}">
                      <a16:colId xmlns:a16="http://schemas.microsoft.com/office/drawing/2014/main" val="2559548150"/>
                    </a:ext>
                  </a:extLst>
                </a:gridCol>
                <a:gridCol w="1929539">
                  <a:extLst>
                    <a:ext uri="{9D8B030D-6E8A-4147-A177-3AD203B41FA5}">
                      <a16:colId xmlns:a16="http://schemas.microsoft.com/office/drawing/2014/main" val="954389551"/>
                    </a:ext>
                  </a:extLst>
                </a:gridCol>
                <a:gridCol w="1912210">
                  <a:extLst>
                    <a:ext uri="{9D8B030D-6E8A-4147-A177-3AD203B41FA5}">
                      <a16:colId xmlns:a16="http://schemas.microsoft.com/office/drawing/2014/main" val="554864208"/>
                    </a:ext>
                  </a:extLst>
                </a:gridCol>
              </a:tblGrid>
              <a:tr h="26876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519117">
                <a:tc>
                  <a:txBody>
                    <a:bodyPr/>
                    <a:lstStyle/>
                    <a:p>
                      <a:pPr algn="ctr">
                        <a:lnSpc>
                          <a:spcPct val="107000"/>
                        </a:lnSpc>
                        <a:spcAft>
                          <a:spcPts val="0"/>
                        </a:spcAft>
                      </a:pPr>
                      <a:r>
                        <a:rPr lang="en-GB" sz="1200" u="none"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1. </a:t>
                      </a:r>
                      <a:r>
                        <a:rPr lang="en-GB" sz="1200" u="none" strike="noStrike" dirty="0">
                          <a:solidFill>
                            <a:srgbClr val="FF0000"/>
                          </a:solidFill>
                          <a:effectLst/>
                          <a:latin typeface="Comic Sans MS" panose="030F0702030302020204" pitchFamily="66"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Computing systems and networks – Connecting computers</a:t>
                      </a:r>
                      <a:r>
                        <a:rPr lang="en-GB" sz="1200" u="none"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 Y3</a:t>
                      </a:r>
                      <a:endParaRPr lang="en-GB" sz="1200" u="non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1.</a:t>
                      </a:r>
                      <a:r>
                        <a:rPr lang="en-GB" sz="1200" u="none" strike="noStrike" dirty="0">
                          <a:solidFill>
                            <a:srgbClr val="FF0000"/>
                          </a:solidFill>
                          <a:effectLst/>
                          <a:latin typeface="Comic Sans MS" panose="030F0702030302020204" pitchFamily="66"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Computing systems and networks – The Internet</a:t>
                      </a:r>
                      <a:r>
                        <a:rPr lang="en-GB" sz="1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 Y4</a:t>
                      </a:r>
                      <a:endParaRPr lang="en-GB"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rgbClr val="00B0F0"/>
                          </a:solidFill>
                          <a:effectLst/>
                          <a:latin typeface="Comic Sans MS" panose="030F0702030302020204" pitchFamily="66" charset="0"/>
                          <a:ea typeface="Calibri" panose="020F0502020204030204" pitchFamily="34" charset="0"/>
                          <a:cs typeface="Times New Roman" panose="02020603050405020304" pitchFamily="18" charset="0"/>
                        </a:rPr>
                        <a:t>2.</a:t>
                      </a:r>
                      <a:r>
                        <a:rPr lang="en-GB" sz="1200" u="none" strike="noStrike" dirty="0">
                          <a:solidFill>
                            <a:srgbClr val="00B0F0"/>
                          </a:solidFill>
                          <a:effectLst/>
                          <a:latin typeface="Comic Sans MS" panose="030F0702030302020204" pitchFamily="66"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Creating media A- Stop-frame animation</a:t>
                      </a:r>
                      <a:r>
                        <a:rPr lang="en-GB" sz="1200" dirty="0">
                          <a:solidFill>
                            <a:srgbClr val="00B0F0"/>
                          </a:solidFill>
                          <a:effectLst/>
                          <a:latin typeface="Comic Sans MS" panose="030F0702030302020204" pitchFamily="66" charset="0"/>
                          <a:ea typeface="Calibri" panose="020F0502020204030204" pitchFamily="34" charset="0"/>
                          <a:cs typeface="Times New Roman" panose="02020603050405020304" pitchFamily="18" charset="0"/>
                        </a:rPr>
                        <a:t> Y3</a:t>
                      </a:r>
                      <a:endParaRPr lang="en-GB" sz="1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rgbClr val="00B0F0"/>
                          </a:solidFill>
                          <a:effectLst/>
                          <a:latin typeface="Comic Sans MS" panose="030F0702030302020204" pitchFamily="66" charset="0"/>
                          <a:ea typeface="Calibri" panose="020F0502020204030204" pitchFamily="34" charset="0"/>
                          <a:cs typeface="Times New Roman" panose="02020603050405020304" pitchFamily="18" charset="0"/>
                        </a:rPr>
                        <a:t>2.</a:t>
                      </a:r>
                      <a:r>
                        <a:rPr lang="en-GB" sz="1200" u="none" strike="noStrike" dirty="0">
                          <a:solidFill>
                            <a:srgbClr val="00B0F0"/>
                          </a:solidFill>
                          <a:effectLst/>
                          <a:latin typeface="Comic Sans MS" panose="030F0702030302020204" pitchFamily="66"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Creating media A- Audio production</a:t>
                      </a:r>
                      <a:r>
                        <a:rPr lang="en-GB" sz="1200" dirty="0">
                          <a:solidFill>
                            <a:srgbClr val="00B0F0"/>
                          </a:solidFill>
                          <a:effectLst/>
                          <a:latin typeface="Comic Sans MS" panose="030F0702030302020204" pitchFamily="66" charset="0"/>
                          <a:ea typeface="Calibri" panose="020F0502020204030204" pitchFamily="34" charset="0"/>
                          <a:cs typeface="Times New Roman" panose="02020603050405020304" pitchFamily="18" charset="0"/>
                        </a:rPr>
                        <a:t> Y4</a:t>
                      </a:r>
                      <a:endParaRPr lang="en-GB" sz="1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3.</a:t>
                      </a:r>
                      <a:r>
                        <a:rPr lang="en-GB" sz="1200" u="none" strike="noStrike" kern="1200" dirty="0">
                          <a:solidFill>
                            <a:schemeClr val="accent2"/>
                          </a:solidFill>
                          <a:effectLst/>
                          <a:latin typeface="Comic Sans MS" panose="030F0702030302020204" pitchFamily="66" charset="0"/>
                          <a:ea typeface="+mn-ea"/>
                          <a:cs typeface="+mn-cs"/>
                          <a:hlinkClick r:id="rId7">
                            <a:extLst>
                              <a:ext uri="{A12FA001-AC4F-418D-AE19-62706E023703}">
                                <ahyp:hlinkClr xmlns:ahyp="http://schemas.microsoft.com/office/drawing/2018/hyperlinkcolor" val="tx"/>
                              </a:ext>
                            </a:extLst>
                          </a:hlinkClick>
                        </a:rPr>
                        <a:t>Programming A - Sequencing sounds</a:t>
                      </a:r>
                      <a:r>
                        <a:rPr lang="en-GB" sz="1200" kern="1200" dirty="0">
                          <a:solidFill>
                            <a:schemeClr val="accent2"/>
                          </a:solidFill>
                          <a:effectLst/>
                          <a:latin typeface="Comic Sans MS" panose="030F0702030302020204" pitchFamily="66" charset="0"/>
                          <a:ea typeface="+mn-ea"/>
                          <a:cs typeface="+mn-cs"/>
                        </a:rPr>
                        <a:t> Y3</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200" dirty="0">
                          <a:solidFill>
                            <a:schemeClr val="accent2"/>
                          </a:solidFill>
                          <a:effectLst/>
                          <a:latin typeface="Comic Sans MS" panose="030F0702030302020204" pitchFamily="66" charset="0"/>
                          <a:ea typeface="Calibri" panose="020F0502020204030204" pitchFamily="34" charset="0"/>
                          <a:cs typeface="Times New Roman" panose="02020603050405020304" pitchFamily="18" charset="0"/>
                        </a:rPr>
                        <a:t>3.</a:t>
                      </a:r>
                      <a:r>
                        <a:rPr lang="en-GB" sz="1200" u="none" strike="noStrike" dirty="0">
                          <a:solidFill>
                            <a:schemeClr val="accent2"/>
                          </a:solidFill>
                          <a:effectLst/>
                          <a:latin typeface="Comic Sans MS" panose="030F0702030302020204" pitchFamily="66"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Programming A – Repetition in shapes</a:t>
                      </a:r>
                      <a:r>
                        <a:rPr lang="en-GB" sz="1200" dirty="0">
                          <a:solidFill>
                            <a:schemeClr val="accent2"/>
                          </a:solidFill>
                          <a:effectLst/>
                          <a:latin typeface="Comic Sans MS" panose="030F0702030302020204" pitchFamily="66" charset="0"/>
                          <a:ea typeface="Calibri" panose="020F0502020204030204" pitchFamily="34" charset="0"/>
                          <a:cs typeface="Times New Roman" panose="02020603050405020304" pitchFamily="18" charset="0"/>
                        </a:rPr>
                        <a:t> Y4</a:t>
                      </a:r>
                      <a:endParaRPr lang="en-GB" sz="12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3860956">
                <a:tc>
                  <a:txBody>
                    <a:bodyPr/>
                    <a:lstStyle/>
                    <a:p>
                      <a:pPr marL="285750" indent="-2857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how digital devices function</a:t>
                      </a:r>
                    </a:p>
                    <a:p>
                      <a:pPr marL="285750" indent="-2857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identify input and output devices</a:t>
                      </a:r>
                    </a:p>
                    <a:p>
                      <a:pPr marL="285750" indent="-2857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a:t>
                      </a:r>
                      <a:r>
                        <a:rPr lang="en-US" sz="1050" kern="1200" dirty="0" err="1">
                          <a:solidFill>
                            <a:schemeClr val="tx1"/>
                          </a:solidFill>
                          <a:effectLst/>
                          <a:latin typeface="Comic Sans MS" panose="030F0702030302020204" pitchFamily="66" charset="0"/>
                          <a:ea typeface="+mn-ea"/>
                          <a:cs typeface="+mn-cs"/>
                        </a:rPr>
                        <a:t>recognise</a:t>
                      </a:r>
                      <a:r>
                        <a:rPr lang="en-US" sz="1050" kern="1200" dirty="0">
                          <a:solidFill>
                            <a:schemeClr val="tx1"/>
                          </a:solidFill>
                          <a:effectLst/>
                          <a:latin typeface="Comic Sans MS" panose="030F0702030302020204" pitchFamily="66" charset="0"/>
                          <a:ea typeface="+mn-ea"/>
                          <a:cs typeface="+mn-cs"/>
                        </a:rPr>
                        <a:t> how digital devices can change the way that we work</a:t>
                      </a:r>
                    </a:p>
                    <a:p>
                      <a:pPr marL="285750" indent="-2857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how a computer network can be used to share information</a:t>
                      </a:r>
                    </a:p>
                    <a:p>
                      <a:pPr marL="285750" indent="-2857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explore how digital devices can be connected</a:t>
                      </a:r>
                    </a:p>
                    <a:p>
                      <a:pPr marL="285750" indent="-2857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a:t>
                      </a:r>
                      <a:r>
                        <a:rPr lang="en-US" sz="1050" kern="1200" dirty="0" err="1">
                          <a:solidFill>
                            <a:schemeClr val="tx1"/>
                          </a:solidFill>
                          <a:effectLst/>
                          <a:latin typeface="Comic Sans MS" panose="030F0702030302020204" pitchFamily="66" charset="0"/>
                          <a:ea typeface="+mn-ea"/>
                          <a:cs typeface="+mn-cs"/>
                        </a:rPr>
                        <a:t>recognise</a:t>
                      </a:r>
                      <a:r>
                        <a:rPr lang="en-US" sz="1050" kern="1200" dirty="0">
                          <a:solidFill>
                            <a:schemeClr val="tx1"/>
                          </a:solidFill>
                          <a:effectLst/>
                          <a:latin typeface="Comic Sans MS" panose="030F0702030302020204" pitchFamily="66" charset="0"/>
                          <a:ea typeface="+mn-ea"/>
                          <a:cs typeface="+mn-cs"/>
                        </a:rPr>
                        <a:t> the physical components of a network</a:t>
                      </a:r>
                    </a:p>
                    <a:p>
                      <a:pPr marL="0" indent="0">
                        <a:buFont typeface="Arial" panose="020B0604020202020204" pitchFamily="34" charset="0"/>
                        <a:buNone/>
                      </a:pPr>
                      <a:endParaRPr lang="en-GB" sz="1050" kern="1200" dirty="0">
                        <a:solidFill>
                          <a:schemeClr val="tx1"/>
                        </a:solidFill>
                        <a:effectLst/>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describe how networks physically connect to other networks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t>
                      </a:r>
                      <a:r>
                        <a:rPr lang="en-US" sz="1050" b="0" dirty="0" err="1">
                          <a:latin typeface="Comic Sans MS" panose="030F0702030302020204" pitchFamily="66" charset="0"/>
                        </a:rPr>
                        <a:t>recognise</a:t>
                      </a:r>
                      <a:r>
                        <a:rPr lang="en-US" sz="1050" b="0" dirty="0">
                          <a:latin typeface="Comic Sans MS" panose="030F0702030302020204" pitchFamily="66" charset="0"/>
                        </a:rPr>
                        <a:t> how networked devices make up the internet</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outline how websites can be shared via the World Wide Web (WWW)</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describe how content can be added and accessed on the World Wide Web (WWW)</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t>
                      </a:r>
                      <a:r>
                        <a:rPr lang="en-US" sz="1050" b="0" dirty="0" err="1">
                          <a:latin typeface="Comic Sans MS" panose="030F0702030302020204" pitchFamily="66" charset="0"/>
                        </a:rPr>
                        <a:t>recognise</a:t>
                      </a:r>
                      <a:r>
                        <a:rPr lang="en-US" sz="1050" b="0" dirty="0">
                          <a:latin typeface="Comic Sans MS" panose="030F0702030302020204" pitchFamily="66" charset="0"/>
                        </a:rPr>
                        <a:t> how the content of the WWW is created by people</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evaluate the consequences of unreliable content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that animation is a sequence of drawings or photographs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relate animated movement with a sequence of images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plan an animation</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identify the need to work consistently and carefully</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review and improve an animation</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evaluate the impact of adding other media to an animation</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identify that sound can be recorded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that audio recordings can be edited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the different parts of creating a podcast project</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apply audio editing skills independently</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combine audio to enhance my podcast project</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evaluate the effective use of audio</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explore a new programming environment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identify that commands have an outcome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that a program has a start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a:t>
                      </a:r>
                      <a:r>
                        <a:rPr lang="en-US" sz="1050" b="0" dirty="0" err="1">
                          <a:latin typeface="Comic Sans MS" panose="030F0702030302020204" pitchFamily="66" charset="0"/>
                        </a:rPr>
                        <a:t>recognise</a:t>
                      </a:r>
                      <a:r>
                        <a:rPr lang="en-US" sz="1050" b="0" dirty="0">
                          <a:latin typeface="Comic Sans MS" panose="030F0702030302020204" pitchFamily="66" charset="0"/>
                        </a:rPr>
                        <a:t> that a sequence of commands can have an order</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change the appearance of my project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create a project from a task description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identify that accuracy in programming is important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create a program in a text-based language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what ‘repeat’ means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modify a count-controlled loop to produce a given outcome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decompose a task into small steps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create a program that uses count-controlled loops to produce a given outcome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710276"/>
                  </a:ext>
                </a:extLst>
              </a:tr>
            </a:tbl>
          </a:graphicData>
        </a:graphic>
      </p:graphicFrame>
    </p:spTree>
    <p:extLst>
      <p:ext uri="{BB962C8B-B14F-4D97-AF65-F5344CB8AC3E}">
        <p14:creationId xmlns:p14="http://schemas.microsoft.com/office/powerpoint/2010/main" val="2145093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Computing</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graphicFrame>
        <p:nvGraphicFramePr>
          <p:cNvPr id="9" name="Table 8">
            <a:extLst>
              <a:ext uri="{FF2B5EF4-FFF2-40B4-BE49-F238E27FC236}">
                <a16:creationId xmlns:a16="http://schemas.microsoft.com/office/drawing/2014/main" id="{79A65017-444E-49B9-A54B-0702DC5E592F}"/>
              </a:ext>
            </a:extLst>
          </p:cNvPr>
          <p:cNvGraphicFramePr>
            <a:graphicFrameLocks noGrp="1"/>
          </p:cNvGraphicFramePr>
          <p:nvPr>
            <p:extLst>
              <p:ext uri="{D42A27DB-BD31-4B8C-83A1-F6EECF244321}">
                <p14:modId xmlns:p14="http://schemas.microsoft.com/office/powerpoint/2010/main" val="1388755122"/>
              </p:ext>
            </p:extLst>
          </p:nvPr>
        </p:nvGraphicFramePr>
        <p:xfrm>
          <a:off x="298881" y="1809492"/>
          <a:ext cx="11594238" cy="5095113"/>
        </p:xfrm>
        <a:graphic>
          <a:graphicData uri="http://schemas.openxmlformats.org/drawingml/2006/table">
            <a:tbl>
              <a:tblPr firstRow="1" bandRow="1">
                <a:tableStyleId>{5940675A-B579-460E-94D1-54222C63F5DA}</a:tableStyleId>
              </a:tblPr>
              <a:tblGrid>
                <a:gridCol w="1785642">
                  <a:extLst>
                    <a:ext uri="{9D8B030D-6E8A-4147-A177-3AD203B41FA5}">
                      <a16:colId xmlns:a16="http://schemas.microsoft.com/office/drawing/2014/main" val="1039164095"/>
                    </a:ext>
                  </a:extLst>
                </a:gridCol>
                <a:gridCol w="1937288">
                  <a:extLst>
                    <a:ext uri="{9D8B030D-6E8A-4147-A177-3AD203B41FA5}">
                      <a16:colId xmlns:a16="http://schemas.microsoft.com/office/drawing/2014/main" val="3427702074"/>
                    </a:ext>
                  </a:extLst>
                </a:gridCol>
                <a:gridCol w="2045776">
                  <a:extLst>
                    <a:ext uri="{9D8B030D-6E8A-4147-A177-3AD203B41FA5}">
                      <a16:colId xmlns:a16="http://schemas.microsoft.com/office/drawing/2014/main" val="914411525"/>
                    </a:ext>
                  </a:extLst>
                </a:gridCol>
                <a:gridCol w="1983783">
                  <a:extLst>
                    <a:ext uri="{9D8B030D-6E8A-4147-A177-3AD203B41FA5}">
                      <a16:colId xmlns:a16="http://schemas.microsoft.com/office/drawing/2014/main" val="2559548150"/>
                    </a:ext>
                  </a:extLst>
                </a:gridCol>
                <a:gridCol w="1929539">
                  <a:extLst>
                    <a:ext uri="{9D8B030D-6E8A-4147-A177-3AD203B41FA5}">
                      <a16:colId xmlns:a16="http://schemas.microsoft.com/office/drawing/2014/main" val="954389551"/>
                    </a:ext>
                  </a:extLst>
                </a:gridCol>
                <a:gridCol w="1912210">
                  <a:extLst>
                    <a:ext uri="{9D8B030D-6E8A-4147-A177-3AD203B41FA5}">
                      <a16:colId xmlns:a16="http://schemas.microsoft.com/office/drawing/2014/main" val="554864208"/>
                    </a:ext>
                  </a:extLst>
                </a:gridCol>
              </a:tblGrid>
              <a:tr h="26659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533198">
                <a:tc>
                  <a:txBody>
                    <a:bodyPr/>
                    <a:lstStyle/>
                    <a:p>
                      <a:pPr algn="ctr">
                        <a:spcAft>
                          <a:spcPts val="0"/>
                        </a:spcAft>
                      </a:pPr>
                      <a:r>
                        <a:rPr lang="en-GB" sz="1200" kern="1200" dirty="0">
                          <a:solidFill>
                            <a:srgbClr val="00B050"/>
                          </a:solidFill>
                          <a:effectLst/>
                          <a:latin typeface="Comic Sans MS" panose="030F0702030302020204" pitchFamily="66" charset="0"/>
                          <a:ea typeface="+mn-ea"/>
                          <a:cs typeface="+mn-cs"/>
                        </a:rPr>
                        <a:t>4.</a:t>
                      </a:r>
                      <a:r>
                        <a:rPr lang="en-GB" sz="1200" u="none" strike="noStrike" kern="1200" dirty="0">
                          <a:solidFill>
                            <a:srgbClr val="00B050"/>
                          </a:solidFill>
                          <a:effectLst/>
                          <a:latin typeface="Comic Sans MS" panose="030F0702030302020204" pitchFamily="66" charset="0"/>
                          <a:ea typeface="+mn-ea"/>
                          <a:cs typeface="+mn-cs"/>
                          <a:hlinkClick r:id="rId3">
                            <a:extLst>
                              <a:ext uri="{A12FA001-AC4F-418D-AE19-62706E023703}">
                                <ahyp:hlinkClr xmlns:ahyp="http://schemas.microsoft.com/office/drawing/2018/hyperlinkcolor" val="tx"/>
                              </a:ext>
                            </a:extLst>
                          </a:hlinkClick>
                        </a:rPr>
                        <a:t>Data and information – Branching databases</a:t>
                      </a:r>
                      <a:r>
                        <a:rPr lang="en-GB" sz="1200" kern="1200" dirty="0">
                          <a:solidFill>
                            <a:srgbClr val="00B050"/>
                          </a:solidFill>
                          <a:effectLst/>
                          <a:latin typeface="Comic Sans MS" panose="030F0702030302020204" pitchFamily="66" charset="0"/>
                          <a:ea typeface="+mn-ea"/>
                          <a:cs typeface="+mn-cs"/>
                        </a:rPr>
                        <a:t> Y3</a:t>
                      </a:r>
                      <a:endParaRPr lang="en-GB" sz="1200" dirty="0">
                        <a:solidFill>
                          <a:srgbClr val="00B05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00B050"/>
                          </a:solidFill>
                          <a:effectLst/>
                          <a:latin typeface="Comic Sans MS" panose="030F0702030302020204" pitchFamily="66" charset="0"/>
                          <a:ea typeface="+mn-ea"/>
                          <a:cs typeface="+mn-cs"/>
                        </a:rPr>
                        <a:t>4.</a:t>
                      </a:r>
                      <a:r>
                        <a:rPr lang="en-GB" sz="1200" u="none" strike="noStrike" kern="1200" dirty="0">
                          <a:solidFill>
                            <a:srgbClr val="00B050"/>
                          </a:solidFill>
                          <a:effectLst/>
                          <a:latin typeface="Comic Sans MS" panose="030F0702030302020204" pitchFamily="66" charset="0"/>
                          <a:ea typeface="+mn-ea"/>
                          <a:cs typeface="+mn-cs"/>
                          <a:hlinkClick r:id="rId4">
                            <a:extLst>
                              <a:ext uri="{A12FA001-AC4F-418D-AE19-62706E023703}">
                                <ahyp:hlinkClr xmlns:ahyp="http://schemas.microsoft.com/office/drawing/2018/hyperlinkcolor" val="tx"/>
                              </a:ext>
                            </a:extLst>
                          </a:hlinkClick>
                        </a:rPr>
                        <a:t>Data and information – Data logging</a:t>
                      </a:r>
                      <a:r>
                        <a:rPr lang="en-GB" sz="1200" kern="1200" dirty="0">
                          <a:solidFill>
                            <a:srgbClr val="00B050"/>
                          </a:solidFill>
                          <a:effectLst/>
                          <a:latin typeface="Comic Sans MS" panose="030F0702030302020204" pitchFamily="66" charset="0"/>
                          <a:ea typeface="+mn-ea"/>
                          <a:cs typeface="+mn-cs"/>
                        </a:rPr>
                        <a:t> Y4</a:t>
                      </a:r>
                      <a:endParaRPr lang="en-GB" sz="1200" dirty="0">
                        <a:solidFill>
                          <a:srgbClr val="00B05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7030A0"/>
                          </a:solidFill>
                          <a:effectLst/>
                          <a:latin typeface="Comic Sans MS" panose="030F0702030302020204" pitchFamily="66" charset="0"/>
                          <a:ea typeface="+mn-ea"/>
                          <a:cs typeface="+mn-cs"/>
                        </a:rPr>
                        <a:t>5.</a:t>
                      </a:r>
                      <a:r>
                        <a:rPr lang="en-GB" sz="1200" u="none" strike="noStrike" kern="1200" dirty="0">
                          <a:solidFill>
                            <a:srgbClr val="7030A0"/>
                          </a:solidFill>
                          <a:effectLst/>
                          <a:latin typeface="Comic Sans MS" panose="030F0702030302020204" pitchFamily="66" charset="0"/>
                          <a:ea typeface="+mn-ea"/>
                          <a:cs typeface="+mn-cs"/>
                          <a:hlinkClick r:id="rId5">
                            <a:extLst>
                              <a:ext uri="{A12FA001-AC4F-418D-AE19-62706E023703}">
                                <ahyp:hlinkClr xmlns:ahyp="http://schemas.microsoft.com/office/drawing/2018/hyperlinkcolor" val="tx"/>
                              </a:ext>
                            </a:extLst>
                          </a:hlinkClick>
                        </a:rPr>
                        <a:t>Creating media B– Desktop publishing</a:t>
                      </a:r>
                      <a:r>
                        <a:rPr lang="en-GB" sz="1200" kern="1200" dirty="0">
                          <a:solidFill>
                            <a:srgbClr val="7030A0"/>
                          </a:solidFill>
                          <a:effectLst/>
                          <a:latin typeface="Comic Sans MS" panose="030F0702030302020204" pitchFamily="66" charset="0"/>
                          <a:ea typeface="+mn-ea"/>
                          <a:cs typeface="+mn-cs"/>
                        </a:rPr>
                        <a:t> Y3</a:t>
                      </a:r>
                      <a:endParaRPr lang="en-GB" sz="1200" dirty="0">
                        <a:solidFill>
                          <a:srgbClr val="7030A0"/>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rgbClr val="7030A0"/>
                          </a:solidFill>
                          <a:effectLst/>
                          <a:latin typeface="Comic Sans MS" panose="030F0702030302020204" pitchFamily="66" charset="0"/>
                          <a:ea typeface="+mn-ea"/>
                          <a:cs typeface="+mn-cs"/>
                        </a:rPr>
                        <a:t>5.</a:t>
                      </a:r>
                      <a:r>
                        <a:rPr lang="en-GB" sz="1200" u="none" strike="noStrike" kern="1200" dirty="0">
                          <a:solidFill>
                            <a:srgbClr val="7030A0"/>
                          </a:solidFill>
                          <a:effectLst/>
                          <a:latin typeface="Comic Sans MS" panose="030F0702030302020204" pitchFamily="66" charset="0"/>
                          <a:ea typeface="+mn-ea"/>
                          <a:cs typeface="+mn-cs"/>
                          <a:hlinkClick r:id="rId6">
                            <a:extLst>
                              <a:ext uri="{A12FA001-AC4F-418D-AE19-62706E023703}">
                                <ahyp:hlinkClr xmlns:ahyp="http://schemas.microsoft.com/office/drawing/2018/hyperlinkcolor" val="tx"/>
                              </a:ext>
                            </a:extLst>
                          </a:hlinkClick>
                        </a:rPr>
                        <a:t>Creating media B– Photo editing</a:t>
                      </a:r>
                      <a:r>
                        <a:rPr lang="en-GB" sz="1200" kern="1200" dirty="0">
                          <a:solidFill>
                            <a:srgbClr val="7030A0"/>
                          </a:solidFill>
                          <a:effectLst/>
                          <a:latin typeface="Comic Sans MS" panose="030F0702030302020204" pitchFamily="66" charset="0"/>
                          <a:ea typeface="+mn-ea"/>
                          <a:cs typeface="+mn-cs"/>
                        </a:rPr>
                        <a:t> Y4</a:t>
                      </a:r>
                      <a:endParaRPr lang="en-GB" sz="1200" dirty="0">
                        <a:solidFill>
                          <a:srgbClr val="7030A0"/>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6.</a:t>
                      </a:r>
                      <a:r>
                        <a:rPr lang="en-GB" sz="1200" u="none" strike="noStrike" kern="1200" dirty="0">
                          <a:solidFill>
                            <a:schemeClr val="accent2"/>
                          </a:solidFill>
                          <a:effectLst/>
                          <a:latin typeface="Comic Sans MS" panose="030F0702030302020204" pitchFamily="66" charset="0"/>
                          <a:ea typeface="+mn-ea"/>
                          <a:cs typeface="+mn-cs"/>
                          <a:hlinkClick r:id="rId7">
                            <a:extLst>
                              <a:ext uri="{A12FA001-AC4F-418D-AE19-62706E023703}">
                                <ahyp:hlinkClr xmlns:ahyp="http://schemas.microsoft.com/office/drawing/2018/hyperlinkcolor" val="tx"/>
                              </a:ext>
                            </a:extLst>
                          </a:hlinkClick>
                        </a:rPr>
                        <a:t>Programming B - Events and actions in programs</a:t>
                      </a:r>
                      <a:r>
                        <a:rPr lang="en-GB" sz="1200" kern="1200" dirty="0">
                          <a:solidFill>
                            <a:schemeClr val="accent2"/>
                          </a:solidFill>
                          <a:effectLst/>
                          <a:latin typeface="Comic Sans MS" panose="030F0702030302020204" pitchFamily="66" charset="0"/>
                          <a:ea typeface="+mn-ea"/>
                          <a:cs typeface="+mn-cs"/>
                        </a:rPr>
                        <a:t> Y3</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GB" sz="1200" kern="1200" dirty="0">
                          <a:solidFill>
                            <a:schemeClr val="accent2"/>
                          </a:solidFill>
                          <a:effectLst/>
                          <a:latin typeface="Comic Sans MS" panose="030F0702030302020204" pitchFamily="66" charset="0"/>
                          <a:ea typeface="+mn-ea"/>
                          <a:cs typeface="+mn-cs"/>
                        </a:rPr>
                        <a:t>6.</a:t>
                      </a:r>
                      <a:r>
                        <a:rPr lang="en-GB" sz="1200" u="none" strike="noStrike" kern="1200" dirty="0">
                          <a:solidFill>
                            <a:schemeClr val="accent2"/>
                          </a:solidFill>
                          <a:effectLst/>
                          <a:latin typeface="Comic Sans MS" panose="030F0702030302020204" pitchFamily="66" charset="0"/>
                          <a:ea typeface="+mn-ea"/>
                          <a:cs typeface="+mn-cs"/>
                          <a:hlinkClick r:id="rId8">
                            <a:extLst>
                              <a:ext uri="{A12FA001-AC4F-418D-AE19-62706E023703}">
                                <ahyp:hlinkClr xmlns:ahyp="http://schemas.microsoft.com/office/drawing/2018/hyperlinkcolor" val="tx"/>
                              </a:ext>
                            </a:extLst>
                          </a:hlinkClick>
                        </a:rPr>
                        <a:t>Programming B – Repetition in games</a:t>
                      </a:r>
                      <a:r>
                        <a:rPr lang="en-GB" sz="1200" kern="1200" dirty="0">
                          <a:solidFill>
                            <a:schemeClr val="accent2"/>
                          </a:solidFill>
                          <a:effectLst/>
                          <a:latin typeface="Comic Sans MS" panose="030F0702030302020204" pitchFamily="66" charset="0"/>
                          <a:ea typeface="+mn-ea"/>
                          <a:cs typeface="+mn-cs"/>
                        </a:rPr>
                        <a:t> Y4</a:t>
                      </a:r>
                      <a:endParaRPr lang="en-GB" sz="1200" dirty="0">
                        <a:solidFill>
                          <a:schemeClr val="accent2"/>
                        </a:solidFill>
                        <a:effectLst/>
                        <a:latin typeface="Comic Sans MS" panose="030F0702030302020204" pitchFamily="66" charset="0"/>
                        <a:ea typeface="Lato Light"/>
                        <a:cs typeface="Lato Light"/>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29435"/>
                  </a:ext>
                </a:extLst>
              </a:tr>
              <a:tr h="4151909">
                <a:tc>
                  <a:txBody>
                    <a:bodyPr/>
                    <a:lstStyle/>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create questions with yes/no answers</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identify the attributes needed to collect data about an object</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create a branching database</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explain why it is helpful for a database to be well structured</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plan the structure of a branching database</a:t>
                      </a:r>
                    </a:p>
                    <a:p>
                      <a:pPr marL="171450" indent="-171450">
                        <a:buFont typeface="Arial" panose="020B0604020202020204" pitchFamily="34" charset="0"/>
                        <a:buChar char="•"/>
                      </a:pPr>
                      <a:r>
                        <a:rPr lang="en-US" sz="1050" kern="1200" dirty="0">
                          <a:solidFill>
                            <a:schemeClr val="tx1"/>
                          </a:solidFill>
                          <a:effectLst/>
                          <a:latin typeface="Comic Sans MS" panose="030F0702030302020204" pitchFamily="66" charset="0"/>
                          <a:ea typeface="+mn-ea"/>
                          <a:cs typeface="+mn-cs"/>
                        </a:rPr>
                        <a:t>To independently create an identification tool</a:t>
                      </a:r>
                    </a:p>
                    <a:p>
                      <a:pPr marL="171450" indent="-171450">
                        <a:buFont typeface="Arial" panose="020B0604020202020204" pitchFamily="34" charset="0"/>
                        <a:buChar char="•"/>
                      </a:pPr>
                      <a:endParaRPr lang="en-GB" sz="1050" kern="1200" dirty="0">
                        <a:solidFill>
                          <a:schemeClr val="tx1"/>
                        </a:solidFill>
                        <a:effectLst/>
                        <a:latin typeface="Comic Sans MS" panose="030F0702030302020204" pitchFamily="66" charset="0"/>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explain that data gathered over time can be used to answer questions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use a digital device to collect data automatically </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explain that a data logger collects ‘data points’ from sensors over time</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a:t>
                      </a:r>
                      <a:r>
                        <a:rPr lang="en-US" sz="1050" b="0" dirty="0" err="1">
                          <a:latin typeface="Comic Sans MS" panose="030F0702030302020204" pitchFamily="66" charset="0"/>
                        </a:rPr>
                        <a:t>recognise</a:t>
                      </a:r>
                      <a:r>
                        <a:rPr lang="en-US" sz="1050" b="0" dirty="0">
                          <a:latin typeface="Comic Sans MS" panose="030F0702030302020204" pitchFamily="66" charset="0"/>
                        </a:rPr>
                        <a:t> how a computer can help us </a:t>
                      </a:r>
                      <a:r>
                        <a:rPr lang="en-US" sz="1050" b="0" dirty="0" err="1">
                          <a:latin typeface="Comic Sans MS" panose="030F0702030302020204" pitchFamily="66" charset="0"/>
                        </a:rPr>
                        <a:t>analyse</a:t>
                      </a:r>
                      <a:r>
                        <a:rPr lang="en-US" sz="1050" b="0" dirty="0">
                          <a:latin typeface="Comic Sans MS" panose="030F0702030302020204" pitchFamily="66" charset="0"/>
                        </a:rPr>
                        <a:t> data</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identify the data needed to answer questions</a:t>
                      </a:r>
                    </a:p>
                    <a:p>
                      <a:pPr marL="342900" lvl="0" indent="-342900">
                        <a:lnSpc>
                          <a:spcPct val="107000"/>
                        </a:lnSpc>
                        <a:spcAft>
                          <a:spcPts val="0"/>
                        </a:spcAft>
                        <a:buFont typeface="Symbol" panose="05050102010706020507" pitchFamily="18" charset="2"/>
                        <a:buChar char=""/>
                      </a:pPr>
                      <a:r>
                        <a:rPr lang="en-US" sz="1050" b="0" dirty="0">
                          <a:latin typeface="Comic Sans MS" panose="030F0702030302020204" pitchFamily="66" charset="0"/>
                        </a:rPr>
                        <a:t>To use data from sensors to answer questions </a:t>
                      </a:r>
                    </a:p>
                    <a:p>
                      <a:pPr marL="342900" lvl="0" indent="-342900">
                        <a:lnSpc>
                          <a:spcPct val="107000"/>
                        </a:lnSpc>
                        <a:spcAft>
                          <a:spcPts val="0"/>
                        </a:spcAft>
                        <a:buFont typeface="Symbol" panose="05050102010706020507" pitchFamily="18" charset="2"/>
                        <a:buChar char=""/>
                      </a:pPr>
                      <a:endParaRPr lang="en-US" sz="1050" b="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how text and images convey information</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t>
                      </a:r>
                      <a:r>
                        <a:rPr lang="en-US" sz="1050" dirty="0" err="1">
                          <a:latin typeface="Comic Sans MS" panose="030F0702030302020204" pitchFamily="66" charset="0"/>
                        </a:rPr>
                        <a:t>recognise</a:t>
                      </a:r>
                      <a:r>
                        <a:rPr lang="en-US" sz="1050" dirty="0">
                          <a:latin typeface="Comic Sans MS" panose="030F0702030302020204" pitchFamily="66" charset="0"/>
                        </a:rPr>
                        <a:t> that text and layout can be edited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choose appropriate page settings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add content to a desktop publishing publication</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consider how different layouts can suit different purposes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consider the benefits of desktop publishing</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that the composition of digital images can be changed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that </a:t>
                      </a:r>
                      <a:r>
                        <a:rPr lang="en-US" sz="1050" dirty="0" err="1">
                          <a:latin typeface="Comic Sans MS" panose="030F0702030302020204" pitchFamily="66" charset="0"/>
                        </a:rPr>
                        <a:t>colours</a:t>
                      </a:r>
                      <a:r>
                        <a:rPr lang="en-US" sz="1050" dirty="0">
                          <a:latin typeface="Comic Sans MS" panose="030F0702030302020204" pitchFamily="66" charset="0"/>
                        </a:rPr>
                        <a:t> can be changed in digital images</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how cloning can be used in photo editing</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explain that images can be combined</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combine images for a purpose</a:t>
                      </a:r>
                    </a:p>
                    <a:p>
                      <a:pPr marL="342900" lvl="0" indent="-342900">
                        <a:spcBef>
                          <a:spcPts val="200"/>
                        </a:spcBef>
                        <a:spcAft>
                          <a:spcPts val="0"/>
                        </a:spcAft>
                        <a:buSzPts val="1000"/>
                        <a:buFont typeface="Lato Light"/>
                        <a:buChar char="•"/>
                        <a:tabLst>
                          <a:tab pos="413385" algn="l"/>
                          <a:tab pos="414020" algn="l"/>
                        </a:tabLst>
                      </a:pPr>
                      <a:r>
                        <a:rPr lang="en-US" sz="1050" dirty="0">
                          <a:latin typeface="Comic Sans MS" panose="030F0702030302020204" pitchFamily="66" charset="0"/>
                        </a:rPr>
                        <a:t>To evaluate how changes can improve an image</a:t>
                      </a:r>
                    </a:p>
                    <a:p>
                      <a:pPr marL="342900" lvl="0" indent="-342900">
                        <a:spcBef>
                          <a:spcPts val="200"/>
                        </a:spcBef>
                        <a:spcAft>
                          <a:spcPts val="0"/>
                        </a:spcAft>
                        <a:buSzPts val="1000"/>
                        <a:buFont typeface="Lato Light"/>
                        <a:buChar char="•"/>
                        <a:tabLst>
                          <a:tab pos="413385" algn="l"/>
                          <a:tab pos="414020" algn="l"/>
                        </a:tabLst>
                      </a:pPr>
                      <a:endParaRPr lang="en-US" sz="105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explain how a sprite moves in an existing project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create a program to move a sprite in four directions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adapt a program to a new context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develop my program by adding features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identify and fix bugs in a program</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50" b="0" dirty="0">
                          <a:latin typeface="Comic Sans MS" panose="030F0702030302020204" pitchFamily="66" charset="0"/>
                        </a:rPr>
                        <a:t>To design and create a maze-based challenge</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US" sz="1050" b="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develop the use of count-controlled loops in a different programming environment</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explain that in programming there are infinite loops and count-controlled loops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develop a design that includes two or more loops which run at the same time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modify an infinite loop in a given program</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design a project that includes repetition</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To create a project that includes repetition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710276"/>
                  </a:ext>
                </a:extLst>
              </a:tr>
            </a:tbl>
          </a:graphicData>
        </a:graphic>
      </p:graphicFrame>
    </p:spTree>
    <p:extLst>
      <p:ext uri="{BB962C8B-B14F-4D97-AF65-F5344CB8AC3E}">
        <p14:creationId xmlns:p14="http://schemas.microsoft.com/office/powerpoint/2010/main" val="35595638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6544</TotalTime>
  <Words>3700</Words>
  <Application>Microsoft Office PowerPoint</Application>
  <PresentationFormat>Widescreen</PresentationFormat>
  <Paragraphs>421</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Comic Sans MS</vt:lpstr>
      <vt:lpstr>Lato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Admin</cp:lastModifiedBy>
  <cp:revision>182</cp:revision>
  <dcterms:created xsi:type="dcterms:W3CDTF">2022-11-26T10:59:42Z</dcterms:created>
  <dcterms:modified xsi:type="dcterms:W3CDTF">2024-09-05T21:06:00Z</dcterms:modified>
</cp:coreProperties>
</file>