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77" r:id="rId4"/>
    <p:sldId id="303" r:id="rId5"/>
    <p:sldId id="331" r:id="rId6"/>
    <p:sldId id="318" r:id="rId7"/>
    <p:sldId id="330" r:id="rId8"/>
    <p:sldId id="324" r:id="rId9"/>
    <p:sldId id="329" r:id="rId10"/>
    <p:sldId id="319" r:id="rId11"/>
    <p:sldId id="326" r:id="rId12"/>
    <p:sldId id="307" r:id="rId13"/>
    <p:sldId id="327" r:id="rId14"/>
    <p:sldId id="328" r:id="rId15"/>
    <p:sldId id="32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CC66FF"/>
    <a:srgbClr val="CC00FF"/>
    <a:srgbClr val="9900CC"/>
    <a:srgbClr val="41AE0A"/>
    <a:srgbClr val="A45CAC"/>
    <a:srgbClr val="AE5A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4660"/>
  </p:normalViewPr>
  <p:slideViewPr>
    <p:cSldViewPr snapToGrid="0">
      <p:cViewPr varScale="1">
        <p:scale>
          <a:sx n="86" d="100"/>
          <a:sy n="86" d="100"/>
        </p:scale>
        <p:origin x="5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03/09/2024</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03/09/2024</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PE – Whole School</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1026" name="Picture 2" descr="Physical Education Stock Illustrations – 23,427 Physical Education Stock  Illustrations, Vectors &amp; Clipart - Dreamstime">
            <a:extLst>
              <a:ext uri="{FF2B5EF4-FFF2-40B4-BE49-F238E27FC236}">
                <a16:creationId xmlns:a16="http://schemas.microsoft.com/office/drawing/2014/main" id="{F11DAB8A-E718-4A4C-B576-ECEDAFE8CC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3262" y="2933255"/>
            <a:ext cx="8327870" cy="3247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Striking and Fielding</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graphicFrame>
        <p:nvGraphicFramePr>
          <p:cNvPr id="11" name="Table 10">
            <a:extLst>
              <a:ext uri="{FF2B5EF4-FFF2-40B4-BE49-F238E27FC236}">
                <a16:creationId xmlns:a16="http://schemas.microsoft.com/office/drawing/2014/main" id="{5DE1635D-3CBA-40E5-A180-FAFA8B70F6DB}"/>
              </a:ext>
            </a:extLst>
          </p:cNvPr>
          <p:cNvGraphicFramePr>
            <a:graphicFrameLocks noGrp="1"/>
          </p:cNvGraphicFramePr>
          <p:nvPr>
            <p:extLst>
              <p:ext uri="{D42A27DB-BD31-4B8C-83A1-F6EECF244321}">
                <p14:modId xmlns:p14="http://schemas.microsoft.com/office/powerpoint/2010/main" val="3858847061"/>
              </p:ext>
            </p:extLst>
          </p:nvPr>
        </p:nvGraphicFramePr>
        <p:xfrm>
          <a:off x="143521" y="2022369"/>
          <a:ext cx="11942637" cy="2931160"/>
        </p:xfrm>
        <a:graphic>
          <a:graphicData uri="http://schemas.openxmlformats.org/drawingml/2006/table">
            <a:tbl>
              <a:tblPr firstRow="1" bandRow="1">
                <a:tableStyleId>{5940675A-B579-460E-94D1-54222C63F5DA}</a:tableStyleId>
              </a:tblPr>
              <a:tblGrid>
                <a:gridCol w="2404371">
                  <a:extLst>
                    <a:ext uri="{9D8B030D-6E8A-4147-A177-3AD203B41FA5}">
                      <a16:colId xmlns:a16="http://schemas.microsoft.com/office/drawing/2014/main" val="2239631639"/>
                    </a:ext>
                  </a:extLst>
                </a:gridCol>
                <a:gridCol w="2361460">
                  <a:extLst>
                    <a:ext uri="{9D8B030D-6E8A-4147-A177-3AD203B41FA5}">
                      <a16:colId xmlns:a16="http://schemas.microsoft.com/office/drawing/2014/main" val="1400184497"/>
                    </a:ext>
                  </a:extLst>
                </a:gridCol>
                <a:gridCol w="3569563">
                  <a:extLst>
                    <a:ext uri="{9D8B030D-6E8A-4147-A177-3AD203B41FA5}">
                      <a16:colId xmlns:a16="http://schemas.microsoft.com/office/drawing/2014/main" val="361412992"/>
                    </a:ext>
                  </a:extLst>
                </a:gridCol>
                <a:gridCol w="116840">
                  <a:extLst>
                    <a:ext uri="{9D8B030D-6E8A-4147-A177-3AD203B41FA5}">
                      <a16:colId xmlns:a16="http://schemas.microsoft.com/office/drawing/2014/main" val="3275825684"/>
                    </a:ext>
                  </a:extLst>
                </a:gridCol>
                <a:gridCol w="349040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endParaRPr lang="en-GB"/>
                    </a:p>
                  </a:txBody>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US" sz="1200" dirty="0">
                          <a:latin typeface="Comic Sans MS" panose="030F0702030302020204" pitchFamily="66" charset="0"/>
                        </a:rPr>
                        <a:t>E</a:t>
                      </a:r>
                      <a:r>
                        <a:rPr lang="en-GB" sz="1200" dirty="0" err="1">
                          <a:latin typeface="Comic Sans MS" panose="030F0702030302020204" pitchFamily="66" charset="0"/>
                        </a:rPr>
                        <a:t>nd</a:t>
                      </a:r>
                      <a:r>
                        <a:rPr lang="en-GB" sz="1200" dirty="0">
                          <a:latin typeface="Comic Sans MS" panose="030F0702030302020204" pitchFamily="66" charset="0"/>
                        </a:rPr>
                        <a:t> Points</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1- To be able to move around a confined area, stop a ball and return accurately.</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To be able to hold an implement correctly and strike a stationary ball off a tee</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2- To be able to move around a confined area, stop a ball and return accurately overarm</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To strike a rolling ball.</a:t>
                      </a:r>
                      <a:endParaRPr lang="en-GB" sz="1000" dirty="0">
                        <a:effectLst/>
                        <a:latin typeface="Comic Sans MS" panose="030F0702030302020204" pitchFamily="66" charset="0"/>
                        <a:ea typeface="Calibri" panose="020F0502020204030204" pitchFamily="34" charset="0"/>
                      </a:endParaRPr>
                    </a:p>
                    <a:p>
                      <a:pPr marL="171450" indent="-171450">
                        <a:buFont typeface="Arial" panose="020B0604020202020204" pitchFamily="34" charset="0"/>
                        <a:buChar char="•"/>
                      </a:pPr>
                      <a:endParaRPr lang="en-GB" sz="10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3- To stop a ball using two hands, creating a barrier behind it with feet or legs and return accurately using appropriate throw</a:t>
                      </a:r>
                      <a:endParaRPr lang="en-GB" sz="1000" dirty="0">
                        <a:effectLst/>
                        <a:latin typeface="Comic Sans MS" panose="030F0702030302020204" pitchFamily="66" charset="0"/>
                        <a:ea typeface="Calibri" panose="020F0502020204030204" pitchFamily="34" charset="0"/>
                      </a:endParaRPr>
                    </a:p>
                    <a:p>
                      <a:pPr marL="342900" lvl="0" indent="-342900">
                        <a:lnSpc>
                          <a:spcPct val="107000"/>
                        </a:lnSpc>
                        <a:spcAft>
                          <a:spcPts val="0"/>
                        </a:spcAft>
                        <a:buFont typeface="Symbol" panose="05050102010706020507" pitchFamily="18" charset="2"/>
                        <a:buChar char="-"/>
                      </a:pPr>
                      <a:r>
                        <a:rPr lang="en-US" sz="10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To be able to bowl underarm accurately. </a:t>
                      </a:r>
                      <a:endParaRPr lang="en-GB" sz="1000" dirty="0">
                        <a:effectLst/>
                        <a:latin typeface="Comic Sans MS" panose="030F0702030302020204" pitchFamily="66" charset="0"/>
                        <a:ea typeface="Calibri" panose="020F0502020204030204" pitchFamily="34" charset="0"/>
                        <a:cs typeface="Calibri" panose="020F0502020204030204" pitchFamily="34" charset="0"/>
                      </a:endParaRPr>
                    </a:p>
                    <a:p>
                      <a:pPr marL="342900" lvl="0" indent="-342900">
                        <a:lnSpc>
                          <a:spcPct val="107000"/>
                        </a:lnSpc>
                        <a:spcAft>
                          <a:spcPts val="800"/>
                        </a:spcAft>
                        <a:buFont typeface="Symbol" panose="05050102010706020507" pitchFamily="18" charset="2"/>
                        <a:buChar char="-"/>
                      </a:pPr>
                      <a:r>
                        <a:rPr lang="en-US" sz="10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To be able to strike an underarm bowled ball.</a:t>
                      </a:r>
                      <a:endParaRPr lang="en-GB" sz="1000" dirty="0">
                        <a:effectLst/>
                        <a:latin typeface="Comic Sans MS" panose="030F0702030302020204" pitchFamily="66" charset="0"/>
                        <a:ea typeface="Calibri" panose="020F0502020204030204" pitchFamily="34" charset="0"/>
                        <a:cs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4- To stop a ball using two hands, creating a barrier behind it with feet or legs and return accurately using appropriate throws.</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To be able to return the ball in one fluid motion </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To bowl effectively at a target</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gridSpan="2">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5 – To develop an awareness of fielding positions and communicate effectively as a team</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To be able to strike accurately into a chosen space</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6 – To be able to select and apply specific striking and fielding skills in order to play a game</a:t>
                      </a:r>
                      <a:endParaRPr lang="en-GB" sz="1000" dirty="0">
                        <a:effectLst/>
                        <a:latin typeface="Comic Sans MS" panose="030F0702030302020204" pitchFamily="66" charset="0"/>
                        <a:ea typeface="Calibri" panose="020F0502020204030204" pitchFamily="34" charset="0"/>
                      </a:endParaRPr>
                    </a:p>
                    <a:p>
                      <a:pPr marL="342900" lvl="0" indent="-342900">
                        <a:lnSpc>
                          <a:spcPct val="107000"/>
                        </a:lnSpc>
                        <a:spcAft>
                          <a:spcPts val="800"/>
                        </a:spcAft>
                        <a:buFont typeface="Symbol" panose="05050102010706020507" pitchFamily="18" charset="2"/>
                        <a:buChar char="-"/>
                      </a:pPr>
                      <a:r>
                        <a:rPr lang="en-US" sz="10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To show an awareness and understanding of relevant rules</a:t>
                      </a:r>
                      <a:endParaRPr lang="en-GB" sz="1000" dirty="0">
                        <a:effectLst/>
                        <a:latin typeface="Comic Sans MS" panose="030F0702030302020204" pitchFamily="66" charset="0"/>
                        <a:ea typeface="Calibri" panose="020F0502020204030204" pitchFamily="34" charset="0"/>
                        <a:cs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bl>
          </a:graphicData>
        </a:graphic>
      </p:graphicFrame>
    </p:spTree>
    <p:extLst>
      <p:ext uri="{BB962C8B-B14F-4D97-AF65-F5344CB8AC3E}">
        <p14:creationId xmlns:p14="http://schemas.microsoft.com/office/powerpoint/2010/main" val="3672241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Net and Wall</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graphicFrame>
        <p:nvGraphicFramePr>
          <p:cNvPr id="7" name="Table 6">
            <a:extLst>
              <a:ext uri="{FF2B5EF4-FFF2-40B4-BE49-F238E27FC236}">
                <a16:creationId xmlns:a16="http://schemas.microsoft.com/office/drawing/2014/main" id="{5F6C3F6B-AFC8-4ADF-9BD4-85FF3638D428}"/>
              </a:ext>
            </a:extLst>
          </p:cNvPr>
          <p:cNvGraphicFramePr>
            <a:graphicFrameLocks noGrp="1"/>
          </p:cNvGraphicFramePr>
          <p:nvPr>
            <p:extLst>
              <p:ext uri="{D42A27DB-BD31-4B8C-83A1-F6EECF244321}">
                <p14:modId xmlns:p14="http://schemas.microsoft.com/office/powerpoint/2010/main" val="964005554"/>
              </p:ext>
            </p:extLst>
          </p:nvPr>
        </p:nvGraphicFramePr>
        <p:xfrm>
          <a:off x="143521" y="2022369"/>
          <a:ext cx="11942637" cy="1933956"/>
        </p:xfrm>
        <a:graphic>
          <a:graphicData uri="http://schemas.openxmlformats.org/drawingml/2006/table">
            <a:tbl>
              <a:tblPr firstRow="1" bandRow="1">
                <a:tableStyleId>{5940675A-B579-460E-94D1-54222C63F5DA}</a:tableStyleId>
              </a:tblPr>
              <a:tblGrid>
                <a:gridCol w="2404371">
                  <a:extLst>
                    <a:ext uri="{9D8B030D-6E8A-4147-A177-3AD203B41FA5}">
                      <a16:colId xmlns:a16="http://schemas.microsoft.com/office/drawing/2014/main" val="2239631639"/>
                    </a:ext>
                  </a:extLst>
                </a:gridCol>
                <a:gridCol w="2361460">
                  <a:extLst>
                    <a:ext uri="{9D8B030D-6E8A-4147-A177-3AD203B41FA5}">
                      <a16:colId xmlns:a16="http://schemas.microsoft.com/office/drawing/2014/main" val="1400184497"/>
                    </a:ext>
                  </a:extLst>
                </a:gridCol>
                <a:gridCol w="3569563">
                  <a:extLst>
                    <a:ext uri="{9D8B030D-6E8A-4147-A177-3AD203B41FA5}">
                      <a16:colId xmlns:a16="http://schemas.microsoft.com/office/drawing/2014/main" val="361412992"/>
                    </a:ext>
                  </a:extLst>
                </a:gridCol>
                <a:gridCol w="116840">
                  <a:extLst>
                    <a:ext uri="{9D8B030D-6E8A-4147-A177-3AD203B41FA5}">
                      <a16:colId xmlns:a16="http://schemas.microsoft.com/office/drawing/2014/main" val="3275825684"/>
                    </a:ext>
                  </a:extLst>
                </a:gridCol>
                <a:gridCol w="349040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endParaRPr lang="en-GB"/>
                    </a:p>
                  </a:txBody>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US" sz="1200" dirty="0">
                          <a:latin typeface="Comic Sans MS" panose="030F0702030302020204" pitchFamily="66" charset="0"/>
                        </a:rPr>
                        <a:t>E</a:t>
                      </a:r>
                      <a:r>
                        <a:rPr lang="en-GB" sz="1200" dirty="0" err="1">
                          <a:latin typeface="Comic Sans MS" panose="030F0702030302020204" pitchFamily="66" charset="0"/>
                        </a:rPr>
                        <a:t>nd</a:t>
                      </a:r>
                      <a:r>
                        <a:rPr lang="en-GB" sz="1200" dirty="0">
                          <a:latin typeface="Comic Sans MS" panose="030F0702030302020204" pitchFamily="66" charset="0"/>
                        </a:rPr>
                        <a:t> Points</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a:lnSpc>
                          <a:spcPct val="107000"/>
                        </a:lnSpc>
                        <a:spcAft>
                          <a:spcPts val="0"/>
                        </a:spcAft>
                      </a:pPr>
                      <a:r>
                        <a:rPr lang="en-US" sz="1000" dirty="0">
                          <a:effectLst/>
                          <a:latin typeface="Calibri" panose="020F0502020204030204" pitchFamily="34" charset="0"/>
                          <a:ea typeface="Calibri" panose="020F0502020204030204" pitchFamily="34" charset="0"/>
                        </a:rPr>
                        <a:t> </a:t>
                      </a:r>
                      <a:endParaRPr lang="en-GB" sz="900" dirty="0">
                        <a:effectLst/>
                        <a:latin typeface="Calibri" panose="020F0502020204030204" pitchFamily="34" charset="0"/>
                        <a:ea typeface="Calibri" panose="020F0502020204030204" pitchFamily="34" charset="0"/>
                      </a:endParaRPr>
                    </a:p>
                    <a:p>
                      <a:pPr>
                        <a:lnSpc>
                          <a:spcPct val="107000"/>
                        </a:lnSpc>
                        <a:spcAft>
                          <a:spcPts val="0"/>
                        </a:spcAft>
                      </a:pPr>
                      <a:r>
                        <a:rPr lang="en-US" sz="1000" dirty="0">
                          <a:effectLst/>
                          <a:latin typeface="Calibri" panose="020F0502020204030204" pitchFamily="34" charset="0"/>
                          <a:ea typeface="Calibri" panose="020F0502020204030204" pitchFamily="34" charset="0"/>
                        </a:rPr>
                        <a:t> </a:t>
                      </a:r>
                      <a:endParaRPr lang="en-GB" sz="900" dirty="0">
                        <a:effectLst/>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endParaRPr lang="en-GB" sz="900" dirty="0">
                        <a:latin typeface="Comic Sans MS" panose="030F0702030302020204" pitchFamily="66" charset="0"/>
                      </a:endParaRPr>
                    </a:p>
                  </a:txBody>
                  <a:tcPr/>
                </a:tc>
                <a:tc>
                  <a:txBody>
                    <a:bodyPr/>
                    <a:lstStyle/>
                    <a:p>
                      <a:pPr>
                        <a:lnSpc>
                          <a:spcPct val="107000"/>
                        </a:lnSpc>
                        <a:spcAft>
                          <a:spcPts val="0"/>
                        </a:spcAft>
                      </a:pPr>
                      <a:r>
                        <a:rPr lang="en-US" sz="1000" dirty="0">
                          <a:solidFill>
                            <a:srgbClr val="000000"/>
                          </a:solidFill>
                          <a:effectLst/>
                          <a:latin typeface="Comic Sans MS" panose="030F0702030302020204" pitchFamily="66" charset="0"/>
                          <a:ea typeface="Calibri" panose="020F0502020204030204" pitchFamily="34" charset="0"/>
                        </a:rPr>
                        <a:t>Year 1: To have been introduced to net and wall games and the skills involved in the games they will play.</a:t>
                      </a:r>
                      <a:endParaRPr lang="en-GB" sz="1000" dirty="0">
                        <a:effectLst/>
                        <a:latin typeface="Comic Sans MS" panose="030F0702030302020204" pitchFamily="66" charset="0"/>
                        <a:ea typeface="Calibri" panose="020F0502020204030204" pitchFamily="34" charset="0"/>
                      </a:endParaRPr>
                    </a:p>
                    <a:p>
                      <a:pPr>
                        <a:lnSpc>
                          <a:spcPct val="107000"/>
                        </a:lnSpc>
                        <a:spcAft>
                          <a:spcPts val="0"/>
                        </a:spcAft>
                      </a:pPr>
                      <a:r>
                        <a:rPr lang="en-US" sz="1000" dirty="0">
                          <a:effectLst/>
                          <a:latin typeface="Comic Sans MS" panose="030F0702030302020204" pitchFamily="66" charset="0"/>
                          <a:ea typeface="Calibri" panose="020F0502020204030204" pitchFamily="34" charset="0"/>
                        </a:rPr>
                        <a:t> </a:t>
                      </a:r>
                      <a:endParaRPr lang="en-GB" sz="1000" dirty="0">
                        <a:effectLst/>
                        <a:latin typeface="Comic Sans MS" panose="030F0702030302020204" pitchFamily="66" charset="0"/>
                        <a:ea typeface="Calibri" panose="020F0502020204030204" pitchFamily="34" charset="0"/>
                      </a:endParaRPr>
                    </a:p>
                    <a:p>
                      <a:pPr>
                        <a:lnSpc>
                          <a:spcPct val="107000"/>
                        </a:lnSpc>
                        <a:spcAft>
                          <a:spcPts val="0"/>
                        </a:spcAft>
                      </a:pPr>
                      <a:r>
                        <a:rPr lang="en-US" sz="1000" dirty="0">
                          <a:solidFill>
                            <a:srgbClr val="000000"/>
                          </a:solidFill>
                          <a:effectLst/>
                          <a:latin typeface="Comic Sans MS" panose="030F0702030302020204" pitchFamily="66" charset="0"/>
                          <a:ea typeface="Calibri" panose="020F0502020204030204" pitchFamily="34" charset="0"/>
                        </a:rPr>
                        <a:t>Year 2: To be able to play shots/strokes as part of a rally on a court.</a:t>
                      </a:r>
                      <a:endParaRPr lang="en-GB" sz="1000" dirty="0">
                        <a:effectLst/>
                        <a:latin typeface="Comic Sans MS" panose="030F0702030302020204" pitchFamily="66" charset="0"/>
                        <a:ea typeface="Calibri" panose="020F0502020204030204" pitchFamily="34" charset="0"/>
                      </a:endParaRPr>
                    </a:p>
                    <a:p>
                      <a:pPr marL="171450" indent="-171450">
                        <a:buFont typeface="Arial" panose="020B0604020202020204" pitchFamily="34" charset="0"/>
                        <a:buChar char="•"/>
                      </a:pPr>
                      <a:endParaRPr lang="en-GB" sz="1000" dirty="0">
                        <a:latin typeface="Comic Sans MS" panose="030F0702030302020204" pitchFamily="66" charset="0"/>
                      </a:endParaRPr>
                    </a:p>
                  </a:txBody>
                  <a:tcPr/>
                </a:tc>
                <a:tc>
                  <a:txBody>
                    <a:bodyPr/>
                    <a:lstStyle/>
                    <a:p>
                      <a:pPr>
                        <a:lnSpc>
                          <a:spcPct val="107000"/>
                        </a:lnSpc>
                        <a:spcAft>
                          <a:spcPts val="0"/>
                        </a:spcAft>
                      </a:pPr>
                      <a:r>
                        <a:rPr lang="en-US" sz="1000" dirty="0">
                          <a:solidFill>
                            <a:srgbClr val="000000"/>
                          </a:solidFill>
                          <a:effectLst/>
                          <a:latin typeface="Comic Sans MS" panose="030F0702030302020204" pitchFamily="66" charset="0"/>
                          <a:ea typeface="Calibri" panose="020F0502020204030204" pitchFamily="34" charset="0"/>
                        </a:rPr>
                        <a:t>Year 3: To be able to play a range of different strokes/shots.</a:t>
                      </a:r>
                      <a:endParaRPr lang="en-GB" sz="1000" dirty="0">
                        <a:effectLst/>
                        <a:latin typeface="Comic Sans MS" panose="030F0702030302020204" pitchFamily="66" charset="0"/>
                        <a:ea typeface="Calibri" panose="020F0502020204030204" pitchFamily="34" charset="0"/>
                      </a:endParaRPr>
                    </a:p>
                    <a:p>
                      <a:pPr>
                        <a:lnSpc>
                          <a:spcPct val="107000"/>
                        </a:lnSpc>
                        <a:spcAft>
                          <a:spcPts val="0"/>
                        </a:spcAft>
                      </a:pPr>
                      <a:r>
                        <a:rPr lang="en-US" sz="1000" dirty="0">
                          <a:effectLst/>
                          <a:latin typeface="Comic Sans MS" panose="030F0702030302020204" pitchFamily="66" charset="0"/>
                          <a:ea typeface="Calibri" panose="020F0502020204030204" pitchFamily="34" charset="0"/>
                        </a:rPr>
                        <a:t> </a:t>
                      </a:r>
                      <a:endParaRPr lang="en-GB" sz="1000" dirty="0">
                        <a:effectLst/>
                        <a:latin typeface="Comic Sans MS" panose="030F0702030302020204" pitchFamily="66" charset="0"/>
                        <a:ea typeface="Calibri" panose="020F0502020204030204" pitchFamily="34" charset="0"/>
                      </a:endParaRPr>
                    </a:p>
                    <a:p>
                      <a:pPr>
                        <a:lnSpc>
                          <a:spcPct val="107000"/>
                        </a:lnSpc>
                        <a:spcAft>
                          <a:spcPts val="0"/>
                        </a:spcAft>
                      </a:pPr>
                      <a:r>
                        <a:rPr lang="en-US" sz="1000" dirty="0">
                          <a:solidFill>
                            <a:srgbClr val="000000"/>
                          </a:solidFill>
                          <a:effectLst/>
                          <a:latin typeface="Comic Sans MS" panose="030F0702030302020204" pitchFamily="66" charset="0"/>
                          <a:ea typeface="Calibri" panose="020F0502020204030204" pitchFamily="34" charset="0"/>
                        </a:rPr>
                        <a:t>Year 4: To be able to play a range of different shots/strokes while moving around the court.</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gridSpan="2">
                  <a:txBody>
                    <a:bodyPr/>
                    <a:lstStyle/>
                    <a:p>
                      <a:pPr>
                        <a:lnSpc>
                          <a:spcPct val="107000"/>
                        </a:lnSpc>
                        <a:spcAft>
                          <a:spcPts val="0"/>
                        </a:spcAft>
                      </a:pPr>
                      <a:r>
                        <a:rPr lang="en-US" sz="1000" dirty="0">
                          <a:solidFill>
                            <a:srgbClr val="000000"/>
                          </a:solidFill>
                          <a:effectLst/>
                          <a:latin typeface="Comic Sans MS" panose="030F0702030302020204" pitchFamily="66" charset="0"/>
                          <a:ea typeface="Calibri" panose="020F0502020204030204" pitchFamily="34" charset="0"/>
                        </a:rPr>
                        <a:t>Year 5: To be able to play a repertoire of strokes with increasing accuracy and control.</a:t>
                      </a:r>
                      <a:endParaRPr lang="en-GB" sz="1000" dirty="0">
                        <a:effectLst/>
                        <a:latin typeface="Comic Sans MS" panose="030F0702030302020204" pitchFamily="66" charset="0"/>
                        <a:ea typeface="Calibri" panose="020F0502020204030204" pitchFamily="34" charset="0"/>
                      </a:endParaRPr>
                    </a:p>
                    <a:p>
                      <a:pPr>
                        <a:lnSpc>
                          <a:spcPct val="107000"/>
                        </a:lnSpc>
                        <a:spcAft>
                          <a:spcPts val="0"/>
                        </a:spcAft>
                      </a:pPr>
                      <a:r>
                        <a:rPr lang="en-US" sz="1000" dirty="0">
                          <a:effectLst/>
                          <a:latin typeface="Comic Sans MS" panose="030F0702030302020204" pitchFamily="66" charset="0"/>
                          <a:ea typeface="Calibri" panose="020F0502020204030204" pitchFamily="34" charset="0"/>
                        </a:rPr>
                        <a:t> </a:t>
                      </a:r>
                      <a:endParaRPr lang="en-GB" sz="1000" dirty="0">
                        <a:effectLst/>
                        <a:latin typeface="Comic Sans MS" panose="030F0702030302020204" pitchFamily="66" charset="0"/>
                        <a:ea typeface="Calibri" panose="020F0502020204030204" pitchFamily="34" charset="0"/>
                      </a:endParaRPr>
                    </a:p>
                    <a:p>
                      <a:pPr>
                        <a:lnSpc>
                          <a:spcPct val="107000"/>
                        </a:lnSpc>
                        <a:spcAft>
                          <a:spcPts val="0"/>
                        </a:spcAft>
                      </a:pPr>
                      <a:r>
                        <a:rPr lang="en-US" sz="1000" dirty="0">
                          <a:solidFill>
                            <a:srgbClr val="000000"/>
                          </a:solidFill>
                          <a:effectLst/>
                          <a:latin typeface="Comic Sans MS" panose="030F0702030302020204" pitchFamily="66" charset="0"/>
                          <a:ea typeface="Calibri" panose="020F0502020204030204" pitchFamily="34" charset="0"/>
                        </a:rPr>
                        <a:t>Year 6: To be able to select and apply the correct shots/strokes, use tactics and rules to play in a game situation.</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bl>
          </a:graphicData>
        </a:graphic>
      </p:graphicFrame>
    </p:spTree>
    <p:extLst>
      <p:ext uri="{BB962C8B-B14F-4D97-AF65-F5344CB8AC3E}">
        <p14:creationId xmlns:p14="http://schemas.microsoft.com/office/powerpoint/2010/main" val="1759492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Athletics</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graphicFrame>
        <p:nvGraphicFramePr>
          <p:cNvPr id="9" name="Table 8">
            <a:extLst>
              <a:ext uri="{FF2B5EF4-FFF2-40B4-BE49-F238E27FC236}">
                <a16:creationId xmlns:a16="http://schemas.microsoft.com/office/drawing/2014/main" id="{8546E74D-E5A3-4468-95F8-8DB54CBB00B9}"/>
              </a:ext>
            </a:extLst>
          </p:cNvPr>
          <p:cNvGraphicFramePr>
            <a:graphicFrameLocks noGrp="1"/>
          </p:cNvGraphicFramePr>
          <p:nvPr>
            <p:extLst>
              <p:ext uri="{D42A27DB-BD31-4B8C-83A1-F6EECF244321}">
                <p14:modId xmlns:p14="http://schemas.microsoft.com/office/powerpoint/2010/main" val="1037777201"/>
              </p:ext>
            </p:extLst>
          </p:nvPr>
        </p:nvGraphicFramePr>
        <p:xfrm>
          <a:off x="298881" y="2068977"/>
          <a:ext cx="11594240" cy="4249279"/>
        </p:xfrm>
        <a:graphic>
          <a:graphicData uri="http://schemas.openxmlformats.org/drawingml/2006/table">
            <a:tbl>
              <a:tblPr firstRow="1" bandRow="1">
                <a:tableStyleId>{5940675A-B579-460E-94D1-54222C63F5DA}</a:tableStyleId>
              </a:tblPr>
              <a:tblGrid>
                <a:gridCol w="2675139">
                  <a:extLst>
                    <a:ext uri="{9D8B030D-6E8A-4147-A177-3AD203B41FA5}">
                      <a16:colId xmlns:a16="http://schemas.microsoft.com/office/drawing/2014/main" val="2239631639"/>
                    </a:ext>
                  </a:extLst>
                </a:gridCol>
                <a:gridCol w="2672180">
                  <a:extLst>
                    <a:ext uri="{9D8B030D-6E8A-4147-A177-3AD203B41FA5}">
                      <a16:colId xmlns:a16="http://schemas.microsoft.com/office/drawing/2014/main" val="1400184497"/>
                    </a:ext>
                  </a:extLst>
                </a:gridCol>
                <a:gridCol w="2686079">
                  <a:extLst>
                    <a:ext uri="{9D8B030D-6E8A-4147-A177-3AD203B41FA5}">
                      <a16:colId xmlns:a16="http://schemas.microsoft.com/office/drawing/2014/main" val="361412992"/>
                    </a:ext>
                  </a:extLst>
                </a:gridCol>
                <a:gridCol w="554269">
                  <a:extLst>
                    <a:ext uri="{9D8B030D-6E8A-4147-A177-3AD203B41FA5}">
                      <a16:colId xmlns:a16="http://schemas.microsoft.com/office/drawing/2014/main" val="1521531662"/>
                    </a:ext>
                  </a:extLst>
                </a:gridCol>
                <a:gridCol w="300657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pPr algn="ctr"/>
                      <a:endParaRPr lang="en-GB" sz="1200" dirty="0">
                        <a:latin typeface="Comic Sans MS" panose="030F0702030302020204" pitchFamily="66" charset="0"/>
                      </a:endParaRPr>
                    </a:p>
                  </a:txBody>
                  <a:tcPr>
                    <a:solidFill>
                      <a:schemeClr val="accent1">
                        <a:lumMod val="60000"/>
                        <a:lumOff val="40000"/>
                      </a:schemeClr>
                    </a:solidFill>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GB" sz="1200" dirty="0">
                          <a:latin typeface="Comic Sans MS" panose="030F0702030302020204" pitchFamily="66" charset="0"/>
                        </a:rPr>
                        <a:t>National Curriculum</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marL="171450" indent="-171450">
                        <a:buFont typeface="Arial" panose="020B0604020202020204" pitchFamily="34" charset="0"/>
                        <a:buChar char="•"/>
                      </a:pPr>
                      <a:r>
                        <a:rPr lang="en-GB" sz="900" dirty="0">
                          <a:latin typeface="Comic Sans MS" panose="030F0702030302020204" pitchFamily="66" charset="0"/>
                        </a:rPr>
                        <a:t>Experiments with different ways of moving. </a:t>
                      </a:r>
                    </a:p>
                  </a:txBody>
                  <a:tcPr/>
                </a:tc>
                <a:tc>
                  <a:txBody>
                    <a:bodyPr/>
                    <a:lstStyle/>
                    <a:p>
                      <a:pPr marL="171450" indent="-171450">
                        <a:buFont typeface="Arial" panose="020B0604020202020204" pitchFamily="34" charset="0"/>
                        <a:buChar char="•"/>
                      </a:pPr>
                      <a:r>
                        <a:rPr lang="en-GB" sz="900" dirty="0">
                          <a:latin typeface="Comic Sans MS" panose="030F0702030302020204" pitchFamily="66" charset="0"/>
                        </a:rPr>
                        <a:t>Master basic movements including running, jumping, throwing and catching, as well as developing balance, agility and co-ordination, and begin to apply these in a range of activities</a:t>
                      </a:r>
                    </a:p>
                  </a:txBody>
                  <a:tcPr/>
                </a:tc>
                <a:tc gridSpan="3">
                  <a:txBody>
                    <a:bodyPr/>
                    <a:lstStyle/>
                    <a:p>
                      <a:pPr marL="171450" indent="-171450">
                        <a:buFont typeface="Arial" panose="020B0604020202020204" pitchFamily="34" charset="0"/>
                        <a:buChar char="•"/>
                      </a:pPr>
                      <a:r>
                        <a:rPr lang="en-GB" sz="900" dirty="0">
                          <a:latin typeface="Comic Sans MS" panose="030F0702030302020204" pitchFamily="66" charset="0"/>
                        </a:rPr>
                        <a:t>. Develop flexibility, strength, technique, control and balance [for example, through athletics and gymnastics] use running, jumping in isolation and in combination</a:t>
                      </a:r>
                    </a:p>
                  </a:txBody>
                  <a:tcPr/>
                </a:tc>
                <a:tc hMerge="1">
                  <a:txBody>
                    <a:bodyPr/>
                    <a:lstStyle/>
                    <a:p>
                      <a:endParaRPr lang="en-GB"/>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r h="530046">
                <a:tc>
                  <a:txBody>
                    <a:bodyPr/>
                    <a:lstStyle/>
                    <a:p>
                      <a:r>
                        <a:rPr lang="en-GB" sz="900" b="1" dirty="0">
                          <a:latin typeface="Comic Sans MS" panose="030F0702030302020204" pitchFamily="66" charset="0"/>
                        </a:rPr>
                        <a:t>Key Vocab: </a:t>
                      </a:r>
                      <a:r>
                        <a:rPr lang="en-GB" sz="900" b="0" dirty="0">
                          <a:latin typeface="Comic Sans MS" panose="030F0702030302020204" pitchFamily="66" charset="0"/>
                        </a:rPr>
                        <a:t>jump, landing, leap, hop,</a:t>
                      </a:r>
                    </a:p>
                    <a:p>
                      <a:r>
                        <a:rPr lang="en-GB" sz="900" b="0" dirty="0">
                          <a:latin typeface="Comic Sans MS" panose="030F0702030302020204" pitchFamily="66" charset="0"/>
                        </a:rPr>
                        <a:t>variety, throw, balance</a:t>
                      </a:r>
                    </a:p>
                    <a:p>
                      <a:endParaRPr lang="en-GB" sz="900" dirty="0">
                        <a:latin typeface="Comic Sans MS" panose="030F0702030302020204" pitchFamily="66" charset="0"/>
                      </a:endParaRPr>
                    </a:p>
                  </a:txBody>
                  <a:tcPr/>
                </a:tc>
                <a:tc>
                  <a:txBody>
                    <a:bodyPr/>
                    <a:lstStyle/>
                    <a:p>
                      <a:r>
                        <a:rPr lang="en-GB" sz="900" b="1" dirty="0">
                          <a:latin typeface="Comic Sans MS" panose="030F0702030302020204" pitchFamily="66" charset="0"/>
                        </a:rPr>
                        <a:t>Key Vocab: </a:t>
                      </a:r>
                      <a:r>
                        <a:rPr lang="en-GB" sz="900" b="0" dirty="0">
                          <a:latin typeface="Comic Sans MS" panose="030F0702030302020204" pitchFamily="66" charset="0"/>
                        </a:rPr>
                        <a:t>jump, landing, leap, hop, variety, throw, balance, coordination, agility</a:t>
                      </a:r>
                    </a:p>
                  </a:txBody>
                  <a:tcPr/>
                </a:tc>
                <a:tc>
                  <a:txBody>
                    <a:bodyPr/>
                    <a:lstStyle/>
                    <a:p>
                      <a:r>
                        <a:rPr lang="en-GB" sz="900" b="1" dirty="0">
                          <a:latin typeface="Comic Sans MS" panose="030F0702030302020204" pitchFamily="66" charset="0"/>
                        </a:rPr>
                        <a:t>Key Vocab: </a:t>
                      </a:r>
                      <a:r>
                        <a:rPr lang="en-GB" sz="900" b="0" dirty="0">
                          <a:latin typeface="Comic Sans MS" panose="030F0702030302020204" pitchFamily="66" charset="0"/>
                        </a:rPr>
                        <a:t>Change speed and direction, underarm, overarm, throwing, technique, distance, sprint, accuracy, personal best</a:t>
                      </a:r>
                    </a:p>
                  </a:txBody>
                  <a:tcPr/>
                </a:tc>
                <a:tc gridSpan="2">
                  <a:txBody>
                    <a:bodyPr/>
                    <a:lstStyle/>
                    <a:p>
                      <a:r>
                        <a:rPr lang="en-GB" sz="900" b="1" dirty="0">
                          <a:latin typeface="Comic Sans MS" panose="030F0702030302020204" pitchFamily="66" charset="0"/>
                        </a:rPr>
                        <a:t>Key Vocab: </a:t>
                      </a:r>
                      <a:r>
                        <a:rPr lang="en-GB" sz="900" b="0" dirty="0">
                          <a:latin typeface="Comic Sans MS" panose="030F0702030302020204" pitchFamily="66" charset="0"/>
                        </a:rPr>
                        <a:t>Control, accuracy, techniques, combine,</a:t>
                      </a:r>
                    </a:p>
                    <a:p>
                      <a:r>
                        <a:rPr lang="en-GB" sz="900" b="0" dirty="0">
                          <a:latin typeface="Comic Sans MS" panose="030F0702030302020204" pitchFamily="66" charset="0"/>
                        </a:rPr>
                        <a:t>distance, compete, improve personal best, stamina.</a:t>
                      </a:r>
                    </a:p>
                  </a:txBody>
                  <a:tcPr/>
                </a:tc>
                <a:tc hMerge="1">
                  <a:txBody>
                    <a:bodyPr/>
                    <a:lstStyle/>
                    <a:p>
                      <a:r>
                        <a:rPr lang="en-GB" sz="900" b="1" dirty="0">
                          <a:latin typeface="Comic Sans MS" panose="030F0702030302020204" pitchFamily="66" charset="0"/>
                        </a:rPr>
                        <a:t>Key Vocab: </a:t>
                      </a:r>
                      <a:r>
                        <a:rPr lang="en-GB" sz="900" dirty="0">
                          <a:latin typeface="Comic Sans MS" panose="030F0702030302020204" pitchFamily="66" charset="0"/>
                        </a:rPr>
                        <a:t>Muscles, Joints, Symmetrical/asymmetrical,</a:t>
                      </a:r>
                    </a:p>
                    <a:p>
                      <a:r>
                        <a:rPr lang="en-GB" sz="900" dirty="0">
                          <a:latin typeface="Comic Sans MS" panose="030F0702030302020204" pitchFamily="66" charset="0"/>
                        </a:rPr>
                        <a:t>Rotation, Turn, Shape, Landing, Take-off, Flight, Performance/evaluation </a:t>
                      </a:r>
                    </a:p>
                  </a:txBody>
                  <a:tcPr/>
                </a:tc>
                <a:extLst>
                  <a:ext uri="{0D108BD9-81ED-4DB2-BD59-A6C34878D82A}">
                    <a16:rowId xmlns:a16="http://schemas.microsoft.com/office/drawing/2014/main" val="2294216175"/>
                  </a:ext>
                </a:extLst>
              </a:tr>
              <a:tr h="1912146">
                <a:tc>
                  <a:txBody>
                    <a:bodyPr/>
                    <a:lstStyle/>
                    <a:p>
                      <a:pPr algn="l"/>
                      <a:r>
                        <a:rPr lang="en-GB" sz="1000" b="1" dirty="0">
                          <a:latin typeface="Comic Sans MS" panose="030F0702030302020204" pitchFamily="66" charset="0"/>
                        </a:rPr>
                        <a:t>Components:</a:t>
                      </a:r>
                    </a:p>
                    <a:p>
                      <a:pPr marL="171450" indent="-171450" algn="l">
                        <a:buFont typeface="Arial" panose="020B0604020202020204" pitchFamily="34" charset="0"/>
                        <a:buChar char="•"/>
                      </a:pPr>
                      <a:r>
                        <a:rPr lang="en-GB" sz="1000" b="0" dirty="0">
                          <a:latin typeface="Comic Sans MS" panose="030F0702030302020204" pitchFamily="66" charset="0"/>
                        </a:rPr>
                        <a:t>Know how to negotiate space successfully when playing racing and chasing games with other children, adjusting speed or changing direction to avoid obstacles.</a:t>
                      </a:r>
                    </a:p>
                    <a:p>
                      <a:pPr marL="171450" indent="-171450" algn="l">
                        <a:buFont typeface="Arial" panose="020B0604020202020204" pitchFamily="34" charset="0"/>
                        <a:buChar char="•"/>
                      </a:pPr>
                      <a:r>
                        <a:rPr lang="en-GB" sz="1000" b="0" dirty="0">
                          <a:latin typeface="Comic Sans MS" panose="030F0702030302020204" pitchFamily="66" charset="0"/>
                        </a:rPr>
                        <a:t>Know how to show increasing control over an object in pushing, patting, throwing, catching or kicking it.</a:t>
                      </a:r>
                    </a:p>
                    <a:p>
                      <a:pPr marL="171450" indent="-171450" algn="l">
                        <a:buFont typeface="Arial" panose="020B0604020202020204" pitchFamily="34" charset="0"/>
                        <a:buChar char="•"/>
                      </a:pPr>
                      <a:r>
                        <a:rPr lang="en-GB" sz="1000" b="0" dirty="0">
                          <a:latin typeface="Comic Sans MS" panose="030F0702030302020204" pitchFamily="66" charset="0"/>
                        </a:rPr>
                        <a:t>Know how to jump of a 1 and 2 feet.</a:t>
                      </a:r>
                    </a:p>
                    <a:p>
                      <a:pPr marL="171450" indent="-171450" algn="l">
                        <a:buFont typeface="Arial" panose="020B0604020202020204" pitchFamily="34" charset="0"/>
                        <a:buChar char="•"/>
                      </a:pPr>
                      <a:r>
                        <a:rPr lang="en-GB" sz="1000" b="0" dirty="0">
                          <a:latin typeface="Comic Sans MS" panose="030F0702030302020204" pitchFamily="66" charset="0"/>
                        </a:rPr>
                        <a:t>Know how to throw accurately towards a target.</a:t>
                      </a:r>
                    </a:p>
                    <a:p>
                      <a:pPr marL="171450" indent="-171450" algn="l">
                        <a:buFont typeface="Arial" panose="020B0604020202020204" pitchFamily="34" charset="0"/>
                        <a:buChar char="•"/>
                      </a:pPr>
                      <a:r>
                        <a:rPr lang="en-GB" sz="1000" b="0" dirty="0">
                          <a:latin typeface="Comic Sans MS" panose="030F0702030302020204" pitchFamily="66" charset="0"/>
                        </a:rPr>
                        <a:t>Run in a lane and jump for height</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change speed and direction whilst running.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jump from a standing position with accuracy.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perform a variety of throws with control and coordination, preparation for shot put and javelin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use equipment safely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Beginning to build a variety of running techniques and use with confidence.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perform a running jump with more than one component. e.g. hop skip jump (triple jump)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demonstrate accuracy in throwing and catching activities.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describe good athletic performance using correct vocabulary.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use equipment safely and with good control.</a:t>
                      </a: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Beginning to build a variety of running techniques and use with confidence.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perform a running jump with more than one component. e.g. hop skip jump (triple jump)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Beginning to record peers performances, and evaluate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these.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demonstrate accuracy and confidence in throwing and catching activities.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describe good athletic performance using correct vocabulary.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use equipment safely and with good control. </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txBody>
                  <a:tcPr/>
                </a:tc>
                <a:extLst>
                  <a:ext uri="{0D108BD9-81ED-4DB2-BD59-A6C34878D82A}">
                    <a16:rowId xmlns:a16="http://schemas.microsoft.com/office/drawing/2014/main" val="553341929"/>
                  </a:ext>
                </a:extLst>
              </a:tr>
            </a:tbl>
          </a:graphicData>
        </a:graphic>
      </p:graphicFrame>
    </p:spTree>
    <p:extLst>
      <p:ext uri="{BB962C8B-B14F-4D97-AF65-F5344CB8AC3E}">
        <p14:creationId xmlns:p14="http://schemas.microsoft.com/office/powerpoint/2010/main" val="3353614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202930"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Fundamental Skills</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graphicFrame>
        <p:nvGraphicFramePr>
          <p:cNvPr id="8" name="Table 7">
            <a:extLst>
              <a:ext uri="{FF2B5EF4-FFF2-40B4-BE49-F238E27FC236}">
                <a16:creationId xmlns:a16="http://schemas.microsoft.com/office/drawing/2014/main" id="{D4923BE7-E4BF-4F9A-8BAC-BCBCF9C06EEF}"/>
              </a:ext>
            </a:extLst>
          </p:cNvPr>
          <p:cNvGraphicFramePr>
            <a:graphicFrameLocks noGrp="1"/>
          </p:cNvGraphicFramePr>
          <p:nvPr>
            <p:extLst>
              <p:ext uri="{D42A27DB-BD31-4B8C-83A1-F6EECF244321}">
                <p14:modId xmlns:p14="http://schemas.microsoft.com/office/powerpoint/2010/main" val="2355201039"/>
              </p:ext>
            </p:extLst>
          </p:nvPr>
        </p:nvGraphicFramePr>
        <p:xfrm>
          <a:off x="143521" y="2022369"/>
          <a:ext cx="11942637" cy="1974088"/>
        </p:xfrm>
        <a:graphic>
          <a:graphicData uri="http://schemas.openxmlformats.org/drawingml/2006/table">
            <a:tbl>
              <a:tblPr firstRow="1" bandRow="1">
                <a:tableStyleId>{5940675A-B579-460E-94D1-54222C63F5DA}</a:tableStyleId>
              </a:tblPr>
              <a:tblGrid>
                <a:gridCol w="2404371">
                  <a:extLst>
                    <a:ext uri="{9D8B030D-6E8A-4147-A177-3AD203B41FA5}">
                      <a16:colId xmlns:a16="http://schemas.microsoft.com/office/drawing/2014/main" val="2239631639"/>
                    </a:ext>
                  </a:extLst>
                </a:gridCol>
                <a:gridCol w="2361460">
                  <a:extLst>
                    <a:ext uri="{9D8B030D-6E8A-4147-A177-3AD203B41FA5}">
                      <a16:colId xmlns:a16="http://schemas.microsoft.com/office/drawing/2014/main" val="1400184497"/>
                    </a:ext>
                  </a:extLst>
                </a:gridCol>
                <a:gridCol w="3569563">
                  <a:extLst>
                    <a:ext uri="{9D8B030D-6E8A-4147-A177-3AD203B41FA5}">
                      <a16:colId xmlns:a16="http://schemas.microsoft.com/office/drawing/2014/main" val="361412992"/>
                    </a:ext>
                  </a:extLst>
                </a:gridCol>
                <a:gridCol w="116840">
                  <a:extLst>
                    <a:ext uri="{9D8B030D-6E8A-4147-A177-3AD203B41FA5}">
                      <a16:colId xmlns:a16="http://schemas.microsoft.com/office/drawing/2014/main" val="3275825684"/>
                    </a:ext>
                  </a:extLst>
                </a:gridCol>
                <a:gridCol w="349040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endParaRPr lang="en-GB"/>
                    </a:p>
                  </a:txBody>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US" sz="1200" dirty="0">
                          <a:latin typeface="Comic Sans MS" panose="030F0702030302020204" pitchFamily="66" charset="0"/>
                        </a:rPr>
                        <a:t>E</a:t>
                      </a:r>
                      <a:r>
                        <a:rPr lang="en-GB" sz="1200" dirty="0" err="1">
                          <a:latin typeface="Comic Sans MS" panose="030F0702030302020204" pitchFamily="66" charset="0"/>
                        </a:rPr>
                        <a:t>nd</a:t>
                      </a:r>
                      <a:r>
                        <a:rPr lang="en-GB" sz="1200" dirty="0">
                          <a:latin typeface="Comic Sans MS" panose="030F0702030302020204" pitchFamily="66" charset="0"/>
                        </a:rPr>
                        <a:t> Points</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a:lnSpc>
                          <a:spcPct val="107000"/>
                        </a:lnSpc>
                        <a:spcAft>
                          <a:spcPts val="800"/>
                        </a:spcAft>
                      </a:pPr>
                      <a:r>
                        <a:rPr lang="en-US" sz="1000" dirty="0">
                          <a:effectLst/>
                          <a:latin typeface="Calibri" panose="020F0502020204030204" pitchFamily="34" charset="0"/>
                          <a:ea typeface="Calibri" panose="020F0502020204030204" pitchFamily="34" charset="0"/>
                        </a:rPr>
                        <a:t> </a:t>
                      </a:r>
                      <a:endParaRPr lang="en-GB" sz="900" dirty="0">
                        <a:effectLst/>
                        <a:latin typeface="Calibri" panose="020F0502020204030204" pitchFamily="34" charset="0"/>
                        <a:ea typeface="Calibri" panose="020F0502020204030204" pitchFamily="34" charset="0"/>
                      </a:endParaRPr>
                    </a:p>
                    <a:p>
                      <a:pPr>
                        <a:lnSpc>
                          <a:spcPct val="107000"/>
                        </a:lnSpc>
                        <a:spcAft>
                          <a:spcPts val="0"/>
                        </a:spcAft>
                      </a:pPr>
                      <a:r>
                        <a:rPr lang="en-US" sz="1000" dirty="0">
                          <a:effectLst/>
                          <a:latin typeface="Calibri" panose="020F0502020204030204" pitchFamily="34" charset="0"/>
                          <a:ea typeface="Calibri" panose="020F0502020204030204" pitchFamily="34" charset="0"/>
                        </a:rPr>
                        <a:t> </a:t>
                      </a:r>
                      <a:endParaRPr lang="en-GB" sz="900" dirty="0">
                        <a:effectLst/>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endParaRPr lang="en-GB" sz="9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1- To learn the fundamental movement skills </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2- To develop the fundamental movement skills</a:t>
                      </a:r>
                      <a:endParaRPr lang="en-GB" sz="1000" dirty="0">
                        <a:effectLst/>
                        <a:latin typeface="Comic Sans MS" panose="030F0702030302020204" pitchFamily="66" charset="0"/>
                        <a:ea typeface="Calibri" panose="020F0502020204030204" pitchFamily="34" charset="0"/>
                      </a:endParaRPr>
                    </a:p>
                    <a:p>
                      <a:pPr marL="171450" indent="-171450">
                        <a:buFont typeface="Arial" panose="020B0604020202020204" pitchFamily="34" charset="0"/>
                        <a:buChar char="•"/>
                      </a:pPr>
                      <a:endParaRPr lang="en-GB" sz="10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3- To be able to perform the fundamental movement skills with an element of control</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4- To be able to perform the fundamental movement skills with an element of control whilst competing against myself</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gridSpan="2">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5- To be able to select and perform appropriate movement skills with control in a range of competitive events and to evaluate performance</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6- To be able to perform technical movement skills with control in a range of competitive events and evaluate performance</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bl>
          </a:graphicData>
        </a:graphic>
      </p:graphicFrame>
    </p:spTree>
    <p:extLst>
      <p:ext uri="{BB962C8B-B14F-4D97-AF65-F5344CB8AC3E}">
        <p14:creationId xmlns:p14="http://schemas.microsoft.com/office/powerpoint/2010/main" val="752810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202929" y="231525"/>
            <a:ext cx="8911913"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Outdoor Adventurous Activity</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graphicFrame>
        <p:nvGraphicFramePr>
          <p:cNvPr id="7" name="Table 6">
            <a:extLst>
              <a:ext uri="{FF2B5EF4-FFF2-40B4-BE49-F238E27FC236}">
                <a16:creationId xmlns:a16="http://schemas.microsoft.com/office/drawing/2014/main" id="{1DF9AB43-DB9D-4208-90BE-15B681A8156A}"/>
              </a:ext>
            </a:extLst>
          </p:cNvPr>
          <p:cNvGraphicFramePr>
            <a:graphicFrameLocks noGrp="1"/>
          </p:cNvGraphicFramePr>
          <p:nvPr>
            <p:extLst>
              <p:ext uri="{D42A27DB-BD31-4B8C-83A1-F6EECF244321}">
                <p14:modId xmlns:p14="http://schemas.microsoft.com/office/powerpoint/2010/main" val="1659464802"/>
              </p:ext>
            </p:extLst>
          </p:nvPr>
        </p:nvGraphicFramePr>
        <p:xfrm>
          <a:off x="143521" y="2022369"/>
          <a:ext cx="11942637" cy="1646593"/>
        </p:xfrm>
        <a:graphic>
          <a:graphicData uri="http://schemas.openxmlformats.org/drawingml/2006/table">
            <a:tbl>
              <a:tblPr firstRow="1" bandRow="1">
                <a:tableStyleId>{5940675A-B579-460E-94D1-54222C63F5DA}</a:tableStyleId>
              </a:tblPr>
              <a:tblGrid>
                <a:gridCol w="2404371">
                  <a:extLst>
                    <a:ext uri="{9D8B030D-6E8A-4147-A177-3AD203B41FA5}">
                      <a16:colId xmlns:a16="http://schemas.microsoft.com/office/drawing/2014/main" val="2239631639"/>
                    </a:ext>
                  </a:extLst>
                </a:gridCol>
                <a:gridCol w="2361460">
                  <a:extLst>
                    <a:ext uri="{9D8B030D-6E8A-4147-A177-3AD203B41FA5}">
                      <a16:colId xmlns:a16="http://schemas.microsoft.com/office/drawing/2014/main" val="1400184497"/>
                    </a:ext>
                  </a:extLst>
                </a:gridCol>
                <a:gridCol w="3569563">
                  <a:extLst>
                    <a:ext uri="{9D8B030D-6E8A-4147-A177-3AD203B41FA5}">
                      <a16:colId xmlns:a16="http://schemas.microsoft.com/office/drawing/2014/main" val="361412992"/>
                    </a:ext>
                  </a:extLst>
                </a:gridCol>
                <a:gridCol w="116840">
                  <a:extLst>
                    <a:ext uri="{9D8B030D-6E8A-4147-A177-3AD203B41FA5}">
                      <a16:colId xmlns:a16="http://schemas.microsoft.com/office/drawing/2014/main" val="3275825684"/>
                    </a:ext>
                  </a:extLst>
                </a:gridCol>
                <a:gridCol w="349040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endParaRPr lang="en-GB"/>
                    </a:p>
                  </a:txBody>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US" sz="1200" dirty="0">
                          <a:latin typeface="Comic Sans MS" panose="030F0702030302020204" pitchFamily="66" charset="0"/>
                        </a:rPr>
                        <a:t>E</a:t>
                      </a:r>
                      <a:r>
                        <a:rPr lang="en-GB" sz="1200" dirty="0" err="1">
                          <a:latin typeface="Comic Sans MS" panose="030F0702030302020204" pitchFamily="66" charset="0"/>
                        </a:rPr>
                        <a:t>nd</a:t>
                      </a:r>
                      <a:r>
                        <a:rPr lang="en-GB" sz="1200" dirty="0">
                          <a:latin typeface="Comic Sans MS" panose="030F0702030302020204" pitchFamily="66" charset="0"/>
                        </a:rPr>
                        <a:t> Points</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gridSpan="2">
                  <a:txBody>
                    <a:bodyPr/>
                    <a:lstStyle/>
                    <a:p>
                      <a:pPr>
                        <a:lnSpc>
                          <a:spcPct val="107000"/>
                        </a:lnSpc>
                        <a:spcAft>
                          <a:spcPts val="800"/>
                        </a:spcAft>
                      </a:pPr>
                      <a:r>
                        <a:rPr lang="en-US" sz="1000" dirty="0">
                          <a:effectLst/>
                          <a:latin typeface="Calibri" panose="020F0502020204030204" pitchFamily="34" charset="0"/>
                          <a:ea typeface="Calibri" panose="020F0502020204030204" pitchFamily="34" charset="0"/>
                        </a:rPr>
                        <a:t> </a:t>
                      </a:r>
                      <a:endParaRPr lang="en-GB" sz="900" dirty="0">
                        <a:effectLst/>
                        <a:latin typeface="Calibri" panose="020F0502020204030204" pitchFamily="34" charset="0"/>
                        <a:ea typeface="Calibri" panose="020F0502020204030204" pitchFamily="34" charset="0"/>
                      </a:endParaRPr>
                    </a:p>
                    <a:p>
                      <a:pPr>
                        <a:lnSpc>
                          <a:spcPct val="107000"/>
                        </a:lnSpc>
                        <a:spcAft>
                          <a:spcPts val="0"/>
                        </a:spcAft>
                      </a:pPr>
                      <a:r>
                        <a:rPr lang="en-US" sz="1000" dirty="0">
                          <a:effectLst/>
                          <a:latin typeface="Calibri" panose="020F0502020204030204" pitchFamily="34" charset="0"/>
                          <a:ea typeface="Calibri" panose="020F0502020204030204" pitchFamily="34" charset="0"/>
                        </a:rPr>
                        <a:t> </a:t>
                      </a:r>
                      <a:endParaRPr lang="en-GB" sz="900" dirty="0">
                        <a:effectLst/>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endParaRPr lang="en-GB" sz="900" dirty="0">
                        <a:latin typeface="Comic Sans MS" panose="030F0702030302020204" pitchFamily="66" charset="0"/>
                      </a:endParaRPr>
                    </a:p>
                  </a:txBody>
                  <a:tcPr>
                    <a:solidFill>
                      <a:schemeClr val="bg1">
                        <a:lumMod val="85000"/>
                      </a:schemeClr>
                    </a:solidFill>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3 and 4</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To be able to plan and communicate as part of a group before and during physical challenges</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gridSpan="2">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5 and 6</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To use verbal and non-verbal communication and teamwork to solve a variety of team challenges.</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bl>
          </a:graphicData>
        </a:graphic>
      </p:graphicFrame>
    </p:spTree>
    <p:extLst>
      <p:ext uri="{BB962C8B-B14F-4D97-AF65-F5344CB8AC3E}">
        <p14:creationId xmlns:p14="http://schemas.microsoft.com/office/powerpoint/2010/main" val="32650849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Swimming </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graphicFrame>
        <p:nvGraphicFramePr>
          <p:cNvPr id="7" name="Table 6">
            <a:extLst>
              <a:ext uri="{FF2B5EF4-FFF2-40B4-BE49-F238E27FC236}">
                <a16:creationId xmlns:a16="http://schemas.microsoft.com/office/drawing/2014/main" id="{6143002C-EF71-4009-A9DA-F2AAEDE4A264}"/>
              </a:ext>
            </a:extLst>
          </p:cNvPr>
          <p:cNvGraphicFramePr>
            <a:graphicFrameLocks noGrp="1"/>
          </p:cNvGraphicFramePr>
          <p:nvPr>
            <p:extLst>
              <p:ext uri="{D42A27DB-BD31-4B8C-83A1-F6EECF244321}">
                <p14:modId xmlns:p14="http://schemas.microsoft.com/office/powerpoint/2010/main" val="1739665246"/>
              </p:ext>
            </p:extLst>
          </p:nvPr>
        </p:nvGraphicFramePr>
        <p:xfrm>
          <a:off x="300414" y="2033467"/>
          <a:ext cx="11657807" cy="2723518"/>
        </p:xfrm>
        <a:graphic>
          <a:graphicData uri="http://schemas.openxmlformats.org/drawingml/2006/table">
            <a:tbl>
              <a:tblPr firstRow="1" bandRow="1">
                <a:tableStyleId>{5940675A-B579-460E-94D1-54222C63F5DA}</a:tableStyleId>
              </a:tblPr>
              <a:tblGrid>
                <a:gridCol w="5873077">
                  <a:extLst>
                    <a:ext uri="{9D8B030D-6E8A-4147-A177-3AD203B41FA5}">
                      <a16:colId xmlns:a16="http://schemas.microsoft.com/office/drawing/2014/main" val="361412992"/>
                    </a:ext>
                  </a:extLst>
                </a:gridCol>
                <a:gridCol w="5784730">
                  <a:extLst>
                    <a:ext uri="{9D8B030D-6E8A-4147-A177-3AD203B41FA5}">
                      <a16:colId xmlns:a16="http://schemas.microsoft.com/office/drawing/2014/main" val="2876505081"/>
                    </a:ext>
                  </a:extLst>
                </a:gridCol>
              </a:tblGrid>
              <a:tr h="243186">
                <a:tc>
                  <a:txBody>
                    <a:bodyPr/>
                    <a:lstStyle/>
                    <a:p>
                      <a:pPr algn="ctr"/>
                      <a:r>
                        <a:rPr lang="en-GB" sz="1200" dirty="0">
                          <a:latin typeface="Comic Sans MS" panose="030F0702030302020204" pitchFamily="66" charset="0"/>
                        </a:rPr>
                        <a:t>LKS2</a:t>
                      </a:r>
                    </a:p>
                  </a:txBody>
                  <a:tcPr>
                    <a:solidFill>
                      <a:srgbClr val="CC00FF"/>
                    </a:solidFill>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84369">
                <a:tc gridSpan="2">
                  <a:txBody>
                    <a:bodyPr/>
                    <a:lstStyle/>
                    <a:p>
                      <a:pPr algn="ctr"/>
                      <a:r>
                        <a:rPr lang="en-GB" sz="1200" dirty="0">
                          <a:latin typeface="Comic Sans MS" panose="030F0702030302020204" pitchFamily="66" charset="0"/>
                        </a:rPr>
                        <a:t>National Curriculum</a:t>
                      </a:r>
                    </a:p>
                  </a:txBody>
                  <a:tcPr>
                    <a:solidFill>
                      <a:schemeClr val="bg1">
                        <a:lumMod val="85000"/>
                      </a:schemeClr>
                    </a:solidFill>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466662">
                <a:tc gridSpan="2">
                  <a:txBody>
                    <a:bodyPr/>
                    <a:lstStyle/>
                    <a:p>
                      <a:pPr marL="171450" indent="-171450">
                        <a:buFont typeface="Arial" panose="020B0604020202020204" pitchFamily="34" charset="0"/>
                        <a:buChar char="•"/>
                      </a:pPr>
                      <a:r>
                        <a:rPr lang="en-GB" sz="900" dirty="0">
                          <a:latin typeface="Comic Sans MS" panose="030F0702030302020204" pitchFamily="66" charset="0"/>
                        </a:rPr>
                        <a:t>Swim competently, confidently and proficiently over a distance of at least 25 metres</a:t>
                      </a:r>
                    </a:p>
                    <a:p>
                      <a:pPr marL="171450" indent="-171450">
                        <a:buFont typeface="Arial" panose="020B0604020202020204" pitchFamily="34" charset="0"/>
                        <a:buChar char="•"/>
                      </a:pPr>
                      <a:r>
                        <a:rPr lang="en-GB" sz="900" dirty="0">
                          <a:latin typeface="Comic Sans MS" panose="030F0702030302020204" pitchFamily="66" charset="0"/>
                        </a:rPr>
                        <a:t>Use a range of strokes effectively [for example, front crawl, backstroke and breaststroke]</a:t>
                      </a:r>
                    </a:p>
                    <a:p>
                      <a:pPr marL="171450" indent="-171450">
                        <a:buFont typeface="Arial" panose="020B0604020202020204" pitchFamily="34" charset="0"/>
                        <a:buChar char="•"/>
                      </a:pPr>
                      <a:r>
                        <a:rPr lang="en-GB" sz="900" dirty="0">
                          <a:latin typeface="Comic Sans MS" panose="030F0702030302020204" pitchFamily="66" charset="0"/>
                        </a:rPr>
                        <a:t>Perform safe self-rescue in different water-based situations.</a:t>
                      </a:r>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r h="360695">
                <a:tc gridSpan="2">
                  <a:txBody>
                    <a:bodyPr/>
                    <a:lstStyle/>
                    <a:p>
                      <a:r>
                        <a:rPr lang="en-GB" sz="900" b="1" dirty="0">
                          <a:latin typeface="Comic Sans MS" panose="030F0702030302020204" pitchFamily="66" charset="0"/>
                        </a:rPr>
                        <a:t>Key Vocab: </a:t>
                      </a:r>
                      <a:r>
                        <a:rPr lang="en-GB" sz="900" b="0" dirty="0">
                          <a:latin typeface="Comic Sans MS" panose="030F0702030302020204" pitchFamily="66" charset="0"/>
                        </a:rPr>
                        <a:t>Stroke, Freestyle, Breaststroke, Backstroke, Butterfly Stroke, Backstroke</a:t>
                      </a:r>
                    </a:p>
                  </a:txBody>
                  <a:tcPr/>
                </a:tc>
                <a:tc hMerge="1">
                  <a:txBody>
                    <a:bodyPr/>
                    <a:lstStyle/>
                    <a:p>
                      <a:endParaRPr lang="en-GB" sz="900" dirty="0">
                        <a:latin typeface="Comic Sans MS" panose="030F0702030302020204" pitchFamily="66" charset="0"/>
                      </a:endParaRPr>
                    </a:p>
                  </a:txBody>
                  <a:tcPr/>
                </a:tc>
                <a:extLst>
                  <a:ext uri="{0D108BD9-81ED-4DB2-BD59-A6C34878D82A}">
                    <a16:rowId xmlns:a16="http://schemas.microsoft.com/office/drawing/2014/main" val="2294216175"/>
                  </a:ext>
                </a:extLst>
              </a:tr>
              <a:tr h="1301214">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swim competently, confidently and proficiently over a distance of at least 25 metres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use a range of strokes effectively e.g. front crawl, backstroke and breaststroke.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safe self-rescue in different water-based situations.</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extLst>
                  <a:ext uri="{0D108BD9-81ED-4DB2-BD59-A6C34878D82A}">
                    <a16:rowId xmlns:a16="http://schemas.microsoft.com/office/drawing/2014/main" val="553341929"/>
                  </a:ext>
                </a:extLst>
              </a:tr>
            </a:tbl>
          </a:graphicData>
        </a:graphic>
      </p:graphicFrame>
    </p:spTree>
    <p:extLst>
      <p:ext uri="{BB962C8B-B14F-4D97-AF65-F5344CB8AC3E}">
        <p14:creationId xmlns:p14="http://schemas.microsoft.com/office/powerpoint/2010/main" val="74795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PE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2588626582"/>
              </p:ext>
            </p:extLst>
          </p:nvPr>
        </p:nvGraphicFramePr>
        <p:xfrm>
          <a:off x="298882" y="2776001"/>
          <a:ext cx="11606074" cy="3797247"/>
        </p:xfrm>
        <a:graphic>
          <a:graphicData uri="http://schemas.openxmlformats.org/drawingml/2006/table">
            <a:tbl>
              <a:tblPr firstRow="1" bandRow="1">
                <a:tableStyleId>{5940675A-B579-460E-94D1-54222C63F5DA}</a:tableStyleId>
              </a:tblPr>
              <a:tblGrid>
                <a:gridCol w="2018191">
                  <a:extLst>
                    <a:ext uri="{9D8B030D-6E8A-4147-A177-3AD203B41FA5}">
                      <a16:colId xmlns:a16="http://schemas.microsoft.com/office/drawing/2014/main" val="3062780578"/>
                    </a:ext>
                  </a:extLst>
                </a:gridCol>
                <a:gridCol w="9587883">
                  <a:extLst>
                    <a:ext uri="{9D8B030D-6E8A-4147-A177-3AD203B41FA5}">
                      <a16:colId xmlns:a16="http://schemas.microsoft.com/office/drawing/2014/main" val="1274868415"/>
                    </a:ext>
                  </a:extLst>
                </a:gridCol>
              </a:tblGrid>
              <a:tr h="1267407">
                <a:tc>
                  <a:txBody>
                    <a:bodyPr/>
                    <a:lstStyle/>
                    <a:p>
                      <a:r>
                        <a:rPr lang="en-GB" dirty="0">
                          <a:latin typeface="Comic Sans MS" panose="030F0702030302020204" pitchFamily="66" charset="0"/>
                        </a:rPr>
                        <a:t>Intent:</a:t>
                      </a:r>
                      <a:endParaRPr lang="en-GB" b="0" dirty="0">
                        <a:latin typeface="Comic Sans MS" panose="030F0702030302020204" pitchFamily="66" charset="0"/>
                      </a:endParaRPr>
                    </a:p>
                  </a:txBody>
                  <a:tcPr>
                    <a:solidFill>
                      <a:schemeClr val="accent1">
                        <a:lumMod val="20000"/>
                        <a:lumOff val="8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Comic Sans MS" panose="030F0702030302020204" pitchFamily="66" charset="0"/>
                          <a:ea typeface="+mn-ea"/>
                          <a:cs typeface="+mn-cs"/>
                        </a:rPr>
                        <a:t>Our aim within PE is that all pupils are provided the opportunity to engage in a healthy lifestyle by providing regular competitive sport, extra-curricular activities and a rich and motivating curriculum that challenges, engages and motivates pupils. Through competition we aim to reinforce the important values of sportsmanship, respect, equality and fairness which then in turn also develops team work, community, communication and leadership skills. We strive for all pupils to leave Sandbach Primary Academy physically literate and have the knowledge, skills and motivation needed to prepare them for a healthy lifestyle and lifelong participation in physical activity and sport. </a:t>
                      </a:r>
                    </a:p>
                    <a:p>
                      <a:pPr algn="just">
                        <a:spcAft>
                          <a:spcPts val="0"/>
                        </a:spcAft>
                      </a:pPr>
                      <a:endParaRPr lang="en-GB" sz="1100" dirty="0">
                        <a:effectLst/>
                        <a:latin typeface="Comic Sans MS" panose="030F0702030302020204" pitchFamily="66" charset="0"/>
                        <a:ea typeface="Lato Light"/>
                        <a:cs typeface="Lato Light"/>
                      </a:endParaRPr>
                    </a:p>
                  </a:txBody>
                  <a:tcPr>
                    <a:solidFill>
                      <a:schemeClr val="accent1">
                        <a:lumMod val="20000"/>
                        <a:lumOff val="80000"/>
                      </a:schemeClr>
                    </a:solidFill>
                  </a:tcPr>
                </a:tc>
                <a:extLst>
                  <a:ext uri="{0D108BD9-81ED-4DB2-BD59-A6C34878D82A}">
                    <a16:rowId xmlns:a16="http://schemas.microsoft.com/office/drawing/2014/main" val="522082441"/>
                  </a:ext>
                </a:extLst>
              </a:tr>
              <a:tr h="825295">
                <a:tc>
                  <a:txBody>
                    <a:bodyPr/>
                    <a:lstStyle/>
                    <a:p>
                      <a:r>
                        <a:rPr lang="en-GB" dirty="0">
                          <a:latin typeface="Comic Sans MS" panose="030F0702030302020204" pitchFamily="66" charset="0"/>
                        </a:rPr>
                        <a:t>Implementation:</a:t>
                      </a:r>
                    </a:p>
                  </a:txBody>
                  <a:tcPr>
                    <a:solidFill>
                      <a:schemeClr val="accent5">
                        <a:lumMod val="40000"/>
                        <a:lumOff val="60000"/>
                      </a:schemeClr>
                    </a:solidFill>
                  </a:tcPr>
                </a:tc>
                <a:tc>
                  <a:txBody>
                    <a:bodyPr/>
                    <a:lstStyle/>
                    <a:p>
                      <a:pPr algn="just">
                        <a:spcAft>
                          <a:spcPts val="0"/>
                        </a:spcAft>
                      </a:pPr>
                      <a:r>
                        <a:rPr lang="en-GB" sz="1100" dirty="0">
                          <a:effectLst/>
                          <a:latin typeface="Comic Sans MS" panose="030F0702030302020204" pitchFamily="66" charset="0"/>
                          <a:ea typeface="Lato Light"/>
                          <a:cs typeface="Lato Light"/>
                        </a:rPr>
                        <a:t>PE lessons are taught twice weekly throughout KS1 and KS2. In EYFS, PE </a:t>
                      </a:r>
                      <a:r>
                        <a:rPr lang="en-GB" sz="1100">
                          <a:effectLst/>
                          <a:latin typeface="Comic Sans MS" panose="030F0702030302020204" pitchFamily="66" charset="0"/>
                          <a:ea typeface="Lato Light"/>
                          <a:cs typeface="Lato Light"/>
                        </a:rPr>
                        <a:t>is taught physical development </a:t>
                      </a:r>
                      <a:r>
                        <a:rPr lang="en-GB" sz="1100" dirty="0">
                          <a:effectLst/>
                          <a:latin typeface="Comic Sans MS" panose="030F0702030302020204" pitchFamily="66" charset="0"/>
                          <a:ea typeface="Lato Light"/>
                          <a:cs typeface="Lato Light"/>
                        </a:rPr>
                        <a:t>opportunities from the development matters.  Our curriculum is designed to be progressive and cohesive, ensuring that children continuously build upon their prior knowledge and bridge back to what they already know to help them to know more and remember more. The lessons at Sandbach Primary Academy are taught through practical sessions which provide opportunities to bridge back and activate prior learning on all areas of physical education e.g. Athletics, Dance, Gymnastics, Striking and Fielding, Net and Wall, Invasion Games and swimming. </a:t>
                      </a:r>
                    </a:p>
                  </a:txBody>
                  <a:tcPr>
                    <a:solidFill>
                      <a:schemeClr val="accent5">
                        <a:lumMod val="40000"/>
                        <a:lumOff val="60000"/>
                      </a:schemeClr>
                    </a:solidFill>
                  </a:tcPr>
                </a:tc>
                <a:extLst>
                  <a:ext uri="{0D108BD9-81ED-4DB2-BD59-A6C34878D82A}">
                    <a16:rowId xmlns:a16="http://schemas.microsoft.com/office/drawing/2014/main" val="1439158557"/>
                  </a:ext>
                </a:extLst>
              </a:tr>
              <a:tr h="970935">
                <a:tc>
                  <a:txBody>
                    <a:bodyPr/>
                    <a:lstStyle/>
                    <a:p>
                      <a:r>
                        <a:rPr lang="en-GB" dirty="0">
                          <a:latin typeface="Comic Sans MS" panose="030F0702030302020204" pitchFamily="66" charset="0"/>
                        </a:rPr>
                        <a:t>Impact:</a:t>
                      </a:r>
                    </a:p>
                  </a:txBody>
                  <a:tcPr>
                    <a:solidFill>
                      <a:schemeClr val="accent1">
                        <a:lumMod val="60000"/>
                        <a:lumOff val="40000"/>
                      </a:schemeClr>
                    </a:solidFill>
                  </a:tcPr>
                </a:tc>
                <a:tc>
                  <a:txBody>
                    <a:bodyPr/>
                    <a:lstStyle/>
                    <a:p>
                      <a:r>
                        <a:rPr lang="en-GB" sz="1100" dirty="0">
                          <a:solidFill>
                            <a:schemeClr val="tx1"/>
                          </a:solidFill>
                          <a:latin typeface="Comic Sans MS" panose="030F0702030302020204" pitchFamily="66" charset="0"/>
                        </a:rPr>
                        <a:t>As a result of our varied and engagement P.E curriculum, children at Sandbach Primary Academy are enthusiastic about physical activity. Pupil participation and motivation in lessons is high; children are keen to develop their fundamental movement skills and fitness levels and they enjoy applying their skills to the wide range of sporting activities we offer. The uptake for extra-curricular sessions is continually rising high and this leads to many children competing at interschool events. We enter teams for the majority of sporting competitions in the Sandbach and </a:t>
                      </a:r>
                      <a:r>
                        <a:rPr lang="en-GB" sz="1100" dirty="0" err="1">
                          <a:solidFill>
                            <a:schemeClr val="tx1"/>
                          </a:solidFill>
                          <a:latin typeface="Comic Sans MS" panose="030F0702030302020204" pitchFamily="66" charset="0"/>
                        </a:rPr>
                        <a:t>Haslington</a:t>
                      </a:r>
                      <a:r>
                        <a:rPr lang="en-GB" sz="1100" dirty="0">
                          <a:solidFill>
                            <a:schemeClr val="tx1"/>
                          </a:solidFill>
                          <a:latin typeface="Comic Sans MS" panose="030F0702030302020204" pitchFamily="66" charset="0"/>
                        </a:rPr>
                        <a:t> Cluster.</a:t>
                      </a:r>
                      <a:r>
                        <a:rPr lang="en-US" sz="1100" b="0" i="0" dirty="0">
                          <a:solidFill>
                            <a:schemeClr val="tx1"/>
                          </a:solidFill>
                          <a:effectLst/>
                          <a:latin typeface="Comic Sans MS" panose="030F0702030302020204" pitchFamily="66" charset="0"/>
                        </a:rPr>
                        <a:t> </a:t>
                      </a:r>
                      <a:r>
                        <a:rPr lang="en-US" sz="1100" dirty="0">
                          <a:solidFill>
                            <a:schemeClr val="tx1"/>
                          </a:solidFill>
                          <a:latin typeface="Comic Sans MS" panose="030F0702030302020204" pitchFamily="66" charset="0"/>
                        </a:rPr>
                        <a:t>The approach to assessment in PE is less formal than in core subject disciplines. There is ongoing teacher assessment to ensure that the children are keeping up with the pace of the curriculum and achieving our goals. We assess at the end of the each term where each child will create a knowledge </a:t>
                      </a:r>
                      <a:r>
                        <a:rPr lang="en-US" sz="1100" dirty="0" err="1">
                          <a:solidFill>
                            <a:schemeClr val="tx1"/>
                          </a:solidFill>
                          <a:latin typeface="Comic Sans MS" panose="030F0702030302020204" pitchFamily="66" charset="0"/>
                        </a:rPr>
                        <a:t>organiser</a:t>
                      </a:r>
                      <a:r>
                        <a:rPr lang="en-US" sz="1100" dirty="0">
                          <a:solidFill>
                            <a:schemeClr val="tx1"/>
                          </a:solidFill>
                          <a:latin typeface="Comic Sans MS" panose="030F0702030302020204" pitchFamily="66" charset="0"/>
                        </a:rPr>
                        <a:t> with the skills and vocabulary they have learnt during the sport area taught. There is no published data for PE in KS1 and KS2. The school tracks foundation subjects very broadly to ensure that pupils are working within the curriculum expectations for their year group. </a:t>
                      </a:r>
                      <a:endParaRPr lang="en-US" sz="1100" b="0" i="0" dirty="0">
                        <a:solidFill>
                          <a:schemeClr val="tx1"/>
                        </a:solidFill>
                        <a:effectLst/>
                        <a:latin typeface="Comic Sans MS" panose="030F0702030302020204" pitchFamily="66" charset="0"/>
                      </a:endParaRP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sp>
        <p:nvSpPr>
          <p:cNvPr id="7" name="Rectangle 6">
            <a:extLst>
              <a:ext uri="{FF2B5EF4-FFF2-40B4-BE49-F238E27FC236}">
                <a16:creationId xmlns:a16="http://schemas.microsoft.com/office/drawing/2014/main" id="{323588FE-4D70-444D-996C-28C85DA30ACA}"/>
              </a:ext>
            </a:extLst>
          </p:cNvPr>
          <p:cNvSpPr/>
          <p:nvPr/>
        </p:nvSpPr>
        <p:spPr>
          <a:xfrm>
            <a:off x="287044" y="1842671"/>
            <a:ext cx="11606074" cy="1154162"/>
          </a:xfrm>
          <a:prstGeom prst="rect">
            <a:avLst/>
          </a:prstGeom>
        </p:spPr>
        <p:txBody>
          <a:bodyPr wrap="square">
            <a:spAutoFit/>
          </a:bodyPr>
          <a:lstStyle/>
          <a:p>
            <a:pPr algn="ctr"/>
            <a:r>
              <a:rPr lang="en-GB" sz="1050" i="1" dirty="0">
                <a:solidFill>
                  <a:srgbClr val="000000"/>
                </a:solidFill>
                <a:latin typeface="Comic Sans MS" panose="030F0702030302020204" pitchFamily="66" charset="0"/>
              </a:rPr>
              <a:t>From Reception to Year 6, we aim to deliver high quality Physical Education (P.E) learning opportunities which promote children’s enjoyment and lifelong love of physical activity. We prioritise developing pupils’ fundamental movement skills from the beginning of their time at Sandbach Primary Academy, as well as ensuring that they have a healthy, active lifestyle which is supported by maintaining and improving their fitness levels. We believe that physical activity is integral for children’s emotional and mental wellbeing so we ensure children have regular physical activity through two P.E sessions each week, offering a wide range of extra-curricular sporting activities and incorporating opportunities for exercise into the school day.</a:t>
            </a:r>
            <a:endParaRPr lang="en-GB" sz="1050" i="1" dirty="0">
              <a:latin typeface="Comic Sans MS" panose="030F0702030302020204" pitchFamily="66" charset="0"/>
            </a:endParaRPr>
          </a:p>
          <a:p>
            <a:pPr algn="ctr"/>
            <a:endParaRPr lang="en-GB" sz="1400" i="1" dirty="0">
              <a:latin typeface="Comic Sans MS" panose="030F0702030302020204" pitchFamily="66" charset="0"/>
            </a:endParaRPr>
          </a:p>
        </p:txBody>
      </p:sp>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Tree>
    <p:extLst>
      <p:ext uri="{BB962C8B-B14F-4D97-AF65-F5344CB8AC3E}">
        <p14:creationId xmlns:p14="http://schemas.microsoft.com/office/powerpoint/2010/main" val="442446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862763792"/>
              </p:ext>
            </p:extLst>
          </p:nvPr>
        </p:nvGraphicFramePr>
        <p:xfrm>
          <a:off x="298883" y="1902761"/>
          <a:ext cx="11490664" cy="4705293"/>
        </p:xfrm>
        <a:graphic>
          <a:graphicData uri="http://schemas.openxmlformats.org/drawingml/2006/table">
            <a:tbl>
              <a:tblPr firstRow="1" bandRow="1">
                <a:tableStyleId>{5940675A-B579-460E-94D1-54222C63F5DA}</a:tableStyleId>
              </a:tblPr>
              <a:tblGrid>
                <a:gridCol w="917963">
                  <a:extLst>
                    <a:ext uri="{9D8B030D-6E8A-4147-A177-3AD203B41FA5}">
                      <a16:colId xmlns:a16="http://schemas.microsoft.com/office/drawing/2014/main" val="698276396"/>
                    </a:ext>
                  </a:extLst>
                </a:gridCol>
                <a:gridCol w="1522117">
                  <a:extLst>
                    <a:ext uri="{9D8B030D-6E8A-4147-A177-3AD203B41FA5}">
                      <a16:colId xmlns:a16="http://schemas.microsoft.com/office/drawing/2014/main" val="1039164095"/>
                    </a:ext>
                  </a:extLst>
                </a:gridCol>
                <a:gridCol w="1724480">
                  <a:extLst>
                    <a:ext uri="{9D8B030D-6E8A-4147-A177-3AD203B41FA5}">
                      <a16:colId xmlns:a16="http://schemas.microsoft.com/office/drawing/2014/main" val="2421390909"/>
                    </a:ext>
                  </a:extLst>
                </a:gridCol>
                <a:gridCol w="1733278">
                  <a:extLst>
                    <a:ext uri="{9D8B030D-6E8A-4147-A177-3AD203B41FA5}">
                      <a16:colId xmlns:a16="http://schemas.microsoft.com/office/drawing/2014/main" val="914411525"/>
                    </a:ext>
                  </a:extLst>
                </a:gridCol>
                <a:gridCol w="1865254">
                  <a:extLst>
                    <a:ext uri="{9D8B030D-6E8A-4147-A177-3AD203B41FA5}">
                      <a16:colId xmlns:a16="http://schemas.microsoft.com/office/drawing/2014/main" val="642693463"/>
                    </a:ext>
                  </a:extLst>
                </a:gridCol>
                <a:gridCol w="1865253">
                  <a:extLst>
                    <a:ext uri="{9D8B030D-6E8A-4147-A177-3AD203B41FA5}">
                      <a16:colId xmlns:a16="http://schemas.microsoft.com/office/drawing/2014/main" val="954389551"/>
                    </a:ext>
                  </a:extLst>
                </a:gridCol>
                <a:gridCol w="1862319">
                  <a:extLst>
                    <a:ext uri="{9D8B030D-6E8A-4147-A177-3AD203B41FA5}">
                      <a16:colId xmlns:a16="http://schemas.microsoft.com/office/drawing/2014/main" val="316939250"/>
                    </a:ext>
                  </a:extLst>
                </a:gridCol>
              </a:tblGrid>
              <a:tr h="631205">
                <a:tc>
                  <a:txBody>
                    <a:bodyPr/>
                    <a:lstStyle/>
                    <a:p>
                      <a:endParaRPr lang="en-GB" dirty="0"/>
                    </a:p>
                  </a:txBody>
                  <a:tcPr/>
                </a:tc>
                <a:tc gridSpan="2">
                  <a:txBody>
                    <a:bodyPr/>
                    <a:lstStyle/>
                    <a:p>
                      <a:pPr algn="ctr"/>
                      <a:r>
                        <a:rPr lang="en-GB" sz="1200" dirty="0">
                          <a:latin typeface="Comic Sans MS" panose="030F0702030302020204" pitchFamily="66" charset="0"/>
                        </a:rPr>
                        <a:t>Autumn</a:t>
                      </a:r>
                    </a:p>
                    <a:p>
                      <a:pPr algn="ctr"/>
                      <a:endParaRPr lang="en-GB" sz="120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Spring</a:t>
                      </a:r>
                    </a:p>
                    <a:p>
                      <a:pPr algn="ctr"/>
                      <a:endParaRPr lang="en-GB" sz="120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tc gridSpan="2">
                  <a:txBody>
                    <a:bodyPr/>
                    <a:lstStyle/>
                    <a:p>
                      <a:pPr algn="ctr"/>
                      <a:r>
                        <a:rPr lang="en-GB" sz="1200" dirty="0">
                          <a:latin typeface="Comic Sans MS" panose="030F0702030302020204" pitchFamily="66" charset="0"/>
                        </a:rPr>
                        <a:t>Summer</a:t>
                      </a:r>
                    </a:p>
                    <a:p>
                      <a:pPr algn="ctr"/>
                      <a:endParaRPr lang="en-GB" sz="1200" b="0" dirty="0">
                        <a:latin typeface="Comic Sans MS" panose="030F0702030302020204" pitchFamily="66" charset="0"/>
                      </a:endParaRPr>
                    </a:p>
                  </a:txBody>
                  <a:tcPr/>
                </a:tc>
                <a:tc hMerge="1">
                  <a:txBody>
                    <a:bodyPr/>
                    <a:lstStyle/>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359445">
                <a:tc rowSpan="2">
                  <a:txBody>
                    <a:bodyPr/>
                    <a:lstStyle/>
                    <a:p>
                      <a:r>
                        <a:rPr lang="en-US" sz="1800" dirty="0">
                          <a:latin typeface="Comic Sans MS" panose="030F0702030302020204" pitchFamily="66" charset="0"/>
                        </a:rPr>
                        <a:t>Y</a:t>
                      </a:r>
                      <a:r>
                        <a:rPr lang="en-GB" sz="1800" dirty="0">
                          <a:latin typeface="Comic Sans MS" panose="030F0702030302020204" pitchFamily="66" charset="0"/>
                        </a:rPr>
                        <a:t>ear 1</a:t>
                      </a:r>
                      <a:endParaRPr lang="en-GB" sz="3200" dirty="0">
                        <a:latin typeface="Comic Sans MS" panose="030F0702030302020204" pitchFamily="66" charset="0"/>
                      </a:endParaRPr>
                    </a:p>
                  </a:txBody>
                  <a:tcPr/>
                </a:tc>
                <a:tc>
                  <a:txBody>
                    <a:bodyPr/>
                    <a:lstStyle/>
                    <a:p>
                      <a:r>
                        <a:rPr lang="en-US" sz="1100" dirty="0">
                          <a:highlight>
                            <a:srgbClr val="FFFF00"/>
                          </a:highlight>
                          <a:latin typeface="Comic Sans MS" panose="030F0702030302020204" pitchFamily="66" charset="0"/>
                        </a:rPr>
                        <a:t>Invasion games</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Dance</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Gymnastics</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Net and Wall</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Invasion Games</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Striking and Fielding 1</a:t>
                      </a:r>
                      <a:endParaRPr lang="en-GB" sz="1100" dirty="0">
                        <a:highlight>
                          <a:srgbClr val="FFFF00"/>
                        </a:highlight>
                        <a:latin typeface="Comic Sans MS" panose="030F0702030302020204" pitchFamily="66" charset="0"/>
                      </a:endParaRPr>
                    </a:p>
                  </a:txBody>
                  <a:tcPr marL="68580" marR="68580" marT="0" marB="0">
                    <a:noFill/>
                  </a:tcPr>
                </a:tc>
                <a:extLst>
                  <a:ext uri="{0D108BD9-81ED-4DB2-BD59-A6C34878D82A}">
                    <a16:rowId xmlns:a16="http://schemas.microsoft.com/office/drawing/2014/main" val="2460120749"/>
                  </a:ext>
                </a:extLst>
              </a:tr>
              <a:tr h="359445">
                <a:tc vMerge="1">
                  <a:txBody>
                    <a:bodyPr/>
                    <a:lstStyle/>
                    <a:p>
                      <a:endParaRPr lang="en-GB"/>
                    </a:p>
                  </a:txBody>
                  <a:tcPr/>
                </a:tc>
                <a:tc>
                  <a:txBody>
                    <a:bodyPr/>
                    <a:lstStyle/>
                    <a:p>
                      <a:r>
                        <a:rPr lang="en-US" sz="1100" dirty="0">
                          <a:latin typeface="Comic Sans MS" panose="030F0702030302020204" pitchFamily="66" charset="0"/>
                        </a:rPr>
                        <a:t>Fundamental Movement</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Personal Challenge</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Yoga</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Personal Challenge</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Athletics</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OA</a:t>
                      </a:r>
                      <a:endParaRPr lang="en-GB" sz="1100" dirty="0">
                        <a:latin typeface="Comic Sans MS" panose="030F0702030302020204" pitchFamily="66" charset="0"/>
                      </a:endParaRPr>
                    </a:p>
                  </a:txBody>
                  <a:tcPr marL="68580" marR="68580" marT="0" marB="0">
                    <a:noFill/>
                  </a:tcPr>
                </a:tc>
                <a:extLst>
                  <a:ext uri="{0D108BD9-81ED-4DB2-BD59-A6C34878D82A}">
                    <a16:rowId xmlns:a16="http://schemas.microsoft.com/office/drawing/2014/main" val="3472947962"/>
                  </a:ext>
                </a:extLst>
              </a:tr>
              <a:tr h="320930">
                <a:tc rowSpan="2">
                  <a:txBody>
                    <a:bodyPr/>
                    <a:lstStyle/>
                    <a:p>
                      <a:r>
                        <a:rPr lang="en-US" dirty="0">
                          <a:latin typeface="Comic Sans MS" panose="030F0702030302020204" pitchFamily="66" charset="0"/>
                        </a:rPr>
                        <a:t>Year 2</a:t>
                      </a:r>
                      <a:endParaRPr lang="en-GB" sz="1100" dirty="0">
                        <a:latin typeface="Comic Sans MS" panose="030F0702030302020204" pitchFamily="66" charset="0"/>
                      </a:endParaRPr>
                    </a:p>
                  </a:txBody>
                  <a:tcPr/>
                </a:tc>
                <a:tc>
                  <a:txBody>
                    <a:bodyPr/>
                    <a:lstStyle/>
                    <a:p>
                      <a:r>
                        <a:rPr lang="en-US" sz="1100" dirty="0">
                          <a:highlight>
                            <a:srgbClr val="FFFF00"/>
                          </a:highlight>
                          <a:latin typeface="Comic Sans MS" panose="030F0702030302020204" pitchFamily="66" charset="0"/>
                        </a:rPr>
                        <a:t>Invasion games</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Dance</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Gymnastics</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Net and Wall</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Invasion Games</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Striking and Fielding</a:t>
                      </a:r>
                      <a:endParaRPr lang="en-GB" sz="1100" dirty="0">
                        <a:highlight>
                          <a:srgbClr val="FFFF00"/>
                        </a:highlight>
                        <a:latin typeface="Comic Sans MS" panose="030F0702030302020204" pitchFamily="66" charset="0"/>
                      </a:endParaRPr>
                    </a:p>
                  </a:txBody>
                  <a:tcPr marL="68580" marR="68580" marT="0" marB="0">
                    <a:noFill/>
                  </a:tcPr>
                </a:tc>
                <a:extLst>
                  <a:ext uri="{0D108BD9-81ED-4DB2-BD59-A6C34878D82A}">
                    <a16:rowId xmlns:a16="http://schemas.microsoft.com/office/drawing/2014/main" val="3357107950"/>
                  </a:ext>
                </a:extLst>
              </a:tr>
              <a:tr h="320930">
                <a:tc vMerge="1">
                  <a:txBody>
                    <a:bodyPr/>
                    <a:lstStyle/>
                    <a:p>
                      <a:endParaRPr lang="en-GB"/>
                    </a:p>
                  </a:txBody>
                  <a:tcPr/>
                </a:tc>
                <a:tc>
                  <a:txBody>
                    <a:bodyPr/>
                    <a:lstStyle/>
                    <a:p>
                      <a:r>
                        <a:rPr lang="en-US" sz="1100" dirty="0">
                          <a:latin typeface="Comic Sans MS" panose="030F0702030302020204" pitchFamily="66" charset="0"/>
                        </a:rPr>
                        <a:t>Personal Challenge</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Personal Challenge</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Yoga</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Yoga</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Athletics</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OA</a:t>
                      </a:r>
                      <a:endParaRPr lang="en-GB" sz="1100" dirty="0">
                        <a:latin typeface="Comic Sans MS" panose="030F0702030302020204" pitchFamily="66" charset="0"/>
                      </a:endParaRPr>
                    </a:p>
                  </a:txBody>
                  <a:tcPr marL="68580" marR="68580" marT="0" marB="0">
                    <a:noFill/>
                  </a:tcPr>
                </a:tc>
                <a:extLst>
                  <a:ext uri="{0D108BD9-81ED-4DB2-BD59-A6C34878D82A}">
                    <a16:rowId xmlns:a16="http://schemas.microsoft.com/office/drawing/2014/main" val="2572195510"/>
                  </a:ext>
                </a:extLst>
              </a:tr>
              <a:tr h="636783">
                <a:tc rowSpan="2">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r>
                        <a:rPr lang="en-US" sz="1100" dirty="0">
                          <a:highlight>
                            <a:srgbClr val="FFFF00"/>
                          </a:highlight>
                          <a:latin typeface="Comic Sans MS" panose="030F0702030302020204" pitchFamily="66" charset="0"/>
                        </a:rPr>
                        <a:t>Invasion Games – Tag Rugby</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Dance</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Swimming</a:t>
                      </a:r>
                      <a:endParaRPr lang="en-GB" sz="1100" dirty="0">
                        <a:latin typeface="Comic Sans MS" panose="030F0702030302020204" pitchFamily="66" charset="0"/>
                      </a:endParaRPr>
                    </a:p>
                  </a:txBody>
                  <a:tcPr marL="68580" marR="68580" marT="0" marB="0">
                    <a:solidFill>
                      <a:schemeClr val="bg1">
                        <a:lumMod val="85000"/>
                      </a:schemeClr>
                    </a:solidFill>
                  </a:tcPr>
                </a:tc>
                <a:tc>
                  <a:txBody>
                    <a:bodyPr/>
                    <a:lstStyle/>
                    <a:p>
                      <a:r>
                        <a:rPr lang="en-US" sz="1100" dirty="0">
                          <a:latin typeface="Comic Sans MS" panose="030F0702030302020204" pitchFamily="66" charset="0"/>
                        </a:rPr>
                        <a:t>Swimming</a:t>
                      </a:r>
                      <a:endParaRPr lang="en-GB" sz="1100" dirty="0">
                        <a:latin typeface="Comic Sans MS" panose="030F0702030302020204" pitchFamily="66" charset="0"/>
                      </a:endParaRPr>
                    </a:p>
                  </a:txBody>
                  <a:tcPr marL="68580" marR="68580" marT="0" marB="0">
                    <a:solidFill>
                      <a:schemeClr val="bg1">
                        <a:lumMod val="85000"/>
                      </a:schemeClr>
                    </a:solidFill>
                  </a:tcPr>
                </a:tc>
                <a:tc>
                  <a:txBody>
                    <a:bodyPr/>
                    <a:lstStyle/>
                    <a:p>
                      <a:r>
                        <a:rPr lang="en-US" sz="1100" dirty="0">
                          <a:highlight>
                            <a:srgbClr val="FFFF00"/>
                          </a:highlight>
                          <a:latin typeface="Comic Sans MS" panose="030F0702030302020204" pitchFamily="66" charset="0"/>
                        </a:rPr>
                        <a:t>Athletics</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Striking and Fielding - Rounders</a:t>
                      </a:r>
                      <a:endParaRPr lang="en-GB" sz="1100" dirty="0">
                        <a:highlight>
                          <a:srgbClr val="FFFF00"/>
                        </a:highlight>
                        <a:latin typeface="Comic Sans MS" panose="030F0702030302020204" pitchFamily="66" charset="0"/>
                      </a:endParaRPr>
                    </a:p>
                  </a:txBody>
                  <a:tcPr marL="68580" marR="68580" marT="0" marB="0">
                    <a:noFill/>
                  </a:tcPr>
                </a:tc>
                <a:extLst>
                  <a:ext uri="{0D108BD9-81ED-4DB2-BD59-A6C34878D82A}">
                    <a16:rowId xmlns:a16="http://schemas.microsoft.com/office/drawing/2014/main" val="3533913891"/>
                  </a:ext>
                </a:extLst>
              </a:tr>
              <a:tr h="770511">
                <a:tc vMerge="1">
                  <a:txBody>
                    <a:bodyPr/>
                    <a:lstStyle/>
                    <a:p>
                      <a:endParaRPr lang="en-GB" sz="1200" dirty="0">
                        <a:latin typeface="Comic Sans MS" panose="030F0702030302020204" pitchFamily="66" charset="0"/>
                      </a:endParaRPr>
                    </a:p>
                  </a:txBody>
                  <a:tcPr/>
                </a:tc>
                <a:tc>
                  <a:txBody>
                    <a:bodyPr/>
                    <a:lstStyle/>
                    <a:p>
                      <a:r>
                        <a:rPr lang="en-US" sz="1100" dirty="0">
                          <a:latin typeface="Comic Sans MS" panose="030F0702030302020204" pitchFamily="66" charset="0"/>
                        </a:rPr>
                        <a:t>Fitness</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Yoga </a:t>
                      </a:r>
                      <a:endParaRPr lang="en-GB" sz="1100" dirty="0">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Gymnastics</a:t>
                      </a:r>
                    </a:p>
                    <a:p>
                      <a:endParaRPr lang="en-US" sz="1100" dirty="0">
                        <a:highlight>
                          <a:srgbClr val="FFFF00"/>
                        </a:highlight>
                        <a:latin typeface="Comic Sans MS" panose="030F0702030302020204" pitchFamily="66" charset="0"/>
                      </a:endParaRPr>
                    </a:p>
                  </a:txBody>
                  <a:tcPr marL="68580" marR="68580" marT="0" marB="0">
                    <a:noFill/>
                  </a:tcPr>
                </a:tc>
                <a:tc>
                  <a:txBody>
                    <a:bodyPr/>
                    <a:lstStyle/>
                    <a:p>
                      <a:r>
                        <a:rPr lang="en-US" sz="1100" dirty="0">
                          <a:highlight>
                            <a:srgbClr val="FFFF00"/>
                          </a:highlight>
                          <a:latin typeface="Comic Sans MS" panose="030F0702030302020204" pitchFamily="66" charset="0"/>
                        </a:rPr>
                        <a:t>Net and wall - Badminton</a:t>
                      </a:r>
                      <a:endParaRPr lang="en-GB" sz="1100" dirty="0">
                        <a:highlight>
                          <a:srgbClr val="FFFF00"/>
                        </a:highlight>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Invasion Games - Hockey</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OA</a:t>
                      </a:r>
                      <a:endParaRPr lang="en-GB" sz="1100" dirty="0">
                        <a:latin typeface="Comic Sans MS" panose="030F0702030302020204" pitchFamily="66" charset="0"/>
                      </a:endParaRPr>
                    </a:p>
                  </a:txBody>
                  <a:tcPr marL="68580" marR="68580" marT="0" marB="0">
                    <a:noFill/>
                  </a:tcPr>
                </a:tc>
                <a:extLst>
                  <a:ext uri="{0D108BD9-81ED-4DB2-BD59-A6C34878D82A}">
                    <a16:rowId xmlns:a16="http://schemas.microsoft.com/office/drawing/2014/main" val="2836194421"/>
                  </a:ext>
                </a:extLst>
              </a:tr>
              <a:tr h="648142">
                <a:tc rowSpan="2">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r>
                        <a:rPr lang="en-US" sz="1100" dirty="0">
                          <a:latin typeface="Comic Sans MS" panose="030F0702030302020204" pitchFamily="66" charset="0"/>
                        </a:rPr>
                        <a:t>Swimming</a:t>
                      </a:r>
                      <a:endParaRPr lang="en-GB" sz="1100" dirty="0">
                        <a:latin typeface="Comic Sans MS" panose="030F0702030302020204" pitchFamily="66" charset="0"/>
                      </a:endParaRPr>
                    </a:p>
                  </a:txBody>
                  <a:tcPr marL="68580" marR="68580" marT="0" marB="0">
                    <a:solidFill>
                      <a:schemeClr val="bg1">
                        <a:lumMod val="85000"/>
                      </a:schemeClr>
                    </a:solidFill>
                  </a:tcPr>
                </a:tc>
                <a:tc>
                  <a:txBody>
                    <a:bodyPr/>
                    <a:lstStyle/>
                    <a:p>
                      <a:r>
                        <a:rPr lang="en-US" sz="1100" dirty="0">
                          <a:latin typeface="Comic Sans MS" panose="030F0702030302020204" pitchFamily="66" charset="0"/>
                        </a:rPr>
                        <a:t>Swimming</a:t>
                      </a:r>
                      <a:endParaRPr lang="en-GB" sz="1100" dirty="0">
                        <a:latin typeface="Comic Sans MS" panose="030F0702030302020204" pitchFamily="66" charset="0"/>
                      </a:endParaRPr>
                    </a:p>
                  </a:txBody>
                  <a:tcPr marL="68580" marR="68580" marT="0" marB="0">
                    <a:solidFill>
                      <a:schemeClr val="bg1">
                        <a:lumMod val="85000"/>
                      </a:schemeClr>
                    </a:solidFill>
                  </a:tcPr>
                </a:tc>
                <a:tc>
                  <a:txBody>
                    <a:bodyPr/>
                    <a:lstStyle/>
                    <a:p>
                      <a:r>
                        <a:rPr lang="en-US" sz="1100" dirty="0">
                          <a:latin typeface="Comic Sans MS" panose="030F0702030302020204" pitchFamily="66" charset="0"/>
                        </a:rPr>
                        <a:t>Yoga</a:t>
                      </a:r>
                      <a:endParaRPr lang="en-GB" sz="1100" dirty="0">
                        <a:latin typeface="Comic Sans MS" panose="030F0702030302020204" pitchFamily="66" charset="0"/>
                      </a:endParaRPr>
                    </a:p>
                  </a:txBody>
                  <a:tcPr marL="68580" marR="68580" marT="0" marB="0">
                    <a:noFill/>
                  </a:tcPr>
                </a:tc>
                <a:tc>
                  <a:txBody>
                    <a:bodyPr/>
                    <a:lstStyle/>
                    <a:p>
                      <a:r>
                        <a:rPr lang="en-US" sz="1100">
                          <a:latin typeface="Comic Sans MS" panose="030F0702030302020204" pitchFamily="66" charset="0"/>
                        </a:rPr>
                        <a:t>Fitness</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Invasion Games - Hockey</a:t>
                      </a:r>
                      <a:endParaRPr lang="en-GB" sz="1100" dirty="0">
                        <a:latin typeface="Comic Sans MS" panose="030F0702030302020204" pitchFamily="66" charset="0"/>
                      </a:endParaRPr>
                    </a:p>
                  </a:txBody>
                  <a:tcPr marL="68580" marR="68580" marT="0" marB="0">
                    <a:noFill/>
                  </a:tcPr>
                </a:tc>
                <a:tc>
                  <a:txBody>
                    <a:bodyPr/>
                    <a:lstStyle/>
                    <a:p>
                      <a:r>
                        <a:rPr lang="en-US" sz="1100" dirty="0">
                          <a:latin typeface="Comic Sans MS" panose="030F0702030302020204" pitchFamily="66" charset="0"/>
                        </a:rPr>
                        <a:t>OA</a:t>
                      </a:r>
                      <a:endParaRPr lang="en-GB" sz="1100" dirty="0">
                        <a:latin typeface="Comic Sans MS" panose="030F0702030302020204" pitchFamily="66" charset="0"/>
                      </a:endParaRPr>
                    </a:p>
                  </a:txBody>
                  <a:tcPr marL="68580" marR="68580" marT="0" marB="0">
                    <a:noFill/>
                  </a:tcPr>
                </a:tc>
                <a:extLst>
                  <a:ext uri="{0D108BD9-81ED-4DB2-BD59-A6C34878D82A}">
                    <a16:rowId xmlns:a16="http://schemas.microsoft.com/office/drawing/2014/main" val="3457276113"/>
                  </a:ext>
                </a:extLst>
              </a:tr>
              <a:tr h="657902">
                <a:tc vMerge="1">
                  <a:txBody>
                    <a:bodyPr/>
                    <a:lstStyle/>
                    <a:p>
                      <a:endParaRPr lang="en-GB" sz="1200" dirty="0">
                        <a:latin typeface="Comic Sans MS" panose="030F0702030302020204" pitchFamily="66" charset="0"/>
                      </a:endParaRPr>
                    </a:p>
                  </a:txBody>
                  <a:tcPr/>
                </a:tc>
                <a:tc>
                  <a:txBody>
                    <a:bodyPr/>
                    <a:lstStyle/>
                    <a:p>
                      <a:pPr algn="l">
                        <a:spcAft>
                          <a:spcPts val="0"/>
                        </a:spcAft>
                      </a:pPr>
                      <a:r>
                        <a:rPr lang="en-US" sz="1100" dirty="0">
                          <a:effectLst/>
                          <a:highlight>
                            <a:srgbClr val="FFFF00"/>
                          </a:highlight>
                          <a:latin typeface="Comic Sans MS" panose="030F0702030302020204" pitchFamily="66" charset="0"/>
                          <a:ea typeface="Lato Light"/>
                          <a:cs typeface="Lato Light"/>
                        </a:rPr>
                        <a:t>Invasion Games – Tag Rugby</a:t>
                      </a:r>
                    </a:p>
                  </a:txBody>
                  <a:tcPr marL="68580" marR="68580" marT="0" marB="0">
                    <a:noFill/>
                  </a:tcPr>
                </a:tc>
                <a:tc>
                  <a:txBody>
                    <a:bodyPr/>
                    <a:lstStyle/>
                    <a:p>
                      <a:pPr algn="l">
                        <a:spcAft>
                          <a:spcPts val="0"/>
                        </a:spcAft>
                      </a:pPr>
                      <a:r>
                        <a:rPr lang="en-US" sz="1100" dirty="0">
                          <a:effectLst/>
                          <a:highlight>
                            <a:srgbClr val="FFFF00"/>
                          </a:highlight>
                          <a:latin typeface="Comic Sans MS" panose="030F0702030302020204" pitchFamily="66" charset="0"/>
                          <a:ea typeface="Lato Light"/>
                          <a:cs typeface="Lato Light"/>
                        </a:rPr>
                        <a:t>Dance</a:t>
                      </a:r>
                      <a:endParaRPr lang="en-GB" sz="1100" dirty="0">
                        <a:effectLst/>
                        <a:highlight>
                          <a:srgbClr val="FFFF00"/>
                        </a:highlight>
                        <a:latin typeface="Comic Sans MS" panose="030F0702030302020204" pitchFamily="66" charset="0"/>
                        <a:ea typeface="Lato Light"/>
                        <a:cs typeface="Lato Light"/>
                      </a:endParaRPr>
                    </a:p>
                  </a:txBody>
                  <a:tcPr marL="68580" marR="68580" marT="0" marB="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highlight>
                            <a:srgbClr val="FFFF00"/>
                          </a:highlight>
                          <a:latin typeface="Comic Sans MS" panose="030F0702030302020204" pitchFamily="66" charset="0"/>
                        </a:rPr>
                        <a:t>Gymnastics</a:t>
                      </a:r>
                      <a:endParaRPr lang="en-GB" sz="1100" dirty="0">
                        <a:highlight>
                          <a:srgbClr val="FFFF00"/>
                        </a:highlight>
                        <a:latin typeface="Comic Sans MS" panose="030F0702030302020204" pitchFamily="66" charset="0"/>
                      </a:endParaRPr>
                    </a:p>
                    <a:p>
                      <a:pPr algn="l">
                        <a:spcAft>
                          <a:spcPts val="0"/>
                        </a:spcAft>
                      </a:pPr>
                      <a:endParaRPr lang="en-GB" sz="1100" dirty="0">
                        <a:effectLst/>
                        <a:highlight>
                          <a:srgbClr val="FFFF00"/>
                        </a:highlight>
                        <a:latin typeface="Comic Sans MS" panose="030F0702030302020204" pitchFamily="66" charset="0"/>
                        <a:ea typeface="Lato Light"/>
                        <a:cs typeface="Lato Light"/>
                      </a:endParaRPr>
                    </a:p>
                  </a:txBody>
                  <a:tcPr marL="68580" marR="68580" marT="0" marB="0">
                    <a:noFill/>
                  </a:tcPr>
                </a:tc>
                <a:tc>
                  <a:txBody>
                    <a:bodyPr/>
                    <a:lstStyle/>
                    <a:p>
                      <a:pPr algn="l">
                        <a:spcAft>
                          <a:spcPts val="0"/>
                        </a:spcAft>
                      </a:pPr>
                      <a:r>
                        <a:rPr lang="en-US" sz="1100" dirty="0">
                          <a:effectLst/>
                          <a:highlight>
                            <a:srgbClr val="FFFF00"/>
                          </a:highlight>
                          <a:latin typeface="Comic Sans MS" panose="030F0702030302020204" pitchFamily="66" charset="0"/>
                          <a:ea typeface="Lato Light"/>
                          <a:cs typeface="Lato Light"/>
                        </a:rPr>
                        <a:t>Net and Wall - Badminton</a:t>
                      </a:r>
                    </a:p>
                  </a:txBody>
                  <a:tcPr marL="68580" marR="68580" marT="0" marB="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highlight>
                            <a:srgbClr val="FFFF00"/>
                          </a:highlight>
                          <a:latin typeface="Comic Sans MS" panose="030F0702030302020204" pitchFamily="66" charset="0"/>
                        </a:rPr>
                        <a:t>Athletics</a:t>
                      </a:r>
                      <a:endParaRPr lang="en-GB" sz="1100" dirty="0">
                        <a:highlight>
                          <a:srgbClr val="FFFF00"/>
                        </a:highlight>
                        <a:latin typeface="Comic Sans MS" panose="030F0702030302020204" pitchFamily="66" charset="0"/>
                      </a:endParaRPr>
                    </a:p>
                    <a:p>
                      <a:pPr algn="l">
                        <a:spcAft>
                          <a:spcPts val="0"/>
                        </a:spcAft>
                      </a:pPr>
                      <a:endParaRPr lang="en-GB" sz="1100" dirty="0">
                        <a:effectLst/>
                        <a:highlight>
                          <a:srgbClr val="FFFF00"/>
                        </a:highlight>
                        <a:latin typeface="Comic Sans MS" panose="030F0702030302020204" pitchFamily="66" charset="0"/>
                        <a:ea typeface="Lato Light"/>
                        <a:cs typeface="Lato Light"/>
                      </a:endParaRPr>
                    </a:p>
                  </a:txBody>
                  <a:tcPr marL="68580" marR="68580" marT="0" marB="0">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highlight>
                            <a:srgbClr val="FFFF00"/>
                          </a:highlight>
                          <a:latin typeface="Comic Sans MS" panose="030F0702030302020204" pitchFamily="66" charset="0"/>
                        </a:rPr>
                        <a:t>Striking and Fielding - Rounders</a:t>
                      </a:r>
                      <a:endParaRPr lang="en-GB" sz="1100" dirty="0">
                        <a:highlight>
                          <a:srgbClr val="FFFF00"/>
                        </a:highlight>
                        <a:latin typeface="Comic Sans MS" panose="030F0702030302020204" pitchFamily="66" charset="0"/>
                      </a:endParaRPr>
                    </a:p>
                    <a:p>
                      <a:pPr algn="l">
                        <a:spcAft>
                          <a:spcPts val="0"/>
                        </a:spcAft>
                      </a:pPr>
                      <a:endParaRPr lang="en-GB" sz="1100" dirty="0">
                        <a:effectLst/>
                        <a:highlight>
                          <a:srgbClr val="FFFF00"/>
                        </a:highlight>
                        <a:latin typeface="Comic Sans MS" panose="030F0702030302020204" pitchFamily="66" charset="0"/>
                        <a:ea typeface="Lato Light"/>
                        <a:cs typeface="Lato Light"/>
                      </a:endParaRPr>
                    </a:p>
                  </a:txBody>
                  <a:tcPr marL="68580" marR="68580" marT="0" marB="0">
                    <a:noFill/>
                  </a:tcPr>
                </a:tc>
                <a:extLst>
                  <a:ext uri="{0D108BD9-81ED-4DB2-BD59-A6C34878D82A}">
                    <a16:rowId xmlns:a16="http://schemas.microsoft.com/office/drawing/2014/main" val="2763124928"/>
                  </a:ext>
                </a:extLst>
              </a:tr>
            </a:tbl>
          </a:graphicData>
        </a:graphic>
      </p:graphicFrame>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4011052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Gymnastics</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graphicFrame>
        <p:nvGraphicFramePr>
          <p:cNvPr id="9" name="Table 8">
            <a:extLst>
              <a:ext uri="{FF2B5EF4-FFF2-40B4-BE49-F238E27FC236}">
                <a16:creationId xmlns:a16="http://schemas.microsoft.com/office/drawing/2014/main" id="{F5206047-32E7-49C7-A738-2DC52C4D994E}"/>
              </a:ext>
            </a:extLst>
          </p:cNvPr>
          <p:cNvGraphicFramePr>
            <a:graphicFrameLocks noGrp="1"/>
          </p:cNvGraphicFramePr>
          <p:nvPr>
            <p:extLst>
              <p:ext uri="{D42A27DB-BD31-4B8C-83A1-F6EECF244321}">
                <p14:modId xmlns:p14="http://schemas.microsoft.com/office/powerpoint/2010/main" val="3689016227"/>
              </p:ext>
            </p:extLst>
          </p:nvPr>
        </p:nvGraphicFramePr>
        <p:xfrm>
          <a:off x="150920" y="1882546"/>
          <a:ext cx="11904957" cy="4782006"/>
        </p:xfrm>
        <a:graphic>
          <a:graphicData uri="http://schemas.openxmlformats.org/drawingml/2006/table">
            <a:tbl>
              <a:tblPr firstRow="1" bandRow="1">
                <a:tableStyleId>{5940675A-B579-460E-94D1-54222C63F5DA}</a:tableStyleId>
              </a:tblPr>
              <a:tblGrid>
                <a:gridCol w="2746831">
                  <a:extLst>
                    <a:ext uri="{9D8B030D-6E8A-4147-A177-3AD203B41FA5}">
                      <a16:colId xmlns:a16="http://schemas.microsoft.com/office/drawing/2014/main" val="2239631639"/>
                    </a:ext>
                  </a:extLst>
                </a:gridCol>
                <a:gridCol w="2743792">
                  <a:extLst>
                    <a:ext uri="{9D8B030D-6E8A-4147-A177-3AD203B41FA5}">
                      <a16:colId xmlns:a16="http://schemas.microsoft.com/office/drawing/2014/main" val="1400184497"/>
                    </a:ext>
                  </a:extLst>
                </a:gridCol>
                <a:gridCol w="2758064">
                  <a:extLst>
                    <a:ext uri="{9D8B030D-6E8A-4147-A177-3AD203B41FA5}">
                      <a16:colId xmlns:a16="http://schemas.microsoft.com/office/drawing/2014/main" val="361412992"/>
                    </a:ext>
                  </a:extLst>
                </a:gridCol>
                <a:gridCol w="504696">
                  <a:extLst>
                    <a:ext uri="{9D8B030D-6E8A-4147-A177-3AD203B41FA5}">
                      <a16:colId xmlns:a16="http://schemas.microsoft.com/office/drawing/2014/main" val="1521531662"/>
                    </a:ext>
                  </a:extLst>
                </a:gridCol>
                <a:gridCol w="3151574">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pPr algn="ctr"/>
                      <a:endParaRPr lang="en-GB" sz="1200" dirty="0">
                        <a:latin typeface="Comic Sans MS" panose="030F0702030302020204" pitchFamily="66" charset="0"/>
                      </a:endParaRPr>
                    </a:p>
                  </a:txBody>
                  <a:tcPr>
                    <a:solidFill>
                      <a:schemeClr val="accent1">
                        <a:lumMod val="60000"/>
                        <a:lumOff val="40000"/>
                      </a:schemeClr>
                    </a:solidFill>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GB" sz="1200" dirty="0">
                          <a:latin typeface="Comic Sans MS" panose="030F0702030302020204" pitchFamily="66" charset="0"/>
                        </a:rPr>
                        <a:t>National Curriculum</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marL="171450" indent="-171450">
                        <a:buFont typeface="Arial" panose="020B0604020202020204" pitchFamily="34" charset="0"/>
                        <a:buChar char="•"/>
                      </a:pPr>
                      <a:r>
                        <a:rPr lang="en-GB" sz="900" dirty="0">
                          <a:latin typeface="Comic Sans MS" panose="030F0702030302020204" pitchFamily="66" charset="0"/>
                        </a:rPr>
                        <a:t>Observes the effects of activity on their bodies</a:t>
                      </a:r>
                    </a:p>
                    <a:p>
                      <a:pPr marL="171450" indent="-171450">
                        <a:buFont typeface="Arial" panose="020B0604020202020204" pitchFamily="34" charset="0"/>
                        <a:buChar char="•"/>
                      </a:pPr>
                      <a:r>
                        <a:rPr lang="en-GB" sz="900" dirty="0">
                          <a:latin typeface="Comic Sans MS" panose="030F0702030302020204" pitchFamily="66" charset="0"/>
                        </a:rPr>
                        <a:t>Experiments with different ways of moving.</a:t>
                      </a:r>
                    </a:p>
                    <a:p>
                      <a:pPr marL="171450" indent="-171450">
                        <a:buFont typeface="Arial" panose="020B0604020202020204" pitchFamily="34" charset="0"/>
                        <a:buChar char="•"/>
                      </a:pPr>
                      <a:r>
                        <a:rPr lang="en-GB" sz="900" dirty="0">
                          <a:latin typeface="Comic Sans MS" panose="030F0702030302020204" pitchFamily="66" charset="0"/>
                        </a:rPr>
                        <a:t>Jumps off an object and lands appropriately.</a:t>
                      </a:r>
                    </a:p>
                    <a:p>
                      <a:pPr marL="171450" indent="-171450">
                        <a:buFont typeface="Arial" panose="020B0604020202020204" pitchFamily="34" charset="0"/>
                        <a:buChar char="•"/>
                      </a:pPr>
                      <a:r>
                        <a:rPr lang="en-GB" sz="900" dirty="0">
                          <a:latin typeface="Comic Sans MS" panose="030F0702030302020204" pitchFamily="66" charset="0"/>
                        </a:rPr>
                        <a:t>Travels with confidence and skill around, under, over and through balancing and climbing equipment.</a:t>
                      </a:r>
                    </a:p>
                    <a:p>
                      <a:pPr marL="171450" indent="-171450">
                        <a:buFont typeface="Arial" panose="020B0604020202020204" pitchFamily="34" charset="0"/>
                        <a:buChar char="•"/>
                      </a:pPr>
                      <a:r>
                        <a:rPr lang="en-GB" sz="900" dirty="0">
                          <a:latin typeface="Comic Sans MS" panose="030F0702030302020204" pitchFamily="66" charset="0"/>
                        </a:rPr>
                        <a:t>Begins to use anticlockwise movement and retrace vertical lines.</a:t>
                      </a:r>
                    </a:p>
                  </a:txBody>
                  <a:tcPr/>
                </a:tc>
                <a:tc>
                  <a:txBody>
                    <a:bodyPr/>
                    <a:lstStyle/>
                    <a:p>
                      <a:pPr marL="171450" indent="-171450">
                        <a:buFont typeface="Arial" panose="020B0604020202020204" pitchFamily="34" charset="0"/>
                        <a:buChar char="•"/>
                      </a:pPr>
                      <a:r>
                        <a:rPr lang="en-GB" sz="900" dirty="0">
                          <a:latin typeface="Comic Sans MS" panose="030F0702030302020204" pitchFamily="66" charset="0"/>
                        </a:rPr>
                        <a:t>Master basic movements including running, jumping, as well as developing balance, agility and co-ordination, and begin to apply these in a range of activities</a:t>
                      </a:r>
                    </a:p>
                  </a:txBody>
                  <a:tcPr/>
                </a:tc>
                <a:tc gridSpan="3">
                  <a:txBody>
                    <a:bodyPr/>
                    <a:lstStyle/>
                    <a:p>
                      <a:pPr marL="171450" indent="-171450">
                        <a:buFont typeface="Arial" panose="020B0604020202020204" pitchFamily="34" charset="0"/>
                        <a:buChar char="•"/>
                      </a:pPr>
                      <a:r>
                        <a:rPr lang="en-GB" sz="900" dirty="0">
                          <a:latin typeface="Comic Sans MS" panose="030F0702030302020204" pitchFamily="66" charset="0"/>
                        </a:rPr>
                        <a:t>Develop flexibility, strength, technique, control and balance [for example, through athletics and gymnastics]</a:t>
                      </a:r>
                    </a:p>
                    <a:p>
                      <a:pPr marL="171450" indent="-171450">
                        <a:buFont typeface="Arial" panose="020B0604020202020204" pitchFamily="34" charset="0"/>
                        <a:buChar char="•"/>
                      </a:pPr>
                      <a:r>
                        <a:rPr lang="en-GB" sz="900" dirty="0">
                          <a:latin typeface="Comic Sans MS" panose="030F0702030302020204" pitchFamily="66" charset="0"/>
                        </a:rPr>
                        <a:t>Compare their performances with previous ones and demonstrate improvement to achieve their personal best.</a:t>
                      </a:r>
                    </a:p>
                    <a:p>
                      <a:pPr marL="171450" indent="-171450">
                        <a:buFont typeface="Arial" panose="020B0604020202020204" pitchFamily="34" charset="0"/>
                        <a:buChar char="•"/>
                      </a:pPr>
                      <a:r>
                        <a:rPr lang="en-GB" sz="900" dirty="0">
                          <a:latin typeface="Comic Sans MS" panose="030F0702030302020204" pitchFamily="66" charset="0"/>
                        </a:rPr>
                        <a:t>Develop flexibility, strength, technique, control and balance [for example, through athletics and gymnastics]</a:t>
                      </a:r>
                    </a:p>
                    <a:p>
                      <a:pPr marL="171450" indent="-171450">
                        <a:buFont typeface="Arial" panose="020B0604020202020204" pitchFamily="34" charset="0"/>
                        <a:buChar char="•"/>
                      </a:pPr>
                      <a:r>
                        <a:rPr lang="en-GB" sz="900" dirty="0">
                          <a:latin typeface="Comic Sans MS" panose="030F0702030302020204" pitchFamily="66" charset="0"/>
                        </a:rPr>
                        <a:t>Compare their performances with previous ones and demonstrate improvement to achieve their personal best.</a:t>
                      </a:r>
                    </a:p>
                  </a:txBody>
                  <a:tcPr/>
                </a:tc>
                <a:tc hMerge="1">
                  <a:txBody>
                    <a:bodyPr/>
                    <a:lstStyle/>
                    <a:p>
                      <a:endParaRPr lang="en-GB"/>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r h="530046">
                <a:tc>
                  <a:txBody>
                    <a:bodyPr/>
                    <a:lstStyle/>
                    <a:p>
                      <a:r>
                        <a:rPr lang="en-GB" sz="900" b="1" dirty="0">
                          <a:latin typeface="Comic Sans MS" panose="030F0702030302020204" pitchFamily="66" charset="0"/>
                        </a:rPr>
                        <a:t>Key Vocab: </a:t>
                      </a:r>
                      <a:r>
                        <a:rPr lang="en-GB" sz="900" dirty="0">
                          <a:latin typeface="Comic Sans MS" panose="030F0702030302020204" pitchFamily="66" charset="0"/>
                        </a:rPr>
                        <a:t>Balance, tiptoe</a:t>
                      </a:r>
                    </a:p>
                  </a:txBody>
                  <a:tcPr/>
                </a:tc>
                <a:tc>
                  <a:txBody>
                    <a:bodyPr/>
                    <a:lstStyle/>
                    <a:p>
                      <a:r>
                        <a:rPr lang="en-GB" sz="900" b="1" dirty="0">
                          <a:latin typeface="Comic Sans MS" panose="030F0702030302020204" pitchFamily="66" charset="0"/>
                        </a:rPr>
                        <a:t>Key Vocab: </a:t>
                      </a:r>
                      <a:r>
                        <a:rPr lang="en-GB" sz="900" dirty="0">
                          <a:latin typeface="Comic Sans MS" panose="030F0702030302020204" pitchFamily="66" charset="0"/>
                        </a:rPr>
                        <a:t>Forwards, Backwards, Sideways, Roll, Slow, Body parts, Shape, Jump, Travel, Stretch, Wide, Narrow</a:t>
                      </a:r>
                    </a:p>
                  </a:txBody>
                  <a:tcPr/>
                </a:tc>
                <a:tc>
                  <a:txBody>
                    <a:bodyPr/>
                    <a:lstStyle/>
                    <a:p>
                      <a:r>
                        <a:rPr lang="en-GB" sz="900" b="1">
                          <a:latin typeface="Comic Sans MS" panose="030F0702030302020204" pitchFamily="66" charset="0"/>
                        </a:rPr>
                        <a:t>Key Vocab: </a:t>
                      </a:r>
                      <a:r>
                        <a:rPr lang="en-GB" sz="900">
                          <a:latin typeface="Comic Sans MS" panose="030F0702030302020204" pitchFamily="66" charset="0"/>
                        </a:rPr>
                        <a:t>Stretch, push, pull, step, spring, crawl, still, slowly, tall, long, forwards, high, low, roll, copy, jump, land, balance</a:t>
                      </a:r>
                      <a:endParaRPr lang="en-GB" sz="900" dirty="0">
                        <a:latin typeface="Comic Sans MS" panose="030F0702030302020204" pitchFamily="66" charset="0"/>
                      </a:endParaRPr>
                    </a:p>
                  </a:txBody>
                  <a:tcPr/>
                </a:tc>
                <a:tc gridSpan="2">
                  <a:txBody>
                    <a:bodyPr/>
                    <a:lstStyle/>
                    <a:p>
                      <a:r>
                        <a:rPr lang="en-GB" sz="900" b="1" dirty="0">
                          <a:latin typeface="Comic Sans MS" panose="030F0702030302020204" pitchFamily="66" charset="0"/>
                        </a:rPr>
                        <a:t>Key Vocab: </a:t>
                      </a:r>
                      <a:r>
                        <a:rPr lang="en-GB" sz="900" dirty="0">
                          <a:latin typeface="Comic Sans MS" panose="030F0702030302020204" pitchFamily="66" charset="0"/>
                        </a:rPr>
                        <a:t>Muscles, Joints, Symmetrical/asymmetrical,</a:t>
                      </a:r>
                    </a:p>
                    <a:p>
                      <a:r>
                        <a:rPr lang="en-GB" sz="900" dirty="0">
                          <a:latin typeface="Comic Sans MS" panose="030F0702030302020204" pitchFamily="66" charset="0"/>
                        </a:rPr>
                        <a:t>Rotation, Turn, Shape, Landing, Take-off, Flight, Performance/evaluation </a:t>
                      </a:r>
                    </a:p>
                  </a:txBody>
                  <a:tcPr/>
                </a:tc>
                <a:tc hMerge="1">
                  <a:txBody>
                    <a:bodyPr/>
                    <a:lstStyle/>
                    <a:p>
                      <a:r>
                        <a:rPr lang="en-GB" sz="900" b="1" dirty="0">
                          <a:latin typeface="Comic Sans MS" panose="030F0702030302020204" pitchFamily="66" charset="0"/>
                        </a:rPr>
                        <a:t>Key Vocab: </a:t>
                      </a:r>
                      <a:r>
                        <a:rPr lang="en-GB" sz="900" dirty="0">
                          <a:latin typeface="Comic Sans MS" panose="030F0702030302020204" pitchFamily="66" charset="0"/>
                        </a:rPr>
                        <a:t>Muscles, Joints, Symmetrical/asymmetrical,</a:t>
                      </a:r>
                    </a:p>
                    <a:p>
                      <a:r>
                        <a:rPr lang="en-GB" sz="900" dirty="0">
                          <a:latin typeface="Comic Sans MS" panose="030F0702030302020204" pitchFamily="66" charset="0"/>
                        </a:rPr>
                        <a:t>Rotation, Turn, Shape, Landing, Take-off, Flight, Performance/evaluation </a:t>
                      </a:r>
                    </a:p>
                  </a:txBody>
                  <a:tcPr/>
                </a:tc>
                <a:extLst>
                  <a:ext uri="{0D108BD9-81ED-4DB2-BD59-A6C34878D82A}">
                    <a16:rowId xmlns:a16="http://schemas.microsoft.com/office/drawing/2014/main" val="2294216175"/>
                  </a:ext>
                </a:extLst>
              </a:tr>
              <a:tr h="1912146">
                <a:tc>
                  <a:txBody>
                    <a:bodyPr/>
                    <a:lstStyle/>
                    <a:p>
                      <a:pPr algn="l"/>
                      <a:r>
                        <a:rPr lang="en-GB" sz="1000" b="1" dirty="0">
                          <a:latin typeface="Comic Sans MS" panose="030F0702030302020204" pitchFamily="66" charset="0"/>
                        </a:rPr>
                        <a:t>Components:</a:t>
                      </a:r>
                    </a:p>
                    <a:p>
                      <a:pPr marL="171450" indent="-171450" algn="l">
                        <a:buFont typeface="Arial" panose="020B0604020202020204" pitchFamily="34" charset="0"/>
                        <a:buChar char="•"/>
                      </a:pPr>
                      <a:r>
                        <a:rPr lang="en-GB" sz="1000" b="0" dirty="0">
                          <a:latin typeface="Comic Sans MS" panose="030F0702030302020204" pitchFamily="66" charset="0"/>
                        </a:rPr>
                        <a:t>Know how to jump off an object and land appropriately.</a:t>
                      </a:r>
                    </a:p>
                    <a:p>
                      <a:pPr marL="171450" indent="-171450" algn="l">
                        <a:buFont typeface="Arial" panose="020B0604020202020204" pitchFamily="34" charset="0"/>
                        <a:buChar char="•"/>
                      </a:pPr>
                      <a:r>
                        <a:rPr lang="en-GB" sz="1000" b="0" dirty="0">
                          <a:latin typeface="Comic Sans MS" panose="030F0702030302020204" pitchFamily="66" charset="0"/>
                        </a:rPr>
                        <a:t>Know how to travel with confidence and skill around, under, over and through balancing and climbing equipment</a:t>
                      </a:r>
                    </a:p>
                    <a:p>
                      <a:pPr algn="l"/>
                      <a:endParaRPr lang="en-GB" sz="1000" b="1" dirty="0">
                        <a:latin typeface="Comic Sans MS" panose="030F0702030302020204" pitchFamily="66" charset="0"/>
                      </a:endParaRPr>
                    </a:p>
                    <a:p>
                      <a:pPr algn="l"/>
                      <a:endParaRPr lang="en-GB" sz="1000" b="1" dirty="0">
                        <a:latin typeface="Comic Sans MS" panose="030F0702030302020204" pitchFamily="66" charset="0"/>
                      </a:endParaRPr>
                    </a:p>
                    <a:p>
                      <a:pPr algn="l"/>
                      <a:r>
                        <a:rPr lang="en-GB" sz="1000" b="1" dirty="0">
                          <a:latin typeface="Comic Sans MS" panose="030F0702030302020204" pitchFamily="66" charset="0"/>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explore and create different pathways and patterns.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use equipment in a variety of ways to create a sequence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link movements together to create a sequence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latin typeface="Comic Sans MS" panose="030F0702030302020204" pitchFamily="66" charset="0"/>
                        </a:rPr>
                        <a:t>Know how to link skills with control, technique, co-ordination and fluency.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latin typeface="Comic Sans MS" panose="030F0702030302020204" pitchFamily="66" charset="0"/>
                        </a:rPr>
                        <a:t>Understands composition by performing more complex sequences.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latin typeface="Comic Sans MS" panose="030F0702030302020204" pitchFamily="66" charset="0"/>
                        </a:rPr>
                        <a:t>Is beginning to use gym vocabulary to describe how to improve and refine performances.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latin typeface="Comic Sans MS" panose="030F0702030302020204" pitchFamily="66" charset="0"/>
                        </a:rPr>
                        <a:t>Know how to develops strength, technique and flexibility throughout performances.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latin typeface="Comic Sans MS" panose="030F0702030302020204" pitchFamily="66" charset="0"/>
                        </a:rPr>
                        <a:t>Know how to create sequences using various body shapes and equipment.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dirty="0">
                          <a:latin typeface="Comic Sans MS" panose="030F0702030302020204" pitchFamily="66" charset="0"/>
                        </a:rPr>
                        <a:t>Know how to combine equipment with movement to create sequences</a:t>
                      </a:r>
                      <a:endPar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dirty="0">
                          <a:latin typeface="Comic Sans MS" panose="030F0702030302020204" pitchFamily="66" charset="0"/>
                        </a:rPr>
                        <a:t>Know how to plan and perform with precision, control and fluency, a movement sequence showing a wide range of actions including variations in speed, levels and directions.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dirty="0">
                          <a:latin typeface="Comic Sans MS" panose="030F0702030302020204" pitchFamily="66" charset="0"/>
                        </a:rPr>
                        <a:t>Know how to perform difficult actions, with an emphasis on extension, clear body shape and changes in direction.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dirty="0">
                          <a:latin typeface="Comic Sans MS" panose="030F0702030302020204" pitchFamily="66" charset="0"/>
                        </a:rPr>
                        <a:t>Knows how to adapt sequences to include a partner or a small group.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dirty="0">
                          <a:latin typeface="Comic Sans MS" panose="030F0702030302020204" pitchFamily="66" charset="0"/>
                        </a:rPr>
                        <a:t>Know how to gradually increases the length of sequence work with a partner to make up a short sequence using the floor, mats and apparatus, showing consistency, fluency and clarity of movement.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dirty="0">
                          <a:latin typeface="Comic Sans MS" panose="030F0702030302020204" pitchFamily="66" charset="0"/>
                        </a:rPr>
                        <a:t>Know how to draw on what they know about strategy, tactics and composition when performing and evaluating.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dirty="0">
                          <a:latin typeface="Comic Sans MS" panose="030F0702030302020204" pitchFamily="66" charset="0"/>
                        </a:rPr>
                        <a:t>Know how to analyse and comment on skills and techniques and how these are applied in their own and others’ work.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dirty="0">
                          <a:latin typeface="Comic Sans MS" panose="030F0702030302020204" pitchFamily="66" charset="0"/>
                        </a:rPr>
                        <a:t>Know how to use more complex gym vocabulary to describe how to improve and refine performances.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800" dirty="0">
                          <a:latin typeface="Comic Sans MS" panose="030F0702030302020204" pitchFamily="66" charset="0"/>
                        </a:rPr>
                        <a:t>Know how to develop strength, technique and flexibility throughout performances.</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txBody>
                  <a:tcPr/>
                </a:tc>
                <a:extLst>
                  <a:ext uri="{0D108BD9-81ED-4DB2-BD59-A6C34878D82A}">
                    <a16:rowId xmlns:a16="http://schemas.microsoft.com/office/drawing/2014/main" val="553341929"/>
                  </a:ext>
                </a:extLst>
              </a:tr>
            </a:tbl>
          </a:graphicData>
        </a:graphic>
      </p:graphicFrame>
    </p:spTree>
    <p:extLst>
      <p:ext uri="{BB962C8B-B14F-4D97-AF65-F5344CB8AC3E}">
        <p14:creationId xmlns:p14="http://schemas.microsoft.com/office/powerpoint/2010/main" val="2926538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Gymnastics</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graphicFrame>
        <p:nvGraphicFramePr>
          <p:cNvPr id="8" name="Table 7">
            <a:extLst>
              <a:ext uri="{FF2B5EF4-FFF2-40B4-BE49-F238E27FC236}">
                <a16:creationId xmlns:a16="http://schemas.microsoft.com/office/drawing/2014/main" id="{BD1429F9-D3AA-4153-BE07-A7F1543D6B16}"/>
              </a:ext>
            </a:extLst>
          </p:cNvPr>
          <p:cNvGraphicFramePr>
            <a:graphicFrameLocks noGrp="1"/>
          </p:cNvGraphicFramePr>
          <p:nvPr>
            <p:extLst>
              <p:ext uri="{D42A27DB-BD31-4B8C-83A1-F6EECF244321}">
                <p14:modId xmlns:p14="http://schemas.microsoft.com/office/powerpoint/2010/main" val="4267674224"/>
              </p:ext>
            </p:extLst>
          </p:nvPr>
        </p:nvGraphicFramePr>
        <p:xfrm>
          <a:off x="143521" y="2022369"/>
          <a:ext cx="11942637" cy="1812798"/>
        </p:xfrm>
        <a:graphic>
          <a:graphicData uri="http://schemas.openxmlformats.org/drawingml/2006/table">
            <a:tbl>
              <a:tblPr firstRow="1" bandRow="1">
                <a:tableStyleId>{5940675A-B579-460E-94D1-54222C63F5DA}</a:tableStyleId>
              </a:tblPr>
              <a:tblGrid>
                <a:gridCol w="2404371">
                  <a:extLst>
                    <a:ext uri="{9D8B030D-6E8A-4147-A177-3AD203B41FA5}">
                      <a16:colId xmlns:a16="http://schemas.microsoft.com/office/drawing/2014/main" val="2239631639"/>
                    </a:ext>
                  </a:extLst>
                </a:gridCol>
                <a:gridCol w="2361460">
                  <a:extLst>
                    <a:ext uri="{9D8B030D-6E8A-4147-A177-3AD203B41FA5}">
                      <a16:colId xmlns:a16="http://schemas.microsoft.com/office/drawing/2014/main" val="1400184497"/>
                    </a:ext>
                  </a:extLst>
                </a:gridCol>
                <a:gridCol w="3569563">
                  <a:extLst>
                    <a:ext uri="{9D8B030D-6E8A-4147-A177-3AD203B41FA5}">
                      <a16:colId xmlns:a16="http://schemas.microsoft.com/office/drawing/2014/main" val="361412992"/>
                    </a:ext>
                  </a:extLst>
                </a:gridCol>
                <a:gridCol w="116840">
                  <a:extLst>
                    <a:ext uri="{9D8B030D-6E8A-4147-A177-3AD203B41FA5}">
                      <a16:colId xmlns:a16="http://schemas.microsoft.com/office/drawing/2014/main" val="3275825684"/>
                    </a:ext>
                  </a:extLst>
                </a:gridCol>
                <a:gridCol w="349040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endParaRPr lang="en-GB"/>
                    </a:p>
                  </a:txBody>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US" sz="1200" dirty="0">
                          <a:latin typeface="Comic Sans MS" panose="030F0702030302020204" pitchFamily="66" charset="0"/>
                        </a:rPr>
                        <a:t>E</a:t>
                      </a:r>
                      <a:r>
                        <a:rPr lang="en-GB" sz="1200" dirty="0" err="1">
                          <a:latin typeface="Comic Sans MS" panose="030F0702030302020204" pitchFamily="66" charset="0"/>
                        </a:rPr>
                        <a:t>nd</a:t>
                      </a:r>
                      <a:r>
                        <a:rPr lang="en-GB" sz="1200" dirty="0">
                          <a:latin typeface="Comic Sans MS" panose="030F0702030302020204" pitchFamily="66" charset="0"/>
                        </a:rPr>
                        <a:t> Points</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a:lnSpc>
                          <a:spcPct val="107000"/>
                        </a:lnSpc>
                        <a:spcAft>
                          <a:spcPts val="800"/>
                        </a:spcAft>
                      </a:pPr>
                      <a:r>
                        <a:rPr lang="en-US" sz="1000" dirty="0">
                          <a:effectLst/>
                          <a:latin typeface="Calibri" panose="020F0502020204030204" pitchFamily="34" charset="0"/>
                          <a:ea typeface="Calibri" panose="020F0502020204030204" pitchFamily="34" charset="0"/>
                        </a:rPr>
                        <a:t> </a:t>
                      </a:r>
                      <a:r>
                        <a:rPr lang="en-US" sz="900" dirty="0">
                          <a:effectLst/>
                          <a:latin typeface="Calibri" panose="020F0502020204030204" pitchFamily="34" charset="0"/>
                          <a:ea typeface="Calibri" panose="020F0502020204030204" pitchFamily="34" charset="0"/>
                        </a:rPr>
                        <a:t>.</a:t>
                      </a:r>
                      <a:endParaRPr lang="en-GB" sz="900" dirty="0">
                        <a:effectLst/>
                        <a:latin typeface="Calibri" panose="020F0502020204030204" pitchFamily="34" charset="0"/>
                        <a:ea typeface="Calibri" panose="020F0502020204030204" pitchFamily="34" charset="0"/>
                      </a:endParaRPr>
                    </a:p>
                    <a:p>
                      <a:pPr>
                        <a:lnSpc>
                          <a:spcPct val="107000"/>
                        </a:lnSpc>
                        <a:spcAft>
                          <a:spcPts val="800"/>
                        </a:spcAft>
                      </a:pPr>
                      <a:endParaRPr lang="en-GB" sz="900" dirty="0">
                        <a:effectLst/>
                        <a:latin typeface="Calibri" panose="020F0502020204030204" pitchFamily="34" charset="0"/>
                        <a:ea typeface="Calibri" panose="020F0502020204030204" pitchFamily="34"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endParaRPr lang="en-GB" sz="9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1- To be able to explore fundamental gymnastics skills safely on a range of apparatus.</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2- To learn and develop fundamental gymnastics skills safely on a range of apparatus</a:t>
                      </a:r>
                      <a:endParaRPr lang="en-GB" sz="10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 Year 3- To be able to perform sequences using fundamental gymnastic skills safely on a range of apparatus skills.</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4- To be able to perform technical gymnastic skills safely on a range of apparatus.</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endParaRPr lang="en-GB" sz="1000" dirty="0">
                        <a:latin typeface="Comic Sans MS" panose="030F0702030302020204" pitchFamily="66" charset="0"/>
                      </a:endParaRPr>
                    </a:p>
                  </a:txBody>
                  <a:tcPr/>
                </a:tc>
                <a:tc gridSpan="2">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5- To be able to select, perform and evaluate technical gymnastics skills safely on a range of apparatus.</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6- To be able to select, perform, evaluate and amend technical gymnastics skills safely on a range of apparatus.</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bl>
          </a:graphicData>
        </a:graphic>
      </p:graphicFrame>
    </p:spTree>
    <p:extLst>
      <p:ext uri="{BB962C8B-B14F-4D97-AF65-F5344CB8AC3E}">
        <p14:creationId xmlns:p14="http://schemas.microsoft.com/office/powerpoint/2010/main" val="3261492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Dance &amp; Yoga</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graphicFrame>
        <p:nvGraphicFramePr>
          <p:cNvPr id="9" name="Table 8">
            <a:extLst>
              <a:ext uri="{FF2B5EF4-FFF2-40B4-BE49-F238E27FC236}">
                <a16:creationId xmlns:a16="http://schemas.microsoft.com/office/drawing/2014/main" id="{5D511FB1-84B3-4B4E-B206-CBFD17ADE08F}"/>
              </a:ext>
            </a:extLst>
          </p:cNvPr>
          <p:cNvGraphicFramePr>
            <a:graphicFrameLocks noGrp="1"/>
          </p:cNvGraphicFramePr>
          <p:nvPr>
            <p:extLst>
              <p:ext uri="{D42A27DB-BD31-4B8C-83A1-F6EECF244321}">
                <p14:modId xmlns:p14="http://schemas.microsoft.com/office/powerpoint/2010/main" val="1955028863"/>
              </p:ext>
            </p:extLst>
          </p:nvPr>
        </p:nvGraphicFramePr>
        <p:xfrm>
          <a:off x="143520" y="1871449"/>
          <a:ext cx="11904957" cy="4858879"/>
        </p:xfrm>
        <a:graphic>
          <a:graphicData uri="http://schemas.openxmlformats.org/drawingml/2006/table">
            <a:tbl>
              <a:tblPr firstRow="1" bandRow="1">
                <a:tableStyleId>{5940675A-B579-460E-94D1-54222C63F5DA}</a:tableStyleId>
              </a:tblPr>
              <a:tblGrid>
                <a:gridCol w="2404371">
                  <a:extLst>
                    <a:ext uri="{9D8B030D-6E8A-4147-A177-3AD203B41FA5}">
                      <a16:colId xmlns:a16="http://schemas.microsoft.com/office/drawing/2014/main" val="2239631639"/>
                    </a:ext>
                  </a:extLst>
                </a:gridCol>
                <a:gridCol w="2361460">
                  <a:extLst>
                    <a:ext uri="{9D8B030D-6E8A-4147-A177-3AD203B41FA5}">
                      <a16:colId xmlns:a16="http://schemas.microsoft.com/office/drawing/2014/main" val="1400184497"/>
                    </a:ext>
                  </a:extLst>
                </a:gridCol>
                <a:gridCol w="2805344">
                  <a:extLst>
                    <a:ext uri="{9D8B030D-6E8A-4147-A177-3AD203B41FA5}">
                      <a16:colId xmlns:a16="http://schemas.microsoft.com/office/drawing/2014/main" val="361412992"/>
                    </a:ext>
                  </a:extLst>
                </a:gridCol>
                <a:gridCol w="843379">
                  <a:extLst>
                    <a:ext uri="{9D8B030D-6E8A-4147-A177-3AD203B41FA5}">
                      <a16:colId xmlns:a16="http://schemas.microsoft.com/office/drawing/2014/main" val="1521531662"/>
                    </a:ext>
                  </a:extLst>
                </a:gridCol>
                <a:gridCol w="349040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pPr algn="ctr"/>
                      <a:endParaRPr lang="en-GB" sz="1200" dirty="0">
                        <a:latin typeface="Comic Sans MS" panose="030F0702030302020204" pitchFamily="66" charset="0"/>
                      </a:endParaRPr>
                    </a:p>
                  </a:txBody>
                  <a:tcPr>
                    <a:solidFill>
                      <a:schemeClr val="accent1">
                        <a:lumMod val="60000"/>
                        <a:lumOff val="40000"/>
                      </a:schemeClr>
                    </a:solidFill>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GB" sz="1200" dirty="0">
                          <a:latin typeface="Comic Sans MS" panose="030F0702030302020204" pitchFamily="66" charset="0"/>
                        </a:rPr>
                        <a:t>National Curriculum</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marL="171450" indent="-171450">
                        <a:buFont typeface="Arial" panose="020B0604020202020204" pitchFamily="34" charset="0"/>
                        <a:buChar char="•"/>
                      </a:pPr>
                      <a:r>
                        <a:rPr lang="en-GB" sz="900" dirty="0">
                          <a:latin typeface="Comic Sans MS" panose="030F0702030302020204" pitchFamily="66" charset="0"/>
                        </a:rPr>
                        <a:t>Observes the effects of activity on their bodies</a:t>
                      </a:r>
                    </a:p>
                    <a:p>
                      <a:pPr marL="171450" indent="-171450">
                        <a:buFont typeface="Arial" panose="020B0604020202020204" pitchFamily="34" charset="0"/>
                        <a:buChar char="•"/>
                      </a:pPr>
                      <a:r>
                        <a:rPr lang="en-GB" sz="900" dirty="0">
                          <a:latin typeface="Comic Sans MS" panose="030F0702030302020204" pitchFamily="66" charset="0"/>
                        </a:rPr>
                        <a:t>Experiments with different ways of moving.</a:t>
                      </a:r>
                    </a:p>
                    <a:p>
                      <a:pPr marL="171450" indent="-171450">
                        <a:buFont typeface="Arial" panose="020B0604020202020204" pitchFamily="34" charset="0"/>
                        <a:buChar char="•"/>
                      </a:pPr>
                      <a:r>
                        <a:rPr lang="en-GB" sz="900" dirty="0">
                          <a:latin typeface="Comic Sans MS" panose="030F0702030302020204" pitchFamily="66" charset="0"/>
                        </a:rPr>
                        <a:t>Begins to use anticlockwise movement and retrace vertical lines</a:t>
                      </a:r>
                    </a:p>
                  </a:txBody>
                  <a:tcPr/>
                </a:tc>
                <a:tc>
                  <a:txBody>
                    <a:bodyPr/>
                    <a:lstStyle/>
                    <a:p>
                      <a:pPr marL="171450" indent="-171450">
                        <a:buFont typeface="Arial" panose="020B0604020202020204" pitchFamily="34" charset="0"/>
                        <a:buChar char="•"/>
                      </a:pPr>
                      <a:r>
                        <a:rPr lang="en-GB" sz="900" dirty="0">
                          <a:latin typeface="Comic Sans MS" panose="030F0702030302020204" pitchFamily="66" charset="0"/>
                        </a:rPr>
                        <a:t>Perform dances using simple movement patterns</a:t>
                      </a:r>
                    </a:p>
                    <a:p>
                      <a:pPr marL="171450" indent="-171450">
                        <a:buFont typeface="Arial" panose="020B0604020202020204" pitchFamily="34" charset="0"/>
                        <a:buChar char="•"/>
                      </a:pPr>
                      <a:r>
                        <a:rPr lang="en-GB" sz="900" dirty="0">
                          <a:latin typeface="Comic Sans MS" panose="030F0702030302020204" pitchFamily="66" charset="0"/>
                        </a:rPr>
                        <a:t>Master basic movements including running, jumping, as well as developing balance, co-ordination, and begin to apply these in a range of activities</a:t>
                      </a:r>
                    </a:p>
                  </a:txBody>
                  <a:tcPr/>
                </a:tc>
                <a:tc gridSpan="3">
                  <a:txBody>
                    <a:bodyPr/>
                    <a:lstStyle/>
                    <a:p>
                      <a:pPr marL="171450" indent="-171450">
                        <a:buFont typeface="Arial" panose="020B0604020202020204" pitchFamily="34" charset="0"/>
                        <a:buChar char="•"/>
                      </a:pPr>
                      <a:r>
                        <a:rPr lang="en-GB" sz="900" dirty="0">
                          <a:latin typeface="Comic Sans MS" panose="030F0702030302020204" pitchFamily="66" charset="0"/>
                        </a:rPr>
                        <a:t>Perform dances using a range of movement patterns  compare their performances with previous ones and demonstrate improvement to achieve their personal best.</a:t>
                      </a:r>
                    </a:p>
                  </a:txBody>
                  <a:tcPr/>
                </a:tc>
                <a:tc hMerge="1">
                  <a:txBody>
                    <a:bodyPr/>
                    <a:lstStyle/>
                    <a:p>
                      <a:endParaRPr lang="en-GB"/>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r h="530046">
                <a:tc>
                  <a:txBody>
                    <a:bodyPr/>
                    <a:lstStyle/>
                    <a:p>
                      <a:r>
                        <a:rPr lang="en-GB" sz="900" b="1" dirty="0">
                          <a:latin typeface="Comic Sans MS" panose="030F0702030302020204" pitchFamily="66" charset="0"/>
                        </a:rPr>
                        <a:t>Key Vocab: </a:t>
                      </a:r>
                      <a:r>
                        <a:rPr lang="en-GB" sz="900" b="0" dirty="0">
                          <a:latin typeface="Comic Sans MS" panose="030F0702030302020204" pitchFamily="66" charset="0"/>
                        </a:rPr>
                        <a:t>Jumping, running, walking, leaping</a:t>
                      </a:r>
                    </a:p>
                    <a:p>
                      <a:endParaRPr lang="en-GB" sz="900" dirty="0">
                        <a:latin typeface="Comic Sans MS" panose="030F0702030302020204" pitchFamily="66" charset="0"/>
                      </a:endParaRPr>
                    </a:p>
                  </a:txBody>
                  <a:tcPr/>
                </a:tc>
                <a:tc>
                  <a:txBody>
                    <a:bodyPr/>
                    <a:lstStyle/>
                    <a:p>
                      <a:r>
                        <a:rPr lang="en-GB" sz="900" b="1" dirty="0">
                          <a:latin typeface="Comic Sans MS" panose="030F0702030302020204" pitchFamily="66" charset="0"/>
                        </a:rPr>
                        <a:t>Key Vocab: </a:t>
                      </a:r>
                      <a:r>
                        <a:rPr lang="en-GB" sz="900" b="0" dirty="0">
                          <a:latin typeface="Comic Sans MS" panose="030F0702030302020204" pitchFamily="66" charset="0"/>
                        </a:rPr>
                        <a:t>Travel, Stillness, Direction, Space, Body parts, Levels, Speed</a:t>
                      </a:r>
                    </a:p>
                  </a:txBody>
                  <a:tcPr/>
                </a:tc>
                <a:tc>
                  <a:txBody>
                    <a:bodyPr/>
                    <a:lstStyle/>
                    <a:p>
                      <a:r>
                        <a:rPr lang="en-GB" sz="900" b="1" dirty="0">
                          <a:latin typeface="Comic Sans MS" panose="030F0702030302020204" pitchFamily="66" charset="0"/>
                        </a:rPr>
                        <a:t>Key Vocab: </a:t>
                      </a:r>
                      <a:r>
                        <a:rPr lang="en-GB" sz="900" b="0" dirty="0">
                          <a:latin typeface="Comic Sans MS" panose="030F0702030302020204" pitchFamily="66" charset="0"/>
                        </a:rPr>
                        <a:t>Space, Repetition, Action and reaction, Pattern</a:t>
                      </a:r>
                    </a:p>
                  </a:txBody>
                  <a:tcPr/>
                </a:tc>
                <a:tc gridSpan="2">
                  <a:txBody>
                    <a:bodyPr/>
                    <a:lstStyle/>
                    <a:p>
                      <a:r>
                        <a:rPr lang="en-GB" sz="900" b="1" dirty="0">
                          <a:latin typeface="Comic Sans MS" panose="030F0702030302020204" pitchFamily="66" charset="0"/>
                        </a:rPr>
                        <a:t>Key Vocab: </a:t>
                      </a:r>
                      <a:r>
                        <a:rPr lang="fr-FR" sz="900" b="0" dirty="0">
                          <a:latin typeface="Comic Sans MS" panose="030F0702030302020204" pitchFamily="66" charset="0"/>
                        </a:rPr>
                        <a:t>Dance style, Technique, Pattern, </a:t>
                      </a:r>
                      <a:r>
                        <a:rPr lang="fr-FR" sz="900" b="0" dirty="0" err="1">
                          <a:latin typeface="Comic Sans MS" panose="030F0702030302020204" pitchFamily="66" charset="0"/>
                        </a:rPr>
                        <a:t>Rhythm</a:t>
                      </a:r>
                      <a:r>
                        <a:rPr lang="fr-FR" sz="900" b="0" dirty="0">
                          <a:latin typeface="Comic Sans MS" panose="030F0702030302020204" pitchFamily="66" charset="0"/>
                        </a:rPr>
                        <a:t>,</a:t>
                      </a:r>
                    </a:p>
                    <a:p>
                      <a:r>
                        <a:rPr lang="fr-FR" sz="900" b="0" dirty="0">
                          <a:latin typeface="Comic Sans MS" panose="030F0702030302020204" pitchFamily="66" charset="0"/>
                        </a:rPr>
                        <a:t>Variation, </a:t>
                      </a:r>
                      <a:r>
                        <a:rPr lang="fr-FR" sz="900" b="0" dirty="0" err="1">
                          <a:latin typeface="Comic Sans MS" panose="030F0702030302020204" pitchFamily="66" charset="0"/>
                        </a:rPr>
                        <a:t>Unison</a:t>
                      </a:r>
                      <a:r>
                        <a:rPr lang="fr-FR" sz="900" b="0" dirty="0">
                          <a:latin typeface="Comic Sans MS" panose="030F0702030302020204" pitchFamily="66" charset="0"/>
                        </a:rPr>
                        <a:t>, Canon, Action, </a:t>
                      </a:r>
                      <a:r>
                        <a:rPr lang="fr-FR" sz="900" b="0" dirty="0" err="1">
                          <a:latin typeface="Comic Sans MS" panose="030F0702030302020204" pitchFamily="66" charset="0"/>
                        </a:rPr>
                        <a:t>Reaction</a:t>
                      </a:r>
                      <a:endParaRPr lang="en-GB" sz="900" b="0" dirty="0">
                        <a:latin typeface="Comic Sans MS" panose="030F0702030302020204" pitchFamily="66" charset="0"/>
                      </a:endParaRPr>
                    </a:p>
                  </a:txBody>
                  <a:tcPr/>
                </a:tc>
                <a:tc hMerge="1">
                  <a:txBody>
                    <a:bodyPr/>
                    <a:lstStyle/>
                    <a:p>
                      <a:r>
                        <a:rPr lang="en-GB" sz="900" b="1" dirty="0">
                          <a:latin typeface="Comic Sans MS" panose="030F0702030302020204" pitchFamily="66" charset="0"/>
                        </a:rPr>
                        <a:t>Key Vocab: </a:t>
                      </a:r>
                      <a:r>
                        <a:rPr lang="en-GB" sz="900" dirty="0">
                          <a:latin typeface="Comic Sans MS" panose="030F0702030302020204" pitchFamily="66" charset="0"/>
                        </a:rPr>
                        <a:t>Muscles, Joints, Symmetrical/asymmetrical,</a:t>
                      </a:r>
                    </a:p>
                    <a:p>
                      <a:r>
                        <a:rPr lang="en-GB" sz="900" dirty="0">
                          <a:latin typeface="Comic Sans MS" panose="030F0702030302020204" pitchFamily="66" charset="0"/>
                        </a:rPr>
                        <a:t>Rotation, Turn, Shape, Landing, Take-off, Flight, Performance/evaluation </a:t>
                      </a:r>
                    </a:p>
                  </a:txBody>
                  <a:tcPr/>
                </a:tc>
                <a:extLst>
                  <a:ext uri="{0D108BD9-81ED-4DB2-BD59-A6C34878D82A}">
                    <a16:rowId xmlns:a16="http://schemas.microsoft.com/office/drawing/2014/main" val="2294216175"/>
                  </a:ext>
                </a:extLst>
              </a:tr>
              <a:tr h="1912146">
                <a:tc>
                  <a:txBody>
                    <a:bodyPr/>
                    <a:lstStyle/>
                    <a:p>
                      <a:pPr algn="l"/>
                      <a:r>
                        <a:rPr lang="en-GB" sz="1000" b="1" dirty="0">
                          <a:latin typeface="Comic Sans MS" panose="030F0702030302020204" pitchFamily="66" charset="0"/>
                        </a:rPr>
                        <a:t>Components:</a:t>
                      </a:r>
                    </a:p>
                    <a:p>
                      <a:pPr marL="171450" indent="-171450" algn="l">
                        <a:buFont typeface="Arial" panose="020B0604020202020204" pitchFamily="34" charset="0"/>
                        <a:buChar char="•"/>
                      </a:pPr>
                      <a:r>
                        <a:rPr lang="en-GB" sz="1000" b="0" dirty="0">
                          <a:latin typeface="Comic Sans MS" panose="030F0702030302020204" pitchFamily="66" charset="0"/>
                        </a:rPr>
                        <a:t>Know how to jump off an object and land appropriately.</a:t>
                      </a:r>
                    </a:p>
                    <a:p>
                      <a:pPr marL="171450" indent="-171450" algn="l">
                        <a:buFont typeface="Arial" panose="020B0604020202020204" pitchFamily="34" charset="0"/>
                        <a:buChar char="•"/>
                      </a:pPr>
                      <a:r>
                        <a:rPr lang="en-GB" sz="1000" b="0" dirty="0">
                          <a:latin typeface="Comic Sans MS" panose="030F0702030302020204" pitchFamily="66" charset="0"/>
                        </a:rPr>
                        <a:t>Know how to travel with confidence and skill around, under, over and through balancing and climbing equipment.</a:t>
                      </a:r>
                    </a:p>
                    <a:p>
                      <a:pPr algn="l"/>
                      <a:endParaRPr lang="en-GB" sz="1000" b="1" dirty="0">
                        <a:latin typeface="Comic Sans MS" panose="030F0702030302020204" pitchFamily="66" charset="0"/>
                      </a:endParaRPr>
                    </a:p>
                    <a:p>
                      <a:pPr algn="l"/>
                      <a:r>
                        <a:rPr lang="en-GB" sz="1000" b="1" dirty="0">
                          <a:latin typeface="Comic Sans MS" panose="030F0702030302020204" pitchFamily="66" charset="0"/>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copy and explore basic movements with clear control.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vary levels and speed in sequence.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vary the size of their body shapes.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add change of direction to a sequence.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use space well and negotiates space clearly.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describe a short dance using appropriate vocabulary.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respond imaginatively to stimuli.</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confidently improvises with a partner or on their own.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begin to create longer dance sequences in a larger group.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demonstrate precision and some control in response to stimuli.</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Beginning to vary dynamics and develop actions and motifs.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demonstrate rhythm and spatial awareness.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modify parts of a sequence as a result of self-evaluation.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use simple dance vocabulary to compare and improve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work.</a:t>
                      </a: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exaggerate dance movements and motifs (using expression when moving)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perform with confidence, using a range of movement patterns.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demonstrate a strong imagination when creating own dance sequences and motifs.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demonstrate strong movements throughout a dance sequence.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combine flexibility, techniques and movements to create a fluent sequence.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move  appropriately and with the required style in relation to the stimulus. </a:t>
                      </a:r>
                      <a:r>
                        <a:rPr kumimoji="0" lang="en-GB" sz="800" b="0" i="0" u="none" strike="noStrike" kern="1200" cap="none" spc="0" normalizeH="0" baseline="0" noProof="0" dirty="0" err="1">
                          <a:ln>
                            <a:noFill/>
                          </a:ln>
                          <a:solidFill>
                            <a:prstClr val="black"/>
                          </a:solidFill>
                          <a:effectLst/>
                          <a:uLnTx/>
                          <a:uFillTx/>
                          <a:latin typeface="Comic Sans MS" panose="030F0702030302020204" pitchFamily="66" charset="0"/>
                          <a:ea typeface="+mn-ea"/>
                          <a:cs typeface="+mn-cs"/>
                        </a:rPr>
                        <a:t>e.g</a:t>
                      </a: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using various levels, ways of travelling and motifs.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Beginning to show a change of pace and timing in their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movements.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move to the beat accurately in dance sequences.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improvise with confidence, still demonstrating fluency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across their sequence.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dance with fluency, linking all movements and ensuring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they flow.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demonstrate consistent precision when performing dance sequences.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modify parts of a sequence as a result of self and peer evaluation.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use more complex dance vocabulary to compare and improve work.</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txBody>
                  <a:tcPr/>
                </a:tc>
                <a:extLst>
                  <a:ext uri="{0D108BD9-81ED-4DB2-BD59-A6C34878D82A}">
                    <a16:rowId xmlns:a16="http://schemas.microsoft.com/office/drawing/2014/main" val="553341929"/>
                  </a:ext>
                </a:extLst>
              </a:tr>
            </a:tbl>
          </a:graphicData>
        </a:graphic>
      </p:graphicFrame>
    </p:spTree>
    <p:extLst>
      <p:ext uri="{BB962C8B-B14F-4D97-AF65-F5344CB8AC3E}">
        <p14:creationId xmlns:p14="http://schemas.microsoft.com/office/powerpoint/2010/main" val="491922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PE </a:t>
            </a:r>
            <a:r>
              <a:rPr lang="en-GB" sz="3200" dirty="0">
                <a:solidFill>
                  <a:schemeClr val="bg1"/>
                </a:solidFill>
                <a:latin typeface="Comic Sans MS" panose="030F0702030302020204" pitchFamily="66" charset="0"/>
              </a:rPr>
              <a:t>– Endpoints Dance &amp; Yoga</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graphicFrame>
        <p:nvGraphicFramePr>
          <p:cNvPr id="8" name="Table 7">
            <a:extLst>
              <a:ext uri="{FF2B5EF4-FFF2-40B4-BE49-F238E27FC236}">
                <a16:creationId xmlns:a16="http://schemas.microsoft.com/office/drawing/2014/main" id="{1D73C969-E4D3-4269-AF0C-427B5FCE5536}"/>
              </a:ext>
            </a:extLst>
          </p:cNvPr>
          <p:cNvGraphicFramePr>
            <a:graphicFrameLocks noGrp="1"/>
          </p:cNvGraphicFramePr>
          <p:nvPr>
            <p:extLst>
              <p:ext uri="{D42A27DB-BD31-4B8C-83A1-F6EECF244321}">
                <p14:modId xmlns:p14="http://schemas.microsoft.com/office/powerpoint/2010/main" val="1463344741"/>
              </p:ext>
            </p:extLst>
          </p:nvPr>
        </p:nvGraphicFramePr>
        <p:xfrm>
          <a:off x="143521" y="2022369"/>
          <a:ext cx="11942637" cy="1974088"/>
        </p:xfrm>
        <a:graphic>
          <a:graphicData uri="http://schemas.openxmlformats.org/drawingml/2006/table">
            <a:tbl>
              <a:tblPr firstRow="1" bandRow="1">
                <a:tableStyleId>{5940675A-B579-460E-94D1-54222C63F5DA}</a:tableStyleId>
              </a:tblPr>
              <a:tblGrid>
                <a:gridCol w="2404371">
                  <a:extLst>
                    <a:ext uri="{9D8B030D-6E8A-4147-A177-3AD203B41FA5}">
                      <a16:colId xmlns:a16="http://schemas.microsoft.com/office/drawing/2014/main" val="2239631639"/>
                    </a:ext>
                  </a:extLst>
                </a:gridCol>
                <a:gridCol w="2361460">
                  <a:extLst>
                    <a:ext uri="{9D8B030D-6E8A-4147-A177-3AD203B41FA5}">
                      <a16:colId xmlns:a16="http://schemas.microsoft.com/office/drawing/2014/main" val="1400184497"/>
                    </a:ext>
                  </a:extLst>
                </a:gridCol>
                <a:gridCol w="3569563">
                  <a:extLst>
                    <a:ext uri="{9D8B030D-6E8A-4147-A177-3AD203B41FA5}">
                      <a16:colId xmlns:a16="http://schemas.microsoft.com/office/drawing/2014/main" val="361412992"/>
                    </a:ext>
                  </a:extLst>
                </a:gridCol>
                <a:gridCol w="116840">
                  <a:extLst>
                    <a:ext uri="{9D8B030D-6E8A-4147-A177-3AD203B41FA5}">
                      <a16:colId xmlns:a16="http://schemas.microsoft.com/office/drawing/2014/main" val="3275825684"/>
                    </a:ext>
                  </a:extLst>
                </a:gridCol>
                <a:gridCol w="349040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endParaRPr lang="en-GB"/>
                    </a:p>
                  </a:txBody>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US" sz="1200" dirty="0">
                          <a:latin typeface="Comic Sans MS" panose="030F0702030302020204" pitchFamily="66" charset="0"/>
                        </a:rPr>
                        <a:t>E</a:t>
                      </a:r>
                      <a:r>
                        <a:rPr lang="en-GB" sz="1200" dirty="0" err="1">
                          <a:latin typeface="Comic Sans MS" panose="030F0702030302020204" pitchFamily="66" charset="0"/>
                        </a:rPr>
                        <a:t>nd</a:t>
                      </a:r>
                      <a:r>
                        <a:rPr lang="en-GB" sz="1200" dirty="0">
                          <a:latin typeface="Comic Sans MS" panose="030F0702030302020204" pitchFamily="66" charset="0"/>
                        </a:rPr>
                        <a:t> Points</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a:lnSpc>
                          <a:spcPct val="107000"/>
                        </a:lnSpc>
                        <a:spcAft>
                          <a:spcPts val="800"/>
                        </a:spcAft>
                      </a:pPr>
                      <a:r>
                        <a:rPr lang="en-US" sz="1000" dirty="0">
                          <a:effectLst/>
                          <a:latin typeface="Calibri" panose="020F0502020204030204" pitchFamily="34" charset="0"/>
                          <a:ea typeface="Calibri" panose="020F0502020204030204" pitchFamily="34" charset="0"/>
                        </a:rPr>
                        <a:t> </a:t>
                      </a:r>
                      <a:endParaRPr lang="en-GB" sz="900" dirty="0">
                        <a:effectLst/>
                        <a:latin typeface="Calibri" panose="020F0502020204030204" pitchFamily="34" charset="0"/>
                        <a:ea typeface="Calibri" panose="020F0502020204030204" pitchFamily="34"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endParaRPr lang="en-GB" sz="9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1- To be able to perform a simple sequence, movement, shape or pattern</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2- To be able to perform a simple sequence, movement, shape or pattern with rhythm</a:t>
                      </a:r>
                      <a:endParaRPr lang="en-GB" sz="1000" dirty="0">
                        <a:effectLst/>
                        <a:latin typeface="Comic Sans MS" panose="030F0702030302020204" pitchFamily="66" charset="0"/>
                        <a:ea typeface="Calibri" panose="020F0502020204030204" pitchFamily="34" charset="0"/>
                      </a:endParaRPr>
                    </a:p>
                    <a:p>
                      <a:pPr marL="171450" indent="-171450">
                        <a:buFont typeface="Arial" panose="020B0604020202020204" pitchFamily="34" charset="0"/>
                        <a:buChar char="•"/>
                      </a:pPr>
                      <a:endParaRPr lang="en-GB" sz="10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 Year 3- To be able to perform and sequence of linked skills to create a routine</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4- To be able to perform and evaluate a sequence to linked skills to create a routine</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endParaRPr lang="en-GB" sz="1000" dirty="0">
                        <a:latin typeface="Comic Sans MS" panose="030F0702030302020204" pitchFamily="66" charset="0"/>
                      </a:endParaRPr>
                    </a:p>
                  </a:txBody>
                  <a:tcPr/>
                </a:tc>
                <a:tc gridSpan="2">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5- To know elements of choreography can be used as part of a linked sequence of skills to create a routine.</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6 - To select and apply elements of choreography and use them to create a routine. Evaluate and amend routines with technical language.</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bl>
          </a:graphicData>
        </a:graphic>
      </p:graphicFrame>
    </p:spTree>
    <p:extLst>
      <p:ext uri="{BB962C8B-B14F-4D97-AF65-F5344CB8AC3E}">
        <p14:creationId xmlns:p14="http://schemas.microsoft.com/office/powerpoint/2010/main" val="2638574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1" y="231525"/>
            <a:ext cx="9565793" cy="892552"/>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2000" dirty="0">
                <a:solidFill>
                  <a:prstClr val="white"/>
                </a:solidFill>
                <a:latin typeface="Comic Sans MS" panose="030F0702030302020204" pitchFamily="66" charset="0"/>
              </a:rPr>
              <a:t>PE </a:t>
            </a:r>
            <a:r>
              <a:rPr lang="en-GB" sz="2000" dirty="0">
                <a:solidFill>
                  <a:schemeClr val="bg1"/>
                </a:solidFill>
                <a:latin typeface="Comic Sans MS" panose="030F0702030302020204" pitchFamily="66" charset="0"/>
              </a:rPr>
              <a:t>– Endpoints Invasion Games, Net and Wall and Striking and Fielding.  </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graphicFrame>
        <p:nvGraphicFramePr>
          <p:cNvPr id="9" name="Table 8">
            <a:extLst>
              <a:ext uri="{FF2B5EF4-FFF2-40B4-BE49-F238E27FC236}">
                <a16:creationId xmlns:a16="http://schemas.microsoft.com/office/drawing/2014/main" id="{E4371DD7-6E72-42F7-B3D8-D8E9C1AF87FC}"/>
              </a:ext>
            </a:extLst>
          </p:cNvPr>
          <p:cNvGraphicFramePr>
            <a:graphicFrameLocks noGrp="1"/>
          </p:cNvGraphicFramePr>
          <p:nvPr>
            <p:extLst>
              <p:ext uri="{D42A27DB-BD31-4B8C-83A1-F6EECF244321}">
                <p14:modId xmlns:p14="http://schemas.microsoft.com/office/powerpoint/2010/main" val="3406366026"/>
              </p:ext>
            </p:extLst>
          </p:nvPr>
        </p:nvGraphicFramePr>
        <p:xfrm>
          <a:off x="143520" y="1871449"/>
          <a:ext cx="11904957" cy="4648200"/>
        </p:xfrm>
        <a:graphic>
          <a:graphicData uri="http://schemas.openxmlformats.org/drawingml/2006/table">
            <a:tbl>
              <a:tblPr firstRow="1" bandRow="1">
                <a:tableStyleId>{5940675A-B579-460E-94D1-54222C63F5DA}</a:tableStyleId>
              </a:tblPr>
              <a:tblGrid>
                <a:gridCol w="2404371">
                  <a:extLst>
                    <a:ext uri="{9D8B030D-6E8A-4147-A177-3AD203B41FA5}">
                      <a16:colId xmlns:a16="http://schemas.microsoft.com/office/drawing/2014/main" val="2239631639"/>
                    </a:ext>
                  </a:extLst>
                </a:gridCol>
                <a:gridCol w="2361460">
                  <a:extLst>
                    <a:ext uri="{9D8B030D-6E8A-4147-A177-3AD203B41FA5}">
                      <a16:colId xmlns:a16="http://schemas.microsoft.com/office/drawing/2014/main" val="1400184497"/>
                    </a:ext>
                  </a:extLst>
                </a:gridCol>
                <a:gridCol w="2805344">
                  <a:extLst>
                    <a:ext uri="{9D8B030D-6E8A-4147-A177-3AD203B41FA5}">
                      <a16:colId xmlns:a16="http://schemas.microsoft.com/office/drawing/2014/main" val="361412992"/>
                    </a:ext>
                  </a:extLst>
                </a:gridCol>
                <a:gridCol w="843379">
                  <a:extLst>
                    <a:ext uri="{9D8B030D-6E8A-4147-A177-3AD203B41FA5}">
                      <a16:colId xmlns:a16="http://schemas.microsoft.com/office/drawing/2014/main" val="1521531662"/>
                    </a:ext>
                  </a:extLst>
                </a:gridCol>
                <a:gridCol w="349040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pPr algn="ctr"/>
                      <a:endParaRPr lang="en-GB" sz="1200" dirty="0">
                        <a:latin typeface="Comic Sans MS" panose="030F0702030302020204" pitchFamily="66" charset="0"/>
                      </a:endParaRPr>
                    </a:p>
                  </a:txBody>
                  <a:tcPr>
                    <a:solidFill>
                      <a:schemeClr val="accent1">
                        <a:lumMod val="60000"/>
                        <a:lumOff val="40000"/>
                      </a:schemeClr>
                    </a:solidFill>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GB" sz="1200" dirty="0">
                          <a:latin typeface="Comic Sans MS" panose="030F0702030302020204" pitchFamily="66" charset="0"/>
                        </a:rPr>
                        <a:t>National Curriculum</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marL="171450" indent="-171450">
                        <a:buFont typeface="Arial" panose="020B0604020202020204" pitchFamily="34" charset="0"/>
                        <a:buChar char="•"/>
                      </a:pPr>
                      <a:r>
                        <a:rPr lang="en-US" sz="800" dirty="0">
                          <a:latin typeface="Comic Sans MS" panose="030F0702030302020204" pitchFamily="66" charset="0"/>
                        </a:rPr>
                        <a:t>Negotiates space successfully when playing racing and chasing games with other children, adjusting speed or changing direction to avoid obstacles</a:t>
                      </a:r>
                    </a:p>
                    <a:p>
                      <a:pPr marL="171450" indent="-171450">
                        <a:buFont typeface="Arial" panose="020B0604020202020204" pitchFamily="34" charset="0"/>
                        <a:buChar char="•"/>
                      </a:pPr>
                      <a:r>
                        <a:rPr lang="en-US" sz="800" dirty="0">
                          <a:latin typeface="Comic Sans MS" panose="030F0702030302020204" pitchFamily="66" charset="0"/>
                        </a:rPr>
                        <a:t>Shows increasing control over an object in pushing, patting, throwing, catching or kicking it.</a:t>
                      </a:r>
                    </a:p>
                    <a:p>
                      <a:pPr marL="171450" indent="-171450">
                        <a:buFont typeface="Arial" panose="020B0604020202020204" pitchFamily="34" charset="0"/>
                        <a:buChar char="•"/>
                      </a:pPr>
                      <a:r>
                        <a:rPr lang="en-US" sz="800" dirty="0">
                          <a:latin typeface="Comic Sans MS" panose="030F0702030302020204" pitchFamily="66" charset="0"/>
                        </a:rPr>
                        <a:t>Shows a preference for a dominant hand.</a:t>
                      </a:r>
                    </a:p>
                    <a:p>
                      <a:pPr marL="171450" indent="-171450">
                        <a:buFont typeface="Arial" panose="020B0604020202020204" pitchFamily="34" charset="0"/>
                        <a:buChar char="•"/>
                      </a:pPr>
                      <a:endParaRPr lang="en-GB" sz="800" dirty="0">
                        <a:latin typeface="Comic Sans MS" panose="030F0702030302020204" pitchFamily="66" charset="0"/>
                      </a:endParaRPr>
                    </a:p>
                  </a:txBody>
                  <a:tcPr/>
                </a:tc>
                <a:tc>
                  <a:txBody>
                    <a:bodyPr/>
                    <a:lstStyle/>
                    <a:p>
                      <a:pPr marL="171450" indent="-171450">
                        <a:buFont typeface="Arial" panose="020B0604020202020204" pitchFamily="34" charset="0"/>
                        <a:buChar char="•"/>
                      </a:pPr>
                      <a:r>
                        <a:rPr lang="en-US" sz="800" dirty="0">
                          <a:latin typeface="Comic Sans MS" panose="030F0702030302020204" pitchFamily="66" charset="0"/>
                        </a:rPr>
                        <a:t>participate in team games, developing simple tactics for attacking and defending</a:t>
                      </a:r>
                    </a:p>
                    <a:p>
                      <a:pPr marL="171450" indent="-171450">
                        <a:buFont typeface="Arial" panose="020B0604020202020204" pitchFamily="34" charset="0"/>
                        <a:buChar char="•"/>
                      </a:pPr>
                      <a:r>
                        <a:rPr lang="en-US" sz="800" dirty="0">
                          <a:latin typeface="Comic Sans MS" panose="030F0702030302020204" pitchFamily="66" charset="0"/>
                        </a:rPr>
                        <a:t>master basic movements including running, jumping, throwing and catching, as well as developing balance, agility and co-ordination, and begin to apply these in a range of activities</a:t>
                      </a:r>
                    </a:p>
                    <a:p>
                      <a:pPr marL="0" indent="0">
                        <a:buFont typeface="Arial" panose="020B0604020202020204" pitchFamily="34" charset="0"/>
                        <a:buNone/>
                      </a:pPr>
                      <a:endParaRPr lang="en-GB" sz="800" dirty="0">
                        <a:latin typeface="Comic Sans MS" panose="030F0702030302020204" pitchFamily="66" charset="0"/>
                      </a:endParaRPr>
                    </a:p>
                  </a:txBody>
                  <a:tcPr/>
                </a:tc>
                <a:tc gridSpan="3">
                  <a:txBody>
                    <a:bodyPr/>
                    <a:lstStyle/>
                    <a:p>
                      <a:pPr marL="171450" indent="-171450">
                        <a:buFont typeface="Arial" panose="020B0604020202020204" pitchFamily="34" charset="0"/>
                        <a:buChar char="•"/>
                      </a:pPr>
                      <a:r>
                        <a:rPr lang="en-US" sz="800" dirty="0">
                          <a:latin typeface="Comic Sans MS" panose="030F0702030302020204" pitchFamily="66" charset="0"/>
                        </a:rPr>
                        <a:t>play competitive games, modified where appropriate [for example, badminton, basketball, cricket, football, hockey, netball, rounders and tennis], and apply basic principles suitable for attacking and defending</a:t>
                      </a:r>
                    </a:p>
                    <a:p>
                      <a:pPr marL="171450" indent="-171450">
                        <a:buFont typeface="Arial" panose="020B0604020202020204" pitchFamily="34" charset="0"/>
                        <a:buChar char="•"/>
                      </a:pPr>
                      <a:r>
                        <a:rPr lang="en-US" sz="800" dirty="0">
                          <a:latin typeface="Comic Sans MS" panose="030F0702030302020204" pitchFamily="66" charset="0"/>
                        </a:rPr>
                        <a:t>-use running, jumping, throwing and catching in isolation and in combination</a:t>
                      </a:r>
                    </a:p>
                    <a:p>
                      <a:pPr marL="171450" indent="-171450">
                        <a:buFont typeface="Arial" panose="020B0604020202020204" pitchFamily="34" charset="0"/>
                        <a:buChar char="•"/>
                      </a:pPr>
                      <a:endParaRPr lang="en-GB" sz="800" dirty="0">
                        <a:latin typeface="Comic Sans MS" panose="030F0702030302020204" pitchFamily="66" charset="0"/>
                      </a:endParaRPr>
                    </a:p>
                  </a:txBody>
                  <a:tcPr/>
                </a:tc>
                <a:tc hMerge="1">
                  <a:txBody>
                    <a:bodyPr/>
                    <a:lstStyle/>
                    <a:p>
                      <a:endParaRPr lang="en-GB"/>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r h="530046">
                <a:tc>
                  <a:txBody>
                    <a:bodyPr/>
                    <a:lstStyle/>
                    <a:p>
                      <a:r>
                        <a:rPr lang="en-GB" sz="800" b="1" dirty="0">
                          <a:latin typeface="Comic Sans MS" panose="030F0702030302020204" pitchFamily="66" charset="0"/>
                        </a:rPr>
                        <a:t>Key Vocab: </a:t>
                      </a:r>
                      <a:r>
                        <a:rPr lang="en-GB" sz="800" dirty="0">
                          <a:latin typeface="Comic Sans MS" panose="030F0702030302020204" pitchFamily="66" charset="0"/>
                        </a:rPr>
                        <a:t>running, throwing, catching</a:t>
                      </a:r>
                    </a:p>
                  </a:txBody>
                  <a:tcPr/>
                </a:tc>
                <a:tc>
                  <a:txBody>
                    <a:bodyPr/>
                    <a:lstStyle/>
                    <a:p>
                      <a:r>
                        <a:rPr lang="en-US" sz="800" b="1" dirty="0">
                          <a:latin typeface="Comic Sans MS" panose="030F0702030302020204" pitchFamily="66" charset="0"/>
                        </a:rPr>
                        <a:t>Key Vocab: </a:t>
                      </a:r>
                      <a:r>
                        <a:rPr lang="en-US" sz="800" b="0" dirty="0">
                          <a:latin typeface="Comic Sans MS" panose="030F0702030302020204" pitchFamily="66" charset="0"/>
                        </a:rPr>
                        <a:t>Striking, Catching, Own space, Team, Speed, Direction, Passing, Controlling, Shooting, Scoring</a:t>
                      </a:r>
                      <a:endParaRPr lang="en-GB" sz="800" b="0" dirty="0">
                        <a:latin typeface="Comic Sans MS" panose="030F0702030302020204" pitchFamily="66" charset="0"/>
                      </a:endParaRPr>
                    </a:p>
                  </a:txBody>
                  <a:tcPr/>
                </a:tc>
                <a:tc>
                  <a:txBody>
                    <a:bodyPr/>
                    <a:lstStyle/>
                    <a:p>
                      <a:r>
                        <a:rPr lang="en-US" sz="800" b="1" dirty="0">
                          <a:latin typeface="Comic Sans MS" panose="030F0702030302020204" pitchFamily="66" charset="0"/>
                        </a:rPr>
                        <a:t>Key Vocab: </a:t>
                      </a:r>
                      <a:r>
                        <a:rPr lang="en-US" sz="800" b="0" dirty="0">
                          <a:latin typeface="Comic Sans MS" panose="030F0702030302020204" pitchFamily="66" charset="0"/>
                        </a:rPr>
                        <a:t>Keep possession, Scoring goals, Keeping score, Making space, Pass/send/receive, Travel with a ball, Make use of space, Points/goals, Rules, Tactics, Batting, Fielding, Defending, Hitting</a:t>
                      </a:r>
                      <a:endParaRPr lang="en-GB" sz="800" b="0" dirty="0">
                        <a:latin typeface="Comic Sans MS" panose="030F0702030302020204" pitchFamily="66" charset="0"/>
                      </a:endParaRPr>
                    </a:p>
                  </a:txBody>
                  <a:tcPr/>
                </a:tc>
                <a:tc gridSpan="2">
                  <a:txBody>
                    <a:bodyPr/>
                    <a:lstStyle/>
                    <a:p>
                      <a:r>
                        <a:rPr lang="en-GB" sz="800" b="1" dirty="0">
                          <a:latin typeface="Comic Sans MS" panose="030F0702030302020204" pitchFamily="66" charset="0"/>
                        </a:rPr>
                        <a:t>Key Vocab: </a:t>
                      </a:r>
                      <a:r>
                        <a:rPr lang="en-GB" sz="800" b="0" dirty="0">
                          <a:latin typeface="Comic Sans MS" panose="030F0702030302020204" pitchFamily="66" charset="0"/>
                        </a:rPr>
                        <a:t>Keeping possession, Passing, Dribbling, Shooting, Support, Marking, Attackers/defenders, Marking, Team play, Batting, Fielding, Bowler, Defending, Hitting, Offside, Pitch, Forehand/backhand </a:t>
                      </a:r>
                    </a:p>
                  </a:txBody>
                  <a:tcPr/>
                </a:tc>
                <a:tc hMerge="1">
                  <a:txBody>
                    <a:bodyPr/>
                    <a:lstStyle/>
                    <a:p>
                      <a:r>
                        <a:rPr lang="en-GB" sz="900" b="1" dirty="0">
                          <a:latin typeface="Comic Sans MS" panose="030F0702030302020204" pitchFamily="66" charset="0"/>
                        </a:rPr>
                        <a:t>Key Vocab: </a:t>
                      </a:r>
                      <a:r>
                        <a:rPr lang="en-GB" sz="900" dirty="0">
                          <a:latin typeface="Comic Sans MS" panose="030F0702030302020204" pitchFamily="66" charset="0"/>
                        </a:rPr>
                        <a:t>Muscles, Joints, Symmetrical/asymmetrical,</a:t>
                      </a:r>
                    </a:p>
                    <a:p>
                      <a:r>
                        <a:rPr lang="en-GB" sz="900" dirty="0">
                          <a:latin typeface="Comic Sans MS" panose="030F0702030302020204" pitchFamily="66" charset="0"/>
                        </a:rPr>
                        <a:t>Rotation, Turn, Shape, Landing, Take-off, Flight, Performance/evaluation </a:t>
                      </a:r>
                    </a:p>
                  </a:txBody>
                  <a:tcPr/>
                </a:tc>
                <a:extLst>
                  <a:ext uri="{0D108BD9-81ED-4DB2-BD59-A6C34878D82A}">
                    <a16:rowId xmlns:a16="http://schemas.microsoft.com/office/drawing/2014/main" val="2294216175"/>
                  </a:ext>
                </a:extLst>
              </a:tr>
              <a:tr h="1912146">
                <a:tc>
                  <a:txBody>
                    <a:bodyPr/>
                    <a:lstStyle/>
                    <a:p>
                      <a:pPr algn="l"/>
                      <a:r>
                        <a:rPr lang="en-US" sz="800" b="1" dirty="0">
                          <a:latin typeface="Comic Sans MS" panose="030F0702030302020204" pitchFamily="66" charset="0"/>
                        </a:rPr>
                        <a:t>Components:</a:t>
                      </a:r>
                    </a:p>
                    <a:p>
                      <a:pPr marL="171450" indent="-171450" algn="l">
                        <a:buFont typeface="Arial" panose="020B0604020202020204" pitchFamily="34" charset="0"/>
                        <a:buChar char="•"/>
                      </a:pPr>
                      <a:r>
                        <a:rPr lang="en-US" sz="1100" b="0" dirty="0">
                          <a:latin typeface="Comic Sans MS" panose="030F0702030302020204" pitchFamily="66" charset="0"/>
                        </a:rPr>
                        <a:t>Negotiates space successfully when playing racing and chasing games with other children, adjusting speed or changing direction to avoid obstacles.</a:t>
                      </a:r>
                    </a:p>
                    <a:p>
                      <a:pPr marL="171450" indent="-171450" algn="l">
                        <a:buFont typeface="Arial" panose="020B0604020202020204" pitchFamily="34" charset="0"/>
                        <a:buChar char="•"/>
                      </a:pPr>
                      <a:r>
                        <a:rPr lang="en-US" sz="1100" b="0" dirty="0">
                          <a:latin typeface="Comic Sans MS" panose="030F0702030302020204" pitchFamily="66" charset="0"/>
                        </a:rPr>
                        <a:t>Shows increasing control over an object in pushing, patting, throwing, catching or kicking it.</a:t>
                      </a:r>
                    </a:p>
                    <a:p>
                      <a:pPr algn="l"/>
                      <a:endParaRPr lang="en-GB" sz="800" b="1" dirty="0">
                        <a:latin typeface="Comic Sans MS" panose="030F0702030302020204" pitchFamily="66"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Confident to send the ball to others in a range of ways.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Beginning to apply and combine a variety of skills (to a game situation)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Develop strong spatial awareness.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Beginning to develop own games with peers.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Understand the importance of rules in games.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Develop simple tactics and use them appropriately.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Beginning to develop an understanding of attacking/ defending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a:txBody>
                    <a:bodyPr/>
                    <a:lstStyle/>
                    <a:p>
                      <a:pPr algn="l"/>
                      <a:r>
                        <a:rPr lang="en-US" sz="800" b="1" dirty="0">
                          <a:latin typeface="Comic Sans MS" panose="030F0702030302020204" pitchFamily="66" charset="0"/>
                        </a:rPr>
                        <a:t>Components: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Vary skills, actions and ideas and link these in ways that suit the games activity.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Shows confidence in using ball skills in various ways, and can link these together. e.g. dribbling, bouncing, kicking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Uses skills with co-ordination, control and fluency.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Takes part in competitive games with a strong understanding of tactics and composition.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Can create their own games using knowledge and skills.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Works well in a group to develop various games.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Compares and comments on skills to support creation of new games.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Can make suggestions as to what resources can be used to differentiate a game.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Apply basic skills for attacking and defending.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gridSpan="2">
                  <a:txBody>
                    <a:bodyPr/>
                    <a:lstStyle/>
                    <a:p>
                      <a:pPr algn="l"/>
                      <a:r>
                        <a:rPr lang="en-US" sz="900" b="1" dirty="0">
                          <a:latin typeface="Comic Sans MS" panose="030F0702030302020204" pitchFamily="66" charset="0"/>
                        </a:rPr>
                        <a:t>Components:</a:t>
                      </a:r>
                    </a:p>
                    <a:p>
                      <a:pPr marL="171450" indent="-171450" algn="l">
                        <a:buFont typeface="Arial" panose="020B0604020202020204" pitchFamily="34" charset="0"/>
                        <a:buChar char="•"/>
                      </a:pPr>
                      <a:r>
                        <a:rPr lang="en-US" sz="1000" b="0" dirty="0">
                          <a:latin typeface="Comic Sans MS" panose="030F0702030302020204" pitchFamily="66" charset="0"/>
                        </a:rPr>
                        <a:t>Vary skills, actions and ideas and link these in ways that suit the games activity. </a:t>
                      </a:r>
                    </a:p>
                    <a:p>
                      <a:pPr marL="171450" indent="-171450" algn="l">
                        <a:buFont typeface="Arial" panose="020B0604020202020204" pitchFamily="34" charset="0"/>
                        <a:buChar char="•"/>
                      </a:pPr>
                      <a:r>
                        <a:rPr lang="en-US" sz="1000" b="0" dirty="0">
                          <a:latin typeface="Comic Sans MS" panose="030F0702030302020204" pitchFamily="66" charset="0"/>
                        </a:rPr>
                        <a:t>Shows confidence in using ball skills in various ways, and can link these together effectively.  e.g. dribbling, bouncing, kicking</a:t>
                      </a:r>
                    </a:p>
                    <a:p>
                      <a:pPr marL="171450" indent="-171450" algn="l">
                        <a:buFont typeface="Arial" panose="020B0604020202020204" pitchFamily="34" charset="0"/>
                        <a:buChar char="•"/>
                      </a:pPr>
                      <a:r>
                        <a:rPr lang="en-US" sz="1000" b="0" dirty="0">
                          <a:latin typeface="Comic Sans MS" panose="030F0702030302020204" pitchFamily="66" charset="0"/>
                        </a:rPr>
                        <a:t>Keeps possession of balls during games situations. </a:t>
                      </a:r>
                    </a:p>
                    <a:p>
                      <a:pPr marL="171450" indent="-171450" algn="l">
                        <a:buFont typeface="Arial" panose="020B0604020202020204" pitchFamily="34" charset="0"/>
                        <a:buChar char="•"/>
                      </a:pPr>
                      <a:r>
                        <a:rPr lang="en-US" sz="1000" b="0" dirty="0">
                          <a:latin typeface="Comic Sans MS" panose="030F0702030302020204" pitchFamily="66" charset="0"/>
                        </a:rPr>
                        <a:t>Consistently uses skills with co-ordination, control and fluency. </a:t>
                      </a:r>
                    </a:p>
                    <a:p>
                      <a:pPr marL="171450" indent="-171450" algn="l">
                        <a:buFont typeface="Arial" panose="020B0604020202020204" pitchFamily="34" charset="0"/>
                        <a:buChar char="•"/>
                      </a:pPr>
                      <a:r>
                        <a:rPr lang="en-US" sz="1000" b="0" dirty="0">
                          <a:latin typeface="Comic Sans MS" panose="030F0702030302020204" pitchFamily="66" charset="0"/>
                        </a:rPr>
                        <a:t>Takes part in competitive games with a strong understanding of tactics and composition. </a:t>
                      </a:r>
                    </a:p>
                    <a:p>
                      <a:pPr marL="171450" indent="-171450" algn="l">
                        <a:buFont typeface="Arial" panose="020B0604020202020204" pitchFamily="34" charset="0"/>
                        <a:buChar char="•"/>
                      </a:pPr>
                      <a:r>
                        <a:rPr lang="en-US" sz="1000" b="0" dirty="0">
                          <a:latin typeface="Comic Sans MS" panose="030F0702030302020204" pitchFamily="66" charset="0"/>
                        </a:rPr>
                        <a:t>Can create their own games using knowledge and skills.</a:t>
                      </a:r>
                    </a:p>
                    <a:p>
                      <a:pPr marL="171450" indent="-171450" algn="l">
                        <a:buFont typeface="Arial" panose="020B0604020202020204" pitchFamily="34" charset="0"/>
                        <a:buChar char="•"/>
                      </a:pPr>
                      <a:r>
                        <a:rPr lang="en-US" sz="1000" b="0" dirty="0">
                          <a:latin typeface="Comic Sans MS" panose="030F0702030302020204" pitchFamily="66" charset="0"/>
                        </a:rPr>
                        <a:t>Modifies competitive games.  </a:t>
                      </a:r>
                    </a:p>
                    <a:p>
                      <a:pPr marL="171450" indent="-171450" algn="l">
                        <a:buFont typeface="Arial" panose="020B0604020202020204" pitchFamily="34" charset="0"/>
                        <a:buChar char="•"/>
                      </a:pPr>
                      <a:r>
                        <a:rPr lang="en-US" sz="1000" b="0" dirty="0">
                          <a:latin typeface="Comic Sans MS" panose="030F0702030302020204" pitchFamily="66" charset="0"/>
                        </a:rPr>
                        <a:t>Compares and comments on skills to support creation of new games.</a:t>
                      </a:r>
                    </a:p>
                    <a:p>
                      <a:pPr algn="l"/>
                      <a:endParaRPr lang="en-US" sz="900" b="0" dirty="0">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9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Components: </a:t>
                      </a:r>
                    </a:p>
                  </a:txBody>
                  <a:tcPr/>
                </a:tc>
                <a:extLst>
                  <a:ext uri="{0D108BD9-81ED-4DB2-BD59-A6C34878D82A}">
                    <a16:rowId xmlns:a16="http://schemas.microsoft.com/office/drawing/2014/main" val="553341929"/>
                  </a:ext>
                </a:extLst>
              </a:tr>
            </a:tbl>
          </a:graphicData>
        </a:graphic>
      </p:graphicFrame>
    </p:spTree>
    <p:extLst>
      <p:ext uri="{BB962C8B-B14F-4D97-AF65-F5344CB8AC3E}">
        <p14:creationId xmlns:p14="http://schemas.microsoft.com/office/powerpoint/2010/main" val="3638406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1" y="231525"/>
            <a:ext cx="9565793" cy="1015663"/>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2800" dirty="0">
                <a:solidFill>
                  <a:prstClr val="white"/>
                </a:solidFill>
                <a:latin typeface="Comic Sans MS" panose="030F0702030302020204" pitchFamily="66" charset="0"/>
              </a:rPr>
              <a:t>PE </a:t>
            </a:r>
            <a:r>
              <a:rPr lang="en-GB" sz="2800" dirty="0">
                <a:solidFill>
                  <a:schemeClr val="bg1"/>
                </a:solidFill>
                <a:latin typeface="Comic Sans MS" panose="030F0702030302020204" pitchFamily="66" charset="0"/>
              </a:rPr>
              <a:t>– Endpoints Invasion Games.  </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graphicFrame>
        <p:nvGraphicFramePr>
          <p:cNvPr id="8" name="Table 7">
            <a:extLst>
              <a:ext uri="{FF2B5EF4-FFF2-40B4-BE49-F238E27FC236}">
                <a16:creationId xmlns:a16="http://schemas.microsoft.com/office/drawing/2014/main" id="{C658427B-7759-4C3E-B830-951737EBE1BC}"/>
              </a:ext>
            </a:extLst>
          </p:cNvPr>
          <p:cNvGraphicFramePr>
            <a:graphicFrameLocks noGrp="1"/>
          </p:cNvGraphicFramePr>
          <p:nvPr>
            <p:extLst>
              <p:ext uri="{D42A27DB-BD31-4B8C-83A1-F6EECF244321}">
                <p14:modId xmlns:p14="http://schemas.microsoft.com/office/powerpoint/2010/main" val="1085960303"/>
              </p:ext>
            </p:extLst>
          </p:nvPr>
        </p:nvGraphicFramePr>
        <p:xfrm>
          <a:off x="143521" y="2022369"/>
          <a:ext cx="11942637" cy="1974088"/>
        </p:xfrm>
        <a:graphic>
          <a:graphicData uri="http://schemas.openxmlformats.org/drawingml/2006/table">
            <a:tbl>
              <a:tblPr firstRow="1" bandRow="1">
                <a:tableStyleId>{5940675A-B579-460E-94D1-54222C63F5DA}</a:tableStyleId>
              </a:tblPr>
              <a:tblGrid>
                <a:gridCol w="2404371">
                  <a:extLst>
                    <a:ext uri="{9D8B030D-6E8A-4147-A177-3AD203B41FA5}">
                      <a16:colId xmlns:a16="http://schemas.microsoft.com/office/drawing/2014/main" val="2239631639"/>
                    </a:ext>
                  </a:extLst>
                </a:gridCol>
                <a:gridCol w="2361460">
                  <a:extLst>
                    <a:ext uri="{9D8B030D-6E8A-4147-A177-3AD203B41FA5}">
                      <a16:colId xmlns:a16="http://schemas.microsoft.com/office/drawing/2014/main" val="1400184497"/>
                    </a:ext>
                  </a:extLst>
                </a:gridCol>
                <a:gridCol w="3569563">
                  <a:extLst>
                    <a:ext uri="{9D8B030D-6E8A-4147-A177-3AD203B41FA5}">
                      <a16:colId xmlns:a16="http://schemas.microsoft.com/office/drawing/2014/main" val="361412992"/>
                    </a:ext>
                  </a:extLst>
                </a:gridCol>
                <a:gridCol w="116840">
                  <a:extLst>
                    <a:ext uri="{9D8B030D-6E8A-4147-A177-3AD203B41FA5}">
                      <a16:colId xmlns:a16="http://schemas.microsoft.com/office/drawing/2014/main" val="3275825684"/>
                    </a:ext>
                  </a:extLst>
                </a:gridCol>
                <a:gridCol w="3490403">
                  <a:extLst>
                    <a:ext uri="{9D8B030D-6E8A-4147-A177-3AD203B41FA5}">
                      <a16:colId xmlns:a16="http://schemas.microsoft.com/office/drawing/2014/main" val="2876505081"/>
                    </a:ext>
                  </a:extLst>
                </a:gridCol>
              </a:tblGrid>
              <a:tr h="227163">
                <a:tc>
                  <a:txBody>
                    <a:bodyPr/>
                    <a:lstStyle/>
                    <a:p>
                      <a:pPr algn="ctr"/>
                      <a:r>
                        <a:rPr lang="en-GB" sz="1200" dirty="0">
                          <a:latin typeface="Comic Sans MS" panose="030F0702030302020204" pitchFamily="66" charset="0"/>
                        </a:rPr>
                        <a:t>EYFS</a:t>
                      </a:r>
                    </a:p>
                  </a:txBody>
                  <a:tcPr>
                    <a:solidFill>
                      <a:srgbClr val="CC99FF"/>
                    </a:solidFill>
                  </a:tcPr>
                </a:tc>
                <a:tc>
                  <a:txBody>
                    <a:bodyPr/>
                    <a:lstStyle/>
                    <a:p>
                      <a:pPr algn="ctr"/>
                      <a:r>
                        <a:rPr lang="en-GB" sz="1200" dirty="0">
                          <a:latin typeface="Comic Sans MS" panose="030F0702030302020204" pitchFamily="66" charset="0"/>
                        </a:rPr>
                        <a:t>KS1</a:t>
                      </a:r>
                    </a:p>
                  </a:txBody>
                  <a:tcPr>
                    <a:solidFill>
                      <a:srgbClr val="CC66FF"/>
                    </a:solidFill>
                  </a:tcPr>
                </a:tc>
                <a:tc gridSpan="2">
                  <a:txBody>
                    <a:bodyPr/>
                    <a:lstStyle/>
                    <a:p>
                      <a:pPr algn="ctr"/>
                      <a:r>
                        <a:rPr lang="en-GB" sz="1200" dirty="0">
                          <a:latin typeface="Comic Sans MS" panose="030F0702030302020204" pitchFamily="66" charset="0"/>
                        </a:rPr>
                        <a:t>LKS2</a:t>
                      </a:r>
                    </a:p>
                  </a:txBody>
                  <a:tcPr>
                    <a:solidFill>
                      <a:srgbClr val="CC00FF"/>
                    </a:solidFill>
                  </a:tcPr>
                </a:tc>
                <a:tc hMerge="1">
                  <a:txBody>
                    <a:bodyPr/>
                    <a:lstStyle/>
                    <a:p>
                      <a:endParaRPr lang="en-GB"/>
                    </a:p>
                  </a:txBody>
                  <a:tcPr/>
                </a:tc>
                <a:tc>
                  <a:txBody>
                    <a:bodyPr/>
                    <a:lstStyle/>
                    <a:p>
                      <a:pPr algn="ctr"/>
                      <a:r>
                        <a:rPr lang="en-GB" sz="1200" dirty="0">
                          <a:latin typeface="Comic Sans MS" panose="030F0702030302020204" pitchFamily="66" charset="0"/>
                        </a:rPr>
                        <a:t>UKS2</a:t>
                      </a:r>
                    </a:p>
                  </a:txBody>
                  <a:tcPr>
                    <a:solidFill>
                      <a:srgbClr val="9900CC"/>
                    </a:solidFill>
                  </a:tcPr>
                </a:tc>
                <a:extLst>
                  <a:ext uri="{0D108BD9-81ED-4DB2-BD59-A6C34878D82A}">
                    <a16:rowId xmlns:a16="http://schemas.microsoft.com/office/drawing/2014/main" val="2952479099"/>
                  </a:ext>
                </a:extLst>
              </a:tr>
              <a:tr h="227163">
                <a:tc gridSpan="5">
                  <a:txBody>
                    <a:bodyPr/>
                    <a:lstStyle/>
                    <a:p>
                      <a:pPr marL="0" indent="0" algn="ctr">
                        <a:buFont typeface="Arial" panose="020B0604020202020204" pitchFamily="34" charset="0"/>
                        <a:buNone/>
                      </a:pPr>
                      <a:r>
                        <a:rPr lang="en-US" sz="1200" dirty="0">
                          <a:latin typeface="Comic Sans MS" panose="030F0702030302020204" pitchFamily="66" charset="0"/>
                        </a:rPr>
                        <a:t>E</a:t>
                      </a:r>
                      <a:r>
                        <a:rPr lang="en-GB" sz="1200" dirty="0" err="1">
                          <a:latin typeface="Comic Sans MS" panose="030F0702030302020204" pitchFamily="66" charset="0"/>
                        </a:rPr>
                        <a:t>nd</a:t>
                      </a:r>
                      <a:r>
                        <a:rPr lang="en-GB" sz="1200" dirty="0">
                          <a:latin typeface="Comic Sans MS" panose="030F0702030302020204" pitchFamily="66" charset="0"/>
                        </a:rPr>
                        <a:t> Points</a:t>
                      </a:r>
                    </a:p>
                  </a:txBody>
                  <a:tcPr>
                    <a:solidFill>
                      <a:schemeClr val="bg1">
                        <a:lumMod val="85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marL="0" indent="0" algn="ctr">
                        <a:buFont typeface="Arial" panose="020B0604020202020204" pitchFamily="34" charset="0"/>
                        <a:buNone/>
                      </a:pPr>
                      <a:endParaRPr lang="en-GB" sz="1200" dirty="0">
                        <a:latin typeface="Comic Sans MS" panose="030F0702030302020204" pitchFamily="66" charset="0"/>
                      </a:endParaRPr>
                    </a:p>
                  </a:txBody>
                  <a:tcPr/>
                </a:tc>
                <a:extLst>
                  <a:ext uri="{0D108BD9-81ED-4DB2-BD59-A6C34878D82A}">
                    <a16:rowId xmlns:a16="http://schemas.microsoft.com/office/drawing/2014/main" val="2505974254"/>
                  </a:ext>
                </a:extLst>
              </a:tr>
              <a:tr h="1097953">
                <a:tc>
                  <a:txBody>
                    <a:bodyPr/>
                    <a:lstStyle/>
                    <a:p>
                      <a:pPr>
                        <a:lnSpc>
                          <a:spcPct val="107000"/>
                        </a:lnSpc>
                        <a:spcAft>
                          <a:spcPts val="0"/>
                        </a:spcAft>
                      </a:pPr>
                      <a:r>
                        <a:rPr lang="en-US" sz="1000" dirty="0">
                          <a:effectLst/>
                          <a:latin typeface="Calibri" panose="020F0502020204030204" pitchFamily="34" charset="0"/>
                          <a:ea typeface="Calibri" panose="020F0502020204030204" pitchFamily="34" charset="0"/>
                        </a:rPr>
                        <a:t> </a:t>
                      </a:r>
                      <a:endParaRPr lang="en-GB" sz="900" dirty="0">
                        <a:effectLst/>
                        <a:latin typeface="Calibri" panose="020F0502020204030204" pitchFamily="34" charset="0"/>
                        <a:ea typeface="Calibri" panose="020F0502020204030204" pitchFamily="34"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endParaRPr lang="en-GB" sz="9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1 – To learn how to fundamental games skills as part of a team.</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2- To explore attack and defense as part of a team in preparation for a range of sports.</a:t>
                      </a:r>
                      <a:endParaRPr lang="en-GB" sz="1000" dirty="0">
                        <a:effectLst/>
                        <a:latin typeface="Comic Sans MS" panose="030F0702030302020204" pitchFamily="66" charset="0"/>
                        <a:ea typeface="Calibri" panose="020F0502020204030204" pitchFamily="34" charset="0"/>
                      </a:endParaRPr>
                    </a:p>
                    <a:p>
                      <a:pPr marL="171450" indent="-171450">
                        <a:buFont typeface="Arial" panose="020B0604020202020204" pitchFamily="34" charset="0"/>
                        <a:buChar char="•"/>
                      </a:pPr>
                      <a:endParaRPr lang="en-GB" sz="1000" dirty="0">
                        <a:latin typeface="Comic Sans MS" panose="030F0702030302020204" pitchFamily="66" charset="0"/>
                      </a:endParaRPr>
                    </a:p>
                  </a:txBody>
                  <a:tcPr/>
                </a:tc>
                <a:tc>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 Year 3- To learn the skills of attack and defense as part of a team in a range of sports.</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4- To learn different strategies of attack and defense as part of a team in a range of sports.</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gridSpan="2">
                  <a:txBody>
                    <a:bodyPr/>
                    <a:lstStyle/>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5- To select a range of attacking and defensive tactical strategies as part of a team in a range of sports.</a:t>
                      </a:r>
                      <a:endParaRPr lang="en-GB" sz="1000" dirty="0">
                        <a:effectLst/>
                        <a:latin typeface="Comic Sans MS" panose="030F0702030302020204" pitchFamily="66" charset="0"/>
                        <a:ea typeface="Calibri" panose="020F0502020204030204" pitchFamily="34" charset="0"/>
                      </a:endParaRPr>
                    </a:p>
                    <a:p>
                      <a:pPr>
                        <a:lnSpc>
                          <a:spcPct val="107000"/>
                        </a:lnSpc>
                        <a:spcAft>
                          <a:spcPts val="800"/>
                        </a:spcAft>
                      </a:pPr>
                      <a:r>
                        <a:rPr lang="en-US" sz="1000" dirty="0">
                          <a:effectLst/>
                          <a:latin typeface="Comic Sans MS" panose="030F0702030302020204" pitchFamily="66" charset="0"/>
                          <a:ea typeface="Calibri" panose="020F0502020204030204" pitchFamily="34" charset="0"/>
                        </a:rPr>
                        <a:t>Year 6- To select, apply and evaluate tactical strategies as part of a team in a range of sports.</a:t>
                      </a:r>
                      <a:endParaRPr lang="en-GB" sz="1000" dirty="0">
                        <a:effectLst/>
                        <a:latin typeface="Comic Sans MS" panose="030F0702030302020204" pitchFamily="66" charset="0"/>
                        <a:ea typeface="Calibri" panose="020F0502020204030204" pitchFamily="34" charset="0"/>
                      </a:endParaRPr>
                    </a:p>
                    <a:p>
                      <a:pPr marL="0" indent="0">
                        <a:buFont typeface="Arial" panose="020B0604020202020204" pitchFamily="34" charset="0"/>
                        <a:buNone/>
                      </a:pPr>
                      <a:endParaRPr lang="en-GB" sz="1000" dirty="0">
                        <a:latin typeface="Comic Sans MS" panose="030F0702030302020204" pitchFamily="66" charset="0"/>
                      </a:endParaRPr>
                    </a:p>
                  </a:txBody>
                  <a:tcPr/>
                </a:tc>
                <a:tc hMerge="1">
                  <a:txBody>
                    <a:bodyPr/>
                    <a:lstStyle/>
                    <a:p>
                      <a:pPr marL="171450" indent="-171450">
                        <a:buFont typeface="Arial" panose="020B0604020202020204" pitchFamily="34" charset="0"/>
                        <a:buChar char="•"/>
                      </a:pPr>
                      <a:endParaRPr lang="en-GB" sz="900" dirty="0">
                        <a:latin typeface="Comic Sans MS" panose="030F0702030302020204" pitchFamily="66" charset="0"/>
                      </a:endParaRPr>
                    </a:p>
                  </a:txBody>
                  <a:tcPr/>
                </a:tc>
                <a:extLst>
                  <a:ext uri="{0D108BD9-81ED-4DB2-BD59-A6C34878D82A}">
                    <a16:rowId xmlns:a16="http://schemas.microsoft.com/office/drawing/2014/main" val="3672985184"/>
                  </a:ext>
                </a:extLst>
              </a:tr>
            </a:tbl>
          </a:graphicData>
        </a:graphic>
      </p:graphicFrame>
    </p:spTree>
    <p:extLst>
      <p:ext uri="{BB962C8B-B14F-4D97-AF65-F5344CB8AC3E}">
        <p14:creationId xmlns:p14="http://schemas.microsoft.com/office/powerpoint/2010/main" val="13227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8002</TotalTime>
  <Words>3900</Words>
  <Application>Microsoft Office PowerPoint</Application>
  <PresentationFormat>Widescreen</PresentationFormat>
  <Paragraphs>387</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Comic Sans MS</vt:lpstr>
      <vt:lpstr>Lato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Jessica Fletcher</cp:lastModifiedBy>
  <cp:revision>162</cp:revision>
  <dcterms:created xsi:type="dcterms:W3CDTF">2022-11-26T10:59:42Z</dcterms:created>
  <dcterms:modified xsi:type="dcterms:W3CDTF">2024-09-03T12:03:14Z</dcterms:modified>
</cp:coreProperties>
</file>