
<file path=[Content_Types].xml><?xml version="1.0" encoding="utf-8"?>
<Types xmlns="http://schemas.openxmlformats.org/package/2006/content-types">
  <Default Extension="tmp" ContentType="image/png"/>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88" r:id="rId3"/>
    <p:sldId id="326" r:id="rId4"/>
    <p:sldId id="327" r:id="rId5"/>
    <p:sldId id="260" r:id="rId6"/>
    <p:sldId id="328" r:id="rId7"/>
    <p:sldId id="329" r:id="rId8"/>
    <p:sldId id="330"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1AE0A"/>
    <a:srgbClr val="A45CAC"/>
    <a:srgbClr val="AE5AA4"/>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838" autoAdjust="0"/>
    <p:restoredTop sz="94660"/>
  </p:normalViewPr>
  <p:slideViewPr>
    <p:cSldViewPr snapToGrid="0">
      <p:cViewPr varScale="1">
        <p:scale>
          <a:sx n="86" d="100"/>
          <a:sy n="86" d="100"/>
        </p:scale>
        <p:origin x="56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58EB62-A221-41E3-A61A-2B5A575201BA}"/>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4FFD2585-DDA0-41E1-A8D1-DCCB4A2413D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9BBEF244-8FA5-41AD-8005-3565548ECC31}"/>
              </a:ext>
            </a:extLst>
          </p:cNvPr>
          <p:cNvSpPr>
            <a:spLocks noGrp="1"/>
          </p:cNvSpPr>
          <p:nvPr>
            <p:ph type="dt" sz="half" idx="10"/>
          </p:nvPr>
        </p:nvSpPr>
        <p:spPr/>
        <p:txBody>
          <a:bodyPr/>
          <a:lstStyle/>
          <a:p>
            <a:fld id="{1B2383D2-BF83-4031-924A-4BFFFED0C394}" type="datetimeFigureOut">
              <a:rPr lang="en-GB" smtClean="0"/>
              <a:t>30/08/2023</a:t>
            </a:fld>
            <a:endParaRPr lang="en-GB"/>
          </a:p>
        </p:txBody>
      </p:sp>
      <p:sp>
        <p:nvSpPr>
          <p:cNvPr id="5" name="Footer Placeholder 4">
            <a:extLst>
              <a:ext uri="{FF2B5EF4-FFF2-40B4-BE49-F238E27FC236}">
                <a16:creationId xmlns:a16="http://schemas.microsoft.com/office/drawing/2014/main" id="{18916FBC-3F6D-4CED-97AC-363D0C2B4AEB}"/>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EAEE9C72-E331-4ABE-924D-0ADC048B37CF}"/>
              </a:ext>
            </a:extLst>
          </p:cNvPr>
          <p:cNvSpPr>
            <a:spLocks noGrp="1"/>
          </p:cNvSpPr>
          <p:nvPr>
            <p:ph type="sldNum" sz="quarter" idx="12"/>
          </p:nvPr>
        </p:nvSpPr>
        <p:spPr/>
        <p:txBody>
          <a:bodyPr/>
          <a:lstStyle/>
          <a:p>
            <a:fld id="{80C24E03-5654-48BE-A6A1-CF9B4F09A12A}" type="slidenum">
              <a:rPr lang="en-GB" smtClean="0"/>
              <a:t>‹#›</a:t>
            </a:fld>
            <a:endParaRPr lang="en-GB"/>
          </a:p>
        </p:txBody>
      </p:sp>
    </p:spTree>
    <p:extLst>
      <p:ext uri="{BB962C8B-B14F-4D97-AF65-F5344CB8AC3E}">
        <p14:creationId xmlns:p14="http://schemas.microsoft.com/office/powerpoint/2010/main" val="97641524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40B684-04D4-4491-91FE-471456DA8E22}"/>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C888CD39-0ECA-4143-89A9-9E056A2B4305}"/>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43B12132-538D-4918-A242-C813966CF56C}"/>
              </a:ext>
            </a:extLst>
          </p:cNvPr>
          <p:cNvSpPr>
            <a:spLocks noGrp="1"/>
          </p:cNvSpPr>
          <p:nvPr>
            <p:ph type="dt" sz="half" idx="10"/>
          </p:nvPr>
        </p:nvSpPr>
        <p:spPr/>
        <p:txBody>
          <a:bodyPr/>
          <a:lstStyle/>
          <a:p>
            <a:fld id="{1B2383D2-BF83-4031-924A-4BFFFED0C394}" type="datetimeFigureOut">
              <a:rPr lang="en-GB" smtClean="0"/>
              <a:t>30/08/2023</a:t>
            </a:fld>
            <a:endParaRPr lang="en-GB"/>
          </a:p>
        </p:txBody>
      </p:sp>
      <p:sp>
        <p:nvSpPr>
          <p:cNvPr id="5" name="Footer Placeholder 4">
            <a:extLst>
              <a:ext uri="{FF2B5EF4-FFF2-40B4-BE49-F238E27FC236}">
                <a16:creationId xmlns:a16="http://schemas.microsoft.com/office/drawing/2014/main" id="{20DB97A5-C2B3-40C6-854A-7C1E77717773}"/>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CD5C0538-76D1-426F-80D5-3C7529C3C6B2}"/>
              </a:ext>
            </a:extLst>
          </p:cNvPr>
          <p:cNvSpPr>
            <a:spLocks noGrp="1"/>
          </p:cNvSpPr>
          <p:nvPr>
            <p:ph type="sldNum" sz="quarter" idx="12"/>
          </p:nvPr>
        </p:nvSpPr>
        <p:spPr/>
        <p:txBody>
          <a:bodyPr/>
          <a:lstStyle/>
          <a:p>
            <a:fld id="{80C24E03-5654-48BE-A6A1-CF9B4F09A12A}" type="slidenum">
              <a:rPr lang="en-GB" smtClean="0"/>
              <a:t>‹#›</a:t>
            </a:fld>
            <a:endParaRPr lang="en-GB"/>
          </a:p>
        </p:txBody>
      </p:sp>
    </p:spTree>
    <p:extLst>
      <p:ext uri="{BB962C8B-B14F-4D97-AF65-F5344CB8AC3E}">
        <p14:creationId xmlns:p14="http://schemas.microsoft.com/office/powerpoint/2010/main" val="392047803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B0620D6-1326-493D-87A1-5FE67102F95A}"/>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46AD0C33-DFD3-4A46-B6A4-202D76C91DDA}"/>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A9A9C5A6-642C-4ADC-95DB-9C33F39530C1}"/>
              </a:ext>
            </a:extLst>
          </p:cNvPr>
          <p:cNvSpPr>
            <a:spLocks noGrp="1"/>
          </p:cNvSpPr>
          <p:nvPr>
            <p:ph type="dt" sz="half" idx="10"/>
          </p:nvPr>
        </p:nvSpPr>
        <p:spPr/>
        <p:txBody>
          <a:bodyPr/>
          <a:lstStyle/>
          <a:p>
            <a:fld id="{1B2383D2-BF83-4031-924A-4BFFFED0C394}" type="datetimeFigureOut">
              <a:rPr lang="en-GB" smtClean="0"/>
              <a:t>30/08/2023</a:t>
            </a:fld>
            <a:endParaRPr lang="en-GB"/>
          </a:p>
        </p:txBody>
      </p:sp>
      <p:sp>
        <p:nvSpPr>
          <p:cNvPr id="5" name="Footer Placeholder 4">
            <a:extLst>
              <a:ext uri="{FF2B5EF4-FFF2-40B4-BE49-F238E27FC236}">
                <a16:creationId xmlns:a16="http://schemas.microsoft.com/office/drawing/2014/main" id="{3EFA4D3A-CD0A-4EA8-9403-48EAB5C6BDBE}"/>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0F74E38D-6B99-46B2-B666-E6C79825B74F}"/>
              </a:ext>
            </a:extLst>
          </p:cNvPr>
          <p:cNvSpPr>
            <a:spLocks noGrp="1"/>
          </p:cNvSpPr>
          <p:nvPr>
            <p:ph type="sldNum" sz="quarter" idx="12"/>
          </p:nvPr>
        </p:nvSpPr>
        <p:spPr/>
        <p:txBody>
          <a:bodyPr/>
          <a:lstStyle/>
          <a:p>
            <a:fld id="{80C24E03-5654-48BE-A6A1-CF9B4F09A12A}" type="slidenum">
              <a:rPr lang="en-GB" smtClean="0"/>
              <a:t>‹#›</a:t>
            </a:fld>
            <a:endParaRPr lang="en-GB"/>
          </a:p>
        </p:txBody>
      </p:sp>
    </p:spTree>
    <p:extLst>
      <p:ext uri="{BB962C8B-B14F-4D97-AF65-F5344CB8AC3E}">
        <p14:creationId xmlns:p14="http://schemas.microsoft.com/office/powerpoint/2010/main" val="41791781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8C25CA-3AA7-46DD-A72C-58B8E6D0EFA7}"/>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61125406-8470-4BA7-938F-2F0DBE612DAD}"/>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A70C7C0E-04A8-47AF-83DA-65821982923A}"/>
              </a:ext>
            </a:extLst>
          </p:cNvPr>
          <p:cNvSpPr>
            <a:spLocks noGrp="1"/>
          </p:cNvSpPr>
          <p:nvPr>
            <p:ph type="dt" sz="half" idx="10"/>
          </p:nvPr>
        </p:nvSpPr>
        <p:spPr/>
        <p:txBody>
          <a:bodyPr/>
          <a:lstStyle/>
          <a:p>
            <a:fld id="{1B2383D2-BF83-4031-924A-4BFFFED0C394}" type="datetimeFigureOut">
              <a:rPr lang="en-GB" smtClean="0"/>
              <a:t>30/08/2023</a:t>
            </a:fld>
            <a:endParaRPr lang="en-GB"/>
          </a:p>
        </p:txBody>
      </p:sp>
      <p:sp>
        <p:nvSpPr>
          <p:cNvPr id="5" name="Footer Placeholder 4">
            <a:extLst>
              <a:ext uri="{FF2B5EF4-FFF2-40B4-BE49-F238E27FC236}">
                <a16:creationId xmlns:a16="http://schemas.microsoft.com/office/drawing/2014/main" id="{723499B3-86E8-4B1C-8CAF-780B8B5D5FD6}"/>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61451300-7548-4B57-8457-9C2453067900}"/>
              </a:ext>
            </a:extLst>
          </p:cNvPr>
          <p:cNvSpPr>
            <a:spLocks noGrp="1"/>
          </p:cNvSpPr>
          <p:nvPr>
            <p:ph type="sldNum" sz="quarter" idx="12"/>
          </p:nvPr>
        </p:nvSpPr>
        <p:spPr/>
        <p:txBody>
          <a:bodyPr/>
          <a:lstStyle/>
          <a:p>
            <a:fld id="{80C24E03-5654-48BE-A6A1-CF9B4F09A12A}" type="slidenum">
              <a:rPr lang="en-GB" smtClean="0"/>
              <a:t>‹#›</a:t>
            </a:fld>
            <a:endParaRPr lang="en-GB"/>
          </a:p>
        </p:txBody>
      </p:sp>
    </p:spTree>
    <p:extLst>
      <p:ext uri="{BB962C8B-B14F-4D97-AF65-F5344CB8AC3E}">
        <p14:creationId xmlns:p14="http://schemas.microsoft.com/office/powerpoint/2010/main" val="48894373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49DBA5-4433-40F4-9D21-53CC9F110964}"/>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9D769DB1-2B73-4BFB-990C-EFCBEF25DF11}"/>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1119B3F4-BA46-40A9-8AD3-0D29FA2C7E8D}"/>
              </a:ext>
            </a:extLst>
          </p:cNvPr>
          <p:cNvSpPr>
            <a:spLocks noGrp="1"/>
          </p:cNvSpPr>
          <p:nvPr>
            <p:ph type="dt" sz="half" idx="10"/>
          </p:nvPr>
        </p:nvSpPr>
        <p:spPr/>
        <p:txBody>
          <a:bodyPr/>
          <a:lstStyle/>
          <a:p>
            <a:fld id="{1B2383D2-BF83-4031-924A-4BFFFED0C394}" type="datetimeFigureOut">
              <a:rPr lang="en-GB" smtClean="0"/>
              <a:t>30/08/2023</a:t>
            </a:fld>
            <a:endParaRPr lang="en-GB"/>
          </a:p>
        </p:txBody>
      </p:sp>
      <p:sp>
        <p:nvSpPr>
          <p:cNvPr id="5" name="Footer Placeholder 4">
            <a:extLst>
              <a:ext uri="{FF2B5EF4-FFF2-40B4-BE49-F238E27FC236}">
                <a16:creationId xmlns:a16="http://schemas.microsoft.com/office/drawing/2014/main" id="{E2AA3E05-146F-4CC0-AE45-3E02077184FB}"/>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380497C1-0D74-44E5-9C43-BE5EEA5776D5}"/>
              </a:ext>
            </a:extLst>
          </p:cNvPr>
          <p:cNvSpPr>
            <a:spLocks noGrp="1"/>
          </p:cNvSpPr>
          <p:nvPr>
            <p:ph type="sldNum" sz="quarter" idx="12"/>
          </p:nvPr>
        </p:nvSpPr>
        <p:spPr/>
        <p:txBody>
          <a:bodyPr/>
          <a:lstStyle/>
          <a:p>
            <a:fld id="{80C24E03-5654-48BE-A6A1-CF9B4F09A12A}" type="slidenum">
              <a:rPr lang="en-GB" smtClean="0"/>
              <a:t>‹#›</a:t>
            </a:fld>
            <a:endParaRPr lang="en-GB"/>
          </a:p>
        </p:txBody>
      </p:sp>
    </p:spTree>
    <p:extLst>
      <p:ext uri="{BB962C8B-B14F-4D97-AF65-F5344CB8AC3E}">
        <p14:creationId xmlns:p14="http://schemas.microsoft.com/office/powerpoint/2010/main" val="349249997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21CAED-C4B3-4DDD-90EA-5C3FE167A74D}"/>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583BD584-CDC7-489D-9227-FBC2CA14C05B}"/>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4FDB6B43-9BC3-4049-B31A-BB1B875C7D63}"/>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79C0A3C6-1BFF-4ECC-A44B-756B3DDDB79C}"/>
              </a:ext>
            </a:extLst>
          </p:cNvPr>
          <p:cNvSpPr>
            <a:spLocks noGrp="1"/>
          </p:cNvSpPr>
          <p:nvPr>
            <p:ph type="dt" sz="half" idx="10"/>
          </p:nvPr>
        </p:nvSpPr>
        <p:spPr/>
        <p:txBody>
          <a:bodyPr/>
          <a:lstStyle/>
          <a:p>
            <a:fld id="{1B2383D2-BF83-4031-924A-4BFFFED0C394}" type="datetimeFigureOut">
              <a:rPr lang="en-GB" smtClean="0"/>
              <a:t>30/08/2023</a:t>
            </a:fld>
            <a:endParaRPr lang="en-GB"/>
          </a:p>
        </p:txBody>
      </p:sp>
      <p:sp>
        <p:nvSpPr>
          <p:cNvPr id="6" name="Footer Placeholder 5">
            <a:extLst>
              <a:ext uri="{FF2B5EF4-FFF2-40B4-BE49-F238E27FC236}">
                <a16:creationId xmlns:a16="http://schemas.microsoft.com/office/drawing/2014/main" id="{E25000D3-1532-47C9-BE7D-F70B8174562C}"/>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61F43F3B-26DF-4C06-A309-4F6CD7598389}"/>
              </a:ext>
            </a:extLst>
          </p:cNvPr>
          <p:cNvSpPr>
            <a:spLocks noGrp="1"/>
          </p:cNvSpPr>
          <p:nvPr>
            <p:ph type="sldNum" sz="quarter" idx="12"/>
          </p:nvPr>
        </p:nvSpPr>
        <p:spPr/>
        <p:txBody>
          <a:bodyPr/>
          <a:lstStyle/>
          <a:p>
            <a:fld id="{80C24E03-5654-48BE-A6A1-CF9B4F09A12A}" type="slidenum">
              <a:rPr lang="en-GB" smtClean="0"/>
              <a:t>‹#›</a:t>
            </a:fld>
            <a:endParaRPr lang="en-GB"/>
          </a:p>
        </p:txBody>
      </p:sp>
    </p:spTree>
    <p:extLst>
      <p:ext uri="{BB962C8B-B14F-4D97-AF65-F5344CB8AC3E}">
        <p14:creationId xmlns:p14="http://schemas.microsoft.com/office/powerpoint/2010/main" val="32681155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DA42B9-5CE5-4467-9C62-92211BE0195B}"/>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352744CB-6790-4BD7-BF4B-41A1EF50703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CF403BFB-F7AA-4CD8-86C7-EDD58052692E}"/>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B8FDCB34-A0C8-46BB-922D-2F89762B640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0F02BF37-C91E-4A4E-88DE-4AED83655B1D}"/>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9DBDFFDC-A7D6-4759-AE6D-AD441C9FA9A9}"/>
              </a:ext>
            </a:extLst>
          </p:cNvPr>
          <p:cNvSpPr>
            <a:spLocks noGrp="1"/>
          </p:cNvSpPr>
          <p:nvPr>
            <p:ph type="dt" sz="half" idx="10"/>
          </p:nvPr>
        </p:nvSpPr>
        <p:spPr/>
        <p:txBody>
          <a:bodyPr/>
          <a:lstStyle/>
          <a:p>
            <a:fld id="{1B2383D2-BF83-4031-924A-4BFFFED0C394}" type="datetimeFigureOut">
              <a:rPr lang="en-GB" smtClean="0"/>
              <a:t>30/08/2023</a:t>
            </a:fld>
            <a:endParaRPr lang="en-GB"/>
          </a:p>
        </p:txBody>
      </p:sp>
      <p:sp>
        <p:nvSpPr>
          <p:cNvPr id="8" name="Footer Placeholder 7">
            <a:extLst>
              <a:ext uri="{FF2B5EF4-FFF2-40B4-BE49-F238E27FC236}">
                <a16:creationId xmlns:a16="http://schemas.microsoft.com/office/drawing/2014/main" id="{341E8409-B83F-40A2-810B-AB0B7AC415A1}"/>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0E7BA801-F218-493A-BBA9-E92DD9F9CFAC}"/>
              </a:ext>
            </a:extLst>
          </p:cNvPr>
          <p:cNvSpPr>
            <a:spLocks noGrp="1"/>
          </p:cNvSpPr>
          <p:nvPr>
            <p:ph type="sldNum" sz="quarter" idx="12"/>
          </p:nvPr>
        </p:nvSpPr>
        <p:spPr/>
        <p:txBody>
          <a:bodyPr/>
          <a:lstStyle/>
          <a:p>
            <a:fld id="{80C24E03-5654-48BE-A6A1-CF9B4F09A12A}" type="slidenum">
              <a:rPr lang="en-GB" smtClean="0"/>
              <a:t>‹#›</a:t>
            </a:fld>
            <a:endParaRPr lang="en-GB"/>
          </a:p>
        </p:txBody>
      </p:sp>
    </p:spTree>
    <p:extLst>
      <p:ext uri="{BB962C8B-B14F-4D97-AF65-F5344CB8AC3E}">
        <p14:creationId xmlns:p14="http://schemas.microsoft.com/office/powerpoint/2010/main" val="394045450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D488CA-66C4-4481-8826-8420A608A559}"/>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5DF60933-AAC1-4C2D-8CFD-1A3FED240B64}"/>
              </a:ext>
            </a:extLst>
          </p:cNvPr>
          <p:cNvSpPr>
            <a:spLocks noGrp="1"/>
          </p:cNvSpPr>
          <p:nvPr>
            <p:ph type="dt" sz="half" idx="10"/>
          </p:nvPr>
        </p:nvSpPr>
        <p:spPr/>
        <p:txBody>
          <a:bodyPr/>
          <a:lstStyle/>
          <a:p>
            <a:fld id="{1B2383D2-BF83-4031-924A-4BFFFED0C394}" type="datetimeFigureOut">
              <a:rPr lang="en-GB" smtClean="0"/>
              <a:t>30/08/2023</a:t>
            </a:fld>
            <a:endParaRPr lang="en-GB"/>
          </a:p>
        </p:txBody>
      </p:sp>
      <p:sp>
        <p:nvSpPr>
          <p:cNvPr id="4" name="Footer Placeholder 3">
            <a:extLst>
              <a:ext uri="{FF2B5EF4-FFF2-40B4-BE49-F238E27FC236}">
                <a16:creationId xmlns:a16="http://schemas.microsoft.com/office/drawing/2014/main" id="{E7801661-A329-440A-8183-75C1DE9C9BBF}"/>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D97D4D95-35AE-4B33-9EFE-CFF2D48C5741}"/>
              </a:ext>
            </a:extLst>
          </p:cNvPr>
          <p:cNvSpPr>
            <a:spLocks noGrp="1"/>
          </p:cNvSpPr>
          <p:nvPr>
            <p:ph type="sldNum" sz="quarter" idx="12"/>
          </p:nvPr>
        </p:nvSpPr>
        <p:spPr/>
        <p:txBody>
          <a:bodyPr/>
          <a:lstStyle/>
          <a:p>
            <a:fld id="{80C24E03-5654-48BE-A6A1-CF9B4F09A12A}" type="slidenum">
              <a:rPr lang="en-GB" smtClean="0"/>
              <a:t>‹#›</a:t>
            </a:fld>
            <a:endParaRPr lang="en-GB"/>
          </a:p>
        </p:txBody>
      </p:sp>
    </p:spTree>
    <p:extLst>
      <p:ext uri="{BB962C8B-B14F-4D97-AF65-F5344CB8AC3E}">
        <p14:creationId xmlns:p14="http://schemas.microsoft.com/office/powerpoint/2010/main" val="13219112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8B7EE01-34B9-40B5-8CB6-561F2974D0B3}"/>
              </a:ext>
            </a:extLst>
          </p:cNvPr>
          <p:cNvSpPr>
            <a:spLocks noGrp="1"/>
          </p:cNvSpPr>
          <p:nvPr>
            <p:ph type="dt" sz="half" idx="10"/>
          </p:nvPr>
        </p:nvSpPr>
        <p:spPr/>
        <p:txBody>
          <a:bodyPr/>
          <a:lstStyle/>
          <a:p>
            <a:fld id="{1B2383D2-BF83-4031-924A-4BFFFED0C394}" type="datetimeFigureOut">
              <a:rPr lang="en-GB" smtClean="0"/>
              <a:t>30/08/2023</a:t>
            </a:fld>
            <a:endParaRPr lang="en-GB"/>
          </a:p>
        </p:txBody>
      </p:sp>
      <p:sp>
        <p:nvSpPr>
          <p:cNvPr id="3" name="Footer Placeholder 2">
            <a:extLst>
              <a:ext uri="{FF2B5EF4-FFF2-40B4-BE49-F238E27FC236}">
                <a16:creationId xmlns:a16="http://schemas.microsoft.com/office/drawing/2014/main" id="{1C5178DC-AC84-4AA9-AB2B-747672A4BE73}"/>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D10845C5-ACB4-4F12-BD89-EF9EF1E5AC8D}"/>
              </a:ext>
            </a:extLst>
          </p:cNvPr>
          <p:cNvSpPr>
            <a:spLocks noGrp="1"/>
          </p:cNvSpPr>
          <p:nvPr>
            <p:ph type="sldNum" sz="quarter" idx="12"/>
          </p:nvPr>
        </p:nvSpPr>
        <p:spPr/>
        <p:txBody>
          <a:bodyPr/>
          <a:lstStyle/>
          <a:p>
            <a:fld id="{80C24E03-5654-48BE-A6A1-CF9B4F09A12A}" type="slidenum">
              <a:rPr lang="en-GB" smtClean="0"/>
              <a:t>‹#›</a:t>
            </a:fld>
            <a:endParaRPr lang="en-GB"/>
          </a:p>
        </p:txBody>
      </p:sp>
    </p:spTree>
    <p:extLst>
      <p:ext uri="{BB962C8B-B14F-4D97-AF65-F5344CB8AC3E}">
        <p14:creationId xmlns:p14="http://schemas.microsoft.com/office/powerpoint/2010/main" val="5644943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A7BF86-D971-4A16-8C83-915E918B3AC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1DCC6A70-D737-44EB-83A4-A00B31DB9D3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A9B4C573-3BCC-4DD6-B6D0-ACECDDAAEB2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419EA57D-39C0-4C0F-9B32-FE1B4E6CEEE4}"/>
              </a:ext>
            </a:extLst>
          </p:cNvPr>
          <p:cNvSpPr>
            <a:spLocks noGrp="1"/>
          </p:cNvSpPr>
          <p:nvPr>
            <p:ph type="dt" sz="half" idx="10"/>
          </p:nvPr>
        </p:nvSpPr>
        <p:spPr/>
        <p:txBody>
          <a:bodyPr/>
          <a:lstStyle/>
          <a:p>
            <a:fld id="{1B2383D2-BF83-4031-924A-4BFFFED0C394}" type="datetimeFigureOut">
              <a:rPr lang="en-GB" smtClean="0"/>
              <a:t>30/08/2023</a:t>
            </a:fld>
            <a:endParaRPr lang="en-GB"/>
          </a:p>
        </p:txBody>
      </p:sp>
      <p:sp>
        <p:nvSpPr>
          <p:cNvPr id="6" name="Footer Placeholder 5">
            <a:extLst>
              <a:ext uri="{FF2B5EF4-FFF2-40B4-BE49-F238E27FC236}">
                <a16:creationId xmlns:a16="http://schemas.microsoft.com/office/drawing/2014/main" id="{BF8FAA8C-C760-4AA5-A3A8-F80F5F95F822}"/>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0F282A9F-6260-4C95-ABBC-BFB176B1CB77}"/>
              </a:ext>
            </a:extLst>
          </p:cNvPr>
          <p:cNvSpPr>
            <a:spLocks noGrp="1"/>
          </p:cNvSpPr>
          <p:nvPr>
            <p:ph type="sldNum" sz="quarter" idx="12"/>
          </p:nvPr>
        </p:nvSpPr>
        <p:spPr/>
        <p:txBody>
          <a:bodyPr/>
          <a:lstStyle/>
          <a:p>
            <a:fld id="{80C24E03-5654-48BE-A6A1-CF9B4F09A12A}" type="slidenum">
              <a:rPr lang="en-GB" smtClean="0"/>
              <a:t>‹#›</a:t>
            </a:fld>
            <a:endParaRPr lang="en-GB"/>
          </a:p>
        </p:txBody>
      </p:sp>
    </p:spTree>
    <p:extLst>
      <p:ext uri="{BB962C8B-B14F-4D97-AF65-F5344CB8AC3E}">
        <p14:creationId xmlns:p14="http://schemas.microsoft.com/office/powerpoint/2010/main" val="69582758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A39C06-47D3-488E-8DD5-1E8DD8C8265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F67DD463-3222-4191-A648-2FB18DAD404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069432AA-40A9-4EC1-93BB-4A1A080221D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18723B24-3890-45E1-98C9-3FE6AFCAD80B}"/>
              </a:ext>
            </a:extLst>
          </p:cNvPr>
          <p:cNvSpPr>
            <a:spLocks noGrp="1"/>
          </p:cNvSpPr>
          <p:nvPr>
            <p:ph type="dt" sz="half" idx="10"/>
          </p:nvPr>
        </p:nvSpPr>
        <p:spPr/>
        <p:txBody>
          <a:bodyPr/>
          <a:lstStyle/>
          <a:p>
            <a:fld id="{1B2383D2-BF83-4031-924A-4BFFFED0C394}" type="datetimeFigureOut">
              <a:rPr lang="en-GB" smtClean="0"/>
              <a:t>30/08/2023</a:t>
            </a:fld>
            <a:endParaRPr lang="en-GB"/>
          </a:p>
        </p:txBody>
      </p:sp>
      <p:sp>
        <p:nvSpPr>
          <p:cNvPr id="6" name="Footer Placeholder 5">
            <a:extLst>
              <a:ext uri="{FF2B5EF4-FFF2-40B4-BE49-F238E27FC236}">
                <a16:creationId xmlns:a16="http://schemas.microsoft.com/office/drawing/2014/main" id="{0B84BEAA-E34B-4E8F-A87B-EF2655EE502A}"/>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2CE5B177-0D71-46E9-B73A-760555F15D64}"/>
              </a:ext>
            </a:extLst>
          </p:cNvPr>
          <p:cNvSpPr>
            <a:spLocks noGrp="1"/>
          </p:cNvSpPr>
          <p:nvPr>
            <p:ph type="sldNum" sz="quarter" idx="12"/>
          </p:nvPr>
        </p:nvSpPr>
        <p:spPr/>
        <p:txBody>
          <a:bodyPr/>
          <a:lstStyle/>
          <a:p>
            <a:fld id="{80C24E03-5654-48BE-A6A1-CF9B4F09A12A}" type="slidenum">
              <a:rPr lang="en-GB" smtClean="0"/>
              <a:t>‹#›</a:t>
            </a:fld>
            <a:endParaRPr lang="en-GB"/>
          </a:p>
        </p:txBody>
      </p:sp>
    </p:spTree>
    <p:extLst>
      <p:ext uri="{BB962C8B-B14F-4D97-AF65-F5344CB8AC3E}">
        <p14:creationId xmlns:p14="http://schemas.microsoft.com/office/powerpoint/2010/main" val="137778008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059FC0E-42F3-4481-95C7-27B622BEFD8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D32EA10A-BBE9-4D5D-8BFB-9F2156128E6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E4E1A013-D11E-40D9-86B1-C2A42C4DB8F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B2383D2-BF83-4031-924A-4BFFFED0C394}" type="datetimeFigureOut">
              <a:rPr lang="en-GB" smtClean="0"/>
              <a:t>30/08/2023</a:t>
            </a:fld>
            <a:endParaRPr lang="en-GB"/>
          </a:p>
        </p:txBody>
      </p:sp>
      <p:sp>
        <p:nvSpPr>
          <p:cNvPr id="5" name="Footer Placeholder 4">
            <a:extLst>
              <a:ext uri="{FF2B5EF4-FFF2-40B4-BE49-F238E27FC236}">
                <a16:creationId xmlns:a16="http://schemas.microsoft.com/office/drawing/2014/main" id="{9945C507-5313-4700-AEC2-822318B13E9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22E6762F-D019-48D0-B9DA-DE6BAF621F8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0C24E03-5654-48BE-A6A1-CF9B4F09A12A}" type="slidenum">
              <a:rPr lang="en-GB" smtClean="0"/>
              <a:t>‹#›</a:t>
            </a:fld>
            <a:endParaRPr lang="en-GB"/>
          </a:p>
        </p:txBody>
      </p:sp>
    </p:spTree>
    <p:extLst>
      <p:ext uri="{BB962C8B-B14F-4D97-AF65-F5344CB8AC3E}">
        <p14:creationId xmlns:p14="http://schemas.microsoft.com/office/powerpoint/2010/main" val="40905332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tmp"/><Relationship Id="rId2" Type="http://schemas.openxmlformats.org/officeDocument/2006/relationships/image" Target="../media/image1.tmp"/><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794C6FE-B479-4A6B-BE24-97602FA9CC96}"/>
              </a:ext>
            </a:extLst>
          </p:cNvPr>
          <p:cNvSpPr/>
          <p:nvPr/>
        </p:nvSpPr>
        <p:spPr>
          <a:xfrm>
            <a:off x="301840" y="96803"/>
            <a:ext cx="11594237" cy="1394645"/>
          </a:xfrm>
          <a:prstGeom prst="rect">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6" name="Rectangle 5">
            <a:extLst>
              <a:ext uri="{FF2B5EF4-FFF2-40B4-BE49-F238E27FC236}">
                <a16:creationId xmlns:a16="http://schemas.microsoft.com/office/drawing/2014/main" id="{CE9C5A49-72F3-4444-ACCF-0DF54F0F810B}"/>
              </a:ext>
            </a:extLst>
          </p:cNvPr>
          <p:cNvSpPr/>
          <p:nvPr/>
        </p:nvSpPr>
        <p:spPr>
          <a:xfrm>
            <a:off x="298881" y="1344671"/>
            <a:ext cx="11594237" cy="464820"/>
          </a:xfrm>
          <a:prstGeom prst="rect">
            <a:avLst/>
          </a:prstGeom>
          <a:solidFill>
            <a:srgbClr val="A45CAC"/>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0" name="Rectangle 9">
            <a:extLst>
              <a:ext uri="{FF2B5EF4-FFF2-40B4-BE49-F238E27FC236}">
                <a16:creationId xmlns:a16="http://schemas.microsoft.com/office/drawing/2014/main" id="{D8C52891-5734-4892-8441-7D7CFBEBBF79}"/>
              </a:ext>
            </a:extLst>
          </p:cNvPr>
          <p:cNvSpPr/>
          <p:nvPr/>
        </p:nvSpPr>
        <p:spPr>
          <a:xfrm>
            <a:off x="2426234" y="2298983"/>
            <a:ext cx="247212" cy="144780"/>
          </a:xfrm>
          <a:prstGeom prst="rect">
            <a:avLst/>
          </a:prstGeom>
          <a:ln>
            <a:noFill/>
          </a:ln>
        </p:spPr>
        <p:style>
          <a:lnRef idx="2">
            <a:schemeClr val="accent1"/>
          </a:lnRef>
          <a:fillRef idx="1">
            <a:schemeClr val="l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4" name="TextBox 23">
            <a:extLst>
              <a:ext uri="{FF2B5EF4-FFF2-40B4-BE49-F238E27FC236}">
                <a16:creationId xmlns:a16="http://schemas.microsoft.com/office/drawing/2014/main" id="{141EF8DA-1AAC-4721-847D-82503B884892}"/>
              </a:ext>
            </a:extLst>
          </p:cNvPr>
          <p:cNvSpPr txBox="1"/>
          <p:nvPr/>
        </p:nvSpPr>
        <p:spPr>
          <a:xfrm>
            <a:off x="2194052" y="231525"/>
            <a:ext cx="8086290" cy="1077218"/>
          </a:xfrm>
          <a:prstGeom prst="rect">
            <a:avLst/>
          </a:prstGeom>
          <a:noFill/>
        </p:spPr>
        <p:txBody>
          <a:bodyPr wrap="square" rtlCol="0">
            <a:spAutoFit/>
          </a:bodyPr>
          <a:lstStyle/>
          <a:p>
            <a:pPr algn="ctr"/>
            <a:r>
              <a:rPr lang="en-GB" sz="3200" dirty="0">
                <a:solidFill>
                  <a:schemeClr val="bg1"/>
                </a:solidFill>
                <a:latin typeface="Comic Sans MS" panose="030F0702030302020204" pitchFamily="66" charset="0"/>
              </a:rPr>
              <a:t>Curriculum </a:t>
            </a:r>
          </a:p>
          <a:p>
            <a:pPr algn="ctr"/>
            <a:r>
              <a:rPr lang="en-GB" sz="3200" dirty="0">
                <a:solidFill>
                  <a:schemeClr val="bg1"/>
                </a:solidFill>
                <a:latin typeface="Comic Sans MS" panose="030F0702030302020204" pitchFamily="66" charset="0"/>
              </a:rPr>
              <a:t>French – KS2</a:t>
            </a:r>
          </a:p>
        </p:txBody>
      </p:sp>
      <p:pic>
        <p:nvPicPr>
          <p:cNvPr id="3" name="Picture 2">
            <a:extLst>
              <a:ext uri="{FF2B5EF4-FFF2-40B4-BE49-F238E27FC236}">
                <a16:creationId xmlns:a16="http://schemas.microsoft.com/office/drawing/2014/main" id="{11083D39-2132-41E8-BCAF-748CE1704B7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33679" y="199634"/>
            <a:ext cx="1760373" cy="1021168"/>
          </a:xfrm>
          <a:prstGeom prst="rect">
            <a:avLst/>
          </a:prstGeom>
        </p:spPr>
      </p:pic>
      <p:pic>
        <p:nvPicPr>
          <p:cNvPr id="7" name="Picture 6">
            <a:extLst>
              <a:ext uri="{FF2B5EF4-FFF2-40B4-BE49-F238E27FC236}">
                <a16:creationId xmlns:a16="http://schemas.microsoft.com/office/drawing/2014/main" id="{F319B1F2-F42E-439A-8190-B25C3165C90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140349" y="2181372"/>
            <a:ext cx="7911301" cy="4006364"/>
          </a:xfrm>
          <a:prstGeom prst="rect">
            <a:avLst/>
          </a:prstGeom>
        </p:spPr>
      </p:pic>
    </p:spTree>
    <p:extLst>
      <p:ext uri="{BB962C8B-B14F-4D97-AF65-F5344CB8AC3E}">
        <p14:creationId xmlns:p14="http://schemas.microsoft.com/office/powerpoint/2010/main" val="330199080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794C6FE-B479-4A6B-BE24-97602FA9CC96}"/>
              </a:ext>
            </a:extLst>
          </p:cNvPr>
          <p:cNvSpPr/>
          <p:nvPr/>
        </p:nvSpPr>
        <p:spPr>
          <a:xfrm>
            <a:off x="301840" y="96803"/>
            <a:ext cx="11594237" cy="1394645"/>
          </a:xfrm>
          <a:prstGeom prst="rect">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6" name="Rectangle 5">
            <a:extLst>
              <a:ext uri="{FF2B5EF4-FFF2-40B4-BE49-F238E27FC236}">
                <a16:creationId xmlns:a16="http://schemas.microsoft.com/office/drawing/2014/main" id="{CE9C5A49-72F3-4444-ACCF-0DF54F0F810B}"/>
              </a:ext>
            </a:extLst>
          </p:cNvPr>
          <p:cNvSpPr/>
          <p:nvPr/>
        </p:nvSpPr>
        <p:spPr>
          <a:xfrm>
            <a:off x="298881" y="1344671"/>
            <a:ext cx="11594237" cy="464820"/>
          </a:xfrm>
          <a:prstGeom prst="rect">
            <a:avLst/>
          </a:prstGeom>
          <a:solidFill>
            <a:srgbClr val="A45CAC"/>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0" name="Rectangle 9">
            <a:extLst>
              <a:ext uri="{FF2B5EF4-FFF2-40B4-BE49-F238E27FC236}">
                <a16:creationId xmlns:a16="http://schemas.microsoft.com/office/drawing/2014/main" id="{D8C52891-5734-4892-8441-7D7CFBEBBF79}"/>
              </a:ext>
            </a:extLst>
          </p:cNvPr>
          <p:cNvSpPr/>
          <p:nvPr/>
        </p:nvSpPr>
        <p:spPr>
          <a:xfrm>
            <a:off x="2426234" y="2298983"/>
            <a:ext cx="247212" cy="144780"/>
          </a:xfrm>
          <a:prstGeom prst="rect">
            <a:avLst/>
          </a:prstGeom>
          <a:ln>
            <a:noFill/>
          </a:ln>
        </p:spPr>
        <p:style>
          <a:lnRef idx="2">
            <a:schemeClr val="accent1"/>
          </a:lnRef>
          <a:fillRef idx="1">
            <a:schemeClr val="l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4" name="TextBox 23">
            <a:extLst>
              <a:ext uri="{FF2B5EF4-FFF2-40B4-BE49-F238E27FC236}">
                <a16:creationId xmlns:a16="http://schemas.microsoft.com/office/drawing/2014/main" id="{141EF8DA-1AAC-4721-847D-82503B884892}"/>
              </a:ext>
            </a:extLst>
          </p:cNvPr>
          <p:cNvSpPr txBox="1"/>
          <p:nvPr/>
        </p:nvSpPr>
        <p:spPr>
          <a:xfrm>
            <a:off x="2194052" y="231525"/>
            <a:ext cx="8086290" cy="1077218"/>
          </a:xfrm>
          <a:prstGeom prst="rect">
            <a:avLst/>
          </a:prstGeom>
          <a:noFill/>
        </p:spPr>
        <p:txBody>
          <a:bodyPr wrap="square" rtlCol="0">
            <a:spAutoFit/>
          </a:bodyPr>
          <a:lstStyle/>
          <a:p>
            <a:pPr algn="ctr"/>
            <a:r>
              <a:rPr lang="en-GB" sz="3200" dirty="0">
                <a:solidFill>
                  <a:schemeClr val="bg1"/>
                </a:solidFill>
                <a:latin typeface="Comic Sans MS" panose="030F0702030302020204" pitchFamily="66" charset="0"/>
              </a:rPr>
              <a:t>Curriculum </a:t>
            </a:r>
          </a:p>
          <a:p>
            <a:pPr algn="ctr"/>
            <a:r>
              <a:rPr lang="en-GB" sz="3200" dirty="0">
                <a:solidFill>
                  <a:schemeClr val="bg1"/>
                </a:solidFill>
                <a:latin typeface="Comic Sans MS" panose="030F0702030302020204" pitchFamily="66" charset="0"/>
              </a:rPr>
              <a:t>French Rationale</a:t>
            </a:r>
          </a:p>
        </p:txBody>
      </p:sp>
      <p:sp>
        <p:nvSpPr>
          <p:cNvPr id="26" name="TextBox 25">
            <a:extLst>
              <a:ext uri="{FF2B5EF4-FFF2-40B4-BE49-F238E27FC236}">
                <a16:creationId xmlns:a16="http://schemas.microsoft.com/office/drawing/2014/main" id="{1E4445BD-F4F7-41AC-AF0F-F873FCB51B2B}"/>
              </a:ext>
            </a:extLst>
          </p:cNvPr>
          <p:cNvSpPr txBox="1"/>
          <p:nvPr/>
        </p:nvSpPr>
        <p:spPr>
          <a:xfrm>
            <a:off x="4048217" y="1386581"/>
            <a:ext cx="4296793" cy="381000"/>
          </a:xfrm>
          <a:prstGeom prst="rect">
            <a:avLst/>
          </a:prstGeom>
          <a:noFill/>
        </p:spPr>
        <p:txBody>
          <a:bodyPr wrap="square" rtlCol="0">
            <a:spAutoFit/>
          </a:bodyPr>
          <a:lstStyle/>
          <a:p>
            <a:pPr algn="ctr"/>
            <a:endParaRPr lang="en-GB" b="1" dirty="0">
              <a:solidFill>
                <a:schemeClr val="bg1"/>
              </a:solidFill>
              <a:latin typeface="Comic Sans MS" panose="030F0702030302020204" pitchFamily="66" charset="0"/>
            </a:endParaRPr>
          </a:p>
        </p:txBody>
      </p:sp>
      <p:sp>
        <p:nvSpPr>
          <p:cNvPr id="2" name="Rectangle 1">
            <a:extLst>
              <a:ext uri="{FF2B5EF4-FFF2-40B4-BE49-F238E27FC236}">
                <a16:creationId xmlns:a16="http://schemas.microsoft.com/office/drawing/2014/main" id="{8233528D-CA00-49AF-91B5-C1226253FE5B}"/>
              </a:ext>
            </a:extLst>
          </p:cNvPr>
          <p:cNvSpPr/>
          <p:nvPr/>
        </p:nvSpPr>
        <p:spPr>
          <a:xfrm>
            <a:off x="1879541" y="3448072"/>
            <a:ext cx="9880847" cy="307777"/>
          </a:xfrm>
          <a:prstGeom prst="rect">
            <a:avLst/>
          </a:prstGeom>
        </p:spPr>
        <p:txBody>
          <a:bodyPr wrap="square">
            <a:spAutoFit/>
          </a:bodyPr>
          <a:lstStyle/>
          <a:p>
            <a:endParaRPr lang="en-GB" sz="1400" dirty="0">
              <a:latin typeface="Comic Sans MS" panose="030F0702030302020204" pitchFamily="66" charset="0"/>
            </a:endParaRPr>
          </a:p>
        </p:txBody>
      </p:sp>
      <p:graphicFrame>
        <p:nvGraphicFramePr>
          <p:cNvPr id="3" name="Table 2">
            <a:extLst>
              <a:ext uri="{FF2B5EF4-FFF2-40B4-BE49-F238E27FC236}">
                <a16:creationId xmlns:a16="http://schemas.microsoft.com/office/drawing/2014/main" id="{9670B808-55D6-495F-8725-6EE06B86D031}"/>
              </a:ext>
            </a:extLst>
          </p:cNvPr>
          <p:cNvGraphicFramePr>
            <a:graphicFrameLocks noGrp="1"/>
          </p:cNvGraphicFramePr>
          <p:nvPr>
            <p:extLst>
              <p:ext uri="{D42A27DB-BD31-4B8C-83A1-F6EECF244321}">
                <p14:modId xmlns:p14="http://schemas.microsoft.com/office/powerpoint/2010/main" val="1983580656"/>
              </p:ext>
            </p:extLst>
          </p:nvPr>
        </p:nvGraphicFramePr>
        <p:xfrm>
          <a:off x="287044" y="2298983"/>
          <a:ext cx="11606074" cy="4134138"/>
        </p:xfrm>
        <a:graphic>
          <a:graphicData uri="http://schemas.openxmlformats.org/drawingml/2006/table">
            <a:tbl>
              <a:tblPr firstRow="1" bandRow="1">
                <a:tableStyleId>{5940675A-B579-460E-94D1-54222C63F5DA}</a:tableStyleId>
              </a:tblPr>
              <a:tblGrid>
                <a:gridCol w="2018191">
                  <a:extLst>
                    <a:ext uri="{9D8B030D-6E8A-4147-A177-3AD203B41FA5}">
                      <a16:colId xmlns:a16="http://schemas.microsoft.com/office/drawing/2014/main" val="3062780578"/>
                    </a:ext>
                  </a:extLst>
                </a:gridCol>
                <a:gridCol w="9587883">
                  <a:extLst>
                    <a:ext uri="{9D8B030D-6E8A-4147-A177-3AD203B41FA5}">
                      <a16:colId xmlns:a16="http://schemas.microsoft.com/office/drawing/2014/main" val="1274868415"/>
                    </a:ext>
                  </a:extLst>
                </a:gridCol>
              </a:tblGrid>
              <a:tr h="1267539">
                <a:tc>
                  <a:txBody>
                    <a:bodyPr/>
                    <a:lstStyle/>
                    <a:p>
                      <a:r>
                        <a:rPr lang="en-GB" dirty="0">
                          <a:latin typeface="Comic Sans MS" panose="030F0702030302020204" pitchFamily="66" charset="0"/>
                        </a:rPr>
                        <a:t>Intent:</a:t>
                      </a:r>
                      <a:endParaRPr lang="en-GB" b="0" dirty="0">
                        <a:latin typeface="Comic Sans MS" panose="030F0702030302020204" pitchFamily="66" charset="0"/>
                      </a:endParaRPr>
                    </a:p>
                  </a:txBody>
                  <a:tcPr>
                    <a:solidFill>
                      <a:schemeClr val="accent1">
                        <a:lumMod val="20000"/>
                        <a:lumOff val="80000"/>
                      </a:schemeClr>
                    </a:solidFill>
                  </a:tcPr>
                </a:tc>
                <a:tc>
                  <a:txBody>
                    <a:bodyPr/>
                    <a:lstStyle/>
                    <a:p>
                      <a:pPr algn="just">
                        <a:spcAft>
                          <a:spcPts val="0"/>
                        </a:spcAft>
                      </a:pPr>
                      <a:r>
                        <a:rPr lang="en-US" sz="900" dirty="0">
                          <a:effectLst/>
                          <a:latin typeface="Comic Sans MS" panose="030F0702030302020204" pitchFamily="66" charset="0"/>
                          <a:ea typeface="Lato Light"/>
                          <a:cs typeface="Lato Light"/>
                        </a:rPr>
                        <a:t>At Sandbach Primary Academy (SPA), we aim to develop the children’s confidence, skill, excitement and knowledge of another language other than their own. The children of SPA will leave our school being able to confidently respond to spoken and written French, meeting the language requirements of the various aspects of the National Curriculum program of study. At SPA we deliver a curriculum that embeds the skills of listening, speaking, reading and writing necessary to enable children to use and apply their French learning independently in a variety of relevant contexts and lay the foundations for future language learning. We aim for the children to speak French with increasing confident, fluency and spontaneity through discussion and asking questions, constantly working on the accuracy of their pronunciation and intonation. We want our pupils to be able to understand and communicate ideas, both in speech and writing. Our curriculum provides the opportunity for pupils to write at varying lengths, using a variety of sentence structures. We also want the children to relish playing and have fun with language. We want them to be fascinated by the different sounds, contrasting grammatical structures and the myriad of similarities and differences with English. The opportunity to explore French in depth will, in turn, provide the children of SPA with a superior understanding and respect for English grammar and language conventions. In addition to excellent communication skills, we </a:t>
                      </a:r>
                      <a:r>
                        <a:rPr lang="en-US" sz="900" dirty="0" err="1">
                          <a:effectLst/>
                          <a:latin typeface="Comic Sans MS" panose="030F0702030302020204" pitchFamily="66" charset="0"/>
                          <a:ea typeface="Lato Light"/>
                          <a:cs typeface="Lato Light"/>
                        </a:rPr>
                        <a:t>endeavour</a:t>
                      </a:r>
                      <a:r>
                        <a:rPr lang="en-US" sz="900" dirty="0">
                          <a:effectLst/>
                          <a:latin typeface="Comic Sans MS" panose="030F0702030302020204" pitchFamily="66" charset="0"/>
                          <a:ea typeface="Lato Light"/>
                          <a:cs typeface="Lato Light"/>
                        </a:rPr>
                        <a:t> to instill in the children a deeper cultural awareness through respect for other ways of life as well as language. </a:t>
                      </a:r>
                    </a:p>
                    <a:p>
                      <a:pPr algn="just">
                        <a:spcAft>
                          <a:spcPts val="0"/>
                        </a:spcAft>
                      </a:pPr>
                      <a:endParaRPr lang="en-GB" sz="900" dirty="0">
                        <a:effectLst/>
                        <a:latin typeface="Comic Sans MS" panose="030F0702030302020204" pitchFamily="66" charset="0"/>
                        <a:ea typeface="Lato Light"/>
                        <a:cs typeface="Lato Light"/>
                      </a:endParaRPr>
                    </a:p>
                  </a:txBody>
                  <a:tcPr>
                    <a:solidFill>
                      <a:schemeClr val="accent1">
                        <a:lumMod val="20000"/>
                        <a:lumOff val="80000"/>
                      </a:schemeClr>
                    </a:solidFill>
                  </a:tcPr>
                </a:tc>
                <a:extLst>
                  <a:ext uri="{0D108BD9-81ED-4DB2-BD59-A6C34878D82A}">
                    <a16:rowId xmlns:a16="http://schemas.microsoft.com/office/drawing/2014/main" val="522082441"/>
                  </a:ext>
                </a:extLst>
              </a:tr>
              <a:tr h="1131846">
                <a:tc>
                  <a:txBody>
                    <a:bodyPr/>
                    <a:lstStyle/>
                    <a:p>
                      <a:r>
                        <a:rPr lang="en-GB" dirty="0">
                          <a:latin typeface="Comic Sans MS" panose="030F0702030302020204" pitchFamily="66" charset="0"/>
                        </a:rPr>
                        <a:t>Implementation:</a:t>
                      </a:r>
                    </a:p>
                  </a:txBody>
                  <a:tcPr>
                    <a:solidFill>
                      <a:schemeClr val="accent5">
                        <a:lumMod val="40000"/>
                        <a:lumOff val="60000"/>
                      </a:schemeClr>
                    </a:solidFill>
                  </a:tcPr>
                </a:tc>
                <a:tc>
                  <a:txBody>
                    <a:bodyPr/>
                    <a:lstStyle/>
                    <a:p>
                      <a:pPr algn="just">
                        <a:spcAft>
                          <a:spcPts val="0"/>
                        </a:spcAft>
                      </a:pPr>
                      <a:r>
                        <a:rPr lang="en-US" sz="900" dirty="0">
                          <a:effectLst/>
                          <a:latin typeface="Comic Sans MS" panose="030F0702030302020204" pitchFamily="66" charset="0"/>
                          <a:ea typeface="Lato Light"/>
                          <a:cs typeface="Lato Light"/>
                        </a:rPr>
                        <a:t>French lessons are taught in half-termly units from Year 3. Through each unit the children will develop their knowledge of key vocabulary and an understanding of grammatical concepts in French which progress year on year and also encourage them to apply their new knowledge to each theme. French lessons are taught on a weekly basis supported by the language </a:t>
                      </a:r>
                      <a:r>
                        <a:rPr lang="en-US" sz="900" dirty="0" err="1">
                          <a:effectLst/>
                          <a:latin typeface="Comic Sans MS" panose="030F0702030302020204" pitchFamily="66" charset="0"/>
                          <a:ea typeface="Lato Light"/>
                          <a:cs typeface="Lato Light"/>
                        </a:rPr>
                        <a:t>programme</a:t>
                      </a:r>
                      <a:r>
                        <a:rPr lang="en-US" sz="900" dirty="0">
                          <a:effectLst/>
                          <a:latin typeface="Comic Sans MS" panose="030F0702030302020204" pitchFamily="66" charset="0"/>
                          <a:ea typeface="Lato Light"/>
                          <a:cs typeface="Lato Light"/>
                        </a:rPr>
                        <a:t>, </a:t>
                      </a:r>
                      <a:r>
                        <a:rPr lang="en-US" sz="900" dirty="0" err="1">
                          <a:effectLst/>
                          <a:latin typeface="Comic Sans MS" panose="030F0702030302020204" pitchFamily="66" charset="0"/>
                          <a:ea typeface="Lato Light"/>
                          <a:cs typeface="Lato Light"/>
                        </a:rPr>
                        <a:t>Languagenut</a:t>
                      </a:r>
                      <a:r>
                        <a:rPr lang="en-US" sz="900" dirty="0">
                          <a:effectLst/>
                          <a:latin typeface="Comic Sans MS" panose="030F0702030302020204" pitchFamily="66" charset="0"/>
                          <a:ea typeface="Lato Light"/>
                          <a:cs typeface="Lato Light"/>
                        </a:rPr>
                        <a:t>. Lessons contain all the familiar vocabulary, phrases and basic language structures that a pupil would require to know before they leave the KS2 stage to move to KS3 and make good progress. During lessons, pupils are encouraged to work on their speaking, reading, writing and listening skills in French. Phonics games allow pupils to improve the accuracy of their pronunciation and intonation, ensuring that is as accurate as it can be so that others understand. Our speaking activities encourage pupils to </a:t>
                      </a:r>
                      <a:r>
                        <a:rPr lang="en-US" sz="900" dirty="0" err="1">
                          <a:effectLst/>
                          <a:latin typeface="Comic Sans MS" panose="030F0702030302020204" pitchFamily="66" charset="0"/>
                          <a:ea typeface="Lato Light"/>
                          <a:cs typeface="Lato Light"/>
                        </a:rPr>
                        <a:t>practise</a:t>
                      </a:r>
                      <a:r>
                        <a:rPr lang="en-US" sz="900" dirty="0">
                          <a:effectLst/>
                          <a:latin typeface="Comic Sans MS" panose="030F0702030302020204" pitchFamily="66" charset="0"/>
                          <a:ea typeface="Lato Light"/>
                          <a:cs typeface="Lato Light"/>
                        </a:rPr>
                        <a:t> phrases and vocabulary that can be used in all manner of conversations. Many different opinions are expressed in all our topics that allow pupils to express an opinion on all manner of topics. In writing, pupils are taught common grammatical structures and are supported to write longer sentences. Writing activities can range from single words through to phrases and longer sentences. Stories and songs also support the discovery of new words and phrases. To improve pupils’ listening skills, we ensure that audio used is authentic as it is recorded by native speakers. </a:t>
                      </a:r>
                    </a:p>
                    <a:p>
                      <a:pPr algn="just">
                        <a:spcAft>
                          <a:spcPts val="0"/>
                        </a:spcAft>
                      </a:pPr>
                      <a:endParaRPr lang="en-GB" sz="900" dirty="0">
                        <a:effectLst/>
                        <a:latin typeface="Comic Sans MS" panose="030F0702030302020204" pitchFamily="66" charset="0"/>
                        <a:ea typeface="Lato Light"/>
                        <a:cs typeface="Lato Light"/>
                      </a:endParaRPr>
                    </a:p>
                  </a:txBody>
                  <a:tcPr>
                    <a:solidFill>
                      <a:schemeClr val="accent5">
                        <a:lumMod val="40000"/>
                        <a:lumOff val="60000"/>
                      </a:schemeClr>
                    </a:solidFill>
                  </a:tcPr>
                </a:tc>
                <a:extLst>
                  <a:ext uri="{0D108BD9-81ED-4DB2-BD59-A6C34878D82A}">
                    <a16:rowId xmlns:a16="http://schemas.microsoft.com/office/drawing/2014/main" val="1439158557"/>
                  </a:ext>
                </a:extLst>
              </a:tr>
              <a:tr h="1070898">
                <a:tc>
                  <a:txBody>
                    <a:bodyPr/>
                    <a:lstStyle/>
                    <a:p>
                      <a:r>
                        <a:rPr lang="en-GB" dirty="0">
                          <a:latin typeface="Comic Sans MS" panose="030F0702030302020204" pitchFamily="66" charset="0"/>
                        </a:rPr>
                        <a:t>Impact:</a:t>
                      </a:r>
                    </a:p>
                  </a:txBody>
                  <a:tcPr>
                    <a:solidFill>
                      <a:schemeClr val="accent1">
                        <a:lumMod val="60000"/>
                        <a:lumOff val="40000"/>
                      </a:schemeClr>
                    </a:solidFill>
                  </a:tcPr>
                </a:tc>
                <a:tc>
                  <a:txBody>
                    <a:bodyPr/>
                    <a:lstStyle/>
                    <a:p>
                      <a:pPr algn="l"/>
                      <a:r>
                        <a:rPr lang="en-US" sz="900" b="0" i="0" kern="1200" dirty="0">
                          <a:solidFill>
                            <a:srgbClr val="1F295A"/>
                          </a:solidFill>
                          <a:effectLst/>
                          <a:latin typeface="Comic Sans MS" panose="030F0702030302020204" pitchFamily="66" charset="0"/>
                          <a:ea typeface="+mn-ea"/>
                          <a:cs typeface="+mn-cs"/>
                        </a:rPr>
                        <a:t>By the time pupils leave SPA they will be confident French speakers, ready for the challenges of French at high school. Throughout their language learning there will be the opportunity to assess pupil learning and progression in the key language skills (speaking, listening, reading and writing). This assessment will be ongoing through each half-term using teacher assessment as well as online quizzes and activities with </a:t>
                      </a:r>
                      <a:r>
                        <a:rPr lang="en-US" sz="900" b="0" i="0" kern="1200" dirty="0" err="1">
                          <a:solidFill>
                            <a:srgbClr val="1F295A"/>
                          </a:solidFill>
                          <a:effectLst/>
                          <a:latin typeface="Comic Sans MS" panose="030F0702030302020204" pitchFamily="66" charset="0"/>
                          <a:ea typeface="+mn-ea"/>
                          <a:cs typeface="+mn-cs"/>
                        </a:rPr>
                        <a:t>Languagenut</a:t>
                      </a:r>
                      <a:r>
                        <a:rPr lang="en-US" sz="900" b="0" i="0" kern="1200" dirty="0">
                          <a:solidFill>
                            <a:srgbClr val="1F295A"/>
                          </a:solidFill>
                          <a:effectLst/>
                          <a:latin typeface="Comic Sans MS" panose="030F0702030302020204" pitchFamily="66" charset="0"/>
                          <a:ea typeface="+mn-ea"/>
                          <a:cs typeface="+mn-cs"/>
                        </a:rPr>
                        <a:t>, completed through individual user logins. This information will be recorded and will be monitored for impact.  For those pupils not progressing in line with age-related expectations, gaps will be identified and any areas that require attention will be embedded into the lesson.</a:t>
                      </a:r>
                    </a:p>
                  </a:txBody>
                  <a:tcPr>
                    <a:solidFill>
                      <a:schemeClr val="accent1">
                        <a:lumMod val="60000"/>
                        <a:lumOff val="40000"/>
                      </a:schemeClr>
                    </a:solidFill>
                  </a:tcPr>
                </a:tc>
                <a:extLst>
                  <a:ext uri="{0D108BD9-81ED-4DB2-BD59-A6C34878D82A}">
                    <a16:rowId xmlns:a16="http://schemas.microsoft.com/office/drawing/2014/main" val="2911200450"/>
                  </a:ext>
                </a:extLst>
              </a:tr>
            </a:tbl>
          </a:graphicData>
        </a:graphic>
      </p:graphicFrame>
      <p:sp>
        <p:nvSpPr>
          <p:cNvPr id="7" name="Rectangle 6">
            <a:extLst>
              <a:ext uri="{FF2B5EF4-FFF2-40B4-BE49-F238E27FC236}">
                <a16:creationId xmlns:a16="http://schemas.microsoft.com/office/drawing/2014/main" id="{323588FE-4D70-444D-996C-28C85DA30ACA}"/>
              </a:ext>
            </a:extLst>
          </p:cNvPr>
          <p:cNvSpPr/>
          <p:nvPr/>
        </p:nvSpPr>
        <p:spPr>
          <a:xfrm>
            <a:off x="287044" y="1842671"/>
            <a:ext cx="11606074" cy="307777"/>
          </a:xfrm>
          <a:prstGeom prst="rect">
            <a:avLst/>
          </a:prstGeom>
        </p:spPr>
        <p:txBody>
          <a:bodyPr wrap="square">
            <a:spAutoFit/>
          </a:bodyPr>
          <a:lstStyle/>
          <a:p>
            <a:pPr algn="ctr"/>
            <a:r>
              <a:rPr lang="en-GB" sz="1400" dirty="0">
                <a:solidFill>
                  <a:prstClr val="black"/>
                </a:solidFill>
                <a:latin typeface="Comic Sans MS" panose="030F0702030302020204" pitchFamily="66" charset="0"/>
                <a:ea typeface="Calibri" panose="020F0502020204030204" pitchFamily="34" charset="0"/>
                <a:cs typeface="Times New Roman" panose="02020603050405020304" pitchFamily="18" charset="0"/>
              </a:rPr>
              <a:t>Our French curriculum aims to </a:t>
            </a:r>
            <a:r>
              <a:rPr lang="en-US" sz="1400" dirty="0">
                <a:solidFill>
                  <a:prstClr val="black"/>
                </a:solidFill>
                <a:latin typeface="Comic Sans MS" panose="030F0702030302020204" pitchFamily="66" charset="0"/>
                <a:ea typeface="Calibri" panose="020F0502020204030204" pitchFamily="34" charset="0"/>
                <a:cs typeface="Times New Roman" panose="02020603050405020304" pitchFamily="18" charset="0"/>
              </a:rPr>
              <a:t>foster children’s curiosity and deepen their understanding of the world. </a:t>
            </a:r>
            <a:r>
              <a:rPr lang="en-GB" sz="1400" dirty="0">
                <a:solidFill>
                  <a:prstClr val="black"/>
                </a:solidFill>
                <a:latin typeface="Comic Sans MS" panose="030F0702030302020204" pitchFamily="66" charset="0"/>
                <a:ea typeface="Calibri" panose="020F0502020204030204" pitchFamily="34" charset="0"/>
                <a:cs typeface="Times New Roman" panose="02020603050405020304" pitchFamily="18" charset="0"/>
              </a:rPr>
              <a:t>.</a:t>
            </a:r>
            <a:endParaRPr lang="en-GB" sz="1400" i="1" dirty="0">
              <a:latin typeface="Comic Sans MS" panose="030F0702030302020204" pitchFamily="66" charset="0"/>
            </a:endParaRPr>
          </a:p>
        </p:txBody>
      </p:sp>
      <p:pic>
        <p:nvPicPr>
          <p:cNvPr id="8" name="Picture 7">
            <a:extLst>
              <a:ext uri="{FF2B5EF4-FFF2-40B4-BE49-F238E27FC236}">
                <a16:creationId xmlns:a16="http://schemas.microsoft.com/office/drawing/2014/main" id="{BE76729F-DC2B-455E-89F6-C08BDCA9F3B4}"/>
              </a:ext>
            </a:extLst>
          </p:cNvPr>
          <p:cNvPicPr>
            <a:picLocks noChangeAspect="1"/>
          </p:cNvPicPr>
          <p:nvPr/>
        </p:nvPicPr>
        <p:blipFill>
          <a:blip r:embed="rId2"/>
          <a:stretch>
            <a:fillRect/>
          </a:stretch>
        </p:blipFill>
        <p:spPr>
          <a:xfrm>
            <a:off x="432155" y="232428"/>
            <a:ext cx="1761897" cy="1018120"/>
          </a:xfrm>
          <a:prstGeom prst="rect">
            <a:avLst/>
          </a:prstGeom>
        </p:spPr>
      </p:pic>
    </p:spTree>
    <p:extLst>
      <p:ext uri="{BB962C8B-B14F-4D97-AF65-F5344CB8AC3E}">
        <p14:creationId xmlns:p14="http://schemas.microsoft.com/office/powerpoint/2010/main" val="44244628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794C6FE-B479-4A6B-BE24-97602FA9CC96}"/>
              </a:ext>
            </a:extLst>
          </p:cNvPr>
          <p:cNvSpPr/>
          <p:nvPr/>
        </p:nvSpPr>
        <p:spPr>
          <a:xfrm>
            <a:off x="301840" y="96803"/>
            <a:ext cx="11594237" cy="1394645"/>
          </a:xfrm>
          <a:prstGeom prst="rect">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6" name="Rectangle 5">
            <a:extLst>
              <a:ext uri="{FF2B5EF4-FFF2-40B4-BE49-F238E27FC236}">
                <a16:creationId xmlns:a16="http://schemas.microsoft.com/office/drawing/2014/main" id="{CE9C5A49-72F3-4444-ACCF-0DF54F0F810B}"/>
              </a:ext>
            </a:extLst>
          </p:cNvPr>
          <p:cNvSpPr/>
          <p:nvPr/>
        </p:nvSpPr>
        <p:spPr>
          <a:xfrm>
            <a:off x="298881" y="1344671"/>
            <a:ext cx="11594237" cy="464820"/>
          </a:xfrm>
          <a:prstGeom prst="rect">
            <a:avLst/>
          </a:prstGeom>
          <a:solidFill>
            <a:srgbClr val="A45CAC"/>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0" name="Rectangle 9">
            <a:extLst>
              <a:ext uri="{FF2B5EF4-FFF2-40B4-BE49-F238E27FC236}">
                <a16:creationId xmlns:a16="http://schemas.microsoft.com/office/drawing/2014/main" id="{D8C52891-5734-4892-8441-7D7CFBEBBF79}"/>
              </a:ext>
            </a:extLst>
          </p:cNvPr>
          <p:cNvSpPr/>
          <p:nvPr/>
        </p:nvSpPr>
        <p:spPr>
          <a:xfrm>
            <a:off x="2426234" y="2298983"/>
            <a:ext cx="247212" cy="144780"/>
          </a:xfrm>
          <a:prstGeom prst="rect">
            <a:avLst/>
          </a:prstGeom>
          <a:ln>
            <a:noFill/>
          </a:ln>
        </p:spPr>
        <p:style>
          <a:lnRef idx="2">
            <a:schemeClr val="accent1"/>
          </a:lnRef>
          <a:fillRef idx="1">
            <a:schemeClr val="l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4" name="TextBox 23">
            <a:extLst>
              <a:ext uri="{FF2B5EF4-FFF2-40B4-BE49-F238E27FC236}">
                <a16:creationId xmlns:a16="http://schemas.microsoft.com/office/drawing/2014/main" id="{141EF8DA-1AAC-4721-847D-82503B884892}"/>
              </a:ext>
            </a:extLst>
          </p:cNvPr>
          <p:cNvSpPr txBox="1"/>
          <p:nvPr/>
        </p:nvSpPr>
        <p:spPr>
          <a:xfrm>
            <a:off x="2194052" y="231525"/>
            <a:ext cx="8086290" cy="1077218"/>
          </a:xfrm>
          <a:prstGeom prst="rect">
            <a:avLst/>
          </a:prstGeom>
          <a:noFill/>
        </p:spPr>
        <p:txBody>
          <a:bodyPr wrap="square" rtlCol="0">
            <a:spAutoFit/>
          </a:bodyPr>
          <a:lstStyle/>
          <a:p>
            <a:pPr algn="ctr"/>
            <a:r>
              <a:rPr lang="en-GB" sz="3200" dirty="0">
                <a:solidFill>
                  <a:schemeClr val="bg1"/>
                </a:solidFill>
                <a:latin typeface="Comic Sans MS" panose="030F0702030302020204" pitchFamily="66" charset="0"/>
              </a:rPr>
              <a:t>Curriculum Map</a:t>
            </a:r>
          </a:p>
          <a:p>
            <a:pPr algn="ctr"/>
            <a:r>
              <a:rPr lang="en-GB" sz="3200" dirty="0">
                <a:solidFill>
                  <a:prstClr val="white"/>
                </a:solidFill>
                <a:latin typeface="Comic Sans MS" panose="030F0702030302020204" pitchFamily="66" charset="0"/>
              </a:rPr>
              <a:t>French </a:t>
            </a:r>
            <a:r>
              <a:rPr lang="en-GB" sz="3200" dirty="0">
                <a:solidFill>
                  <a:schemeClr val="bg1"/>
                </a:solidFill>
                <a:latin typeface="Comic Sans MS" panose="030F0702030302020204" pitchFamily="66" charset="0"/>
              </a:rPr>
              <a:t>– KS2</a:t>
            </a:r>
          </a:p>
        </p:txBody>
      </p:sp>
      <p:graphicFrame>
        <p:nvGraphicFramePr>
          <p:cNvPr id="25" name="Table 24">
            <a:extLst>
              <a:ext uri="{FF2B5EF4-FFF2-40B4-BE49-F238E27FC236}">
                <a16:creationId xmlns:a16="http://schemas.microsoft.com/office/drawing/2014/main" id="{AC7B64D2-1B9F-4487-BF74-023ABE51D6A6}"/>
              </a:ext>
            </a:extLst>
          </p:cNvPr>
          <p:cNvGraphicFramePr>
            <a:graphicFrameLocks noGrp="1"/>
          </p:cNvGraphicFramePr>
          <p:nvPr>
            <p:extLst>
              <p:ext uri="{D42A27DB-BD31-4B8C-83A1-F6EECF244321}">
                <p14:modId xmlns:p14="http://schemas.microsoft.com/office/powerpoint/2010/main" val="2080668998"/>
              </p:ext>
            </p:extLst>
          </p:nvPr>
        </p:nvGraphicFramePr>
        <p:xfrm>
          <a:off x="298881" y="1940029"/>
          <a:ext cx="11594236" cy="3550920"/>
        </p:xfrm>
        <a:graphic>
          <a:graphicData uri="http://schemas.openxmlformats.org/drawingml/2006/table">
            <a:tbl>
              <a:tblPr firstRow="1" bandRow="1">
                <a:tableStyleId>{5940675A-B579-460E-94D1-54222C63F5DA}</a:tableStyleId>
              </a:tblPr>
              <a:tblGrid>
                <a:gridCol w="926237">
                  <a:extLst>
                    <a:ext uri="{9D8B030D-6E8A-4147-A177-3AD203B41FA5}">
                      <a16:colId xmlns:a16="http://schemas.microsoft.com/office/drawing/2014/main" val="698276396"/>
                    </a:ext>
                  </a:extLst>
                </a:gridCol>
                <a:gridCol w="1535837">
                  <a:extLst>
                    <a:ext uri="{9D8B030D-6E8A-4147-A177-3AD203B41FA5}">
                      <a16:colId xmlns:a16="http://schemas.microsoft.com/office/drawing/2014/main" val="1039164095"/>
                    </a:ext>
                  </a:extLst>
                </a:gridCol>
                <a:gridCol w="1740024">
                  <a:extLst>
                    <a:ext uri="{9D8B030D-6E8A-4147-A177-3AD203B41FA5}">
                      <a16:colId xmlns:a16="http://schemas.microsoft.com/office/drawing/2014/main" val="2421390909"/>
                    </a:ext>
                  </a:extLst>
                </a:gridCol>
                <a:gridCol w="1748901">
                  <a:extLst>
                    <a:ext uri="{9D8B030D-6E8A-4147-A177-3AD203B41FA5}">
                      <a16:colId xmlns:a16="http://schemas.microsoft.com/office/drawing/2014/main" val="914411525"/>
                    </a:ext>
                  </a:extLst>
                </a:gridCol>
                <a:gridCol w="1882066">
                  <a:extLst>
                    <a:ext uri="{9D8B030D-6E8A-4147-A177-3AD203B41FA5}">
                      <a16:colId xmlns:a16="http://schemas.microsoft.com/office/drawing/2014/main" val="642693463"/>
                    </a:ext>
                  </a:extLst>
                </a:gridCol>
                <a:gridCol w="1882066">
                  <a:extLst>
                    <a:ext uri="{9D8B030D-6E8A-4147-A177-3AD203B41FA5}">
                      <a16:colId xmlns:a16="http://schemas.microsoft.com/office/drawing/2014/main" val="954389551"/>
                    </a:ext>
                  </a:extLst>
                </a:gridCol>
                <a:gridCol w="1879105">
                  <a:extLst>
                    <a:ext uri="{9D8B030D-6E8A-4147-A177-3AD203B41FA5}">
                      <a16:colId xmlns:a16="http://schemas.microsoft.com/office/drawing/2014/main" val="316939250"/>
                    </a:ext>
                  </a:extLst>
                </a:gridCol>
              </a:tblGrid>
              <a:tr h="348376">
                <a:tc>
                  <a:txBody>
                    <a:bodyPr/>
                    <a:lstStyle/>
                    <a:p>
                      <a:endParaRPr lang="en-GB" dirty="0"/>
                    </a:p>
                  </a:txBody>
                  <a:tcPr/>
                </a:tc>
                <a:tc>
                  <a:txBody>
                    <a:bodyPr/>
                    <a:lstStyle/>
                    <a:p>
                      <a:pPr algn="ctr"/>
                      <a:r>
                        <a:rPr lang="en-GB" sz="1400" dirty="0">
                          <a:latin typeface="Comic Sans MS" panose="030F0702030302020204" pitchFamily="66" charset="0"/>
                        </a:rPr>
                        <a:t>Autumn 1</a:t>
                      </a:r>
                    </a:p>
                    <a:p>
                      <a:pPr algn="ctr"/>
                      <a:endParaRPr lang="en-GB" sz="1400" dirty="0">
                        <a:latin typeface="Comic Sans MS" panose="030F0702030302020204" pitchFamily="66" charset="0"/>
                      </a:endParaRPr>
                    </a:p>
                  </a:txBody>
                  <a:tcPr/>
                </a:tc>
                <a:tc>
                  <a:txBody>
                    <a:bodyPr/>
                    <a:lstStyle/>
                    <a:p>
                      <a:pPr algn="ctr"/>
                      <a:r>
                        <a:rPr lang="en-GB" sz="1400" dirty="0">
                          <a:latin typeface="Comic Sans MS" panose="030F0702030302020204" pitchFamily="66" charset="0"/>
                        </a:rPr>
                        <a:t>Autumn 2</a:t>
                      </a:r>
                    </a:p>
                    <a:p>
                      <a:pPr algn="ctr"/>
                      <a:endParaRPr lang="en-GB" sz="1400" dirty="0">
                        <a:latin typeface="Comic Sans MS" panose="030F0702030302020204" pitchFamily="66" charset="0"/>
                      </a:endParaRPr>
                    </a:p>
                  </a:txBody>
                  <a:tcPr/>
                </a:tc>
                <a:tc>
                  <a:txBody>
                    <a:bodyPr/>
                    <a:lstStyle/>
                    <a:p>
                      <a:pPr algn="ctr"/>
                      <a:r>
                        <a:rPr lang="en-GB" sz="1400" dirty="0">
                          <a:latin typeface="Comic Sans MS" panose="030F0702030302020204" pitchFamily="66" charset="0"/>
                        </a:rPr>
                        <a:t>Spring 1</a:t>
                      </a:r>
                    </a:p>
                    <a:p>
                      <a:pPr algn="ctr"/>
                      <a:endParaRPr lang="en-GB" sz="1400" dirty="0">
                        <a:latin typeface="Comic Sans MS" panose="030F0702030302020204" pitchFamily="66" charset="0"/>
                      </a:endParaRPr>
                    </a:p>
                  </a:txBody>
                  <a:tcPr/>
                </a:tc>
                <a:tc>
                  <a:txBody>
                    <a:bodyPr/>
                    <a:lstStyle/>
                    <a:p>
                      <a:pPr algn="ctr"/>
                      <a:r>
                        <a:rPr lang="en-GB" sz="1400" dirty="0">
                          <a:latin typeface="Comic Sans MS" panose="030F0702030302020204" pitchFamily="66" charset="0"/>
                        </a:rPr>
                        <a:t>Spring 2</a:t>
                      </a:r>
                    </a:p>
                    <a:p>
                      <a:pPr algn="ctr"/>
                      <a:endParaRPr lang="en-GB" sz="1400" dirty="0">
                        <a:latin typeface="Comic Sans MS" panose="030F0702030302020204" pitchFamily="66" charset="0"/>
                      </a:endParaRPr>
                    </a:p>
                  </a:txBody>
                  <a:tcPr/>
                </a:tc>
                <a:tc>
                  <a:txBody>
                    <a:bodyPr/>
                    <a:lstStyle/>
                    <a:p>
                      <a:pPr algn="ctr"/>
                      <a:r>
                        <a:rPr lang="en-GB" sz="1400" dirty="0">
                          <a:latin typeface="Comic Sans MS" panose="030F0702030302020204" pitchFamily="66" charset="0"/>
                        </a:rPr>
                        <a:t>Summer 1</a:t>
                      </a:r>
                    </a:p>
                    <a:p>
                      <a:pPr algn="ctr"/>
                      <a:endParaRPr lang="en-GB" sz="1400" dirty="0">
                        <a:latin typeface="Comic Sans MS" panose="030F0702030302020204" pitchFamily="66" charset="0"/>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400" dirty="0">
                          <a:latin typeface="Comic Sans MS" panose="030F0702030302020204" pitchFamily="66" charset="0"/>
                        </a:rPr>
                        <a:t>Summer 2</a:t>
                      </a:r>
                    </a:p>
                    <a:p>
                      <a:pPr algn="ctr"/>
                      <a:endParaRPr lang="en-GB" sz="1400" dirty="0">
                        <a:latin typeface="Comic Sans MS" panose="030F0702030302020204" pitchFamily="66" charset="0"/>
                      </a:endParaRPr>
                    </a:p>
                  </a:txBody>
                  <a:tcPr/>
                </a:tc>
                <a:extLst>
                  <a:ext uri="{0D108BD9-81ED-4DB2-BD59-A6C34878D82A}">
                    <a16:rowId xmlns:a16="http://schemas.microsoft.com/office/drawing/2014/main" val="3471968257"/>
                  </a:ext>
                </a:extLst>
              </a:tr>
              <a:tr h="813465">
                <a:tc>
                  <a:txBody>
                    <a:bodyPr/>
                    <a:lstStyle/>
                    <a:p>
                      <a:r>
                        <a:rPr lang="en-GB" dirty="0">
                          <a:latin typeface="Comic Sans MS" panose="030F0702030302020204" pitchFamily="66" charset="0"/>
                        </a:rPr>
                        <a:t>LKS2</a:t>
                      </a:r>
                    </a:p>
                    <a:p>
                      <a:r>
                        <a:rPr lang="en-GB" sz="1200" dirty="0">
                          <a:latin typeface="Comic Sans MS" panose="030F0702030302020204" pitchFamily="66" charset="0"/>
                        </a:rPr>
                        <a:t>Yr</a:t>
                      </a:r>
                      <a:r>
                        <a:rPr lang="en-GB" sz="1200" b="1" dirty="0">
                          <a:latin typeface="Comic Sans MS" panose="030F0702030302020204" pitchFamily="66" charset="0"/>
                        </a:rPr>
                        <a:t>3</a:t>
                      </a:r>
                      <a:r>
                        <a:rPr lang="en-GB" sz="1200" dirty="0">
                          <a:latin typeface="Comic Sans MS" panose="030F0702030302020204" pitchFamily="66" charset="0"/>
                        </a:rPr>
                        <a:t>/4</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100" b="1" kern="1200" dirty="0">
                          <a:solidFill>
                            <a:schemeClr val="tx1"/>
                          </a:solidFill>
                          <a:effectLst/>
                          <a:latin typeface="Comic Sans MS" panose="030F0702030302020204" pitchFamily="66" charset="0"/>
                          <a:ea typeface="+mn-ea"/>
                          <a:cs typeface="+mn-cs"/>
                        </a:rPr>
                        <a:t>Term 1.1</a:t>
                      </a:r>
                    </a:p>
                    <a:p>
                      <a:pPr marL="0" marR="0" lvl="0" indent="0" algn="ctr" defTabSz="914400" rtl="0" eaLnBrk="1" fontAlgn="auto" latinLnBrk="0" hangingPunct="1">
                        <a:lnSpc>
                          <a:spcPct val="100000"/>
                        </a:lnSpc>
                        <a:spcBef>
                          <a:spcPts val="0"/>
                        </a:spcBef>
                        <a:spcAft>
                          <a:spcPts val="0"/>
                        </a:spcAft>
                        <a:buClrTx/>
                        <a:buSzTx/>
                        <a:buFontTx/>
                        <a:buNone/>
                        <a:tabLst/>
                        <a:defRPr/>
                      </a:pPr>
                      <a:r>
                        <a:rPr lang="en-US" sz="1100" kern="1200" dirty="0">
                          <a:solidFill>
                            <a:schemeClr val="tx1"/>
                          </a:solidFill>
                          <a:effectLst/>
                          <a:latin typeface="Comic Sans MS" panose="030F0702030302020204" pitchFamily="66" charset="0"/>
                          <a:ea typeface="+mn-ea"/>
                          <a:cs typeface="+mn-cs"/>
                        </a:rPr>
                        <a:t>Greetings</a:t>
                      </a:r>
                    </a:p>
                    <a:p>
                      <a:pPr marL="0" marR="0" lvl="0" indent="0" algn="ctr" defTabSz="914400" rtl="0" eaLnBrk="1" fontAlgn="auto" latinLnBrk="0" hangingPunct="1">
                        <a:lnSpc>
                          <a:spcPct val="100000"/>
                        </a:lnSpc>
                        <a:spcBef>
                          <a:spcPts val="0"/>
                        </a:spcBef>
                        <a:spcAft>
                          <a:spcPts val="0"/>
                        </a:spcAft>
                        <a:buClrTx/>
                        <a:buSzTx/>
                        <a:buFontTx/>
                        <a:buNone/>
                        <a:tabLst/>
                        <a:defRPr/>
                      </a:pPr>
                      <a:r>
                        <a:rPr lang="en-US" sz="1100" kern="1200" dirty="0">
                          <a:solidFill>
                            <a:schemeClr val="tx1"/>
                          </a:solidFill>
                          <a:effectLst/>
                          <a:latin typeface="Comic Sans MS" panose="030F0702030302020204" pitchFamily="66" charset="0"/>
                          <a:ea typeface="+mn-ea"/>
                          <a:cs typeface="+mn-cs"/>
                        </a:rPr>
                        <a:t>How are you?</a:t>
                      </a:r>
                    </a:p>
                    <a:p>
                      <a:pPr marL="0" marR="0" lvl="0" indent="0" algn="ctr" defTabSz="914400" rtl="0" eaLnBrk="1" fontAlgn="auto" latinLnBrk="0" hangingPunct="1">
                        <a:lnSpc>
                          <a:spcPct val="100000"/>
                        </a:lnSpc>
                        <a:spcBef>
                          <a:spcPts val="0"/>
                        </a:spcBef>
                        <a:spcAft>
                          <a:spcPts val="0"/>
                        </a:spcAft>
                        <a:buClrTx/>
                        <a:buSzTx/>
                        <a:buFontTx/>
                        <a:buNone/>
                        <a:tabLst/>
                        <a:defRPr/>
                      </a:pPr>
                      <a:r>
                        <a:rPr lang="en-US" sz="1100" kern="1200" dirty="0">
                          <a:solidFill>
                            <a:schemeClr val="tx1"/>
                          </a:solidFill>
                          <a:effectLst/>
                          <a:latin typeface="Comic Sans MS" panose="030F0702030302020204" pitchFamily="66" charset="0"/>
                          <a:ea typeface="+mn-ea"/>
                          <a:cs typeface="+mn-cs"/>
                        </a:rPr>
                        <a:t>Classroom </a:t>
                      </a:r>
                      <a:r>
                        <a:rPr lang="en-US" sz="1100" kern="1200" dirty="0" err="1">
                          <a:solidFill>
                            <a:schemeClr val="tx1"/>
                          </a:solidFill>
                          <a:effectLst/>
                          <a:latin typeface="Comic Sans MS" panose="030F0702030302020204" pitchFamily="66" charset="0"/>
                          <a:ea typeface="+mn-ea"/>
                          <a:cs typeface="+mn-cs"/>
                        </a:rPr>
                        <a:t>Insttructions</a:t>
                      </a:r>
                      <a:endParaRPr lang="en-US" sz="1100" kern="1200" dirty="0">
                        <a:solidFill>
                          <a:schemeClr val="tx1"/>
                        </a:solidFill>
                        <a:effectLst/>
                        <a:latin typeface="Comic Sans MS" panose="030F0702030302020204" pitchFamily="66" charset="0"/>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lang="en-US" sz="1100" kern="1200" dirty="0">
                          <a:solidFill>
                            <a:schemeClr val="tx1"/>
                          </a:solidFill>
                          <a:effectLst/>
                          <a:latin typeface="Comic Sans MS" panose="030F0702030302020204" pitchFamily="66" charset="0"/>
                          <a:ea typeface="+mn-ea"/>
                          <a:cs typeface="+mn-cs"/>
                        </a:rPr>
                        <a:t>Phonics 1 – UN &amp; ON</a:t>
                      </a:r>
                    </a:p>
                    <a:p>
                      <a:pPr marL="0" marR="0" lvl="0" indent="0" algn="ctr" defTabSz="914400" rtl="0" eaLnBrk="1" fontAlgn="auto" latinLnBrk="0" hangingPunct="1">
                        <a:lnSpc>
                          <a:spcPct val="100000"/>
                        </a:lnSpc>
                        <a:spcBef>
                          <a:spcPts val="0"/>
                        </a:spcBef>
                        <a:spcAft>
                          <a:spcPts val="0"/>
                        </a:spcAft>
                        <a:buClrTx/>
                        <a:buSzTx/>
                        <a:buFontTx/>
                        <a:buNone/>
                        <a:tabLst/>
                        <a:defRPr/>
                      </a:pPr>
                      <a:r>
                        <a:rPr lang="en-US" sz="1100" kern="1200" dirty="0">
                          <a:solidFill>
                            <a:schemeClr val="tx1"/>
                          </a:solidFill>
                          <a:effectLst/>
                          <a:latin typeface="Comic Sans MS" panose="030F0702030302020204" pitchFamily="66" charset="0"/>
                          <a:ea typeface="+mn-ea"/>
                          <a:cs typeface="+mn-cs"/>
                        </a:rPr>
                        <a:t>Numbers 1-10</a:t>
                      </a:r>
                    </a:p>
                    <a:p>
                      <a:pPr marL="0" marR="0" lvl="0" indent="0" algn="ctr" defTabSz="914400" rtl="0" eaLnBrk="1" fontAlgn="auto" latinLnBrk="0" hangingPunct="1">
                        <a:lnSpc>
                          <a:spcPct val="100000"/>
                        </a:lnSpc>
                        <a:spcBef>
                          <a:spcPts val="0"/>
                        </a:spcBef>
                        <a:spcAft>
                          <a:spcPts val="0"/>
                        </a:spcAft>
                        <a:buClrTx/>
                        <a:buSzTx/>
                        <a:buFontTx/>
                        <a:buNone/>
                        <a:tabLst/>
                        <a:defRPr/>
                      </a:pPr>
                      <a:endParaRPr lang="en-GB" sz="1100" kern="1200" dirty="0">
                        <a:solidFill>
                          <a:schemeClr val="tx1"/>
                        </a:solidFill>
                        <a:effectLst/>
                        <a:latin typeface="Comic Sans MS" panose="030F0702030302020204" pitchFamily="66" charset="0"/>
                        <a:ea typeface="+mn-ea"/>
                        <a:cs typeface="+mn-cs"/>
                      </a:endParaRPr>
                    </a:p>
                  </a:txBody>
                  <a:tcPr>
                    <a:noFill/>
                  </a:tcPr>
                </a:tc>
                <a:tc>
                  <a:txBody>
                    <a:bodyPr/>
                    <a:lstStyle/>
                    <a:p>
                      <a:pPr algn="ctr"/>
                      <a:r>
                        <a:rPr lang="en-US" sz="1100" b="1" dirty="0">
                          <a:latin typeface="Comic Sans MS" panose="030F0702030302020204" pitchFamily="66" charset="0"/>
                        </a:rPr>
                        <a:t>Term 1.2</a:t>
                      </a:r>
                    </a:p>
                    <a:p>
                      <a:pPr algn="ctr"/>
                      <a:r>
                        <a:rPr lang="en-US" sz="1100" b="0" dirty="0">
                          <a:latin typeface="Comic Sans MS" panose="030F0702030302020204" pitchFamily="66" charset="0"/>
                        </a:rPr>
                        <a:t>How old are you?</a:t>
                      </a:r>
                    </a:p>
                    <a:p>
                      <a:pPr algn="ctr"/>
                      <a:r>
                        <a:rPr lang="en-US" sz="1100" b="0" dirty="0">
                          <a:latin typeface="Comic Sans MS" panose="030F0702030302020204" pitchFamily="66" charset="0"/>
                        </a:rPr>
                        <a:t>Phonics 2 – EU &amp; AU</a:t>
                      </a:r>
                    </a:p>
                    <a:p>
                      <a:pPr algn="ctr"/>
                      <a:r>
                        <a:rPr lang="en-US" sz="1100" b="0" dirty="0">
                          <a:latin typeface="Comic Sans MS" panose="030F0702030302020204" pitchFamily="66" charset="0"/>
                        </a:rPr>
                        <a:t>Languages</a:t>
                      </a:r>
                    </a:p>
                    <a:p>
                      <a:pPr algn="ctr"/>
                      <a:r>
                        <a:rPr lang="en-US" sz="1100" b="0" dirty="0">
                          <a:latin typeface="Comic Sans MS" panose="030F0702030302020204" pitchFamily="66" charset="0"/>
                        </a:rPr>
                        <a:t>Nationalities (with adjectives)</a:t>
                      </a:r>
                    </a:p>
                    <a:p>
                      <a:pPr algn="ctr"/>
                      <a:r>
                        <a:rPr lang="en-US" sz="1100" b="0" dirty="0">
                          <a:latin typeface="Comic Sans MS" panose="030F0702030302020204" pitchFamily="66" charset="0"/>
                        </a:rPr>
                        <a:t>Sentence building</a:t>
                      </a:r>
                    </a:p>
                    <a:p>
                      <a:pPr algn="ctr"/>
                      <a:r>
                        <a:rPr lang="en-US" sz="1100" b="0" dirty="0">
                          <a:latin typeface="Comic Sans MS" panose="030F0702030302020204" pitchFamily="66" charset="0"/>
                        </a:rPr>
                        <a:t>Culture - Christmas</a:t>
                      </a:r>
                      <a:endParaRPr lang="en-GB" sz="1100" b="0" dirty="0">
                        <a:latin typeface="Comic Sans MS" panose="030F0702030302020204" pitchFamily="66" charset="0"/>
                      </a:endParaRPr>
                    </a:p>
                  </a:txBody>
                  <a:tcPr>
                    <a:noFill/>
                  </a:tcPr>
                </a:tc>
                <a:tc>
                  <a:txBody>
                    <a:bodyPr/>
                    <a:lstStyle/>
                    <a:p>
                      <a:pPr algn="ctr"/>
                      <a:r>
                        <a:rPr lang="en-US" sz="1100" b="1" dirty="0">
                          <a:latin typeface="Comic Sans MS" panose="030F0702030302020204" pitchFamily="66" charset="0"/>
                        </a:rPr>
                        <a:t>Term 2.1</a:t>
                      </a:r>
                    </a:p>
                    <a:p>
                      <a:pPr algn="ctr"/>
                      <a:r>
                        <a:rPr lang="en-US" sz="1100" b="0" dirty="0">
                          <a:latin typeface="Comic Sans MS" panose="030F0702030302020204" pitchFamily="66" charset="0"/>
                        </a:rPr>
                        <a:t>Family members</a:t>
                      </a:r>
                    </a:p>
                    <a:p>
                      <a:pPr algn="ctr"/>
                      <a:r>
                        <a:rPr lang="en-GB" sz="1100" b="0" dirty="0">
                          <a:latin typeface="Comic Sans MS" panose="030F0702030302020204" pitchFamily="66" charset="0"/>
                        </a:rPr>
                        <a:t> Phonics É &amp; È</a:t>
                      </a:r>
                    </a:p>
                    <a:p>
                      <a:pPr algn="ctr"/>
                      <a:r>
                        <a:rPr lang="en-US" sz="1100" b="0" dirty="0">
                          <a:latin typeface="Comic Sans MS" panose="030F0702030302020204" pitchFamily="66" charset="0"/>
                        </a:rPr>
                        <a:t>M</a:t>
                      </a:r>
                      <a:r>
                        <a:rPr lang="en-GB" sz="1100" b="0" dirty="0">
                          <a:latin typeface="Comic Sans MS" panose="030F0702030302020204" pitchFamily="66" charset="0"/>
                        </a:rPr>
                        <a:t>ore family members </a:t>
                      </a:r>
                    </a:p>
                    <a:p>
                      <a:pPr algn="ctr"/>
                      <a:r>
                        <a:rPr lang="en-US" sz="1100" b="0" dirty="0">
                          <a:latin typeface="Comic Sans MS" panose="030F0702030302020204" pitchFamily="66" charset="0"/>
                        </a:rPr>
                        <a:t>J</a:t>
                      </a:r>
                      <a:r>
                        <a:rPr lang="en-GB" sz="1100" b="0" dirty="0">
                          <a:latin typeface="Comic Sans MS" panose="030F0702030302020204" pitchFamily="66" charset="0"/>
                        </a:rPr>
                        <a:t>’ai</a:t>
                      </a:r>
                    </a:p>
                    <a:p>
                      <a:pPr algn="ctr"/>
                      <a:r>
                        <a:rPr lang="en-US" sz="1100" b="0" dirty="0">
                          <a:latin typeface="Comic Sans MS" panose="030F0702030302020204" pitchFamily="66" charset="0"/>
                        </a:rPr>
                        <a:t>P</a:t>
                      </a:r>
                      <a:r>
                        <a:rPr lang="en-GB" sz="1100" b="0" dirty="0" err="1">
                          <a:latin typeface="Comic Sans MS" panose="030F0702030302020204" pitchFamily="66" charset="0"/>
                        </a:rPr>
                        <a:t>lurals</a:t>
                      </a:r>
                      <a:endParaRPr lang="en-GB" sz="1100" b="0" dirty="0">
                        <a:latin typeface="Comic Sans MS" panose="030F0702030302020204" pitchFamily="66" charset="0"/>
                      </a:endParaRPr>
                    </a:p>
                    <a:p>
                      <a:pPr algn="ctr"/>
                      <a:r>
                        <a:rPr lang="en-US" sz="1100" b="0" dirty="0">
                          <a:latin typeface="Comic Sans MS" panose="030F0702030302020204" pitchFamily="66" charset="0"/>
                        </a:rPr>
                        <a:t>Numbers 11-20</a:t>
                      </a:r>
                    </a:p>
                    <a:p>
                      <a:pPr algn="ctr"/>
                      <a:endParaRPr lang="en-GB" sz="1100" b="0" dirty="0">
                        <a:latin typeface="Comic Sans MS" panose="030F0702030302020204" pitchFamily="66" charset="0"/>
                      </a:endParaRPr>
                    </a:p>
                  </a:txBody>
                  <a:tcPr>
                    <a:noFill/>
                  </a:tcPr>
                </a:tc>
                <a:tc>
                  <a:txBody>
                    <a:bodyPr/>
                    <a:lstStyle/>
                    <a:p>
                      <a:pPr algn="ctr"/>
                      <a:r>
                        <a:rPr lang="en-US" sz="1100" b="1" dirty="0">
                          <a:latin typeface="Comic Sans MS" panose="030F0702030302020204" pitchFamily="66" charset="0"/>
                        </a:rPr>
                        <a:t>Term 2.2</a:t>
                      </a:r>
                    </a:p>
                    <a:p>
                      <a:pPr algn="ctr"/>
                      <a:r>
                        <a:rPr lang="en-US" sz="1100" b="0" dirty="0">
                          <a:latin typeface="Comic Sans MS" panose="030F0702030302020204" pitchFamily="66" charset="0"/>
                        </a:rPr>
                        <a:t>Age with family and possessives</a:t>
                      </a:r>
                    </a:p>
                    <a:p>
                      <a:pPr algn="ctr"/>
                      <a:r>
                        <a:rPr lang="en-US" sz="1100" b="0" dirty="0">
                          <a:latin typeface="Comic Sans MS" panose="030F0702030302020204" pitchFamily="66" charset="0"/>
                        </a:rPr>
                        <a:t>Pet</a:t>
                      </a:r>
                      <a:r>
                        <a:rPr lang="en-GB" sz="1100" b="0" dirty="0">
                          <a:latin typeface="Comic Sans MS" panose="030F0702030302020204" pitchFamily="66" charset="0"/>
                        </a:rPr>
                        <a:t>s</a:t>
                      </a:r>
                    </a:p>
                    <a:p>
                      <a:pPr algn="ctr"/>
                      <a:r>
                        <a:rPr lang="en-US" sz="1100" b="0" dirty="0">
                          <a:latin typeface="Comic Sans MS" panose="030F0702030302020204" pitchFamily="66" charset="0"/>
                        </a:rPr>
                        <a:t>P</a:t>
                      </a:r>
                      <a:r>
                        <a:rPr lang="en-GB" sz="1100" b="0" dirty="0" err="1">
                          <a:latin typeface="Comic Sans MS" panose="030F0702030302020204" pitchFamily="66" charset="0"/>
                        </a:rPr>
                        <a:t>ets</a:t>
                      </a:r>
                      <a:r>
                        <a:rPr lang="en-GB" sz="1100" b="0" dirty="0">
                          <a:latin typeface="Comic Sans MS" panose="030F0702030302020204" pitchFamily="66" charset="0"/>
                        </a:rPr>
                        <a:t> with names and possessives</a:t>
                      </a:r>
                    </a:p>
                    <a:p>
                      <a:pPr algn="ctr"/>
                      <a:r>
                        <a:rPr lang="en-US" sz="1100" b="0" dirty="0">
                          <a:latin typeface="Comic Sans MS" panose="030F0702030302020204" pitchFamily="66" charset="0"/>
                        </a:rPr>
                        <a:t>P</a:t>
                      </a:r>
                      <a:r>
                        <a:rPr lang="en-GB" sz="1100" b="0" dirty="0" err="1">
                          <a:latin typeface="Comic Sans MS" panose="030F0702030302020204" pitchFamily="66" charset="0"/>
                        </a:rPr>
                        <a:t>honics</a:t>
                      </a:r>
                      <a:r>
                        <a:rPr lang="en-GB" sz="1100" b="0" dirty="0">
                          <a:latin typeface="Comic Sans MS" panose="030F0702030302020204" pitchFamily="66" charset="0"/>
                        </a:rPr>
                        <a:t> 2 – OU &amp; U</a:t>
                      </a:r>
                    </a:p>
                    <a:p>
                      <a:pPr algn="ctr"/>
                      <a:r>
                        <a:rPr lang="en-US" sz="1100" b="0" dirty="0">
                          <a:latin typeface="Comic Sans MS" panose="030F0702030302020204" pitchFamily="66" charset="0"/>
                        </a:rPr>
                        <a:t>S</a:t>
                      </a:r>
                      <a:r>
                        <a:rPr lang="en-GB" sz="1100" b="0" dirty="0" err="1">
                          <a:latin typeface="Comic Sans MS" panose="030F0702030302020204" pitchFamily="66" charset="0"/>
                        </a:rPr>
                        <a:t>entence</a:t>
                      </a:r>
                      <a:r>
                        <a:rPr lang="en-GB" sz="1100" b="0" dirty="0">
                          <a:latin typeface="Comic Sans MS" panose="030F0702030302020204" pitchFamily="66" charset="0"/>
                        </a:rPr>
                        <a:t> building</a:t>
                      </a:r>
                    </a:p>
                    <a:p>
                      <a:pPr algn="ctr"/>
                      <a:r>
                        <a:rPr lang="en-US" sz="1100" b="0" dirty="0">
                          <a:latin typeface="Comic Sans MS" panose="030F0702030302020204" pitchFamily="66" charset="0"/>
                        </a:rPr>
                        <a:t>C</a:t>
                      </a:r>
                      <a:r>
                        <a:rPr lang="en-GB" sz="1100" b="0" dirty="0" err="1">
                          <a:latin typeface="Comic Sans MS" panose="030F0702030302020204" pitchFamily="66" charset="0"/>
                        </a:rPr>
                        <a:t>ulture</a:t>
                      </a:r>
                      <a:r>
                        <a:rPr lang="en-GB" sz="1100" b="0" dirty="0">
                          <a:latin typeface="Comic Sans MS" panose="030F0702030302020204" pitchFamily="66" charset="0"/>
                        </a:rPr>
                        <a:t> – Poisson </a:t>
                      </a:r>
                      <a:r>
                        <a:rPr lang="en-GB" sz="1100" b="0" dirty="0" err="1">
                          <a:latin typeface="Comic Sans MS" panose="030F0702030302020204" pitchFamily="66" charset="0"/>
                        </a:rPr>
                        <a:t>d’Avril</a:t>
                      </a:r>
                      <a:endParaRPr lang="en-US" sz="1100" b="0" dirty="0">
                        <a:latin typeface="Comic Sans MS" panose="030F0702030302020204" pitchFamily="66" charset="0"/>
                      </a:endParaRPr>
                    </a:p>
                  </a:txBody>
                  <a:tcPr>
                    <a:noFill/>
                  </a:tcPr>
                </a:tc>
                <a:tc>
                  <a:txBody>
                    <a:bodyPr/>
                    <a:lstStyle/>
                    <a:p>
                      <a:pPr algn="ctr"/>
                      <a:r>
                        <a:rPr lang="en-US" sz="1100" b="1" dirty="0">
                          <a:latin typeface="Comic Sans MS" panose="030F0702030302020204" pitchFamily="66" charset="0"/>
                        </a:rPr>
                        <a:t>Term 3.1</a:t>
                      </a:r>
                    </a:p>
                    <a:p>
                      <a:pPr algn="ctr"/>
                      <a:r>
                        <a:rPr lang="en-US" sz="1100" b="0" dirty="0">
                          <a:latin typeface="Comic Sans MS" panose="030F0702030302020204" pitchFamily="66" charset="0"/>
                        </a:rPr>
                        <a:t>Months</a:t>
                      </a:r>
                    </a:p>
                    <a:p>
                      <a:pPr algn="ctr"/>
                      <a:r>
                        <a:rPr lang="en-US" sz="1100" b="0" dirty="0">
                          <a:latin typeface="Comic Sans MS" panose="030F0702030302020204" pitchFamily="66" charset="0"/>
                        </a:rPr>
                        <a:t>Phonics 1 – AN &amp; IN</a:t>
                      </a:r>
                    </a:p>
                    <a:p>
                      <a:pPr algn="ctr"/>
                      <a:r>
                        <a:rPr lang="en-US" sz="1100" b="0" dirty="0">
                          <a:latin typeface="Comic Sans MS" panose="030F0702030302020204" pitchFamily="66" charset="0"/>
                        </a:rPr>
                        <a:t>Months</a:t>
                      </a:r>
                    </a:p>
                    <a:p>
                      <a:pPr algn="ctr"/>
                      <a:r>
                        <a:rPr lang="en-US" sz="1100" b="0" dirty="0">
                          <a:latin typeface="Comic Sans MS" panose="030F0702030302020204" pitchFamily="66" charset="0"/>
                        </a:rPr>
                        <a:t>Birthdays</a:t>
                      </a:r>
                    </a:p>
                    <a:p>
                      <a:pPr algn="ctr"/>
                      <a:r>
                        <a:rPr lang="en-US" sz="1100" b="0" dirty="0">
                          <a:latin typeface="Comic Sans MS" panose="030F0702030302020204" pitchFamily="66" charset="0"/>
                        </a:rPr>
                        <a:t>Family</a:t>
                      </a:r>
                      <a:endParaRPr lang="en-GB" sz="1100" b="0" dirty="0">
                        <a:latin typeface="Comic Sans MS" panose="030F0702030302020204" pitchFamily="66" charset="0"/>
                      </a:endParaRPr>
                    </a:p>
                  </a:txBody>
                  <a:tcPr>
                    <a:noFill/>
                  </a:tcPr>
                </a:tc>
                <a:tc>
                  <a:txBody>
                    <a:bodyPr/>
                    <a:lstStyle/>
                    <a:p>
                      <a:pPr algn="ctr"/>
                      <a:r>
                        <a:rPr lang="en-US" sz="1100" b="1" dirty="0">
                          <a:latin typeface="Comic Sans MS" panose="030F0702030302020204" pitchFamily="66" charset="0"/>
                        </a:rPr>
                        <a:t>Term 3.2</a:t>
                      </a:r>
                    </a:p>
                    <a:p>
                      <a:pPr algn="ctr"/>
                      <a:r>
                        <a:rPr lang="en-US" sz="1100" b="0" dirty="0">
                          <a:latin typeface="Comic Sans MS" panose="030F0702030302020204" pitchFamily="66" charset="0"/>
                        </a:rPr>
                        <a:t>Zoo animals</a:t>
                      </a:r>
                    </a:p>
                    <a:p>
                      <a:pPr algn="ctr"/>
                      <a:r>
                        <a:rPr lang="en-US" sz="1100" b="0" dirty="0">
                          <a:latin typeface="Comic Sans MS" panose="030F0702030302020204" pitchFamily="66" charset="0"/>
                        </a:rPr>
                        <a:t>Animals and opinions</a:t>
                      </a:r>
                    </a:p>
                    <a:p>
                      <a:pPr algn="ctr"/>
                      <a:r>
                        <a:rPr lang="en-US" sz="1100" b="0" dirty="0">
                          <a:latin typeface="Comic Sans MS" panose="030F0702030302020204" pitchFamily="66" charset="0"/>
                        </a:rPr>
                        <a:t>Sentence building</a:t>
                      </a:r>
                    </a:p>
                    <a:p>
                      <a:pPr algn="ctr"/>
                      <a:r>
                        <a:rPr lang="en-US" sz="1100" b="0" dirty="0">
                          <a:latin typeface="Comic Sans MS" panose="030F0702030302020204" pitchFamily="66" charset="0"/>
                        </a:rPr>
                        <a:t>Project: About Me</a:t>
                      </a:r>
                      <a:endParaRPr lang="en-GB" sz="1100" b="0" dirty="0">
                        <a:latin typeface="Comic Sans MS" panose="030F0702030302020204" pitchFamily="66" charset="0"/>
                      </a:endParaRPr>
                    </a:p>
                  </a:txBody>
                  <a:tcPr>
                    <a:noFill/>
                  </a:tcPr>
                </a:tc>
                <a:extLst>
                  <a:ext uri="{0D108BD9-81ED-4DB2-BD59-A6C34878D82A}">
                    <a16:rowId xmlns:a16="http://schemas.microsoft.com/office/drawing/2014/main" val="3533913891"/>
                  </a:ext>
                </a:extLst>
              </a:tr>
              <a:tr h="1057023">
                <a:tc>
                  <a:txBody>
                    <a:bodyPr/>
                    <a:lstStyle/>
                    <a:p>
                      <a:r>
                        <a:rPr lang="en-GB" dirty="0">
                          <a:latin typeface="Comic Sans MS" panose="030F0702030302020204" pitchFamily="66" charset="0"/>
                        </a:rPr>
                        <a:t>UKS2</a:t>
                      </a:r>
                    </a:p>
                    <a:p>
                      <a:r>
                        <a:rPr lang="en-GB" sz="1200" dirty="0">
                          <a:latin typeface="Comic Sans MS" panose="030F0702030302020204" pitchFamily="66" charset="0"/>
                        </a:rPr>
                        <a:t>Yr</a:t>
                      </a:r>
                      <a:r>
                        <a:rPr lang="en-GB" sz="1200" b="1" dirty="0">
                          <a:latin typeface="Comic Sans MS" panose="030F0702030302020204" pitchFamily="66" charset="0"/>
                        </a:rPr>
                        <a:t>5</a:t>
                      </a:r>
                      <a:r>
                        <a:rPr lang="en-GB" sz="1200" dirty="0">
                          <a:latin typeface="Comic Sans MS" panose="030F0702030302020204" pitchFamily="66" charset="0"/>
                        </a:rPr>
                        <a:t>/6</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100" b="1" kern="1200" dirty="0">
                          <a:solidFill>
                            <a:schemeClr val="tx1"/>
                          </a:solidFill>
                          <a:effectLst/>
                          <a:latin typeface="Comic Sans MS" panose="030F0702030302020204" pitchFamily="66" charset="0"/>
                          <a:ea typeface="+mn-ea"/>
                          <a:cs typeface="+mn-cs"/>
                        </a:rPr>
                        <a:t>Term 1.1</a:t>
                      </a:r>
                    </a:p>
                    <a:p>
                      <a:pPr marL="0" marR="0" lvl="0" indent="0" algn="ctr" defTabSz="914400" rtl="0" eaLnBrk="1" fontAlgn="auto" latinLnBrk="0" hangingPunct="1">
                        <a:lnSpc>
                          <a:spcPct val="100000"/>
                        </a:lnSpc>
                        <a:spcBef>
                          <a:spcPts val="0"/>
                        </a:spcBef>
                        <a:spcAft>
                          <a:spcPts val="0"/>
                        </a:spcAft>
                        <a:buClrTx/>
                        <a:buSzTx/>
                        <a:buFontTx/>
                        <a:buNone/>
                        <a:tabLst/>
                        <a:defRPr/>
                      </a:pPr>
                      <a:r>
                        <a:rPr lang="en-US" sz="1100" b="0" kern="1200" dirty="0">
                          <a:solidFill>
                            <a:schemeClr val="tx1"/>
                          </a:solidFill>
                          <a:effectLst/>
                          <a:latin typeface="Comic Sans MS" panose="030F0702030302020204" pitchFamily="66" charset="0"/>
                          <a:ea typeface="+mn-ea"/>
                          <a:cs typeface="+mn-cs"/>
                        </a:rPr>
                        <a:t>Hello!</a:t>
                      </a:r>
                    </a:p>
                    <a:p>
                      <a:pPr marL="0" marR="0" lvl="0" indent="0" algn="ctr" defTabSz="914400" rtl="0" eaLnBrk="1" fontAlgn="auto" latinLnBrk="0" hangingPunct="1">
                        <a:lnSpc>
                          <a:spcPct val="100000"/>
                        </a:lnSpc>
                        <a:spcBef>
                          <a:spcPts val="0"/>
                        </a:spcBef>
                        <a:spcAft>
                          <a:spcPts val="0"/>
                        </a:spcAft>
                        <a:buClrTx/>
                        <a:buSzTx/>
                        <a:buFontTx/>
                        <a:buNone/>
                        <a:tabLst/>
                        <a:defRPr/>
                      </a:pPr>
                      <a:r>
                        <a:rPr lang="en-US" sz="1100" b="0" kern="1200" dirty="0">
                          <a:solidFill>
                            <a:schemeClr val="tx1"/>
                          </a:solidFill>
                          <a:effectLst/>
                          <a:latin typeface="Comic Sans MS" panose="030F0702030302020204" pitchFamily="66" charset="0"/>
                          <a:ea typeface="+mn-ea"/>
                          <a:cs typeface="+mn-cs"/>
                        </a:rPr>
                        <a:t>Where I live</a:t>
                      </a:r>
                    </a:p>
                    <a:p>
                      <a:pPr marL="0" marR="0" lvl="0" indent="0" algn="ctr" defTabSz="914400" rtl="0" eaLnBrk="1" fontAlgn="auto" latinLnBrk="0" hangingPunct="1">
                        <a:lnSpc>
                          <a:spcPct val="100000"/>
                        </a:lnSpc>
                        <a:spcBef>
                          <a:spcPts val="0"/>
                        </a:spcBef>
                        <a:spcAft>
                          <a:spcPts val="0"/>
                        </a:spcAft>
                        <a:buClrTx/>
                        <a:buSzTx/>
                        <a:buFontTx/>
                        <a:buNone/>
                        <a:tabLst/>
                        <a:defRPr/>
                      </a:pPr>
                      <a:r>
                        <a:rPr lang="en-US" sz="1100" b="0" kern="1200" dirty="0">
                          <a:solidFill>
                            <a:schemeClr val="tx1"/>
                          </a:solidFill>
                          <a:effectLst/>
                          <a:latin typeface="Comic Sans MS" panose="030F0702030302020204" pitchFamily="66" charset="0"/>
                          <a:ea typeface="+mn-ea"/>
                          <a:cs typeface="+mn-cs"/>
                        </a:rPr>
                        <a:t>Phonics GN &amp; N</a:t>
                      </a:r>
                    </a:p>
                    <a:p>
                      <a:pPr marL="0" marR="0" lvl="0" indent="0" algn="ctr" defTabSz="914400" rtl="0" eaLnBrk="1" fontAlgn="auto" latinLnBrk="0" hangingPunct="1">
                        <a:lnSpc>
                          <a:spcPct val="100000"/>
                        </a:lnSpc>
                        <a:spcBef>
                          <a:spcPts val="0"/>
                        </a:spcBef>
                        <a:spcAft>
                          <a:spcPts val="0"/>
                        </a:spcAft>
                        <a:buClrTx/>
                        <a:buSzTx/>
                        <a:buFontTx/>
                        <a:buNone/>
                        <a:tabLst/>
                        <a:defRPr/>
                      </a:pPr>
                      <a:r>
                        <a:rPr lang="en-US" sz="1100" b="0" kern="1200" dirty="0">
                          <a:solidFill>
                            <a:schemeClr val="tx1"/>
                          </a:solidFill>
                          <a:effectLst/>
                          <a:latin typeface="Comic Sans MS" panose="030F0702030302020204" pitchFamily="66" charset="0"/>
                          <a:ea typeface="+mn-ea"/>
                          <a:cs typeface="+mn-cs"/>
                        </a:rPr>
                        <a:t>Where I live</a:t>
                      </a:r>
                    </a:p>
                    <a:p>
                      <a:pPr marL="0" marR="0" lvl="0" indent="0" algn="ctr" defTabSz="914400" rtl="0" eaLnBrk="1" fontAlgn="auto" latinLnBrk="0" hangingPunct="1">
                        <a:lnSpc>
                          <a:spcPct val="100000"/>
                        </a:lnSpc>
                        <a:spcBef>
                          <a:spcPts val="0"/>
                        </a:spcBef>
                        <a:spcAft>
                          <a:spcPts val="0"/>
                        </a:spcAft>
                        <a:buClrTx/>
                        <a:buSzTx/>
                        <a:buFontTx/>
                        <a:buNone/>
                        <a:tabLst/>
                        <a:defRPr/>
                      </a:pPr>
                      <a:r>
                        <a:rPr lang="en-US" sz="1100" b="0" kern="1200" dirty="0">
                          <a:solidFill>
                            <a:schemeClr val="tx1"/>
                          </a:solidFill>
                          <a:effectLst/>
                          <a:latin typeface="Comic Sans MS" panose="030F0702030302020204" pitchFamily="66" charset="0"/>
                          <a:ea typeface="+mn-ea"/>
                          <a:cs typeface="+mn-cs"/>
                        </a:rPr>
                        <a:t>The compass points</a:t>
                      </a:r>
                    </a:p>
                    <a:p>
                      <a:pPr marL="0" marR="0" lvl="0" indent="0" algn="ctr" defTabSz="914400" rtl="0" eaLnBrk="1" fontAlgn="auto" latinLnBrk="0" hangingPunct="1">
                        <a:lnSpc>
                          <a:spcPct val="100000"/>
                        </a:lnSpc>
                        <a:spcBef>
                          <a:spcPts val="0"/>
                        </a:spcBef>
                        <a:spcAft>
                          <a:spcPts val="0"/>
                        </a:spcAft>
                        <a:buClrTx/>
                        <a:buSzTx/>
                        <a:buFontTx/>
                        <a:buNone/>
                        <a:tabLst/>
                        <a:defRPr/>
                      </a:pPr>
                      <a:endParaRPr lang="en-US" sz="1100" b="0" kern="1200" dirty="0">
                        <a:solidFill>
                          <a:schemeClr val="tx1"/>
                        </a:solidFill>
                        <a:effectLst/>
                        <a:latin typeface="Comic Sans MS" panose="030F0702030302020204" pitchFamily="66" charset="0"/>
                        <a:ea typeface="+mn-ea"/>
                        <a:cs typeface="+mn-cs"/>
                      </a:endParaRPr>
                    </a:p>
                  </a:txBody>
                  <a:tcPr>
                    <a:noFill/>
                  </a:tcPr>
                </a:tc>
                <a:tc>
                  <a:txBody>
                    <a:bodyPr/>
                    <a:lstStyle/>
                    <a:p>
                      <a:pPr algn="ctr"/>
                      <a:r>
                        <a:rPr lang="en-US" sz="1100" b="1" dirty="0">
                          <a:latin typeface="Comic Sans MS" panose="030F0702030302020204" pitchFamily="66" charset="0"/>
                        </a:rPr>
                        <a:t>Term 1.2</a:t>
                      </a:r>
                    </a:p>
                    <a:p>
                      <a:pPr algn="ctr"/>
                      <a:r>
                        <a:rPr lang="en-US" sz="1100" b="0" dirty="0">
                          <a:latin typeface="Comic Sans MS" panose="030F0702030302020204" pitchFamily="66" charset="0"/>
                        </a:rPr>
                        <a:t>My home</a:t>
                      </a:r>
                    </a:p>
                    <a:p>
                      <a:pPr algn="ctr"/>
                      <a:r>
                        <a:rPr lang="en-US" sz="1100" b="0" dirty="0">
                          <a:latin typeface="Comic Sans MS" panose="030F0702030302020204" pitchFamily="66" charset="0"/>
                        </a:rPr>
                        <a:t>In the living room</a:t>
                      </a:r>
                    </a:p>
                    <a:p>
                      <a:pPr algn="ctr"/>
                      <a:r>
                        <a:rPr lang="en-US" sz="1100" b="0" dirty="0">
                          <a:latin typeface="Comic Sans MS" panose="030F0702030302020204" pitchFamily="66" charset="0"/>
                        </a:rPr>
                        <a:t>Prepositions</a:t>
                      </a:r>
                    </a:p>
                    <a:p>
                      <a:pPr algn="ctr"/>
                      <a:r>
                        <a:rPr lang="en-US" sz="1100" b="0" dirty="0">
                          <a:latin typeface="Comic Sans MS" panose="030F0702030302020204" pitchFamily="66" charset="0"/>
                        </a:rPr>
                        <a:t>In the kitchen</a:t>
                      </a:r>
                    </a:p>
                    <a:p>
                      <a:pPr algn="ctr"/>
                      <a:r>
                        <a:rPr lang="en-US" sz="1100" b="0" dirty="0">
                          <a:latin typeface="Comic Sans MS" panose="030F0702030302020204" pitchFamily="66" charset="0"/>
                        </a:rPr>
                        <a:t>Sentence building</a:t>
                      </a:r>
                    </a:p>
                    <a:p>
                      <a:pPr algn="ctr"/>
                      <a:r>
                        <a:rPr lang="en-US" sz="1100" b="0" dirty="0">
                          <a:latin typeface="Comic Sans MS" panose="030F0702030302020204" pitchFamily="66" charset="0"/>
                        </a:rPr>
                        <a:t>French Christmas food</a:t>
                      </a:r>
                    </a:p>
                  </a:txBody>
                  <a:tcPr>
                    <a:noFill/>
                  </a:tcPr>
                </a:tc>
                <a:tc>
                  <a:txBody>
                    <a:bodyPr/>
                    <a:lstStyle/>
                    <a:p>
                      <a:pPr algn="ctr"/>
                      <a:r>
                        <a:rPr lang="en-US" sz="1100" b="1" dirty="0">
                          <a:latin typeface="Comic Sans MS" panose="030F0702030302020204" pitchFamily="66" charset="0"/>
                        </a:rPr>
                        <a:t>Term 2.1</a:t>
                      </a:r>
                    </a:p>
                    <a:p>
                      <a:pPr algn="ctr"/>
                      <a:r>
                        <a:rPr lang="en-US" sz="1100" b="0" dirty="0">
                          <a:latin typeface="Comic Sans MS" panose="030F0702030302020204" pitchFamily="66" charset="0"/>
                        </a:rPr>
                        <a:t>What is the weather like?</a:t>
                      </a:r>
                    </a:p>
                    <a:p>
                      <a:pPr algn="ctr"/>
                      <a:r>
                        <a:rPr lang="en-US" sz="1100" b="0" dirty="0">
                          <a:latin typeface="Comic Sans MS" panose="030F0702030302020204" pitchFamily="66" charset="0"/>
                        </a:rPr>
                        <a:t>The months</a:t>
                      </a:r>
                    </a:p>
                    <a:p>
                      <a:pPr algn="ctr"/>
                      <a:r>
                        <a:rPr lang="en-US" sz="1100" b="0" dirty="0">
                          <a:latin typeface="Comic Sans MS" panose="030F0702030302020204" pitchFamily="66" charset="0"/>
                        </a:rPr>
                        <a:t>Phonics -  QU &amp; Ç</a:t>
                      </a:r>
                    </a:p>
                    <a:p>
                      <a:pPr algn="ctr"/>
                      <a:r>
                        <a:rPr lang="en-US" sz="1100" b="0" dirty="0">
                          <a:latin typeface="Comic Sans MS" panose="030F0702030302020204" pitchFamily="66" charset="0"/>
                        </a:rPr>
                        <a:t>The seasons and the weather</a:t>
                      </a:r>
                    </a:p>
                    <a:p>
                      <a:pPr algn="ctr"/>
                      <a:endParaRPr lang="en-US" sz="1100" b="0" dirty="0">
                        <a:latin typeface="Comic Sans MS" panose="030F0702030302020204" pitchFamily="66" charset="0"/>
                      </a:endParaRPr>
                    </a:p>
                  </a:txBody>
                  <a:tcPr>
                    <a:noFill/>
                  </a:tcPr>
                </a:tc>
                <a:tc>
                  <a:txBody>
                    <a:bodyPr/>
                    <a:lstStyle/>
                    <a:p>
                      <a:pPr algn="ctr"/>
                      <a:r>
                        <a:rPr lang="en-US" sz="1100" b="1" dirty="0">
                          <a:latin typeface="Comic Sans MS" panose="030F0702030302020204" pitchFamily="66" charset="0"/>
                        </a:rPr>
                        <a:t>Term 2.2</a:t>
                      </a:r>
                    </a:p>
                    <a:p>
                      <a:pPr algn="ctr"/>
                      <a:r>
                        <a:rPr lang="en-US" sz="1100" b="0" dirty="0">
                          <a:latin typeface="Comic Sans MS" panose="030F0702030302020204" pitchFamily="66" charset="0"/>
                        </a:rPr>
                        <a:t>Then numbers 1-30</a:t>
                      </a:r>
                    </a:p>
                    <a:p>
                      <a:pPr algn="ctr"/>
                      <a:r>
                        <a:rPr lang="en-US" sz="1100" b="0" dirty="0">
                          <a:latin typeface="Comic Sans MS" panose="030F0702030302020204" pitchFamily="66" charset="0"/>
                        </a:rPr>
                        <a:t>The temperature</a:t>
                      </a:r>
                    </a:p>
                    <a:p>
                      <a:pPr algn="ctr"/>
                      <a:r>
                        <a:rPr lang="en-US" sz="1100" b="0" dirty="0">
                          <a:latin typeface="Comic Sans MS" panose="030F0702030302020204" pitchFamily="66" charset="0"/>
                        </a:rPr>
                        <a:t>The weather forecast</a:t>
                      </a:r>
                    </a:p>
                    <a:p>
                      <a:pPr algn="ctr"/>
                      <a:r>
                        <a:rPr lang="en-US" sz="1100" b="0" dirty="0">
                          <a:latin typeface="Comic Sans MS" panose="030F0702030302020204" pitchFamily="66" charset="0"/>
                        </a:rPr>
                        <a:t>Sentence building</a:t>
                      </a:r>
                    </a:p>
                    <a:p>
                      <a:pPr algn="ctr"/>
                      <a:r>
                        <a:rPr lang="en-US" sz="1100" b="0" dirty="0" err="1">
                          <a:latin typeface="Comic Sans MS" panose="030F0702030302020204" pitchFamily="66" charset="0"/>
                        </a:rPr>
                        <a:t>Cerfs</a:t>
                      </a:r>
                      <a:r>
                        <a:rPr lang="en-US" sz="1100" b="0" dirty="0">
                          <a:latin typeface="Comic Sans MS" panose="030F0702030302020204" pitchFamily="66" charset="0"/>
                        </a:rPr>
                        <a:t> </a:t>
                      </a:r>
                      <a:r>
                        <a:rPr lang="en-US" sz="1100" b="0" dirty="0" err="1">
                          <a:latin typeface="Comic Sans MS" panose="030F0702030302020204" pitchFamily="66" charset="0"/>
                        </a:rPr>
                        <a:t>Volants</a:t>
                      </a:r>
                      <a:endParaRPr lang="en-US" sz="1100" b="0" dirty="0">
                        <a:latin typeface="Comic Sans MS" panose="030F0702030302020204" pitchFamily="66" charset="0"/>
                      </a:endParaRPr>
                    </a:p>
                  </a:txBody>
                  <a:tcPr>
                    <a:noFill/>
                  </a:tcPr>
                </a:tc>
                <a:tc>
                  <a:txBody>
                    <a:bodyPr/>
                    <a:lstStyle/>
                    <a:p>
                      <a:pPr algn="ctr"/>
                      <a:r>
                        <a:rPr lang="en-US" sz="1100" b="1" dirty="0">
                          <a:latin typeface="Comic Sans MS" panose="030F0702030302020204" pitchFamily="66" charset="0"/>
                        </a:rPr>
                        <a:t>Term 3.1</a:t>
                      </a:r>
                    </a:p>
                    <a:p>
                      <a:pPr algn="ctr"/>
                      <a:r>
                        <a:rPr lang="en-US" sz="1100" b="0" dirty="0">
                          <a:latin typeface="Comic Sans MS" panose="030F0702030302020204" pitchFamily="66" charset="0"/>
                        </a:rPr>
                        <a:t>French-speaking countries</a:t>
                      </a:r>
                    </a:p>
                    <a:p>
                      <a:pPr algn="ctr"/>
                      <a:r>
                        <a:rPr lang="en-US" sz="1100" b="0" dirty="0">
                          <a:latin typeface="Comic Sans MS" panose="030F0702030302020204" pitchFamily="66" charset="0"/>
                        </a:rPr>
                        <a:t>The continents</a:t>
                      </a:r>
                    </a:p>
                    <a:p>
                      <a:pPr algn="ctr"/>
                      <a:r>
                        <a:rPr lang="en-US" sz="1100" b="0" dirty="0">
                          <a:latin typeface="Comic Sans MS" panose="030F0702030302020204" pitchFamily="66" charset="0"/>
                        </a:rPr>
                        <a:t> Phonics É &amp; È </a:t>
                      </a:r>
                    </a:p>
                    <a:p>
                      <a:pPr algn="ctr"/>
                      <a:r>
                        <a:rPr lang="en-US" sz="1100" b="0" dirty="0">
                          <a:latin typeface="Comic Sans MS" panose="030F0702030302020204" pitchFamily="66" charset="0"/>
                        </a:rPr>
                        <a:t>Landscape</a:t>
                      </a:r>
                    </a:p>
                  </a:txBody>
                  <a:tcPr>
                    <a:noFill/>
                  </a:tcPr>
                </a:tc>
                <a:tc>
                  <a:txBody>
                    <a:bodyPr/>
                    <a:lstStyle/>
                    <a:p>
                      <a:pPr algn="ctr"/>
                      <a:r>
                        <a:rPr lang="en-US" sz="1100" b="1" dirty="0">
                          <a:latin typeface="Comic Sans MS" panose="030F0702030302020204" pitchFamily="66" charset="0"/>
                        </a:rPr>
                        <a:t>Term 3.2</a:t>
                      </a:r>
                    </a:p>
                    <a:p>
                      <a:pPr algn="ctr"/>
                      <a:r>
                        <a:rPr lang="en-US" sz="1100" b="0" dirty="0">
                          <a:latin typeface="Comic Sans MS" panose="030F0702030302020204" pitchFamily="66" charset="0"/>
                        </a:rPr>
                        <a:t>Flags</a:t>
                      </a:r>
                    </a:p>
                    <a:p>
                      <a:pPr algn="ctr"/>
                      <a:r>
                        <a:rPr lang="en-US" sz="1100" b="0" dirty="0">
                          <a:latin typeface="Comic Sans MS" panose="030F0702030302020204" pitchFamily="66" charset="0"/>
                        </a:rPr>
                        <a:t>A French-speaking country</a:t>
                      </a:r>
                    </a:p>
                    <a:p>
                      <a:pPr algn="ctr"/>
                      <a:r>
                        <a:rPr lang="en-US" sz="1100" b="0" dirty="0">
                          <a:latin typeface="Comic Sans MS" panose="030F0702030302020204" pitchFamily="66" charset="0"/>
                        </a:rPr>
                        <a:t>Sentence building</a:t>
                      </a:r>
                    </a:p>
                    <a:p>
                      <a:pPr algn="ctr"/>
                      <a:r>
                        <a:rPr lang="en-US" sz="1100" b="0" dirty="0">
                          <a:latin typeface="Comic Sans MS" panose="030F0702030302020204" pitchFamily="66" charset="0"/>
                        </a:rPr>
                        <a:t>My French-speaking country</a:t>
                      </a:r>
                    </a:p>
                    <a:p>
                      <a:pPr algn="ctr"/>
                      <a:endParaRPr lang="en-US" sz="1100" b="0" dirty="0">
                        <a:latin typeface="Comic Sans MS" panose="030F0702030302020204" pitchFamily="66" charset="0"/>
                      </a:endParaRPr>
                    </a:p>
                  </a:txBody>
                  <a:tcPr>
                    <a:noFill/>
                  </a:tcPr>
                </a:tc>
                <a:extLst>
                  <a:ext uri="{0D108BD9-81ED-4DB2-BD59-A6C34878D82A}">
                    <a16:rowId xmlns:a16="http://schemas.microsoft.com/office/drawing/2014/main" val="3457276113"/>
                  </a:ext>
                </a:extLst>
              </a:tr>
            </a:tbl>
          </a:graphicData>
        </a:graphic>
      </p:graphicFrame>
      <p:sp>
        <p:nvSpPr>
          <p:cNvPr id="26" name="TextBox 25">
            <a:extLst>
              <a:ext uri="{FF2B5EF4-FFF2-40B4-BE49-F238E27FC236}">
                <a16:creationId xmlns:a16="http://schemas.microsoft.com/office/drawing/2014/main" id="{1E4445BD-F4F7-41AC-AF0F-F873FCB51B2B}"/>
              </a:ext>
            </a:extLst>
          </p:cNvPr>
          <p:cNvSpPr txBox="1"/>
          <p:nvPr/>
        </p:nvSpPr>
        <p:spPr>
          <a:xfrm>
            <a:off x="4048217" y="1386581"/>
            <a:ext cx="4296793" cy="381000"/>
          </a:xfrm>
          <a:prstGeom prst="rect">
            <a:avLst/>
          </a:prstGeom>
          <a:noFill/>
        </p:spPr>
        <p:txBody>
          <a:bodyPr wrap="square" rtlCol="0">
            <a:spAutoFit/>
          </a:bodyPr>
          <a:lstStyle/>
          <a:p>
            <a:pPr algn="ctr"/>
            <a:r>
              <a:rPr lang="en-GB" b="1" dirty="0">
                <a:solidFill>
                  <a:schemeClr val="bg1"/>
                </a:solidFill>
                <a:latin typeface="Comic Sans MS" panose="030F0702030302020204" pitchFamily="66" charset="0"/>
              </a:rPr>
              <a:t>Cycle A</a:t>
            </a:r>
          </a:p>
        </p:txBody>
      </p:sp>
      <p:pic>
        <p:nvPicPr>
          <p:cNvPr id="2" name="Picture 1">
            <a:extLst>
              <a:ext uri="{FF2B5EF4-FFF2-40B4-BE49-F238E27FC236}">
                <a16:creationId xmlns:a16="http://schemas.microsoft.com/office/drawing/2014/main" id="{EA73502E-D767-4BF0-B571-0ADA75090F42}"/>
              </a:ext>
            </a:extLst>
          </p:cNvPr>
          <p:cNvPicPr>
            <a:picLocks noChangeAspect="1"/>
          </p:cNvPicPr>
          <p:nvPr/>
        </p:nvPicPr>
        <p:blipFill>
          <a:blip r:embed="rId2"/>
          <a:stretch>
            <a:fillRect/>
          </a:stretch>
        </p:blipFill>
        <p:spPr>
          <a:xfrm>
            <a:off x="430675" y="233281"/>
            <a:ext cx="1761897" cy="1018120"/>
          </a:xfrm>
          <a:prstGeom prst="rect">
            <a:avLst/>
          </a:prstGeom>
        </p:spPr>
      </p:pic>
    </p:spTree>
    <p:extLst>
      <p:ext uri="{BB962C8B-B14F-4D97-AF65-F5344CB8AC3E}">
        <p14:creationId xmlns:p14="http://schemas.microsoft.com/office/powerpoint/2010/main" val="270632484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794C6FE-B479-4A6B-BE24-97602FA9CC96}"/>
              </a:ext>
            </a:extLst>
          </p:cNvPr>
          <p:cNvSpPr/>
          <p:nvPr/>
        </p:nvSpPr>
        <p:spPr>
          <a:xfrm>
            <a:off x="301840" y="96803"/>
            <a:ext cx="11594237" cy="1394645"/>
          </a:xfrm>
          <a:prstGeom prst="rect">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6" name="Rectangle 5">
            <a:extLst>
              <a:ext uri="{FF2B5EF4-FFF2-40B4-BE49-F238E27FC236}">
                <a16:creationId xmlns:a16="http://schemas.microsoft.com/office/drawing/2014/main" id="{CE9C5A49-72F3-4444-ACCF-0DF54F0F810B}"/>
              </a:ext>
            </a:extLst>
          </p:cNvPr>
          <p:cNvSpPr/>
          <p:nvPr/>
        </p:nvSpPr>
        <p:spPr>
          <a:xfrm>
            <a:off x="298881" y="1344671"/>
            <a:ext cx="11594237" cy="464820"/>
          </a:xfrm>
          <a:prstGeom prst="rect">
            <a:avLst/>
          </a:prstGeom>
          <a:solidFill>
            <a:srgbClr val="A45CAC"/>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0" name="Rectangle 9">
            <a:extLst>
              <a:ext uri="{FF2B5EF4-FFF2-40B4-BE49-F238E27FC236}">
                <a16:creationId xmlns:a16="http://schemas.microsoft.com/office/drawing/2014/main" id="{D8C52891-5734-4892-8441-7D7CFBEBBF79}"/>
              </a:ext>
            </a:extLst>
          </p:cNvPr>
          <p:cNvSpPr/>
          <p:nvPr/>
        </p:nvSpPr>
        <p:spPr>
          <a:xfrm>
            <a:off x="2426234" y="2298983"/>
            <a:ext cx="247212" cy="144780"/>
          </a:xfrm>
          <a:prstGeom prst="rect">
            <a:avLst/>
          </a:prstGeom>
          <a:ln>
            <a:noFill/>
          </a:ln>
        </p:spPr>
        <p:style>
          <a:lnRef idx="2">
            <a:schemeClr val="accent1"/>
          </a:lnRef>
          <a:fillRef idx="1">
            <a:schemeClr val="l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4" name="TextBox 23">
            <a:extLst>
              <a:ext uri="{FF2B5EF4-FFF2-40B4-BE49-F238E27FC236}">
                <a16:creationId xmlns:a16="http://schemas.microsoft.com/office/drawing/2014/main" id="{141EF8DA-1AAC-4721-847D-82503B884892}"/>
              </a:ext>
            </a:extLst>
          </p:cNvPr>
          <p:cNvSpPr txBox="1"/>
          <p:nvPr/>
        </p:nvSpPr>
        <p:spPr>
          <a:xfrm>
            <a:off x="2194052" y="231525"/>
            <a:ext cx="8086290" cy="1077218"/>
          </a:xfrm>
          <a:prstGeom prst="rect">
            <a:avLst/>
          </a:prstGeom>
          <a:noFill/>
        </p:spPr>
        <p:txBody>
          <a:bodyPr wrap="square" rtlCol="0">
            <a:spAutoFit/>
          </a:bodyPr>
          <a:lstStyle/>
          <a:p>
            <a:pPr algn="ctr"/>
            <a:r>
              <a:rPr lang="en-GB" sz="3200" dirty="0">
                <a:solidFill>
                  <a:schemeClr val="bg1"/>
                </a:solidFill>
                <a:latin typeface="Comic Sans MS" panose="030F0702030302020204" pitchFamily="66" charset="0"/>
              </a:rPr>
              <a:t>Curriculum Map</a:t>
            </a:r>
          </a:p>
          <a:p>
            <a:pPr algn="ctr"/>
            <a:r>
              <a:rPr lang="en-GB" sz="3200" dirty="0">
                <a:solidFill>
                  <a:prstClr val="white"/>
                </a:solidFill>
                <a:latin typeface="Comic Sans MS" panose="030F0702030302020204" pitchFamily="66" charset="0"/>
              </a:rPr>
              <a:t>French </a:t>
            </a:r>
            <a:r>
              <a:rPr lang="en-GB" sz="3200" dirty="0">
                <a:solidFill>
                  <a:schemeClr val="bg1"/>
                </a:solidFill>
                <a:latin typeface="Comic Sans MS" panose="030F0702030302020204" pitchFamily="66" charset="0"/>
              </a:rPr>
              <a:t>– KS2</a:t>
            </a:r>
          </a:p>
        </p:txBody>
      </p:sp>
      <p:graphicFrame>
        <p:nvGraphicFramePr>
          <p:cNvPr id="25" name="Table 24">
            <a:extLst>
              <a:ext uri="{FF2B5EF4-FFF2-40B4-BE49-F238E27FC236}">
                <a16:creationId xmlns:a16="http://schemas.microsoft.com/office/drawing/2014/main" id="{AC7B64D2-1B9F-4487-BF74-023ABE51D6A6}"/>
              </a:ext>
            </a:extLst>
          </p:cNvPr>
          <p:cNvGraphicFramePr>
            <a:graphicFrameLocks noGrp="1"/>
          </p:cNvGraphicFramePr>
          <p:nvPr>
            <p:extLst>
              <p:ext uri="{D42A27DB-BD31-4B8C-83A1-F6EECF244321}">
                <p14:modId xmlns:p14="http://schemas.microsoft.com/office/powerpoint/2010/main" val="127494706"/>
              </p:ext>
            </p:extLst>
          </p:nvPr>
        </p:nvGraphicFramePr>
        <p:xfrm>
          <a:off x="298881" y="1940029"/>
          <a:ext cx="11594236" cy="3550920"/>
        </p:xfrm>
        <a:graphic>
          <a:graphicData uri="http://schemas.openxmlformats.org/drawingml/2006/table">
            <a:tbl>
              <a:tblPr firstRow="1" bandRow="1">
                <a:tableStyleId>{5940675A-B579-460E-94D1-54222C63F5DA}</a:tableStyleId>
              </a:tblPr>
              <a:tblGrid>
                <a:gridCol w="926237">
                  <a:extLst>
                    <a:ext uri="{9D8B030D-6E8A-4147-A177-3AD203B41FA5}">
                      <a16:colId xmlns:a16="http://schemas.microsoft.com/office/drawing/2014/main" val="698276396"/>
                    </a:ext>
                  </a:extLst>
                </a:gridCol>
                <a:gridCol w="1535837">
                  <a:extLst>
                    <a:ext uri="{9D8B030D-6E8A-4147-A177-3AD203B41FA5}">
                      <a16:colId xmlns:a16="http://schemas.microsoft.com/office/drawing/2014/main" val="1039164095"/>
                    </a:ext>
                  </a:extLst>
                </a:gridCol>
                <a:gridCol w="1740024">
                  <a:extLst>
                    <a:ext uri="{9D8B030D-6E8A-4147-A177-3AD203B41FA5}">
                      <a16:colId xmlns:a16="http://schemas.microsoft.com/office/drawing/2014/main" val="2421390909"/>
                    </a:ext>
                  </a:extLst>
                </a:gridCol>
                <a:gridCol w="1748901">
                  <a:extLst>
                    <a:ext uri="{9D8B030D-6E8A-4147-A177-3AD203B41FA5}">
                      <a16:colId xmlns:a16="http://schemas.microsoft.com/office/drawing/2014/main" val="914411525"/>
                    </a:ext>
                  </a:extLst>
                </a:gridCol>
                <a:gridCol w="1882066">
                  <a:extLst>
                    <a:ext uri="{9D8B030D-6E8A-4147-A177-3AD203B41FA5}">
                      <a16:colId xmlns:a16="http://schemas.microsoft.com/office/drawing/2014/main" val="642693463"/>
                    </a:ext>
                  </a:extLst>
                </a:gridCol>
                <a:gridCol w="1882066">
                  <a:extLst>
                    <a:ext uri="{9D8B030D-6E8A-4147-A177-3AD203B41FA5}">
                      <a16:colId xmlns:a16="http://schemas.microsoft.com/office/drawing/2014/main" val="954389551"/>
                    </a:ext>
                  </a:extLst>
                </a:gridCol>
                <a:gridCol w="1879105">
                  <a:extLst>
                    <a:ext uri="{9D8B030D-6E8A-4147-A177-3AD203B41FA5}">
                      <a16:colId xmlns:a16="http://schemas.microsoft.com/office/drawing/2014/main" val="316939250"/>
                    </a:ext>
                  </a:extLst>
                </a:gridCol>
              </a:tblGrid>
              <a:tr h="348376">
                <a:tc>
                  <a:txBody>
                    <a:bodyPr/>
                    <a:lstStyle/>
                    <a:p>
                      <a:endParaRPr lang="en-GB" dirty="0"/>
                    </a:p>
                  </a:txBody>
                  <a:tcPr/>
                </a:tc>
                <a:tc>
                  <a:txBody>
                    <a:bodyPr/>
                    <a:lstStyle/>
                    <a:p>
                      <a:pPr algn="ctr"/>
                      <a:r>
                        <a:rPr lang="en-GB" sz="1400" dirty="0">
                          <a:latin typeface="Comic Sans MS" panose="030F0702030302020204" pitchFamily="66" charset="0"/>
                        </a:rPr>
                        <a:t>Autumn 1</a:t>
                      </a:r>
                    </a:p>
                    <a:p>
                      <a:pPr algn="ctr"/>
                      <a:endParaRPr lang="en-GB" sz="1400" dirty="0">
                        <a:latin typeface="Comic Sans MS" panose="030F0702030302020204" pitchFamily="66" charset="0"/>
                      </a:endParaRPr>
                    </a:p>
                  </a:txBody>
                  <a:tcPr/>
                </a:tc>
                <a:tc>
                  <a:txBody>
                    <a:bodyPr/>
                    <a:lstStyle/>
                    <a:p>
                      <a:pPr algn="ctr"/>
                      <a:r>
                        <a:rPr lang="en-GB" sz="1400" dirty="0">
                          <a:latin typeface="Comic Sans MS" panose="030F0702030302020204" pitchFamily="66" charset="0"/>
                        </a:rPr>
                        <a:t>Autumn 2</a:t>
                      </a:r>
                    </a:p>
                    <a:p>
                      <a:pPr algn="ctr"/>
                      <a:endParaRPr lang="en-GB" sz="1400" dirty="0">
                        <a:latin typeface="Comic Sans MS" panose="030F0702030302020204" pitchFamily="66" charset="0"/>
                      </a:endParaRPr>
                    </a:p>
                  </a:txBody>
                  <a:tcPr/>
                </a:tc>
                <a:tc>
                  <a:txBody>
                    <a:bodyPr/>
                    <a:lstStyle/>
                    <a:p>
                      <a:pPr algn="ctr"/>
                      <a:r>
                        <a:rPr lang="en-GB" sz="1400" dirty="0">
                          <a:latin typeface="Comic Sans MS" panose="030F0702030302020204" pitchFamily="66" charset="0"/>
                        </a:rPr>
                        <a:t>Spring 1</a:t>
                      </a:r>
                    </a:p>
                    <a:p>
                      <a:pPr algn="ctr"/>
                      <a:endParaRPr lang="en-GB" sz="1400" dirty="0">
                        <a:latin typeface="Comic Sans MS" panose="030F0702030302020204" pitchFamily="66" charset="0"/>
                      </a:endParaRPr>
                    </a:p>
                  </a:txBody>
                  <a:tcPr/>
                </a:tc>
                <a:tc>
                  <a:txBody>
                    <a:bodyPr/>
                    <a:lstStyle/>
                    <a:p>
                      <a:pPr algn="ctr"/>
                      <a:r>
                        <a:rPr lang="en-GB" sz="1400" dirty="0">
                          <a:latin typeface="Comic Sans MS" panose="030F0702030302020204" pitchFamily="66" charset="0"/>
                        </a:rPr>
                        <a:t>Spring 2</a:t>
                      </a:r>
                    </a:p>
                    <a:p>
                      <a:pPr algn="ctr"/>
                      <a:endParaRPr lang="en-GB" sz="1400" dirty="0">
                        <a:latin typeface="Comic Sans MS" panose="030F0702030302020204" pitchFamily="66" charset="0"/>
                      </a:endParaRPr>
                    </a:p>
                  </a:txBody>
                  <a:tcPr/>
                </a:tc>
                <a:tc>
                  <a:txBody>
                    <a:bodyPr/>
                    <a:lstStyle/>
                    <a:p>
                      <a:pPr algn="ctr"/>
                      <a:r>
                        <a:rPr lang="en-GB" sz="1400" dirty="0">
                          <a:latin typeface="Comic Sans MS" panose="030F0702030302020204" pitchFamily="66" charset="0"/>
                        </a:rPr>
                        <a:t>Summer 1</a:t>
                      </a:r>
                    </a:p>
                    <a:p>
                      <a:pPr algn="ctr"/>
                      <a:endParaRPr lang="en-GB" sz="1400" dirty="0">
                        <a:latin typeface="Comic Sans MS" panose="030F0702030302020204" pitchFamily="66" charset="0"/>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400" dirty="0">
                          <a:latin typeface="Comic Sans MS" panose="030F0702030302020204" pitchFamily="66" charset="0"/>
                        </a:rPr>
                        <a:t>Summer 2</a:t>
                      </a:r>
                    </a:p>
                    <a:p>
                      <a:pPr algn="ctr"/>
                      <a:endParaRPr lang="en-GB" sz="1400" dirty="0">
                        <a:latin typeface="Comic Sans MS" panose="030F0702030302020204" pitchFamily="66" charset="0"/>
                      </a:endParaRPr>
                    </a:p>
                  </a:txBody>
                  <a:tcPr/>
                </a:tc>
                <a:extLst>
                  <a:ext uri="{0D108BD9-81ED-4DB2-BD59-A6C34878D82A}">
                    <a16:rowId xmlns:a16="http://schemas.microsoft.com/office/drawing/2014/main" val="3471968257"/>
                  </a:ext>
                </a:extLst>
              </a:tr>
              <a:tr h="813465">
                <a:tc>
                  <a:txBody>
                    <a:bodyPr/>
                    <a:lstStyle/>
                    <a:p>
                      <a:r>
                        <a:rPr lang="en-GB" dirty="0">
                          <a:latin typeface="Comic Sans MS" panose="030F0702030302020204" pitchFamily="66" charset="0"/>
                        </a:rPr>
                        <a:t>LKS2</a:t>
                      </a:r>
                    </a:p>
                    <a:p>
                      <a:r>
                        <a:rPr lang="en-GB" sz="1200" dirty="0">
                          <a:latin typeface="Comic Sans MS" panose="030F0702030302020204" pitchFamily="66" charset="0"/>
                        </a:rPr>
                        <a:t>Yr3/</a:t>
                      </a:r>
                      <a:r>
                        <a:rPr lang="en-GB" sz="1200" b="1" dirty="0">
                          <a:latin typeface="Comic Sans MS" panose="030F0702030302020204" pitchFamily="66" charset="0"/>
                        </a:rPr>
                        <a:t>4</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100" b="1" kern="1200" dirty="0">
                          <a:solidFill>
                            <a:schemeClr val="tx1"/>
                          </a:solidFill>
                          <a:effectLst/>
                          <a:latin typeface="Comic Sans MS" panose="030F0702030302020204" pitchFamily="66" charset="0"/>
                          <a:ea typeface="+mn-ea"/>
                          <a:cs typeface="+mn-cs"/>
                        </a:rPr>
                        <a:t>Term 1.1</a:t>
                      </a:r>
                    </a:p>
                    <a:p>
                      <a:pPr marL="0" marR="0" lvl="0" indent="0" algn="ctr" defTabSz="914400" rtl="0" eaLnBrk="1" fontAlgn="auto" latinLnBrk="0" hangingPunct="1">
                        <a:lnSpc>
                          <a:spcPct val="100000"/>
                        </a:lnSpc>
                        <a:spcBef>
                          <a:spcPts val="0"/>
                        </a:spcBef>
                        <a:spcAft>
                          <a:spcPts val="0"/>
                        </a:spcAft>
                        <a:buClrTx/>
                        <a:buSzTx/>
                        <a:buFontTx/>
                        <a:buNone/>
                        <a:tabLst/>
                        <a:defRPr/>
                      </a:pPr>
                      <a:r>
                        <a:rPr lang="en-US" sz="1100" kern="1200" dirty="0">
                          <a:solidFill>
                            <a:schemeClr val="tx1"/>
                          </a:solidFill>
                          <a:effectLst/>
                          <a:latin typeface="Comic Sans MS" panose="030F0702030302020204" pitchFamily="66" charset="0"/>
                          <a:ea typeface="+mn-ea"/>
                          <a:cs typeface="+mn-cs"/>
                        </a:rPr>
                        <a:t>Hello!</a:t>
                      </a:r>
                    </a:p>
                    <a:p>
                      <a:pPr marL="0" marR="0" lvl="0" indent="0" algn="ctr" defTabSz="914400" rtl="0" eaLnBrk="1" fontAlgn="auto" latinLnBrk="0" hangingPunct="1">
                        <a:lnSpc>
                          <a:spcPct val="100000"/>
                        </a:lnSpc>
                        <a:spcBef>
                          <a:spcPts val="0"/>
                        </a:spcBef>
                        <a:spcAft>
                          <a:spcPts val="0"/>
                        </a:spcAft>
                        <a:buClrTx/>
                        <a:buSzTx/>
                        <a:buFontTx/>
                        <a:buNone/>
                        <a:tabLst/>
                        <a:defRPr/>
                      </a:pPr>
                      <a:r>
                        <a:rPr lang="en-US" sz="1100" kern="1200" dirty="0">
                          <a:solidFill>
                            <a:schemeClr val="tx1"/>
                          </a:solidFill>
                          <a:effectLst/>
                          <a:latin typeface="Comic Sans MS" panose="030F0702030302020204" pitchFamily="66" charset="0"/>
                          <a:ea typeface="+mn-ea"/>
                          <a:cs typeface="+mn-cs"/>
                        </a:rPr>
                        <a:t>Numbers 21-30</a:t>
                      </a:r>
                    </a:p>
                    <a:p>
                      <a:pPr marL="0" marR="0" lvl="0" indent="0" algn="ctr" defTabSz="914400" rtl="0" eaLnBrk="1" fontAlgn="auto" latinLnBrk="0" hangingPunct="1">
                        <a:lnSpc>
                          <a:spcPct val="100000"/>
                        </a:lnSpc>
                        <a:spcBef>
                          <a:spcPts val="0"/>
                        </a:spcBef>
                        <a:spcAft>
                          <a:spcPts val="0"/>
                        </a:spcAft>
                        <a:buClrTx/>
                        <a:buSzTx/>
                        <a:buFontTx/>
                        <a:buNone/>
                        <a:tabLst/>
                        <a:defRPr/>
                      </a:pPr>
                      <a:r>
                        <a:rPr lang="en-US" sz="1100" kern="1200" dirty="0">
                          <a:solidFill>
                            <a:schemeClr val="tx1"/>
                          </a:solidFill>
                          <a:effectLst/>
                          <a:latin typeface="Comic Sans MS" panose="030F0702030302020204" pitchFamily="66" charset="0"/>
                          <a:ea typeface="+mn-ea"/>
                          <a:cs typeface="+mn-cs"/>
                        </a:rPr>
                        <a:t>Phonics – I &amp; OI</a:t>
                      </a:r>
                    </a:p>
                    <a:p>
                      <a:pPr marL="0" marR="0" lvl="0" indent="0" algn="ctr" defTabSz="914400" rtl="0" eaLnBrk="1" fontAlgn="auto" latinLnBrk="0" hangingPunct="1">
                        <a:lnSpc>
                          <a:spcPct val="100000"/>
                        </a:lnSpc>
                        <a:spcBef>
                          <a:spcPts val="0"/>
                        </a:spcBef>
                        <a:spcAft>
                          <a:spcPts val="0"/>
                        </a:spcAft>
                        <a:buClrTx/>
                        <a:buSzTx/>
                        <a:buFontTx/>
                        <a:buNone/>
                        <a:tabLst/>
                        <a:defRPr/>
                      </a:pPr>
                      <a:r>
                        <a:rPr lang="en-US" sz="1100" kern="1200" dirty="0">
                          <a:solidFill>
                            <a:schemeClr val="tx1"/>
                          </a:solidFill>
                          <a:effectLst/>
                          <a:latin typeface="Comic Sans MS" panose="030F0702030302020204" pitchFamily="66" charset="0"/>
                          <a:ea typeface="+mn-ea"/>
                          <a:cs typeface="+mn-cs"/>
                        </a:rPr>
                        <a:t>What time is it?</a:t>
                      </a:r>
                    </a:p>
                    <a:p>
                      <a:pPr marL="0" marR="0" lvl="0" indent="0" algn="ctr" defTabSz="914400" rtl="0" eaLnBrk="1" fontAlgn="auto" latinLnBrk="0" hangingPunct="1">
                        <a:lnSpc>
                          <a:spcPct val="100000"/>
                        </a:lnSpc>
                        <a:spcBef>
                          <a:spcPts val="0"/>
                        </a:spcBef>
                        <a:spcAft>
                          <a:spcPts val="0"/>
                        </a:spcAft>
                        <a:buClrTx/>
                        <a:buSzTx/>
                        <a:buFontTx/>
                        <a:buNone/>
                        <a:tabLst/>
                        <a:defRPr/>
                      </a:pPr>
                      <a:r>
                        <a:rPr lang="en-US" sz="1100" kern="1200" dirty="0">
                          <a:solidFill>
                            <a:schemeClr val="tx1"/>
                          </a:solidFill>
                          <a:effectLst/>
                          <a:latin typeface="Comic Sans MS" panose="030F0702030302020204" pitchFamily="66" charset="0"/>
                          <a:ea typeface="+mn-ea"/>
                          <a:cs typeface="+mn-cs"/>
                        </a:rPr>
                        <a:t>The days of the week</a:t>
                      </a:r>
                    </a:p>
                    <a:p>
                      <a:pPr marL="0" marR="0" lvl="0" indent="0" algn="ctr" defTabSz="914400" rtl="0" eaLnBrk="1" fontAlgn="auto" latinLnBrk="0" hangingPunct="1">
                        <a:lnSpc>
                          <a:spcPct val="100000"/>
                        </a:lnSpc>
                        <a:spcBef>
                          <a:spcPts val="0"/>
                        </a:spcBef>
                        <a:spcAft>
                          <a:spcPts val="0"/>
                        </a:spcAft>
                        <a:buClrTx/>
                        <a:buSzTx/>
                        <a:buFontTx/>
                        <a:buNone/>
                        <a:tabLst/>
                        <a:defRPr/>
                      </a:pPr>
                      <a:endParaRPr lang="en-US" sz="1100" kern="1200" dirty="0">
                        <a:solidFill>
                          <a:schemeClr val="tx1"/>
                        </a:solidFill>
                        <a:effectLst/>
                        <a:latin typeface="Comic Sans MS" panose="030F0702030302020204" pitchFamily="66" charset="0"/>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lang="en-GB" sz="1100" kern="1200" dirty="0">
                        <a:solidFill>
                          <a:schemeClr val="tx1"/>
                        </a:solidFill>
                        <a:effectLst/>
                        <a:latin typeface="Comic Sans MS" panose="030F0702030302020204" pitchFamily="66" charset="0"/>
                        <a:ea typeface="+mn-ea"/>
                        <a:cs typeface="+mn-cs"/>
                      </a:endParaRPr>
                    </a:p>
                  </a:txBody>
                  <a:tcPr>
                    <a:noFill/>
                  </a:tcPr>
                </a:tc>
                <a:tc>
                  <a:txBody>
                    <a:bodyPr/>
                    <a:lstStyle/>
                    <a:p>
                      <a:pPr algn="ctr"/>
                      <a:r>
                        <a:rPr lang="en-US" sz="1100" b="1" dirty="0">
                          <a:latin typeface="Comic Sans MS" panose="030F0702030302020204" pitchFamily="66" charset="0"/>
                        </a:rPr>
                        <a:t>Term 1.2</a:t>
                      </a:r>
                    </a:p>
                    <a:p>
                      <a:pPr algn="ctr"/>
                      <a:r>
                        <a:rPr lang="en-US" sz="1100" b="0" dirty="0">
                          <a:latin typeface="Comic Sans MS" panose="030F0702030302020204" pitchFamily="66" charset="0"/>
                        </a:rPr>
                        <a:t>Hobbies</a:t>
                      </a:r>
                    </a:p>
                    <a:p>
                      <a:pPr algn="ctr"/>
                      <a:r>
                        <a:rPr lang="en-US" sz="1100" b="0" dirty="0">
                          <a:latin typeface="Comic Sans MS" panose="030F0702030302020204" pitchFamily="66" charset="0"/>
                        </a:rPr>
                        <a:t>Phonics CH &amp; J</a:t>
                      </a:r>
                    </a:p>
                    <a:p>
                      <a:pPr algn="ctr"/>
                      <a:r>
                        <a:rPr lang="en-US" sz="1100" b="0" dirty="0">
                          <a:latin typeface="Comic Sans MS" panose="030F0702030302020204" pitchFamily="66" charset="0"/>
                        </a:rPr>
                        <a:t>Hobbies – cartoon strip</a:t>
                      </a:r>
                    </a:p>
                    <a:p>
                      <a:pPr algn="ctr"/>
                      <a:r>
                        <a:rPr lang="en-US" sz="1100" b="0" dirty="0">
                          <a:latin typeface="Comic Sans MS" panose="030F0702030302020204" pitchFamily="66" charset="0"/>
                        </a:rPr>
                        <a:t>Sentence building</a:t>
                      </a:r>
                    </a:p>
                    <a:p>
                      <a:pPr algn="ctr"/>
                      <a:r>
                        <a:rPr lang="en-US" sz="1100" b="0" dirty="0">
                          <a:latin typeface="Comic Sans MS" panose="030F0702030302020204" pitchFamily="66" charset="0"/>
                        </a:rPr>
                        <a:t>Holiday Season!</a:t>
                      </a:r>
                    </a:p>
                  </a:txBody>
                  <a:tcPr>
                    <a:noFill/>
                  </a:tcPr>
                </a:tc>
                <a:tc>
                  <a:txBody>
                    <a:bodyPr/>
                    <a:lstStyle/>
                    <a:p>
                      <a:pPr algn="ctr"/>
                      <a:r>
                        <a:rPr lang="en-US" sz="1100" b="1" dirty="0">
                          <a:latin typeface="Comic Sans MS" panose="030F0702030302020204" pitchFamily="66" charset="0"/>
                        </a:rPr>
                        <a:t>Term 2.1</a:t>
                      </a:r>
                    </a:p>
                    <a:p>
                      <a:pPr algn="ctr"/>
                      <a:r>
                        <a:rPr lang="en-US" sz="1100" b="0" dirty="0" err="1">
                          <a:latin typeface="Comic Sans MS" panose="030F0702030302020204" pitchFamily="66" charset="0"/>
                        </a:rPr>
                        <a:t>Colours</a:t>
                      </a:r>
                      <a:r>
                        <a:rPr lang="en-US" sz="1100" b="0" dirty="0">
                          <a:latin typeface="Comic Sans MS" panose="030F0702030302020204" pitchFamily="66" charset="0"/>
                        </a:rPr>
                        <a:t> </a:t>
                      </a:r>
                    </a:p>
                    <a:p>
                      <a:pPr algn="ctr"/>
                      <a:r>
                        <a:rPr lang="en-US" sz="1100" b="0" dirty="0">
                          <a:latin typeface="Comic Sans MS" panose="030F0702030302020204" pitchFamily="66" charset="0"/>
                        </a:rPr>
                        <a:t>Phonics – UN &amp; ON</a:t>
                      </a:r>
                    </a:p>
                    <a:p>
                      <a:pPr algn="ctr"/>
                      <a:r>
                        <a:rPr lang="en-US" sz="1100" b="0" dirty="0">
                          <a:latin typeface="Comic Sans MS" panose="030F0702030302020204" pitchFamily="66" charset="0"/>
                        </a:rPr>
                        <a:t>My face</a:t>
                      </a:r>
                    </a:p>
                    <a:p>
                      <a:pPr algn="ctr"/>
                      <a:r>
                        <a:rPr lang="en-US" sz="1100" b="0" dirty="0">
                          <a:latin typeface="Comic Sans MS" panose="030F0702030302020204" pitchFamily="66" charset="0"/>
                        </a:rPr>
                        <a:t>Eyes and hair</a:t>
                      </a:r>
                    </a:p>
                    <a:p>
                      <a:pPr algn="ctr"/>
                      <a:endParaRPr lang="en-GB" sz="1100" b="0" dirty="0">
                        <a:latin typeface="Comic Sans MS" panose="030F0702030302020204" pitchFamily="66" charset="0"/>
                      </a:endParaRPr>
                    </a:p>
                  </a:txBody>
                  <a:tcPr>
                    <a:noFill/>
                  </a:tcPr>
                </a:tc>
                <a:tc>
                  <a:txBody>
                    <a:bodyPr/>
                    <a:lstStyle/>
                    <a:p>
                      <a:pPr algn="ctr"/>
                      <a:r>
                        <a:rPr lang="en-US" sz="1100" b="1" dirty="0">
                          <a:latin typeface="Comic Sans MS" panose="030F0702030302020204" pitchFamily="66" charset="0"/>
                        </a:rPr>
                        <a:t>Term 2.2</a:t>
                      </a:r>
                    </a:p>
                    <a:p>
                      <a:pPr algn="ctr"/>
                      <a:r>
                        <a:rPr lang="en-US" sz="1100" b="0" dirty="0">
                          <a:latin typeface="Comic Sans MS" panose="030F0702030302020204" pitchFamily="66" charset="0"/>
                        </a:rPr>
                        <a:t>Describing myself</a:t>
                      </a:r>
                    </a:p>
                    <a:p>
                      <a:pPr algn="ctr"/>
                      <a:r>
                        <a:rPr lang="en-US" sz="1100" b="0" dirty="0">
                          <a:latin typeface="Comic Sans MS" panose="030F0702030302020204" pitchFamily="66" charset="0"/>
                        </a:rPr>
                        <a:t>The body </a:t>
                      </a:r>
                    </a:p>
                    <a:p>
                      <a:pPr algn="ctr"/>
                      <a:r>
                        <a:rPr lang="en-US" sz="1100" b="0" dirty="0">
                          <a:latin typeface="Comic Sans MS" panose="030F0702030302020204" pitchFamily="66" charset="0"/>
                        </a:rPr>
                        <a:t>Aliens!</a:t>
                      </a:r>
                    </a:p>
                    <a:p>
                      <a:pPr algn="ctr"/>
                      <a:r>
                        <a:rPr lang="en-US" sz="1100" b="0" dirty="0">
                          <a:latin typeface="Comic Sans MS" panose="030F0702030302020204" pitchFamily="66" charset="0"/>
                        </a:rPr>
                        <a:t>Sentence building</a:t>
                      </a:r>
                    </a:p>
                    <a:p>
                      <a:pPr algn="ctr"/>
                      <a:r>
                        <a:rPr lang="en-US" sz="1100" b="0" dirty="0">
                          <a:latin typeface="Comic Sans MS" panose="030F0702030302020204" pitchFamily="66" charset="0"/>
                        </a:rPr>
                        <a:t>Easter (cultural lesson)</a:t>
                      </a:r>
                    </a:p>
                  </a:txBody>
                  <a:tcPr>
                    <a:noFill/>
                  </a:tcPr>
                </a:tc>
                <a:tc>
                  <a:txBody>
                    <a:bodyPr/>
                    <a:lstStyle/>
                    <a:p>
                      <a:pPr algn="ctr"/>
                      <a:r>
                        <a:rPr lang="en-US" sz="1100" b="1" dirty="0">
                          <a:latin typeface="Comic Sans MS" panose="030F0702030302020204" pitchFamily="66" charset="0"/>
                        </a:rPr>
                        <a:t>Term 3.1</a:t>
                      </a:r>
                    </a:p>
                    <a:p>
                      <a:pPr algn="ctr"/>
                      <a:r>
                        <a:rPr lang="en-US" sz="1100" b="0" dirty="0">
                          <a:latin typeface="Comic Sans MS" panose="030F0702030302020204" pitchFamily="66" charset="0"/>
                        </a:rPr>
                        <a:t>I eat and I drink</a:t>
                      </a:r>
                    </a:p>
                    <a:p>
                      <a:pPr algn="ctr"/>
                      <a:r>
                        <a:rPr lang="en-US" sz="1100" b="0" dirty="0">
                          <a:latin typeface="Comic Sans MS" panose="030F0702030302020204" pitchFamily="66" charset="0"/>
                        </a:rPr>
                        <a:t>For breakfast I eat</a:t>
                      </a:r>
                    </a:p>
                    <a:p>
                      <a:pPr algn="ctr"/>
                      <a:r>
                        <a:rPr lang="en-US" sz="1100" b="0" dirty="0">
                          <a:latin typeface="Comic Sans MS" panose="030F0702030302020204" pitchFamily="66" charset="0"/>
                        </a:rPr>
                        <a:t>Phonics EU &amp; AU</a:t>
                      </a:r>
                    </a:p>
                    <a:p>
                      <a:pPr algn="ctr"/>
                      <a:r>
                        <a:rPr lang="en-US" sz="1100" b="0" dirty="0">
                          <a:latin typeface="Comic Sans MS" panose="030F0702030302020204" pitchFamily="66" charset="0"/>
                        </a:rPr>
                        <a:t>A balanced diet</a:t>
                      </a:r>
                    </a:p>
                    <a:p>
                      <a:pPr algn="ctr"/>
                      <a:endParaRPr lang="en-US" sz="1100" b="0" dirty="0">
                        <a:latin typeface="Comic Sans MS" panose="030F0702030302020204" pitchFamily="66" charset="0"/>
                      </a:endParaRPr>
                    </a:p>
                  </a:txBody>
                  <a:tcPr>
                    <a:noFill/>
                  </a:tcPr>
                </a:tc>
                <a:tc>
                  <a:txBody>
                    <a:bodyPr/>
                    <a:lstStyle/>
                    <a:p>
                      <a:pPr algn="ctr"/>
                      <a:r>
                        <a:rPr lang="en-US" sz="1100" b="1" dirty="0">
                          <a:latin typeface="Comic Sans MS" panose="030F0702030302020204" pitchFamily="66" charset="0"/>
                        </a:rPr>
                        <a:t>Term 3.2</a:t>
                      </a:r>
                    </a:p>
                    <a:p>
                      <a:pPr algn="ctr"/>
                      <a:r>
                        <a:rPr lang="en-US" sz="1100" b="0" dirty="0">
                          <a:latin typeface="Comic Sans MS" panose="030F0702030302020204" pitchFamily="66" charset="0"/>
                        </a:rPr>
                        <a:t>Opinions</a:t>
                      </a:r>
                    </a:p>
                    <a:p>
                      <a:pPr algn="ctr"/>
                      <a:r>
                        <a:rPr lang="en-US" sz="1100" b="0" dirty="0">
                          <a:latin typeface="Comic Sans MS" panose="030F0702030302020204" pitchFamily="66" charset="0"/>
                        </a:rPr>
                        <a:t>I like pasta</a:t>
                      </a:r>
                    </a:p>
                    <a:p>
                      <a:pPr algn="ctr"/>
                      <a:r>
                        <a:rPr lang="en-US" sz="1100" b="0" dirty="0">
                          <a:latin typeface="Comic Sans MS" panose="030F0702030302020204" pitchFamily="66" charset="0"/>
                        </a:rPr>
                        <a:t>A French menu</a:t>
                      </a:r>
                    </a:p>
                    <a:p>
                      <a:pPr algn="ctr"/>
                      <a:r>
                        <a:rPr lang="en-US" sz="1100" b="0" dirty="0">
                          <a:latin typeface="Comic Sans MS" panose="030F0702030302020204" pitchFamily="66" charset="0"/>
                        </a:rPr>
                        <a:t>Sentence building</a:t>
                      </a:r>
                    </a:p>
                    <a:p>
                      <a:pPr algn="ctr"/>
                      <a:r>
                        <a:rPr lang="en-US" sz="1100" b="0" dirty="0">
                          <a:latin typeface="Comic Sans MS" panose="030F0702030302020204" pitchFamily="66" charset="0"/>
                        </a:rPr>
                        <a:t>Project: A French Menu</a:t>
                      </a:r>
                    </a:p>
                  </a:txBody>
                  <a:tcPr>
                    <a:noFill/>
                  </a:tcPr>
                </a:tc>
                <a:extLst>
                  <a:ext uri="{0D108BD9-81ED-4DB2-BD59-A6C34878D82A}">
                    <a16:rowId xmlns:a16="http://schemas.microsoft.com/office/drawing/2014/main" val="3533913891"/>
                  </a:ext>
                </a:extLst>
              </a:tr>
              <a:tr h="1057023">
                <a:tc>
                  <a:txBody>
                    <a:bodyPr/>
                    <a:lstStyle/>
                    <a:p>
                      <a:r>
                        <a:rPr lang="en-GB" dirty="0">
                          <a:latin typeface="Comic Sans MS" panose="030F0702030302020204" pitchFamily="66" charset="0"/>
                        </a:rPr>
                        <a:t>UKS2</a:t>
                      </a:r>
                    </a:p>
                    <a:p>
                      <a:r>
                        <a:rPr lang="en-GB" sz="1200" dirty="0">
                          <a:latin typeface="Comic Sans MS" panose="030F0702030302020204" pitchFamily="66" charset="0"/>
                        </a:rPr>
                        <a:t>Yr5/</a:t>
                      </a:r>
                      <a:r>
                        <a:rPr lang="en-GB" sz="1200" b="1" dirty="0">
                          <a:latin typeface="Comic Sans MS" panose="030F0702030302020204" pitchFamily="66" charset="0"/>
                        </a:rPr>
                        <a:t>6</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100" b="1" kern="1200" dirty="0">
                          <a:solidFill>
                            <a:schemeClr val="tx1"/>
                          </a:solidFill>
                          <a:effectLst/>
                          <a:latin typeface="Comic Sans MS" panose="030F0702030302020204" pitchFamily="66" charset="0"/>
                          <a:ea typeface="+mn-ea"/>
                          <a:cs typeface="+mn-cs"/>
                        </a:rPr>
                        <a:t>Term 1.1</a:t>
                      </a:r>
                    </a:p>
                    <a:p>
                      <a:pPr marL="0" marR="0" lvl="0" indent="0" algn="ctr" defTabSz="914400" rtl="0" eaLnBrk="1" fontAlgn="auto" latinLnBrk="0" hangingPunct="1">
                        <a:lnSpc>
                          <a:spcPct val="100000"/>
                        </a:lnSpc>
                        <a:spcBef>
                          <a:spcPts val="0"/>
                        </a:spcBef>
                        <a:spcAft>
                          <a:spcPts val="0"/>
                        </a:spcAft>
                        <a:buClrTx/>
                        <a:buSzTx/>
                        <a:buFontTx/>
                        <a:buNone/>
                        <a:tabLst/>
                        <a:defRPr/>
                      </a:pPr>
                      <a:r>
                        <a:rPr lang="en-US" sz="1100" b="0" kern="1200" dirty="0">
                          <a:solidFill>
                            <a:schemeClr val="tx1"/>
                          </a:solidFill>
                          <a:effectLst/>
                          <a:latin typeface="Comic Sans MS" panose="030F0702030302020204" pitchFamily="66" charset="0"/>
                          <a:ea typeface="+mn-ea"/>
                          <a:cs typeface="+mn-cs"/>
                        </a:rPr>
                        <a:t>Hello!</a:t>
                      </a:r>
                    </a:p>
                    <a:p>
                      <a:pPr marL="0" marR="0" lvl="0" indent="0" algn="ctr" defTabSz="914400" rtl="0" eaLnBrk="1" fontAlgn="auto" latinLnBrk="0" hangingPunct="1">
                        <a:lnSpc>
                          <a:spcPct val="100000"/>
                        </a:lnSpc>
                        <a:spcBef>
                          <a:spcPts val="0"/>
                        </a:spcBef>
                        <a:spcAft>
                          <a:spcPts val="0"/>
                        </a:spcAft>
                        <a:buClrTx/>
                        <a:buSzTx/>
                        <a:buFontTx/>
                        <a:buNone/>
                        <a:tabLst/>
                        <a:defRPr/>
                      </a:pPr>
                      <a:r>
                        <a:rPr lang="en-US" sz="1100" b="0" kern="1200" dirty="0">
                          <a:solidFill>
                            <a:schemeClr val="tx1"/>
                          </a:solidFill>
                          <a:effectLst/>
                          <a:latin typeface="Comic Sans MS" panose="030F0702030302020204" pitchFamily="66" charset="0"/>
                          <a:ea typeface="+mn-ea"/>
                          <a:cs typeface="+mn-cs"/>
                        </a:rPr>
                        <a:t>French cities</a:t>
                      </a:r>
                    </a:p>
                    <a:p>
                      <a:pPr marL="0" marR="0" lvl="0" indent="0" algn="ctr" defTabSz="914400" rtl="0" eaLnBrk="1" fontAlgn="auto" latinLnBrk="0" hangingPunct="1">
                        <a:lnSpc>
                          <a:spcPct val="100000"/>
                        </a:lnSpc>
                        <a:spcBef>
                          <a:spcPts val="0"/>
                        </a:spcBef>
                        <a:spcAft>
                          <a:spcPts val="0"/>
                        </a:spcAft>
                        <a:buClrTx/>
                        <a:buSzTx/>
                        <a:buFontTx/>
                        <a:buNone/>
                        <a:tabLst/>
                        <a:defRPr/>
                      </a:pPr>
                      <a:r>
                        <a:rPr lang="en-US" sz="1100" b="0" kern="1200" dirty="0">
                          <a:solidFill>
                            <a:schemeClr val="tx1"/>
                          </a:solidFill>
                          <a:effectLst/>
                          <a:latin typeface="Comic Sans MS" panose="030F0702030302020204" pitchFamily="66" charset="0"/>
                          <a:ea typeface="+mn-ea"/>
                          <a:cs typeface="+mn-cs"/>
                        </a:rPr>
                        <a:t>The alphabet</a:t>
                      </a:r>
                    </a:p>
                    <a:p>
                      <a:pPr marL="0" marR="0" lvl="0" indent="0" algn="ctr" defTabSz="914400" rtl="0" eaLnBrk="1" fontAlgn="auto" latinLnBrk="0" hangingPunct="1">
                        <a:lnSpc>
                          <a:spcPct val="100000"/>
                        </a:lnSpc>
                        <a:spcBef>
                          <a:spcPts val="0"/>
                        </a:spcBef>
                        <a:spcAft>
                          <a:spcPts val="0"/>
                        </a:spcAft>
                        <a:buClrTx/>
                        <a:buSzTx/>
                        <a:buFontTx/>
                        <a:buNone/>
                        <a:tabLst/>
                        <a:defRPr/>
                      </a:pPr>
                      <a:r>
                        <a:rPr lang="en-US" sz="1100" b="0" kern="1200" dirty="0">
                          <a:solidFill>
                            <a:schemeClr val="tx1"/>
                          </a:solidFill>
                          <a:effectLst/>
                          <a:latin typeface="Comic Sans MS" panose="030F0702030302020204" pitchFamily="66" charset="0"/>
                          <a:ea typeface="+mn-ea"/>
                          <a:cs typeface="+mn-cs"/>
                        </a:rPr>
                        <a:t>Phonics – AN &amp; IN</a:t>
                      </a:r>
                    </a:p>
                    <a:p>
                      <a:pPr marL="0" marR="0" lvl="0" indent="0" algn="ctr" defTabSz="914400" rtl="0" eaLnBrk="1" fontAlgn="auto" latinLnBrk="0" hangingPunct="1">
                        <a:lnSpc>
                          <a:spcPct val="100000"/>
                        </a:lnSpc>
                        <a:spcBef>
                          <a:spcPts val="0"/>
                        </a:spcBef>
                        <a:spcAft>
                          <a:spcPts val="0"/>
                        </a:spcAft>
                        <a:buClrTx/>
                        <a:buSzTx/>
                        <a:buFontTx/>
                        <a:buNone/>
                        <a:tabLst/>
                        <a:defRPr/>
                      </a:pPr>
                      <a:r>
                        <a:rPr lang="en-US" sz="1100" b="0" kern="1200" dirty="0">
                          <a:solidFill>
                            <a:schemeClr val="tx1"/>
                          </a:solidFill>
                          <a:effectLst/>
                          <a:latin typeface="Comic Sans MS" panose="030F0702030302020204" pitchFamily="66" charset="0"/>
                          <a:ea typeface="+mn-ea"/>
                          <a:cs typeface="+mn-cs"/>
                        </a:rPr>
                        <a:t>In town – Paris</a:t>
                      </a:r>
                    </a:p>
                    <a:p>
                      <a:pPr marL="0" marR="0" lvl="0" indent="0" algn="ctr" defTabSz="914400" rtl="0" eaLnBrk="1" fontAlgn="auto" latinLnBrk="0" hangingPunct="1">
                        <a:lnSpc>
                          <a:spcPct val="100000"/>
                        </a:lnSpc>
                        <a:spcBef>
                          <a:spcPts val="0"/>
                        </a:spcBef>
                        <a:spcAft>
                          <a:spcPts val="0"/>
                        </a:spcAft>
                        <a:buClrTx/>
                        <a:buSzTx/>
                        <a:buFontTx/>
                        <a:buNone/>
                        <a:tabLst/>
                        <a:defRPr/>
                      </a:pPr>
                      <a:r>
                        <a:rPr lang="en-US" sz="1100" b="0" kern="1200" dirty="0">
                          <a:solidFill>
                            <a:schemeClr val="tx1"/>
                          </a:solidFill>
                          <a:effectLst/>
                          <a:latin typeface="Comic Sans MS" panose="030F0702030302020204" pitchFamily="66" charset="0"/>
                          <a:ea typeface="+mn-ea"/>
                          <a:cs typeface="+mn-cs"/>
                        </a:rPr>
                        <a:t>Prepositions</a:t>
                      </a:r>
                    </a:p>
                    <a:p>
                      <a:pPr marL="0" marR="0" lvl="0" indent="0" algn="ctr" defTabSz="914400" rtl="0" eaLnBrk="1" fontAlgn="auto" latinLnBrk="0" hangingPunct="1">
                        <a:lnSpc>
                          <a:spcPct val="100000"/>
                        </a:lnSpc>
                        <a:spcBef>
                          <a:spcPts val="0"/>
                        </a:spcBef>
                        <a:spcAft>
                          <a:spcPts val="0"/>
                        </a:spcAft>
                        <a:buClrTx/>
                        <a:buSzTx/>
                        <a:buFontTx/>
                        <a:buNone/>
                        <a:tabLst/>
                        <a:defRPr/>
                      </a:pPr>
                      <a:endParaRPr lang="en-US" sz="1100" b="0" kern="1200" dirty="0">
                        <a:solidFill>
                          <a:schemeClr val="tx1"/>
                        </a:solidFill>
                        <a:effectLst/>
                        <a:latin typeface="Comic Sans MS" panose="030F0702030302020204" pitchFamily="66" charset="0"/>
                        <a:ea typeface="+mn-ea"/>
                        <a:cs typeface="+mn-cs"/>
                      </a:endParaRPr>
                    </a:p>
                  </a:txBody>
                  <a:tcPr>
                    <a:noFill/>
                  </a:tcPr>
                </a:tc>
                <a:tc>
                  <a:txBody>
                    <a:bodyPr/>
                    <a:lstStyle/>
                    <a:p>
                      <a:pPr algn="ctr"/>
                      <a:r>
                        <a:rPr lang="en-US" sz="1100" b="1" dirty="0">
                          <a:latin typeface="Comic Sans MS" panose="030F0702030302020204" pitchFamily="66" charset="0"/>
                        </a:rPr>
                        <a:t>Term 1.2</a:t>
                      </a:r>
                    </a:p>
                    <a:p>
                      <a:pPr algn="ctr"/>
                      <a:r>
                        <a:rPr lang="en-US" sz="1100" b="0" dirty="0">
                          <a:latin typeface="Comic Sans MS" panose="030F0702030302020204" pitchFamily="66" charset="0"/>
                        </a:rPr>
                        <a:t>Culture – Paris</a:t>
                      </a:r>
                    </a:p>
                    <a:p>
                      <a:pPr algn="ctr"/>
                      <a:r>
                        <a:rPr lang="en-US" sz="1100" b="0" dirty="0">
                          <a:latin typeface="Comic Sans MS" panose="030F0702030302020204" pitchFamily="66" charset="0"/>
                        </a:rPr>
                        <a:t>Giving directions</a:t>
                      </a:r>
                    </a:p>
                    <a:p>
                      <a:pPr algn="ctr"/>
                      <a:r>
                        <a:rPr lang="en-US" sz="1100" b="0" dirty="0">
                          <a:latin typeface="Comic Sans MS" panose="030F0702030302020204" pitchFamily="66" charset="0"/>
                        </a:rPr>
                        <a:t>Phonics – OU &amp; U</a:t>
                      </a:r>
                    </a:p>
                    <a:p>
                      <a:pPr algn="ctr"/>
                      <a:r>
                        <a:rPr lang="en-US" sz="1100" b="0" dirty="0">
                          <a:latin typeface="Comic Sans MS" panose="030F0702030302020204" pitchFamily="66" charset="0"/>
                        </a:rPr>
                        <a:t>Sentence building</a:t>
                      </a:r>
                    </a:p>
                    <a:p>
                      <a:pPr algn="ctr"/>
                      <a:r>
                        <a:rPr lang="en-US" sz="1100" b="0" dirty="0">
                          <a:latin typeface="Comic Sans MS" panose="030F0702030302020204" pitchFamily="66" charset="0"/>
                        </a:rPr>
                        <a:t>The Christmas Market</a:t>
                      </a:r>
                    </a:p>
                  </a:txBody>
                  <a:tcPr>
                    <a:noFill/>
                  </a:tcPr>
                </a:tc>
                <a:tc>
                  <a:txBody>
                    <a:bodyPr/>
                    <a:lstStyle/>
                    <a:p>
                      <a:pPr algn="ctr"/>
                      <a:r>
                        <a:rPr lang="en-US" sz="1100" b="1" dirty="0">
                          <a:latin typeface="Comic Sans MS" panose="030F0702030302020204" pitchFamily="66" charset="0"/>
                        </a:rPr>
                        <a:t>Term 2.1</a:t>
                      </a:r>
                    </a:p>
                    <a:p>
                      <a:pPr algn="ctr"/>
                      <a:r>
                        <a:rPr lang="en-US" sz="1100" b="0" dirty="0">
                          <a:latin typeface="Comic Sans MS" panose="030F0702030302020204" pitchFamily="66" charset="0"/>
                        </a:rPr>
                        <a:t>Types of instruments</a:t>
                      </a:r>
                    </a:p>
                    <a:p>
                      <a:pPr algn="ctr"/>
                      <a:r>
                        <a:rPr lang="en-US" sz="1100" b="0" dirty="0">
                          <a:latin typeface="Comic Sans MS" panose="030F0702030302020204" pitchFamily="66" charset="0"/>
                        </a:rPr>
                        <a:t>Using ‘</a:t>
                      </a:r>
                      <a:r>
                        <a:rPr lang="en-US" sz="1100" b="0" dirty="0" err="1">
                          <a:latin typeface="Comic Sans MS" panose="030F0702030302020204" pitchFamily="66" charset="0"/>
                        </a:rPr>
                        <a:t>jouer</a:t>
                      </a:r>
                      <a:r>
                        <a:rPr lang="en-US" sz="1100" b="0" dirty="0">
                          <a:latin typeface="Comic Sans MS" panose="030F0702030302020204" pitchFamily="66" charset="0"/>
                        </a:rPr>
                        <a:t>’ with instruments</a:t>
                      </a:r>
                    </a:p>
                    <a:p>
                      <a:pPr algn="ctr"/>
                      <a:r>
                        <a:rPr lang="en-US" sz="1100" b="0" dirty="0">
                          <a:latin typeface="Comic Sans MS" panose="030F0702030302020204" pitchFamily="66" charset="0"/>
                        </a:rPr>
                        <a:t>Phonics – CH &amp; J</a:t>
                      </a:r>
                    </a:p>
                    <a:p>
                      <a:pPr algn="ctr"/>
                      <a:r>
                        <a:rPr lang="en-US" sz="1100" b="0" dirty="0">
                          <a:latin typeface="Comic Sans MS" panose="030F0702030302020204" pitchFamily="66" charset="0"/>
                        </a:rPr>
                        <a:t>Genres of music</a:t>
                      </a:r>
                    </a:p>
                    <a:p>
                      <a:pPr algn="ctr"/>
                      <a:r>
                        <a:rPr lang="en-US" sz="1100" b="0" dirty="0">
                          <a:latin typeface="Comic Sans MS" panose="030F0702030302020204" pitchFamily="66" charset="0"/>
                        </a:rPr>
                        <a:t>Music and opinions</a:t>
                      </a:r>
                    </a:p>
                    <a:p>
                      <a:pPr algn="ctr"/>
                      <a:endParaRPr lang="en-US" sz="1100" b="0" dirty="0">
                        <a:latin typeface="Comic Sans MS" panose="030F0702030302020204" pitchFamily="66" charset="0"/>
                      </a:endParaRPr>
                    </a:p>
                  </a:txBody>
                  <a:tcPr>
                    <a:noFill/>
                  </a:tcPr>
                </a:tc>
                <a:tc>
                  <a:txBody>
                    <a:bodyPr/>
                    <a:lstStyle/>
                    <a:p>
                      <a:pPr algn="ctr"/>
                      <a:r>
                        <a:rPr lang="en-US" sz="1100" b="1" dirty="0">
                          <a:latin typeface="Comic Sans MS" panose="030F0702030302020204" pitchFamily="66" charset="0"/>
                        </a:rPr>
                        <a:t>Term 2.2</a:t>
                      </a:r>
                    </a:p>
                    <a:p>
                      <a:pPr algn="ctr"/>
                      <a:r>
                        <a:rPr lang="en-US" sz="1100" b="0" dirty="0">
                          <a:latin typeface="Comic Sans MS" panose="030F0702030302020204" pitchFamily="66" charset="0"/>
                        </a:rPr>
                        <a:t>Television</a:t>
                      </a:r>
                    </a:p>
                    <a:p>
                      <a:pPr algn="ctr"/>
                      <a:r>
                        <a:rPr lang="en-US" sz="1100" b="0" dirty="0">
                          <a:latin typeface="Comic Sans MS" panose="030F0702030302020204" pitchFamily="66" charset="0"/>
                        </a:rPr>
                        <a:t>Opinions</a:t>
                      </a:r>
                    </a:p>
                    <a:p>
                      <a:pPr algn="ctr"/>
                      <a:r>
                        <a:rPr lang="en-US" sz="1100" b="0" dirty="0">
                          <a:latin typeface="Comic Sans MS" panose="030F0702030302020204" pitchFamily="66" charset="0"/>
                        </a:rPr>
                        <a:t>Phonics revision</a:t>
                      </a:r>
                    </a:p>
                    <a:p>
                      <a:pPr algn="ctr"/>
                      <a:r>
                        <a:rPr lang="en-US" sz="1100" b="0" dirty="0">
                          <a:latin typeface="Comic Sans MS" panose="030F0702030302020204" pitchFamily="66" charset="0"/>
                        </a:rPr>
                        <a:t>Time phrases</a:t>
                      </a:r>
                    </a:p>
                    <a:p>
                      <a:pPr algn="ctr"/>
                      <a:r>
                        <a:rPr lang="en-US" sz="1100" b="0" dirty="0">
                          <a:latin typeface="Comic Sans MS" panose="030F0702030302020204" pitchFamily="66" charset="0"/>
                        </a:rPr>
                        <a:t>Sentence building</a:t>
                      </a:r>
                    </a:p>
                    <a:p>
                      <a:pPr algn="ctr"/>
                      <a:r>
                        <a:rPr lang="en-US" sz="1100" b="0" dirty="0">
                          <a:latin typeface="Comic Sans MS" panose="030F0702030302020204" pitchFamily="66" charset="0"/>
                        </a:rPr>
                        <a:t>Culture – French music</a:t>
                      </a:r>
                    </a:p>
                  </a:txBody>
                  <a:tcPr>
                    <a:noFill/>
                  </a:tcPr>
                </a:tc>
                <a:tc>
                  <a:txBody>
                    <a:bodyPr/>
                    <a:lstStyle/>
                    <a:p>
                      <a:pPr algn="ctr"/>
                      <a:r>
                        <a:rPr lang="en-US" sz="1100" b="1" dirty="0">
                          <a:latin typeface="Comic Sans MS" panose="030F0702030302020204" pitchFamily="66" charset="0"/>
                        </a:rPr>
                        <a:t>Term 3.1</a:t>
                      </a:r>
                    </a:p>
                    <a:p>
                      <a:pPr algn="ctr"/>
                      <a:r>
                        <a:rPr lang="en-US" sz="1100" b="0" dirty="0">
                          <a:latin typeface="Comic Sans MS" panose="030F0702030302020204" pitchFamily="66" charset="0"/>
                        </a:rPr>
                        <a:t>School subjects</a:t>
                      </a:r>
                    </a:p>
                    <a:p>
                      <a:pPr algn="ctr"/>
                      <a:r>
                        <a:rPr lang="en-US" sz="1100" b="0" dirty="0">
                          <a:latin typeface="Comic Sans MS" panose="030F0702030302020204" pitchFamily="66" charset="0"/>
                        </a:rPr>
                        <a:t>Phonics revision</a:t>
                      </a:r>
                    </a:p>
                    <a:p>
                      <a:pPr algn="ctr"/>
                      <a:r>
                        <a:rPr lang="en-US" sz="1100" b="0" dirty="0">
                          <a:latin typeface="Comic Sans MS" panose="030F0702030302020204" pitchFamily="66" charset="0"/>
                        </a:rPr>
                        <a:t>School subjects &amp; opinions</a:t>
                      </a:r>
                    </a:p>
                    <a:p>
                      <a:pPr algn="ctr"/>
                      <a:r>
                        <a:rPr lang="en-US" sz="1100" b="0" dirty="0">
                          <a:latin typeface="Comic Sans MS" panose="030F0702030302020204" pitchFamily="66" charset="0"/>
                        </a:rPr>
                        <a:t>Opinions with ‘</a:t>
                      </a:r>
                      <a:r>
                        <a:rPr lang="en-US" sz="1100" b="0" dirty="0" err="1">
                          <a:latin typeface="Comic Sans MS" panose="030F0702030302020204" pitchFamily="66" charset="0"/>
                        </a:rPr>
                        <a:t>parce</a:t>
                      </a:r>
                      <a:r>
                        <a:rPr lang="en-US" sz="1100" b="0" dirty="0">
                          <a:latin typeface="Comic Sans MS" panose="030F0702030302020204" pitchFamily="66" charset="0"/>
                        </a:rPr>
                        <a:t> que’</a:t>
                      </a:r>
                    </a:p>
                    <a:p>
                      <a:pPr algn="ctr"/>
                      <a:endParaRPr lang="en-US" sz="1100" b="0" dirty="0">
                        <a:latin typeface="Comic Sans MS" panose="030F0702030302020204" pitchFamily="66" charset="0"/>
                      </a:endParaRPr>
                    </a:p>
                  </a:txBody>
                  <a:tcPr>
                    <a:noFill/>
                  </a:tcPr>
                </a:tc>
                <a:tc>
                  <a:txBody>
                    <a:bodyPr/>
                    <a:lstStyle/>
                    <a:p>
                      <a:pPr algn="ctr"/>
                      <a:r>
                        <a:rPr lang="en-US" sz="1100" b="1" dirty="0">
                          <a:latin typeface="Comic Sans MS" panose="030F0702030302020204" pitchFamily="66" charset="0"/>
                        </a:rPr>
                        <a:t>Term 3.2</a:t>
                      </a:r>
                    </a:p>
                    <a:p>
                      <a:pPr algn="ctr"/>
                      <a:r>
                        <a:rPr lang="en-US" sz="1100" b="0" dirty="0">
                          <a:latin typeface="Comic Sans MS" panose="030F0702030302020204" pitchFamily="66" charset="0"/>
                        </a:rPr>
                        <a:t>Connectives</a:t>
                      </a:r>
                    </a:p>
                    <a:p>
                      <a:pPr algn="ctr"/>
                      <a:r>
                        <a:rPr lang="en-US" sz="1100" b="0" dirty="0">
                          <a:latin typeface="Comic Sans MS" panose="030F0702030302020204" pitchFamily="66" charset="0"/>
                        </a:rPr>
                        <a:t>Subjects and time</a:t>
                      </a:r>
                    </a:p>
                    <a:p>
                      <a:pPr algn="ctr"/>
                      <a:r>
                        <a:rPr lang="en-US" sz="1100" b="0" dirty="0">
                          <a:latin typeface="Comic Sans MS" panose="030F0702030302020204" pitchFamily="66" charset="0"/>
                        </a:rPr>
                        <a:t>After school</a:t>
                      </a:r>
                    </a:p>
                    <a:p>
                      <a:pPr algn="ctr"/>
                      <a:r>
                        <a:rPr lang="en-US" sz="1100" b="0" dirty="0">
                          <a:latin typeface="Comic Sans MS" panose="030F0702030302020204" pitchFamily="66" charset="0"/>
                        </a:rPr>
                        <a:t>Sentence building</a:t>
                      </a:r>
                    </a:p>
                    <a:p>
                      <a:pPr algn="ctr"/>
                      <a:r>
                        <a:rPr lang="en-US" sz="1100" b="0" dirty="0">
                          <a:latin typeface="Comic Sans MS" panose="030F0702030302020204" pitchFamily="66" charset="0"/>
                        </a:rPr>
                        <a:t>Culture – Bastille Day</a:t>
                      </a:r>
                    </a:p>
                  </a:txBody>
                  <a:tcPr>
                    <a:noFill/>
                  </a:tcPr>
                </a:tc>
                <a:extLst>
                  <a:ext uri="{0D108BD9-81ED-4DB2-BD59-A6C34878D82A}">
                    <a16:rowId xmlns:a16="http://schemas.microsoft.com/office/drawing/2014/main" val="3457276113"/>
                  </a:ext>
                </a:extLst>
              </a:tr>
            </a:tbl>
          </a:graphicData>
        </a:graphic>
      </p:graphicFrame>
      <p:sp>
        <p:nvSpPr>
          <p:cNvPr id="26" name="TextBox 25">
            <a:extLst>
              <a:ext uri="{FF2B5EF4-FFF2-40B4-BE49-F238E27FC236}">
                <a16:creationId xmlns:a16="http://schemas.microsoft.com/office/drawing/2014/main" id="{1E4445BD-F4F7-41AC-AF0F-F873FCB51B2B}"/>
              </a:ext>
            </a:extLst>
          </p:cNvPr>
          <p:cNvSpPr txBox="1"/>
          <p:nvPr/>
        </p:nvSpPr>
        <p:spPr>
          <a:xfrm>
            <a:off x="4048217" y="1386581"/>
            <a:ext cx="4296793" cy="381000"/>
          </a:xfrm>
          <a:prstGeom prst="rect">
            <a:avLst/>
          </a:prstGeom>
          <a:noFill/>
        </p:spPr>
        <p:txBody>
          <a:bodyPr wrap="square" rtlCol="0">
            <a:spAutoFit/>
          </a:bodyPr>
          <a:lstStyle/>
          <a:p>
            <a:pPr algn="ctr"/>
            <a:r>
              <a:rPr lang="en-GB" b="1" dirty="0">
                <a:solidFill>
                  <a:schemeClr val="bg1"/>
                </a:solidFill>
                <a:latin typeface="Comic Sans MS" panose="030F0702030302020204" pitchFamily="66" charset="0"/>
              </a:rPr>
              <a:t>Cycle B</a:t>
            </a:r>
          </a:p>
        </p:txBody>
      </p:sp>
      <p:pic>
        <p:nvPicPr>
          <p:cNvPr id="2" name="Picture 1">
            <a:extLst>
              <a:ext uri="{FF2B5EF4-FFF2-40B4-BE49-F238E27FC236}">
                <a16:creationId xmlns:a16="http://schemas.microsoft.com/office/drawing/2014/main" id="{EA73502E-D767-4BF0-B571-0ADA75090F42}"/>
              </a:ext>
            </a:extLst>
          </p:cNvPr>
          <p:cNvPicPr>
            <a:picLocks noChangeAspect="1"/>
          </p:cNvPicPr>
          <p:nvPr/>
        </p:nvPicPr>
        <p:blipFill>
          <a:blip r:embed="rId2"/>
          <a:stretch>
            <a:fillRect/>
          </a:stretch>
        </p:blipFill>
        <p:spPr>
          <a:xfrm>
            <a:off x="430675" y="233281"/>
            <a:ext cx="1761897" cy="1018120"/>
          </a:xfrm>
          <a:prstGeom prst="rect">
            <a:avLst/>
          </a:prstGeom>
        </p:spPr>
      </p:pic>
    </p:spTree>
    <p:extLst>
      <p:ext uri="{BB962C8B-B14F-4D97-AF65-F5344CB8AC3E}">
        <p14:creationId xmlns:p14="http://schemas.microsoft.com/office/powerpoint/2010/main" val="340380910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794C6FE-B479-4A6B-BE24-97602FA9CC96}"/>
              </a:ext>
            </a:extLst>
          </p:cNvPr>
          <p:cNvSpPr/>
          <p:nvPr/>
        </p:nvSpPr>
        <p:spPr>
          <a:xfrm>
            <a:off x="301840" y="96803"/>
            <a:ext cx="11594237" cy="1394645"/>
          </a:xfrm>
          <a:prstGeom prst="rect">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6" name="Rectangle 5">
            <a:extLst>
              <a:ext uri="{FF2B5EF4-FFF2-40B4-BE49-F238E27FC236}">
                <a16:creationId xmlns:a16="http://schemas.microsoft.com/office/drawing/2014/main" id="{CE9C5A49-72F3-4444-ACCF-0DF54F0F810B}"/>
              </a:ext>
            </a:extLst>
          </p:cNvPr>
          <p:cNvSpPr/>
          <p:nvPr/>
        </p:nvSpPr>
        <p:spPr>
          <a:xfrm>
            <a:off x="298881" y="1344671"/>
            <a:ext cx="11594237" cy="464820"/>
          </a:xfrm>
          <a:prstGeom prst="rect">
            <a:avLst/>
          </a:prstGeom>
          <a:solidFill>
            <a:srgbClr val="A45CAC"/>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0" name="Rectangle 9">
            <a:extLst>
              <a:ext uri="{FF2B5EF4-FFF2-40B4-BE49-F238E27FC236}">
                <a16:creationId xmlns:a16="http://schemas.microsoft.com/office/drawing/2014/main" id="{D8C52891-5734-4892-8441-7D7CFBEBBF79}"/>
              </a:ext>
            </a:extLst>
          </p:cNvPr>
          <p:cNvSpPr/>
          <p:nvPr/>
        </p:nvSpPr>
        <p:spPr>
          <a:xfrm>
            <a:off x="2426234" y="2298983"/>
            <a:ext cx="247212" cy="144780"/>
          </a:xfrm>
          <a:prstGeom prst="rect">
            <a:avLst/>
          </a:prstGeom>
          <a:ln>
            <a:noFill/>
          </a:ln>
        </p:spPr>
        <p:style>
          <a:lnRef idx="2">
            <a:schemeClr val="accent1"/>
          </a:lnRef>
          <a:fillRef idx="1">
            <a:schemeClr val="l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4" name="TextBox 23">
            <a:extLst>
              <a:ext uri="{FF2B5EF4-FFF2-40B4-BE49-F238E27FC236}">
                <a16:creationId xmlns:a16="http://schemas.microsoft.com/office/drawing/2014/main" id="{141EF8DA-1AAC-4721-847D-82503B884892}"/>
              </a:ext>
            </a:extLst>
          </p:cNvPr>
          <p:cNvSpPr txBox="1"/>
          <p:nvPr/>
        </p:nvSpPr>
        <p:spPr>
          <a:xfrm>
            <a:off x="2194052" y="231525"/>
            <a:ext cx="8086290" cy="1077218"/>
          </a:xfrm>
          <a:prstGeom prst="rect">
            <a:avLst/>
          </a:prstGeom>
          <a:noFill/>
        </p:spPr>
        <p:txBody>
          <a:bodyPr wrap="square" rtlCol="0">
            <a:spAutoFit/>
          </a:bodyPr>
          <a:lstStyle/>
          <a:p>
            <a:pPr algn="ctr"/>
            <a:r>
              <a:rPr lang="en-GB" sz="3200" dirty="0">
                <a:solidFill>
                  <a:schemeClr val="bg1"/>
                </a:solidFill>
                <a:latin typeface="Comic Sans MS" panose="030F0702030302020204" pitchFamily="66" charset="0"/>
              </a:rPr>
              <a:t>Curriculum Map</a:t>
            </a:r>
          </a:p>
          <a:p>
            <a:pPr algn="ctr"/>
            <a:r>
              <a:rPr lang="en-GB" sz="3200" dirty="0">
                <a:solidFill>
                  <a:prstClr val="white"/>
                </a:solidFill>
                <a:latin typeface="Comic Sans MS" panose="030F0702030302020204" pitchFamily="66" charset="0"/>
              </a:rPr>
              <a:t>French </a:t>
            </a:r>
            <a:r>
              <a:rPr lang="en-GB" sz="3200" dirty="0">
                <a:solidFill>
                  <a:schemeClr val="bg1"/>
                </a:solidFill>
                <a:latin typeface="Comic Sans MS" panose="030F0702030302020204" pitchFamily="66" charset="0"/>
              </a:rPr>
              <a:t>– Overview LKS2</a:t>
            </a:r>
          </a:p>
        </p:txBody>
      </p:sp>
      <p:graphicFrame>
        <p:nvGraphicFramePr>
          <p:cNvPr id="25" name="Table 24">
            <a:extLst>
              <a:ext uri="{FF2B5EF4-FFF2-40B4-BE49-F238E27FC236}">
                <a16:creationId xmlns:a16="http://schemas.microsoft.com/office/drawing/2014/main" id="{AC7B64D2-1B9F-4487-BF74-023ABE51D6A6}"/>
              </a:ext>
            </a:extLst>
          </p:cNvPr>
          <p:cNvGraphicFramePr>
            <a:graphicFrameLocks noGrp="1"/>
          </p:cNvGraphicFramePr>
          <p:nvPr>
            <p:extLst>
              <p:ext uri="{D42A27DB-BD31-4B8C-83A1-F6EECF244321}">
                <p14:modId xmlns:p14="http://schemas.microsoft.com/office/powerpoint/2010/main" val="3067958662"/>
              </p:ext>
            </p:extLst>
          </p:nvPr>
        </p:nvGraphicFramePr>
        <p:xfrm>
          <a:off x="298880" y="1940034"/>
          <a:ext cx="11594237" cy="4853136"/>
        </p:xfrm>
        <a:graphic>
          <a:graphicData uri="http://schemas.openxmlformats.org/drawingml/2006/table">
            <a:tbl>
              <a:tblPr firstRow="1" bandRow="1">
                <a:tableStyleId>{5940675A-B579-460E-94D1-54222C63F5DA}</a:tableStyleId>
              </a:tblPr>
              <a:tblGrid>
                <a:gridCol w="4051178">
                  <a:extLst>
                    <a:ext uri="{9D8B030D-6E8A-4147-A177-3AD203B41FA5}">
                      <a16:colId xmlns:a16="http://schemas.microsoft.com/office/drawing/2014/main" val="1039164095"/>
                    </a:ext>
                  </a:extLst>
                </a:gridCol>
                <a:gridCol w="3790765">
                  <a:extLst>
                    <a:ext uri="{9D8B030D-6E8A-4147-A177-3AD203B41FA5}">
                      <a16:colId xmlns:a16="http://schemas.microsoft.com/office/drawing/2014/main" val="914411525"/>
                    </a:ext>
                  </a:extLst>
                </a:gridCol>
                <a:gridCol w="3752294">
                  <a:extLst>
                    <a:ext uri="{9D8B030D-6E8A-4147-A177-3AD203B41FA5}">
                      <a16:colId xmlns:a16="http://schemas.microsoft.com/office/drawing/2014/main" val="954389551"/>
                    </a:ext>
                  </a:extLst>
                </a:gridCol>
              </a:tblGrid>
              <a:tr h="241419">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200" b="0" dirty="0">
                          <a:latin typeface="Comic Sans MS" panose="030F0702030302020204" pitchFamily="66" charset="0"/>
                        </a:rPr>
                        <a:t>Autumn 1 – 1.1</a:t>
                      </a:r>
                      <a:endParaRPr lang="en-GB" sz="1200" b="0" dirty="0">
                        <a:effectLst/>
                        <a:latin typeface="Comic Sans MS" panose="030F0702030302020204" pitchFamily="66" charset="0"/>
                        <a:ea typeface="Calibri" panose="020F0502020204030204" pitchFamily="34" charset="0"/>
                        <a:cs typeface="Times New Roman" panose="02020603050405020304" pitchFamily="18" charset="0"/>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200" b="0" dirty="0">
                          <a:latin typeface="Comic Sans MS" panose="030F0702030302020204" pitchFamily="66" charset="0"/>
                        </a:rPr>
                        <a:t>Spring 1 – 2.1</a:t>
                      </a:r>
                      <a:endParaRPr lang="en-GB" sz="1200" b="0" dirty="0">
                        <a:effectLst/>
                        <a:latin typeface="Comic Sans MS" panose="030F0702030302020204" pitchFamily="66" charset="0"/>
                        <a:ea typeface="Calibri" panose="020F0502020204030204" pitchFamily="34" charset="0"/>
                        <a:cs typeface="Times New Roman" panose="02020603050405020304" pitchFamily="18" charset="0"/>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200" b="0" dirty="0">
                          <a:latin typeface="Comic Sans MS" panose="030F0702030302020204" pitchFamily="66" charset="0"/>
                        </a:rPr>
                        <a:t>Summer 1 – 3.1</a:t>
                      </a:r>
                      <a:endParaRPr lang="en-GB" sz="1200" b="0" dirty="0">
                        <a:effectLst/>
                        <a:latin typeface="Comic Sans MS" panose="030F0702030302020204" pitchFamily="66" charset="0"/>
                        <a:ea typeface="Calibri" panose="020F0502020204030204" pitchFamily="34" charset="0"/>
                        <a:cs typeface="Times New Roman" panose="02020603050405020304" pitchFamily="18" charset="0"/>
                      </a:endParaRPr>
                    </a:p>
                  </a:txBody>
                  <a:tcPr/>
                </a:tc>
                <a:extLst>
                  <a:ext uri="{0D108BD9-81ED-4DB2-BD59-A6C34878D82A}">
                    <a16:rowId xmlns:a16="http://schemas.microsoft.com/office/drawing/2014/main" val="3471968257"/>
                  </a:ext>
                </a:extLst>
              </a:tr>
              <a:tr h="1859656">
                <a:tc>
                  <a:txBody>
                    <a:bodyPr/>
                    <a:lstStyle/>
                    <a:p>
                      <a:pPr marL="171450" indent="-171450">
                        <a:buFont typeface="Arial" panose="020B0604020202020204" pitchFamily="34" charset="0"/>
                        <a:buChar char="•"/>
                      </a:pPr>
                      <a:r>
                        <a:rPr lang="en-US" sz="1200" b="0" dirty="0">
                          <a:effectLst/>
                          <a:latin typeface="Comic Sans MS" panose="030F0702030302020204" pitchFamily="66" charset="0"/>
                        </a:rPr>
                        <a:t>Know how to say hello and goodbye</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b="0" dirty="0">
                          <a:effectLst/>
                          <a:latin typeface="Comic Sans MS" panose="030F0702030302020204" pitchFamily="66" charset="0"/>
                        </a:rPr>
                        <a:t>Know how to greet other people</a:t>
                      </a:r>
                    </a:p>
                    <a:p>
                      <a:pPr marL="171450" indent="-171450">
                        <a:buFont typeface="Arial" panose="020B0604020202020204" pitchFamily="34" charset="0"/>
                        <a:buChar char="•"/>
                      </a:pPr>
                      <a:r>
                        <a:rPr lang="en-US" sz="1200" b="0" dirty="0">
                          <a:effectLst/>
                          <a:latin typeface="Comic Sans MS" panose="030F0702030302020204" pitchFamily="66" charset="0"/>
                        </a:rPr>
                        <a:t>Know how to introduce themselves</a:t>
                      </a:r>
                    </a:p>
                    <a:p>
                      <a:pPr marL="171450" indent="-171450">
                        <a:buFont typeface="Arial" panose="020B0604020202020204" pitchFamily="34" charset="0"/>
                        <a:buChar char="•"/>
                      </a:pPr>
                      <a:r>
                        <a:rPr lang="en-US" sz="1200" b="0" dirty="0">
                          <a:effectLst/>
                          <a:latin typeface="Comic Sans MS" panose="030F0702030302020204" pitchFamily="66" charset="0"/>
                        </a:rPr>
                        <a:t>Know how to ask someone else’s name </a:t>
                      </a:r>
                    </a:p>
                    <a:p>
                      <a:pPr marL="171450" indent="-171450">
                        <a:buFont typeface="Arial" panose="020B0604020202020204" pitchFamily="34" charset="0"/>
                        <a:buChar char="•"/>
                      </a:pPr>
                      <a:r>
                        <a:rPr lang="en-US" sz="1200" b="0" dirty="0">
                          <a:effectLst/>
                          <a:latin typeface="Comic Sans MS" panose="030F0702030302020204" pitchFamily="66" charset="0"/>
                        </a:rPr>
                        <a:t>Know how to ask and say how they are</a:t>
                      </a:r>
                    </a:p>
                    <a:p>
                      <a:pPr marL="171450" indent="-171450">
                        <a:buFont typeface="Arial" panose="020B0604020202020204" pitchFamily="34" charset="0"/>
                        <a:buChar char="•"/>
                      </a:pPr>
                      <a:r>
                        <a:rPr lang="en-US" sz="1200" b="0" dirty="0">
                          <a:effectLst/>
                          <a:latin typeface="Comic Sans MS" panose="030F0702030302020204" pitchFamily="66" charset="0"/>
                        </a:rPr>
                        <a:t>Know some basic classroom instructions</a:t>
                      </a:r>
                    </a:p>
                    <a:p>
                      <a:pPr marL="171450" indent="-171450">
                        <a:buFont typeface="Arial" panose="020B0604020202020204" pitchFamily="34" charset="0"/>
                        <a:buChar char="•"/>
                      </a:pPr>
                      <a:r>
                        <a:rPr lang="en-US" sz="1200" b="0" dirty="0">
                          <a:effectLst/>
                          <a:latin typeface="Comic Sans MS" panose="030F0702030302020204" pitchFamily="66" charset="0"/>
                        </a:rPr>
                        <a:t>Know how to give some basic classroom instructions</a:t>
                      </a:r>
                    </a:p>
                    <a:p>
                      <a:pPr marL="171450" indent="-171450">
                        <a:buFont typeface="Arial" panose="020B0604020202020204" pitchFamily="34" charset="0"/>
                        <a:buChar char="•"/>
                      </a:pPr>
                      <a:r>
                        <a:rPr lang="en-US" sz="1200" b="0" dirty="0">
                          <a:effectLst/>
                          <a:latin typeface="Comic Sans MS" panose="030F0702030302020204" pitchFamily="66" charset="0"/>
                        </a:rPr>
                        <a:t>To know and correctly pronounce the sounds UN and ON</a:t>
                      </a:r>
                    </a:p>
                    <a:p>
                      <a:pPr marL="171450" indent="-171450">
                        <a:buFont typeface="Arial" panose="020B0604020202020204" pitchFamily="34" charset="0"/>
                        <a:buChar char="•"/>
                      </a:pPr>
                      <a:r>
                        <a:rPr lang="en-US" sz="1200" b="0" dirty="0">
                          <a:effectLst/>
                          <a:latin typeface="Comic Sans MS" panose="030F0702030302020204" pitchFamily="66" charset="0"/>
                        </a:rPr>
                        <a:t>Know how to count from 1-10</a:t>
                      </a:r>
                    </a:p>
                  </a:txBody>
                  <a:tcPr/>
                </a:tc>
                <a:tc>
                  <a:txBody>
                    <a:bodyPr/>
                    <a:lstStyle/>
                    <a:p>
                      <a:pPr marL="342900" lvl="0" indent="-342900">
                        <a:spcBef>
                          <a:spcPts val="200"/>
                        </a:spcBef>
                        <a:spcAft>
                          <a:spcPts val="0"/>
                        </a:spcAft>
                        <a:buSzPts val="1000"/>
                        <a:buFont typeface="Lato Light"/>
                        <a:buChar char="•"/>
                        <a:tabLst>
                          <a:tab pos="413385" algn="l"/>
                          <a:tab pos="414020" algn="l"/>
                        </a:tabLst>
                      </a:pPr>
                      <a:r>
                        <a:rPr lang="en-US" sz="1200" dirty="0">
                          <a:latin typeface="Comic Sans MS" panose="030F0702030302020204" pitchFamily="66" charset="0"/>
                        </a:rPr>
                        <a:t>Know how to describe their family members</a:t>
                      </a:r>
                    </a:p>
                    <a:p>
                      <a:pPr marL="342900" lvl="0" indent="-342900">
                        <a:spcBef>
                          <a:spcPts val="200"/>
                        </a:spcBef>
                        <a:spcAft>
                          <a:spcPts val="0"/>
                        </a:spcAft>
                        <a:buSzPts val="1000"/>
                        <a:buFont typeface="Lato Light"/>
                        <a:buChar char="•"/>
                        <a:tabLst>
                          <a:tab pos="413385" algn="l"/>
                          <a:tab pos="414020" algn="l"/>
                        </a:tabLst>
                      </a:pPr>
                      <a:r>
                        <a:rPr lang="en-US" sz="1200" dirty="0">
                          <a:latin typeface="Comic Sans MS" panose="030F0702030302020204" pitchFamily="66" charset="0"/>
                        </a:rPr>
                        <a:t>Know and correctly pronounce the sounds É and È</a:t>
                      </a:r>
                    </a:p>
                    <a:p>
                      <a:pPr marL="342900" lvl="0" indent="-342900">
                        <a:spcBef>
                          <a:spcPts val="200"/>
                        </a:spcBef>
                        <a:spcAft>
                          <a:spcPts val="0"/>
                        </a:spcAft>
                        <a:buSzPts val="1000"/>
                        <a:buFont typeface="Lato Light"/>
                        <a:buChar char="•"/>
                        <a:tabLst>
                          <a:tab pos="413385" algn="l"/>
                          <a:tab pos="414020" algn="l"/>
                        </a:tabLst>
                      </a:pPr>
                      <a:r>
                        <a:rPr lang="en-US" sz="1200" dirty="0">
                          <a:latin typeface="Comic Sans MS" panose="030F0702030302020204" pitchFamily="66" charset="0"/>
                        </a:rPr>
                        <a:t>Know how to describe how many family members they have</a:t>
                      </a:r>
                    </a:p>
                    <a:p>
                      <a:pPr marL="342900" lvl="0" indent="-342900">
                        <a:spcBef>
                          <a:spcPts val="200"/>
                        </a:spcBef>
                        <a:spcAft>
                          <a:spcPts val="0"/>
                        </a:spcAft>
                        <a:buSzPts val="1000"/>
                        <a:buFont typeface="Lato Light"/>
                        <a:buChar char="•"/>
                        <a:tabLst>
                          <a:tab pos="413385" algn="l"/>
                          <a:tab pos="414020" algn="l"/>
                        </a:tabLst>
                      </a:pPr>
                      <a:r>
                        <a:rPr lang="en-US" sz="1200" dirty="0">
                          <a:latin typeface="Comic Sans MS" panose="030F0702030302020204" pitchFamily="66" charset="0"/>
                        </a:rPr>
                        <a:t>Know how to count from 1-20</a:t>
                      </a:r>
                    </a:p>
                    <a:p>
                      <a:pPr marL="342900" lvl="0" indent="-342900">
                        <a:spcBef>
                          <a:spcPts val="200"/>
                        </a:spcBef>
                        <a:spcAft>
                          <a:spcPts val="0"/>
                        </a:spcAft>
                        <a:buSzPts val="1000"/>
                        <a:buFont typeface="Lato Light"/>
                        <a:buChar char="•"/>
                        <a:tabLst>
                          <a:tab pos="413385" algn="l"/>
                          <a:tab pos="414020" algn="l"/>
                        </a:tabLst>
                      </a:pPr>
                      <a:endParaRPr lang="en-GB" sz="1200" dirty="0">
                        <a:latin typeface="Comic Sans MS" panose="030F0702030302020204" pitchFamily="66" charset="0"/>
                      </a:endParaRPr>
                    </a:p>
                  </a:txBody>
                  <a:tcPr/>
                </a:tc>
                <a:tc>
                  <a:txBody>
                    <a:bodyPr/>
                    <a:lstStyle/>
                    <a:p>
                      <a:pPr marL="171450" marR="108585" lvl="0" indent="-171450">
                        <a:lnSpc>
                          <a:spcPct val="116000"/>
                        </a:lnSpc>
                        <a:spcBef>
                          <a:spcPts val="220"/>
                        </a:spcBef>
                        <a:spcAft>
                          <a:spcPts val="0"/>
                        </a:spcAft>
                        <a:buSzPts val="1000"/>
                        <a:buFont typeface="Arial" panose="020B0604020202020204" pitchFamily="34" charset="0"/>
                        <a:buChar char="•"/>
                        <a:tabLst>
                          <a:tab pos="413385" algn="l"/>
                          <a:tab pos="414020" algn="l"/>
                        </a:tabLst>
                      </a:pPr>
                      <a:r>
                        <a:rPr lang="en-US" sz="1200" b="0" dirty="0">
                          <a:latin typeface="Comic Sans MS" panose="030F0702030302020204" pitchFamily="66" charset="0"/>
                        </a:rPr>
                        <a:t>Know the months of the year</a:t>
                      </a:r>
                    </a:p>
                    <a:p>
                      <a:pPr marL="171450" marR="108585" lvl="0" indent="-171450">
                        <a:lnSpc>
                          <a:spcPct val="116000"/>
                        </a:lnSpc>
                        <a:spcBef>
                          <a:spcPts val="220"/>
                        </a:spcBef>
                        <a:spcAft>
                          <a:spcPts val="0"/>
                        </a:spcAft>
                        <a:buSzPts val="1000"/>
                        <a:buFont typeface="Arial" panose="020B0604020202020204" pitchFamily="34" charset="0"/>
                        <a:buChar char="•"/>
                        <a:tabLst>
                          <a:tab pos="413385" algn="l"/>
                          <a:tab pos="414020" algn="l"/>
                        </a:tabLst>
                      </a:pPr>
                      <a:r>
                        <a:rPr lang="en-US" sz="1200" b="0" dirty="0">
                          <a:latin typeface="Comic Sans MS" panose="030F0702030302020204" pitchFamily="66" charset="0"/>
                        </a:rPr>
                        <a:t>Know and correctly pronounce the sounds AN and IN</a:t>
                      </a:r>
                    </a:p>
                    <a:p>
                      <a:pPr marL="171450" marR="108585" lvl="0" indent="-171450">
                        <a:lnSpc>
                          <a:spcPct val="116000"/>
                        </a:lnSpc>
                        <a:spcBef>
                          <a:spcPts val="220"/>
                        </a:spcBef>
                        <a:spcAft>
                          <a:spcPts val="0"/>
                        </a:spcAft>
                        <a:buSzPts val="1000"/>
                        <a:buFont typeface="Arial" panose="020B0604020202020204" pitchFamily="34" charset="0"/>
                        <a:buChar char="•"/>
                        <a:tabLst>
                          <a:tab pos="413385" algn="l"/>
                          <a:tab pos="414020" algn="l"/>
                        </a:tabLst>
                      </a:pPr>
                      <a:r>
                        <a:rPr lang="en-US" sz="1200" b="0" dirty="0">
                          <a:latin typeface="Comic Sans MS" panose="030F0702030302020204" pitchFamily="66" charset="0"/>
                        </a:rPr>
                        <a:t>Know how to give the date of their birthday</a:t>
                      </a:r>
                    </a:p>
                    <a:p>
                      <a:pPr marL="171450" marR="108585" lvl="0" indent="-171450">
                        <a:lnSpc>
                          <a:spcPct val="116000"/>
                        </a:lnSpc>
                        <a:spcBef>
                          <a:spcPts val="220"/>
                        </a:spcBef>
                        <a:spcAft>
                          <a:spcPts val="0"/>
                        </a:spcAft>
                        <a:buSzPts val="1000"/>
                        <a:buFont typeface="Arial" panose="020B0604020202020204" pitchFamily="34" charset="0"/>
                        <a:buChar char="•"/>
                        <a:tabLst>
                          <a:tab pos="413385" algn="l"/>
                          <a:tab pos="414020" algn="l"/>
                        </a:tabLst>
                      </a:pPr>
                      <a:r>
                        <a:rPr lang="en-US" sz="1200" b="0" dirty="0">
                          <a:latin typeface="Comic Sans MS" panose="030F0702030302020204" pitchFamily="66" charset="0"/>
                        </a:rPr>
                        <a:t>Know how to ask the date of someone’s birthday</a:t>
                      </a:r>
                    </a:p>
                    <a:p>
                      <a:pPr marL="171450" marR="108585" lvl="0" indent="-171450">
                        <a:lnSpc>
                          <a:spcPct val="116000"/>
                        </a:lnSpc>
                        <a:spcBef>
                          <a:spcPts val="220"/>
                        </a:spcBef>
                        <a:spcAft>
                          <a:spcPts val="0"/>
                        </a:spcAft>
                        <a:buSzPts val="1000"/>
                        <a:buFont typeface="Arial" panose="020B0604020202020204" pitchFamily="34" charset="0"/>
                        <a:buChar char="•"/>
                        <a:tabLst>
                          <a:tab pos="413385" algn="l"/>
                          <a:tab pos="414020" algn="l"/>
                        </a:tabLst>
                      </a:pPr>
                      <a:r>
                        <a:rPr lang="en-US" sz="1200" b="0" dirty="0">
                          <a:latin typeface="Comic Sans MS" panose="030F0702030302020204" pitchFamily="66" charset="0"/>
                        </a:rPr>
                        <a:t>Know how to say their family’s ages and birthday months</a:t>
                      </a:r>
                    </a:p>
                  </a:txBody>
                  <a:tcPr/>
                </a:tc>
                <a:extLst>
                  <a:ext uri="{0D108BD9-81ED-4DB2-BD59-A6C34878D82A}">
                    <a16:rowId xmlns:a16="http://schemas.microsoft.com/office/drawing/2014/main" val="2128729435"/>
                  </a:ext>
                </a:extLst>
              </a:tr>
              <a:tr h="333333">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200" b="0" dirty="0">
                          <a:latin typeface="Comic Sans MS" panose="030F0702030302020204" pitchFamily="66" charset="0"/>
                        </a:rPr>
                        <a:t>Autumn 2 – 1.2</a:t>
                      </a:r>
                      <a:endParaRPr lang="en-GB" sz="1200" b="0" dirty="0">
                        <a:effectLst/>
                        <a:latin typeface="Comic Sans MS" panose="030F0702030302020204" pitchFamily="66" charset="0"/>
                        <a:ea typeface="Calibri" panose="020F0502020204030204" pitchFamily="34" charset="0"/>
                        <a:cs typeface="Times New Roman" panose="02020603050405020304" pitchFamily="18" charset="0"/>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200" b="0" dirty="0">
                          <a:latin typeface="Comic Sans MS" panose="030F0702030302020204" pitchFamily="66" charset="0"/>
                        </a:rPr>
                        <a:t>Spring 2 – 2.2</a:t>
                      </a:r>
                    </a:p>
                  </a:txBody>
                  <a:tcPr/>
                </a:tc>
                <a:tc>
                  <a:txBody>
                    <a:bodyPr/>
                    <a:lstStyle/>
                    <a:p>
                      <a:pPr algn="ctr">
                        <a:lnSpc>
                          <a:spcPct val="107000"/>
                        </a:lnSpc>
                        <a:spcAft>
                          <a:spcPts val="800"/>
                        </a:spcAft>
                      </a:pPr>
                      <a:r>
                        <a:rPr lang="en-GB" sz="1200" b="0" dirty="0">
                          <a:latin typeface="Comic Sans MS" panose="030F0702030302020204" pitchFamily="66" charset="0"/>
                        </a:rPr>
                        <a:t>Summer 2 – 3.2</a:t>
                      </a:r>
                    </a:p>
                  </a:txBody>
                  <a:tcPr/>
                </a:tc>
                <a:extLst>
                  <a:ext uri="{0D108BD9-81ED-4DB2-BD59-A6C34878D82A}">
                    <a16:rowId xmlns:a16="http://schemas.microsoft.com/office/drawing/2014/main" val="1806795121"/>
                  </a:ext>
                </a:extLst>
              </a:tr>
              <a:tr h="495381">
                <a:tc>
                  <a:txBody>
                    <a:bodyPr/>
                    <a:lstStyle/>
                    <a:p>
                      <a:pPr marL="342900" lvl="0" indent="-342900">
                        <a:lnSpc>
                          <a:spcPct val="107000"/>
                        </a:lnSpc>
                        <a:spcAft>
                          <a:spcPts val="0"/>
                        </a:spcAft>
                        <a:buFont typeface="Symbol" panose="05050102010706020507" pitchFamily="18" charset="2"/>
                        <a:buChar char=""/>
                      </a:pPr>
                      <a:r>
                        <a:rPr lang="en-US" sz="1200" b="0" dirty="0">
                          <a:latin typeface="Comic Sans MS" panose="030F0702030302020204" pitchFamily="66" charset="0"/>
                        </a:rPr>
                        <a:t>Know how to give their age </a:t>
                      </a:r>
                    </a:p>
                    <a:p>
                      <a:pPr marL="342900" lvl="0" indent="-342900">
                        <a:lnSpc>
                          <a:spcPct val="107000"/>
                        </a:lnSpc>
                        <a:spcAft>
                          <a:spcPts val="0"/>
                        </a:spcAft>
                        <a:buFont typeface="Symbol" panose="05050102010706020507" pitchFamily="18" charset="2"/>
                        <a:buChar char=""/>
                      </a:pPr>
                      <a:r>
                        <a:rPr lang="en-US" sz="1200" b="0" dirty="0">
                          <a:latin typeface="Comic Sans MS" panose="030F0702030302020204" pitchFamily="66" charset="0"/>
                        </a:rPr>
                        <a:t>Know how to ask others their age</a:t>
                      </a:r>
                    </a:p>
                    <a:p>
                      <a:pPr marL="342900" lvl="0" indent="-342900">
                        <a:lnSpc>
                          <a:spcPct val="107000"/>
                        </a:lnSpc>
                        <a:spcAft>
                          <a:spcPts val="0"/>
                        </a:spcAft>
                        <a:buFont typeface="Symbol" panose="05050102010706020507" pitchFamily="18" charset="2"/>
                        <a:buChar char=""/>
                      </a:pPr>
                      <a:r>
                        <a:rPr lang="en-US" sz="1200" b="0" dirty="0">
                          <a:latin typeface="Comic Sans MS" panose="030F0702030302020204" pitchFamily="66" charset="0"/>
                        </a:rPr>
                        <a:t>Know and correctly pronounce the sounds EU and AU</a:t>
                      </a:r>
                    </a:p>
                    <a:p>
                      <a:pPr marL="342900" lvl="0" indent="-342900">
                        <a:lnSpc>
                          <a:spcPct val="107000"/>
                        </a:lnSpc>
                        <a:spcAft>
                          <a:spcPts val="0"/>
                        </a:spcAft>
                        <a:buFont typeface="Symbol" panose="05050102010706020507" pitchFamily="18" charset="2"/>
                        <a:buChar char=""/>
                      </a:pPr>
                      <a:r>
                        <a:rPr lang="en-US" sz="1200" b="0" dirty="0">
                          <a:latin typeface="Comic Sans MS" panose="030F0702030302020204" pitchFamily="66" charset="0"/>
                        </a:rPr>
                        <a:t>Know how to describe which languages they speak</a:t>
                      </a:r>
                    </a:p>
                    <a:p>
                      <a:pPr marL="342900" lvl="0" indent="-342900">
                        <a:lnSpc>
                          <a:spcPct val="107000"/>
                        </a:lnSpc>
                        <a:spcAft>
                          <a:spcPts val="0"/>
                        </a:spcAft>
                        <a:buFont typeface="Symbol" panose="05050102010706020507" pitchFamily="18" charset="2"/>
                        <a:buChar char=""/>
                      </a:pPr>
                      <a:r>
                        <a:rPr lang="en-US" sz="1200" b="0" dirty="0">
                          <a:latin typeface="Comic Sans MS" panose="030F0702030302020204" pitchFamily="66" charset="0"/>
                        </a:rPr>
                        <a:t>Know how to describe their nationality</a:t>
                      </a:r>
                    </a:p>
                    <a:p>
                      <a:pPr marL="342900" lvl="0" indent="-342900">
                        <a:lnSpc>
                          <a:spcPct val="107000"/>
                        </a:lnSpc>
                        <a:spcAft>
                          <a:spcPts val="0"/>
                        </a:spcAft>
                        <a:buFont typeface="Symbol" panose="05050102010706020507" pitchFamily="18" charset="2"/>
                        <a:buChar char=""/>
                      </a:pPr>
                      <a:r>
                        <a:rPr lang="en-US" sz="1200" b="0" dirty="0">
                          <a:latin typeface="Comic Sans MS" panose="030F0702030302020204" pitchFamily="66" charset="0"/>
                        </a:rPr>
                        <a:t>Know how to create sentences about themselves</a:t>
                      </a:r>
                    </a:p>
                    <a:p>
                      <a:pPr marL="342900" lvl="0" indent="-342900">
                        <a:lnSpc>
                          <a:spcPct val="107000"/>
                        </a:lnSpc>
                        <a:spcAft>
                          <a:spcPts val="0"/>
                        </a:spcAft>
                        <a:buFont typeface="Symbol" panose="05050102010706020507" pitchFamily="18" charset="2"/>
                        <a:buChar char=""/>
                      </a:pPr>
                      <a:r>
                        <a:rPr lang="en-US" sz="1200" b="0" dirty="0">
                          <a:latin typeface="Comic Sans MS" panose="030F0702030302020204" pitchFamily="66" charset="0"/>
                        </a:rPr>
                        <a:t>Know 10 words related to Christmas in France</a:t>
                      </a:r>
                    </a:p>
                  </a:txBody>
                  <a:tcPr/>
                </a:tc>
                <a:tc>
                  <a:txBody>
                    <a:bodyPr/>
                    <a:lstStyle/>
                    <a:p>
                      <a:pPr marL="342900" marR="217170" lvl="0" indent="-342900">
                        <a:lnSpc>
                          <a:spcPct val="116000"/>
                        </a:lnSpc>
                        <a:spcBef>
                          <a:spcPts val="200"/>
                        </a:spcBef>
                        <a:spcAft>
                          <a:spcPts val="0"/>
                        </a:spcAft>
                        <a:buSzPts val="1000"/>
                        <a:buFont typeface="Lato Light"/>
                        <a:buChar char="•"/>
                        <a:tabLst>
                          <a:tab pos="413385" algn="l"/>
                          <a:tab pos="414020" algn="l"/>
                        </a:tabLst>
                      </a:pPr>
                      <a:r>
                        <a:rPr lang="en-US" sz="1200" b="0" dirty="0">
                          <a:latin typeface="Comic Sans MS" panose="030F0702030302020204" pitchFamily="66" charset="0"/>
                        </a:rPr>
                        <a:t>Know how to use possessive adjectives to say their families ages</a:t>
                      </a:r>
                    </a:p>
                    <a:p>
                      <a:pPr marL="342900" marR="217170" lvl="0" indent="-342900">
                        <a:lnSpc>
                          <a:spcPct val="116000"/>
                        </a:lnSpc>
                        <a:spcBef>
                          <a:spcPts val="200"/>
                        </a:spcBef>
                        <a:spcAft>
                          <a:spcPts val="0"/>
                        </a:spcAft>
                        <a:buSzPts val="1000"/>
                        <a:buFont typeface="Lato Light"/>
                        <a:buChar char="•"/>
                        <a:tabLst>
                          <a:tab pos="413385" algn="l"/>
                          <a:tab pos="414020" algn="l"/>
                        </a:tabLst>
                      </a:pPr>
                      <a:r>
                        <a:rPr lang="en-US" sz="1200" b="0" dirty="0">
                          <a:latin typeface="Comic Sans MS" panose="030F0702030302020204" pitchFamily="66" charset="0"/>
                        </a:rPr>
                        <a:t>Know how to say which pets they have</a:t>
                      </a:r>
                    </a:p>
                    <a:p>
                      <a:pPr marL="342900" marR="217170" lvl="0" indent="-342900">
                        <a:lnSpc>
                          <a:spcPct val="116000"/>
                        </a:lnSpc>
                        <a:spcBef>
                          <a:spcPts val="200"/>
                        </a:spcBef>
                        <a:spcAft>
                          <a:spcPts val="0"/>
                        </a:spcAft>
                        <a:buSzPts val="1000"/>
                        <a:buFont typeface="Lato Light"/>
                        <a:buChar char="•"/>
                        <a:tabLst>
                          <a:tab pos="413385" algn="l"/>
                          <a:tab pos="414020" algn="l"/>
                        </a:tabLst>
                      </a:pPr>
                      <a:r>
                        <a:rPr lang="en-US" sz="1200" b="0" dirty="0">
                          <a:latin typeface="Comic Sans MS" panose="030F0702030302020204" pitchFamily="66" charset="0"/>
                        </a:rPr>
                        <a:t>Know how to say their pet’s name</a:t>
                      </a:r>
                    </a:p>
                    <a:p>
                      <a:pPr marL="342900" marR="217170" lvl="0" indent="-342900">
                        <a:lnSpc>
                          <a:spcPct val="116000"/>
                        </a:lnSpc>
                        <a:spcBef>
                          <a:spcPts val="200"/>
                        </a:spcBef>
                        <a:spcAft>
                          <a:spcPts val="0"/>
                        </a:spcAft>
                        <a:buSzPts val="1000"/>
                        <a:buFont typeface="Lato Light"/>
                        <a:buChar char="•"/>
                        <a:tabLst>
                          <a:tab pos="413385" algn="l"/>
                          <a:tab pos="414020" algn="l"/>
                        </a:tabLst>
                      </a:pPr>
                      <a:r>
                        <a:rPr lang="en-US" sz="1200" b="0" dirty="0">
                          <a:latin typeface="Comic Sans MS" panose="030F0702030302020204" pitchFamily="66" charset="0"/>
                        </a:rPr>
                        <a:t>Know and correctly pronounce the sounds OU &amp; U</a:t>
                      </a:r>
                    </a:p>
                    <a:p>
                      <a:pPr marL="342900" marR="217170" lvl="0" indent="-342900">
                        <a:lnSpc>
                          <a:spcPct val="116000"/>
                        </a:lnSpc>
                        <a:spcBef>
                          <a:spcPts val="200"/>
                        </a:spcBef>
                        <a:spcAft>
                          <a:spcPts val="0"/>
                        </a:spcAft>
                        <a:buSzPts val="1000"/>
                        <a:buFont typeface="Lato Light"/>
                        <a:buChar char="•"/>
                        <a:tabLst>
                          <a:tab pos="413385" algn="l"/>
                          <a:tab pos="414020" algn="l"/>
                        </a:tabLst>
                      </a:pPr>
                      <a:r>
                        <a:rPr lang="en-US" sz="1200" b="0" dirty="0">
                          <a:latin typeface="Comic Sans MS" panose="030F0702030302020204" pitchFamily="66" charset="0"/>
                        </a:rPr>
                        <a:t>Know how to make sentences about their family and pets</a:t>
                      </a:r>
                    </a:p>
                    <a:p>
                      <a:pPr marL="342900" marR="217170" lvl="0" indent="-342900">
                        <a:lnSpc>
                          <a:spcPct val="116000"/>
                        </a:lnSpc>
                        <a:spcBef>
                          <a:spcPts val="200"/>
                        </a:spcBef>
                        <a:spcAft>
                          <a:spcPts val="0"/>
                        </a:spcAft>
                        <a:buSzPts val="1000"/>
                        <a:buFont typeface="Lato Light"/>
                        <a:buChar char="•"/>
                        <a:tabLst>
                          <a:tab pos="413385" algn="l"/>
                          <a:tab pos="414020" algn="l"/>
                        </a:tabLst>
                      </a:pPr>
                      <a:r>
                        <a:rPr lang="en-US" sz="1200" b="0" dirty="0">
                          <a:latin typeface="Comic Sans MS" panose="030F0702030302020204" pitchFamily="66" charset="0"/>
                        </a:rPr>
                        <a:t>Know about April Fool celebrations in France </a:t>
                      </a:r>
                      <a:endParaRPr lang="en-GB" sz="1200" b="0" dirty="0">
                        <a:latin typeface="Comic Sans MS" panose="030F0702030302020204" pitchFamily="66" charset="0"/>
                      </a:endParaRPr>
                    </a:p>
                  </a:txBody>
                  <a:tcPr/>
                </a:tc>
                <a:tc>
                  <a:txBody>
                    <a:bodyPr/>
                    <a:lstStyle/>
                    <a:p>
                      <a:pPr marL="342900" marR="242570" lvl="0" indent="-342900">
                        <a:lnSpc>
                          <a:spcPts val="1400"/>
                        </a:lnSpc>
                        <a:spcBef>
                          <a:spcPts val="145"/>
                        </a:spcBef>
                        <a:spcAft>
                          <a:spcPts val="0"/>
                        </a:spcAft>
                        <a:buSzPts val="1000"/>
                        <a:buFont typeface="Lato Light"/>
                        <a:buChar char="•"/>
                        <a:tabLst>
                          <a:tab pos="413385" algn="l"/>
                          <a:tab pos="414020" algn="l"/>
                        </a:tabLst>
                      </a:pPr>
                      <a:r>
                        <a:rPr lang="en-US" sz="1200" b="0" dirty="0">
                          <a:latin typeface="Comic Sans MS" panose="030F0702030302020204" pitchFamily="66" charset="0"/>
                        </a:rPr>
                        <a:t>Know the names of zoo animals</a:t>
                      </a:r>
                    </a:p>
                    <a:p>
                      <a:pPr marL="342900" marR="242570" lvl="0" indent="-342900">
                        <a:lnSpc>
                          <a:spcPts val="1400"/>
                        </a:lnSpc>
                        <a:spcBef>
                          <a:spcPts val="145"/>
                        </a:spcBef>
                        <a:spcAft>
                          <a:spcPts val="0"/>
                        </a:spcAft>
                        <a:buSzPts val="1000"/>
                        <a:buFont typeface="Lato Light"/>
                        <a:buChar char="•"/>
                        <a:tabLst>
                          <a:tab pos="413385" algn="l"/>
                          <a:tab pos="414020" algn="l"/>
                        </a:tabLst>
                      </a:pPr>
                      <a:r>
                        <a:rPr lang="en-US" sz="1200" b="0" dirty="0">
                          <a:latin typeface="Comic Sans MS" panose="030F0702030302020204" pitchFamily="66" charset="0"/>
                        </a:rPr>
                        <a:t>Know how to say which animals they like and dislike</a:t>
                      </a:r>
                    </a:p>
                    <a:p>
                      <a:pPr marL="342900" marR="242570" lvl="0" indent="-342900">
                        <a:lnSpc>
                          <a:spcPts val="1400"/>
                        </a:lnSpc>
                        <a:spcBef>
                          <a:spcPts val="145"/>
                        </a:spcBef>
                        <a:spcAft>
                          <a:spcPts val="0"/>
                        </a:spcAft>
                        <a:buSzPts val="1000"/>
                        <a:buFont typeface="Lato Light"/>
                        <a:buChar char="•"/>
                        <a:tabLst>
                          <a:tab pos="413385" algn="l"/>
                          <a:tab pos="414020" algn="l"/>
                        </a:tabLst>
                      </a:pPr>
                      <a:r>
                        <a:rPr lang="en-US" sz="1200" b="0" dirty="0">
                          <a:latin typeface="Comic Sans MS" panose="030F0702030302020204" pitchFamily="66" charset="0"/>
                        </a:rPr>
                        <a:t>Know how to form plurals in French</a:t>
                      </a:r>
                    </a:p>
                    <a:p>
                      <a:pPr marL="342900" marR="242570" lvl="0" indent="-342900">
                        <a:lnSpc>
                          <a:spcPts val="1400"/>
                        </a:lnSpc>
                        <a:spcBef>
                          <a:spcPts val="145"/>
                        </a:spcBef>
                        <a:spcAft>
                          <a:spcPts val="0"/>
                        </a:spcAft>
                        <a:buSzPts val="1000"/>
                        <a:buFont typeface="Lato Light"/>
                        <a:buChar char="•"/>
                        <a:tabLst>
                          <a:tab pos="413385" algn="l"/>
                          <a:tab pos="414020" algn="l"/>
                        </a:tabLst>
                      </a:pPr>
                      <a:r>
                        <a:rPr lang="en-US" sz="1200" b="0" dirty="0">
                          <a:latin typeface="Comic Sans MS" panose="030F0702030302020204" pitchFamily="66" charset="0"/>
                        </a:rPr>
                        <a:t>Know how to make sentences about their birthdays</a:t>
                      </a:r>
                      <a:r>
                        <a:rPr lang="en-GB" sz="1200" b="0" dirty="0">
                          <a:latin typeface="Comic Sans MS" panose="030F0702030302020204" pitchFamily="66" charset="0"/>
                        </a:rPr>
                        <a:t> and likes/dislikes</a:t>
                      </a:r>
                    </a:p>
                  </a:txBody>
                  <a:tcPr/>
                </a:tc>
                <a:extLst>
                  <a:ext uri="{0D108BD9-81ED-4DB2-BD59-A6C34878D82A}">
                    <a16:rowId xmlns:a16="http://schemas.microsoft.com/office/drawing/2014/main" val="1807859842"/>
                  </a:ext>
                </a:extLst>
              </a:tr>
            </a:tbl>
          </a:graphicData>
        </a:graphic>
      </p:graphicFrame>
      <p:sp>
        <p:nvSpPr>
          <p:cNvPr id="26" name="TextBox 25">
            <a:extLst>
              <a:ext uri="{FF2B5EF4-FFF2-40B4-BE49-F238E27FC236}">
                <a16:creationId xmlns:a16="http://schemas.microsoft.com/office/drawing/2014/main" id="{1E4445BD-F4F7-41AC-AF0F-F873FCB51B2B}"/>
              </a:ext>
            </a:extLst>
          </p:cNvPr>
          <p:cNvSpPr txBox="1"/>
          <p:nvPr/>
        </p:nvSpPr>
        <p:spPr>
          <a:xfrm>
            <a:off x="4048217" y="1386581"/>
            <a:ext cx="4296793" cy="381000"/>
          </a:xfrm>
          <a:prstGeom prst="rect">
            <a:avLst/>
          </a:prstGeom>
          <a:noFill/>
        </p:spPr>
        <p:txBody>
          <a:bodyPr wrap="square" rtlCol="0">
            <a:spAutoFit/>
          </a:bodyPr>
          <a:lstStyle/>
          <a:p>
            <a:pPr algn="ctr"/>
            <a:r>
              <a:rPr lang="en-GB" dirty="0">
                <a:solidFill>
                  <a:schemeClr val="bg1"/>
                </a:solidFill>
                <a:latin typeface="Comic Sans MS" panose="030F0702030302020204" pitchFamily="66" charset="0"/>
              </a:rPr>
              <a:t>Cycle A</a:t>
            </a:r>
          </a:p>
        </p:txBody>
      </p:sp>
      <p:pic>
        <p:nvPicPr>
          <p:cNvPr id="2" name="Picture 1">
            <a:extLst>
              <a:ext uri="{FF2B5EF4-FFF2-40B4-BE49-F238E27FC236}">
                <a16:creationId xmlns:a16="http://schemas.microsoft.com/office/drawing/2014/main" id="{003BF4E9-B1D5-4855-93F0-B6DEC5345E30}"/>
              </a:ext>
            </a:extLst>
          </p:cNvPr>
          <p:cNvPicPr>
            <a:picLocks noChangeAspect="1"/>
          </p:cNvPicPr>
          <p:nvPr/>
        </p:nvPicPr>
        <p:blipFill>
          <a:blip r:embed="rId2"/>
          <a:stretch>
            <a:fillRect/>
          </a:stretch>
        </p:blipFill>
        <p:spPr>
          <a:xfrm>
            <a:off x="432155" y="211677"/>
            <a:ext cx="1761897" cy="1018120"/>
          </a:xfrm>
          <a:prstGeom prst="rect">
            <a:avLst/>
          </a:prstGeom>
        </p:spPr>
      </p:pic>
    </p:spTree>
    <p:extLst>
      <p:ext uri="{BB962C8B-B14F-4D97-AF65-F5344CB8AC3E}">
        <p14:creationId xmlns:p14="http://schemas.microsoft.com/office/powerpoint/2010/main" val="213365047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794C6FE-B479-4A6B-BE24-97602FA9CC96}"/>
              </a:ext>
            </a:extLst>
          </p:cNvPr>
          <p:cNvSpPr/>
          <p:nvPr/>
        </p:nvSpPr>
        <p:spPr>
          <a:xfrm>
            <a:off x="301840" y="96803"/>
            <a:ext cx="11594237" cy="1394645"/>
          </a:xfrm>
          <a:prstGeom prst="rect">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6" name="Rectangle 5">
            <a:extLst>
              <a:ext uri="{FF2B5EF4-FFF2-40B4-BE49-F238E27FC236}">
                <a16:creationId xmlns:a16="http://schemas.microsoft.com/office/drawing/2014/main" id="{CE9C5A49-72F3-4444-ACCF-0DF54F0F810B}"/>
              </a:ext>
            </a:extLst>
          </p:cNvPr>
          <p:cNvSpPr/>
          <p:nvPr/>
        </p:nvSpPr>
        <p:spPr>
          <a:xfrm>
            <a:off x="298881" y="1344671"/>
            <a:ext cx="11594237" cy="464820"/>
          </a:xfrm>
          <a:prstGeom prst="rect">
            <a:avLst/>
          </a:prstGeom>
          <a:solidFill>
            <a:srgbClr val="A45CAC"/>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0" name="Rectangle 9">
            <a:extLst>
              <a:ext uri="{FF2B5EF4-FFF2-40B4-BE49-F238E27FC236}">
                <a16:creationId xmlns:a16="http://schemas.microsoft.com/office/drawing/2014/main" id="{D8C52891-5734-4892-8441-7D7CFBEBBF79}"/>
              </a:ext>
            </a:extLst>
          </p:cNvPr>
          <p:cNvSpPr/>
          <p:nvPr/>
        </p:nvSpPr>
        <p:spPr>
          <a:xfrm>
            <a:off x="2426234" y="2298983"/>
            <a:ext cx="247212" cy="144780"/>
          </a:xfrm>
          <a:prstGeom prst="rect">
            <a:avLst/>
          </a:prstGeom>
          <a:ln>
            <a:noFill/>
          </a:ln>
        </p:spPr>
        <p:style>
          <a:lnRef idx="2">
            <a:schemeClr val="accent1"/>
          </a:lnRef>
          <a:fillRef idx="1">
            <a:schemeClr val="l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4" name="TextBox 23">
            <a:extLst>
              <a:ext uri="{FF2B5EF4-FFF2-40B4-BE49-F238E27FC236}">
                <a16:creationId xmlns:a16="http://schemas.microsoft.com/office/drawing/2014/main" id="{141EF8DA-1AAC-4721-847D-82503B884892}"/>
              </a:ext>
            </a:extLst>
          </p:cNvPr>
          <p:cNvSpPr txBox="1"/>
          <p:nvPr/>
        </p:nvSpPr>
        <p:spPr>
          <a:xfrm>
            <a:off x="2194052" y="231525"/>
            <a:ext cx="8086290" cy="1077218"/>
          </a:xfrm>
          <a:prstGeom prst="rect">
            <a:avLst/>
          </a:prstGeom>
          <a:noFill/>
        </p:spPr>
        <p:txBody>
          <a:bodyPr wrap="square" rtlCol="0">
            <a:spAutoFit/>
          </a:bodyPr>
          <a:lstStyle/>
          <a:p>
            <a:pPr algn="ctr"/>
            <a:r>
              <a:rPr lang="en-GB" sz="3200" dirty="0">
                <a:solidFill>
                  <a:schemeClr val="bg1"/>
                </a:solidFill>
                <a:latin typeface="Comic Sans MS" panose="030F0702030302020204" pitchFamily="66" charset="0"/>
              </a:rPr>
              <a:t>Curriculum Map</a:t>
            </a:r>
          </a:p>
          <a:p>
            <a:pPr algn="ctr"/>
            <a:r>
              <a:rPr lang="en-GB" sz="3200" dirty="0">
                <a:solidFill>
                  <a:prstClr val="white"/>
                </a:solidFill>
                <a:latin typeface="Comic Sans MS" panose="030F0702030302020204" pitchFamily="66" charset="0"/>
              </a:rPr>
              <a:t>French </a:t>
            </a:r>
            <a:r>
              <a:rPr lang="en-GB" sz="3200" dirty="0">
                <a:solidFill>
                  <a:schemeClr val="bg1"/>
                </a:solidFill>
                <a:latin typeface="Comic Sans MS" panose="030F0702030302020204" pitchFamily="66" charset="0"/>
              </a:rPr>
              <a:t>– Overview UKS2</a:t>
            </a:r>
          </a:p>
        </p:txBody>
      </p:sp>
      <p:graphicFrame>
        <p:nvGraphicFramePr>
          <p:cNvPr id="25" name="Table 24">
            <a:extLst>
              <a:ext uri="{FF2B5EF4-FFF2-40B4-BE49-F238E27FC236}">
                <a16:creationId xmlns:a16="http://schemas.microsoft.com/office/drawing/2014/main" id="{AC7B64D2-1B9F-4487-BF74-023ABE51D6A6}"/>
              </a:ext>
            </a:extLst>
          </p:cNvPr>
          <p:cNvGraphicFramePr>
            <a:graphicFrameLocks noGrp="1"/>
          </p:cNvGraphicFramePr>
          <p:nvPr>
            <p:extLst>
              <p:ext uri="{D42A27DB-BD31-4B8C-83A1-F6EECF244321}">
                <p14:modId xmlns:p14="http://schemas.microsoft.com/office/powerpoint/2010/main" val="2516814037"/>
              </p:ext>
            </p:extLst>
          </p:nvPr>
        </p:nvGraphicFramePr>
        <p:xfrm>
          <a:off x="298880" y="1940034"/>
          <a:ext cx="11594237" cy="4808432"/>
        </p:xfrm>
        <a:graphic>
          <a:graphicData uri="http://schemas.openxmlformats.org/drawingml/2006/table">
            <a:tbl>
              <a:tblPr firstRow="1" bandRow="1">
                <a:tableStyleId>{5940675A-B579-460E-94D1-54222C63F5DA}</a:tableStyleId>
              </a:tblPr>
              <a:tblGrid>
                <a:gridCol w="4051178">
                  <a:extLst>
                    <a:ext uri="{9D8B030D-6E8A-4147-A177-3AD203B41FA5}">
                      <a16:colId xmlns:a16="http://schemas.microsoft.com/office/drawing/2014/main" val="1039164095"/>
                    </a:ext>
                  </a:extLst>
                </a:gridCol>
                <a:gridCol w="3790765">
                  <a:extLst>
                    <a:ext uri="{9D8B030D-6E8A-4147-A177-3AD203B41FA5}">
                      <a16:colId xmlns:a16="http://schemas.microsoft.com/office/drawing/2014/main" val="914411525"/>
                    </a:ext>
                  </a:extLst>
                </a:gridCol>
                <a:gridCol w="3752294">
                  <a:extLst>
                    <a:ext uri="{9D8B030D-6E8A-4147-A177-3AD203B41FA5}">
                      <a16:colId xmlns:a16="http://schemas.microsoft.com/office/drawing/2014/main" val="954389551"/>
                    </a:ext>
                  </a:extLst>
                </a:gridCol>
              </a:tblGrid>
              <a:tr h="241419">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200" b="0" dirty="0">
                          <a:latin typeface="Comic Sans MS" panose="030F0702030302020204" pitchFamily="66" charset="0"/>
                        </a:rPr>
                        <a:t>Autumn 1 – 1.1</a:t>
                      </a:r>
                      <a:endParaRPr lang="en-GB" sz="1200" b="0" dirty="0">
                        <a:effectLst/>
                        <a:latin typeface="Comic Sans MS" panose="030F0702030302020204" pitchFamily="66" charset="0"/>
                        <a:ea typeface="Calibri" panose="020F0502020204030204" pitchFamily="34" charset="0"/>
                        <a:cs typeface="Times New Roman" panose="02020603050405020304" pitchFamily="18" charset="0"/>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200" b="0" dirty="0">
                          <a:latin typeface="Comic Sans MS" panose="030F0702030302020204" pitchFamily="66" charset="0"/>
                        </a:rPr>
                        <a:t>Spring 1 – 2.1</a:t>
                      </a:r>
                      <a:endParaRPr lang="en-GB" sz="1200" b="0" dirty="0">
                        <a:effectLst/>
                        <a:latin typeface="Comic Sans MS" panose="030F0702030302020204" pitchFamily="66" charset="0"/>
                        <a:ea typeface="Calibri" panose="020F0502020204030204" pitchFamily="34" charset="0"/>
                        <a:cs typeface="Times New Roman" panose="02020603050405020304" pitchFamily="18" charset="0"/>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200" b="0" dirty="0">
                          <a:latin typeface="Comic Sans MS" panose="030F0702030302020204" pitchFamily="66" charset="0"/>
                        </a:rPr>
                        <a:t>Summer 1 – 3.1</a:t>
                      </a:r>
                      <a:endParaRPr lang="en-GB" sz="1200" b="0" dirty="0">
                        <a:effectLst/>
                        <a:latin typeface="Comic Sans MS" panose="030F0702030302020204" pitchFamily="66" charset="0"/>
                        <a:ea typeface="Calibri" panose="020F0502020204030204" pitchFamily="34" charset="0"/>
                        <a:cs typeface="Times New Roman" panose="02020603050405020304" pitchFamily="18" charset="0"/>
                      </a:endParaRPr>
                    </a:p>
                  </a:txBody>
                  <a:tcPr/>
                </a:tc>
                <a:extLst>
                  <a:ext uri="{0D108BD9-81ED-4DB2-BD59-A6C34878D82A}">
                    <a16:rowId xmlns:a16="http://schemas.microsoft.com/office/drawing/2014/main" val="3471968257"/>
                  </a:ext>
                </a:extLst>
              </a:tr>
              <a:tr h="1859656">
                <a:tc>
                  <a:txBody>
                    <a:bodyPr/>
                    <a:lstStyle/>
                    <a:p>
                      <a:pPr marL="171450" indent="-171450">
                        <a:buFont typeface="Arial" panose="020B0604020202020204" pitchFamily="34" charset="0"/>
                        <a:buChar char="•"/>
                      </a:pPr>
                      <a:r>
                        <a:rPr lang="en-US" sz="1200" b="0" dirty="0">
                          <a:effectLst/>
                          <a:latin typeface="Comic Sans MS" panose="030F0702030302020204" pitchFamily="66" charset="0"/>
                        </a:rPr>
                        <a:t>Know how to say which country they live in</a:t>
                      </a:r>
                    </a:p>
                    <a:p>
                      <a:pPr marL="171450" indent="-171450">
                        <a:buFont typeface="Arial" panose="020B0604020202020204" pitchFamily="34" charset="0"/>
                        <a:buChar char="•"/>
                      </a:pPr>
                      <a:r>
                        <a:rPr lang="en-US" sz="1200" b="0" dirty="0">
                          <a:effectLst/>
                          <a:latin typeface="Comic Sans MS" panose="030F0702030302020204" pitchFamily="66" charset="0"/>
                        </a:rPr>
                        <a:t>Know how to give more detail about where they live</a:t>
                      </a:r>
                    </a:p>
                    <a:p>
                      <a:pPr marL="171450" indent="-171450">
                        <a:buFont typeface="Arial" panose="020B0604020202020204" pitchFamily="34" charset="0"/>
                        <a:buChar char="•"/>
                      </a:pPr>
                      <a:r>
                        <a:rPr lang="en-US" sz="1200" b="0" dirty="0">
                          <a:effectLst/>
                          <a:latin typeface="Comic Sans MS" panose="030F0702030302020204" pitchFamily="66" charset="0"/>
                        </a:rPr>
                        <a:t>Know and correctly pronounce the sounds GN and N</a:t>
                      </a:r>
                    </a:p>
                    <a:p>
                      <a:pPr marL="171450" indent="-171450">
                        <a:buFont typeface="Arial" panose="020B0604020202020204" pitchFamily="34" charset="0"/>
                        <a:buChar char="•"/>
                      </a:pPr>
                      <a:r>
                        <a:rPr lang="en-US" sz="1200" b="0" dirty="0">
                          <a:effectLst/>
                          <a:latin typeface="Comic Sans MS" panose="030F0702030302020204" pitchFamily="66" charset="0"/>
                        </a:rPr>
                        <a:t>Know how to talk about where they live</a:t>
                      </a:r>
                    </a:p>
                    <a:p>
                      <a:pPr marL="171450" indent="-171450">
                        <a:buFont typeface="Arial" panose="020B0604020202020204" pitchFamily="34" charset="0"/>
                        <a:buChar char="•"/>
                      </a:pPr>
                      <a:r>
                        <a:rPr lang="en-US" sz="1200" b="0" dirty="0">
                          <a:effectLst/>
                          <a:latin typeface="Comic Sans MS" panose="030F0702030302020204" pitchFamily="66" charset="0"/>
                        </a:rPr>
                        <a:t>Know how to give an opinion about where they live</a:t>
                      </a:r>
                    </a:p>
                    <a:p>
                      <a:pPr marL="171450" indent="-171450">
                        <a:buFont typeface="Arial" panose="020B0604020202020204" pitchFamily="34" charset="0"/>
                        <a:buChar char="•"/>
                      </a:pPr>
                      <a:r>
                        <a:rPr lang="en-US" sz="1200" b="0" dirty="0">
                          <a:effectLst/>
                          <a:latin typeface="Comic Sans MS" panose="030F0702030302020204" pitchFamily="66" charset="0"/>
                        </a:rPr>
                        <a:t>Know how to describe where in the country they live</a:t>
                      </a:r>
                    </a:p>
                    <a:p>
                      <a:pPr marL="171450" indent="-171450">
                        <a:buFont typeface="Arial" panose="020B0604020202020204" pitchFamily="34" charset="0"/>
                        <a:buChar char="•"/>
                      </a:pPr>
                      <a:endParaRPr lang="en-US" sz="1200" b="0" dirty="0">
                        <a:effectLst/>
                        <a:latin typeface="Comic Sans MS" panose="030F0702030302020204" pitchFamily="66" charset="0"/>
                      </a:endParaRPr>
                    </a:p>
                  </a:txBody>
                  <a:tcPr/>
                </a:tc>
                <a:tc>
                  <a:txBody>
                    <a:bodyPr/>
                    <a:lstStyle/>
                    <a:p>
                      <a:pPr marL="342900" lvl="0" indent="-342900">
                        <a:spcBef>
                          <a:spcPts val="200"/>
                        </a:spcBef>
                        <a:spcAft>
                          <a:spcPts val="0"/>
                        </a:spcAft>
                        <a:buSzPts val="1000"/>
                        <a:buFont typeface="Lato Light"/>
                        <a:buChar char="•"/>
                        <a:tabLst>
                          <a:tab pos="413385" algn="l"/>
                          <a:tab pos="414020" algn="l"/>
                        </a:tabLst>
                      </a:pPr>
                      <a:r>
                        <a:rPr lang="en-US" sz="1200" dirty="0">
                          <a:latin typeface="Comic Sans MS" panose="030F0702030302020204" pitchFamily="66" charset="0"/>
                        </a:rPr>
                        <a:t>Know how to describe the weather</a:t>
                      </a:r>
                    </a:p>
                    <a:p>
                      <a:pPr marL="342900" lvl="0" indent="-342900">
                        <a:spcBef>
                          <a:spcPts val="200"/>
                        </a:spcBef>
                        <a:spcAft>
                          <a:spcPts val="0"/>
                        </a:spcAft>
                        <a:buSzPts val="1000"/>
                        <a:buFont typeface="Lato Light"/>
                        <a:buChar char="•"/>
                        <a:tabLst>
                          <a:tab pos="413385" algn="l"/>
                          <a:tab pos="414020" algn="l"/>
                        </a:tabLst>
                      </a:pPr>
                      <a:r>
                        <a:rPr lang="en-US" sz="1200" dirty="0">
                          <a:latin typeface="Comic Sans MS" panose="030F0702030302020204" pitchFamily="66" charset="0"/>
                        </a:rPr>
                        <a:t>Revise the months of the year</a:t>
                      </a:r>
                    </a:p>
                    <a:p>
                      <a:pPr marL="342900" lvl="0" indent="-342900">
                        <a:spcBef>
                          <a:spcPts val="200"/>
                        </a:spcBef>
                        <a:spcAft>
                          <a:spcPts val="0"/>
                        </a:spcAft>
                        <a:buSzPts val="1000"/>
                        <a:buFont typeface="Lato Light"/>
                        <a:buChar char="•"/>
                        <a:tabLst>
                          <a:tab pos="413385" algn="l"/>
                          <a:tab pos="414020" algn="l"/>
                        </a:tabLst>
                      </a:pPr>
                      <a:r>
                        <a:rPr lang="en-US" sz="1200" dirty="0">
                          <a:latin typeface="Comic Sans MS" panose="030F0702030302020204" pitchFamily="66" charset="0"/>
                        </a:rPr>
                        <a:t>Know and correctly pronounce the sounds  QU and Ç</a:t>
                      </a:r>
                    </a:p>
                    <a:p>
                      <a:pPr marL="342900" lvl="0" indent="-342900">
                        <a:spcBef>
                          <a:spcPts val="200"/>
                        </a:spcBef>
                        <a:spcAft>
                          <a:spcPts val="0"/>
                        </a:spcAft>
                        <a:buSzPts val="1000"/>
                        <a:buFont typeface="Lato Light"/>
                        <a:buChar char="•"/>
                        <a:tabLst>
                          <a:tab pos="413385" algn="l"/>
                          <a:tab pos="414020" algn="l"/>
                        </a:tabLst>
                      </a:pPr>
                      <a:r>
                        <a:rPr lang="en-US" sz="1200" dirty="0">
                          <a:latin typeface="Comic Sans MS" panose="030F0702030302020204" pitchFamily="66" charset="0"/>
                        </a:rPr>
                        <a:t>Know the different seasons in French</a:t>
                      </a:r>
                    </a:p>
                    <a:p>
                      <a:pPr marL="342900" lvl="0" indent="-342900">
                        <a:spcBef>
                          <a:spcPts val="200"/>
                        </a:spcBef>
                        <a:spcAft>
                          <a:spcPts val="0"/>
                        </a:spcAft>
                        <a:buSzPts val="1000"/>
                        <a:buFont typeface="Lato Light"/>
                        <a:buChar char="•"/>
                        <a:tabLst>
                          <a:tab pos="413385" algn="l"/>
                          <a:tab pos="414020" algn="l"/>
                        </a:tabLst>
                      </a:pPr>
                      <a:endParaRPr lang="en-GB" sz="1200" dirty="0">
                        <a:latin typeface="Comic Sans MS" panose="030F0702030302020204" pitchFamily="66" charset="0"/>
                      </a:endParaRPr>
                    </a:p>
                  </a:txBody>
                  <a:tcPr/>
                </a:tc>
                <a:tc>
                  <a:txBody>
                    <a:bodyPr/>
                    <a:lstStyle/>
                    <a:p>
                      <a:pPr marL="171450" marR="108585" lvl="0" indent="-171450">
                        <a:lnSpc>
                          <a:spcPct val="116000"/>
                        </a:lnSpc>
                        <a:spcBef>
                          <a:spcPts val="220"/>
                        </a:spcBef>
                        <a:spcAft>
                          <a:spcPts val="0"/>
                        </a:spcAft>
                        <a:buSzPts val="1000"/>
                        <a:buFont typeface="Arial" panose="020B0604020202020204" pitchFamily="34" charset="0"/>
                        <a:buChar char="•"/>
                        <a:tabLst>
                          <a:tab pos="413385" algn="l"/>
                          <a:tab pos="414020" algn="l"/>
                        </a:tabLst>
                      </a:pPr>
                      <a:r>
                        <a:rPr lang="en-US" sz="1200" b="0" dirty="0">
                          <a:latin typeface="Comic Sans MS" panose="030F0702030302020204" pitchFamily="66" charset="0"/>
                        </a:rPr>
                        <a:t>Know the names of other countries that speak French</a:t>
                      </a:r>
                    </a:p>
                    <a:p>
                      <a:pPr marL="171450" marR="108585" lvl="0" indent="-171450">
                        <a:lnSpc>
                          <a:spcPct val="116000"/>
                        </a:lnSpc>
                        <a:spcBef>
                          <a:spcPts val="220"/>
                        </a:spcBef>
                        <a:spcAft>
                          <a:spcPts val="0"/>
                        </a:spcAft>
                        <a:buSzPts val="1000"/>
                        <a:buFont typeface="Arial" panose="020B0604020202020204" pitchFamily="34" charset="0"/>
                        <a:buChar char="•"/>
                        <a:tabLst>
                          <a:tab pos="413385" algn="l"/>
                          <a:tab pos="414020" algn="l"/>
                        </a:tabLst>
                      </a:pPr>
                      <a:r>
                        <a:rPr lang="en-US" sz="1200" b="0" dirty="0">
                          <a:latin typeface="Comic Sans MS" panose="030F0702030302020204" pitchFamily="66" charset="0"/>
                        </a:rPr>
                        <a:t>Know the names of the continents</a:t>
                      </a:r>
                    </a:p>
                    <a:p>
                      <a:pPr marL="171450" marR="108585" lvl="0" indent="-171450">
                        <a:lnSpc>
                          <a:spcPct val="116000"/>
                        </a:lnSpc>
                        <a:spcBef>
                          <a:spcPts val="220"/>
                        </a:spcBef>
                        <a:spcAft>
                          <a:spcPts val="0"/>
                        </a:spcAft>
                        <a:buSzPts val="1000"/>
                        <a:buFont typeface="Arial" panose="020B0604020202020204" pitchFamily="34" charset="0"/>
                        <a:buChar char="•"/>
                        <a:tabLst>
                          <a:tab pos="413385" algn="l"/>
                          <a:tab pos="414020" algn="l"/>
                        </a:tabLst>
                      </a:pPr>
                      <a:r>
                        <a:rPr lang="en-US" sz="1200" b="0" dirty="0">
                          <a:latin typeface="Comic Sans MS" panose="030F0702030302020204" pitchFamily="66" charset="0"/>
                        </a:rPr>
                        <a:t>Know how to use “se </a:t>
                      </a:r>
                      <a:r>
                        <a:rPr lang="en-US" sz="1200" b="0" dirty="0" err="1">
                          <a:latin typeface="Comic Sans MS" panose="030F0702030302020204" pitchFamily="66" charset="0"/>
                        </a:rPr>
                        <a:t>situer</a:t>
                      </a:r>
                      <a:r>
                        <a:rPr lang="en-US" sz="1200" b="0" dirty="0">
                          <a:latin typeface="Comic Sans MS" panose="030F0702030302020204" pitchFamily="66" charset="0"/>
                        </a:rPr>
                        <a:t>” to say where a country is.</a:t>
                      </a:r>
                    </a:p>
                    <a:p>
                      <a:pPr marL="171450" marR="108585" lvl="0" indent="-171450">
                        <a:lnSpc>
                          <a:spcPct val="116000"/>
                        </a:lnSpc>
                        <a:spcBef>
                          <a:spcPts val="220"/>
                        </a:spcBef>
                        <a:spcAft>
                          <a:spcPts val="0"/>
                        </a:spcAft>
                        <a:buSzPts val="1000"/>
                        <a:buFont typeface="Arial" panose="020B0604020202020204" pitchFamily="34" charset="0"/>
                        <a:buChar char="•"/>
                        <a:tabLst>
                          <a:tab pos="413385" algn="l"/>
                          <a:tab pos="414020" algn="l"/>
                        </a:tabLst>
                      </a:pPr>
                      <a:r>
                        <a:rPr lang="en-US" sz="1200" b="0" dirty="0">
                          <a:latin typeface="Comic Sans MS" panose="030F0702030302020204" pitchFamily="66" charset="0"/>
                        </a:rPr>
                        <a:t>Know how to pronounce the sounds É and È</a:t>
                      </a:r>
                    </a:p>
                    <a:p>
                      <a:pPr marL="171450" marR="108585" lvl="0" indent="-171450">
                        <a:lnSpc>
                          <a:spcPct val="116000"/>
                        </a:lnSpc>
                        <a:spcBef>
                          <a:spcPts val="220"/>
                        </a:spcBef>
                        <a:spcAft>
                          <a:spcPts val="0"/>
                        </a:spcAft>
                        <a:buSzPts val="1000"/>
                        <a:buFont typeface="Arial" panose="020B0604020202020204" pitchFamily="34" charset="0"/>
                        <a:buChar char="•"/>
                        <a:tabLst>
                          <a:tab pos="413385" algn="l"/>
                          <a:tab pos="414020" algn="l"/>
                        </a:tabLst>
                      </a:pPr>
                      <a:r>
                        <a:rPr lang="en-US" sz="1200" b="0" dirty="0">
                          <a:latin typeface="Comic Sans MS" panose="030F0702030302020204" pitchFamily="66" charset="0"/>
                        </a:rPr>
                        <a:t>Know how to use “</a:t>
                      </a:r>
                      <a:r>
                        <a:rPr lang="en-US" sz="1200" b="0" dirty="0" err="1">
                          <a:latin typeface="Comic Sans MS" panose="030F0702030302020204" pitchFamily="66" charset="0"/>
                        </a:rPr>
                        <a:t>il</a:t>
                      </a:r>
                      <a:r>
                        <a:rPr lang="en-US" sz="1200" b="0" dirty="0">
                          <a:latin typeface="Comic Sans MS" panose="030F0702030302020204" pitchFamily="66" charset="0"/>
                        </a:rPr>
                        <a:t> y a” to describe the landscape of a country/continent</a:t>
                      </a:r>
                    </a:p>
                  </a:txBody>
                  <a:tcPr/>
                </a:tc>
                <a:extLst>
                  <a:ext uri="{0D108BD9-81ED-4DB2-BD59-A6C34878D82A}">
                    <a16:rowId xmlns:a16="http://schemas.microsoft.com/office/drawing/2014/main" val="2128729435"/>
                  </a:ext>
                </a:extLst>
              </a:tr>
              <a:tr h="333333">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200" b="0" dirty="0">
                          <a:latin typeface="Comic Sans MS" panose="030F0702030302020204" pitchFamily="66" charset="0"/>
                        </a:rPr>
                        <a:t>Autumn 2 – 1.2</a:t>
                      </a:r>
                      <a:endParaRPr lang="en-GB" sz="1200" b="0" dirty="0">
                        <a:effectLst/>
                        <a:latin typeface="Comic Sans MS" panose="030F0702030302020204" pitchFamily="66" charset="0"/>
                        <a:ea typeface="Calibri" panose="020F0502020204030204" pitchFamily="34" charset="0"/>
                        <a:cs typeface="Times New Roman" panose="02020603050405020304" pitchFamily="18" charset="0"/>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200" b="0" dirty="0">
                          <a:latin typeface="Comic Sans MS" panose="030F0702030302020204" pitchFamily="66" charset="0"/>
                        </a:rPr>
                        <a:t>Spring 2 – 2.2</a:t>
                      </a:r>
                    </a:p>
                  </a:txBody>
                  <a:tcPr/>
                </a:tc>
                <a:tc>
                  <a:txBody>
                    <a:bodyPr/>
                    <a:lstStyle/>
                    <a:p>
                      <a:pPr algn="ctr">
                        <a:lnSpc>
                          <a:spcPct val="107000"/>
                        </a:lnSpc>
                        <a:spcAft>
                          <a:spcPts val="800"/>
                        </a:spcAft>
                      </a:pPr>
                      <a:r>
                        <a:rPr lang="en-GB" sz="1200" b="0" dirty="0">
                          <a:latin typeface="Comic Sans MS" panose="030F0702030302020204" pitchFamily="66" charset="0"/>
                        </a:rPr>
                        <a:t>Summer 2 – 3.2</a:t>
                      </a:r>
                    </a:p>
                  </a:txBody>
                  <a:tcPr/>
                </a:tc>
                <a:extLst>
                  <a:ext uri="{0D108BD9-81ED-4DB2-BD59-A6C34878D82A}">
                    <a16:rowId xmlns:a16="http://schemas.microsoft.com/office/drawing/2014/main" val="1806795121"/>
                  </a:ext>
                </a:extLst>
              </a:tr>
              <a:tr h="495381">
                <a:tc>
                  <a:txBody>
                    <a:bodyPr/>
                    <a:lstStyle/>
                    <a:p>
                      <a:pPr marL="342900" lvl="0" indent="-342900">
                        <a:lnSpc>
                          <a:spcPct val="107000"/>
                        </a:lnSpc>
                        <a:spcAft>
                          <a:spcPts val="0"/>
                        </a:spcAft>
                        <a:buFont typeface="Symbol" panose="05050102010706020507" pitchFamily="18" charset="2"/>
                        <a:buChar char=""/>
                      </a:pPr>
                      <a:r>
                        <a:rPr lang="en-US" sz="1200" b="0" dirty="0">
                          <a:latin typeface="Comic Sans MS" panose="030F0702030302020204" pitchFamily="66" charset="0"/>
                        </a:rPr>
                        <a:t>Know how to describe their home</a:t>
                      </a:r>
                    </a:p>
                    <a:p>
                      <a:pPr marL="342900" lvl="0" indent="-342900">
                        <a:lnSpc>
                          <a:spcPct val="107000"/>
                        </a:lnSpc>
                        <a:spcAft>
                          <a:spcPts val="0"/>
                        </a:spcAft>
                        <a:buFont typeface="Symbol" panose="05050102010706020507" pitchFamily="18" charset="2"/>
                        <a:buChar char=""/>
                      </a:pPr>
                      <a:r>
                        <a:rPr lang="en-US" sz="1200" b="0" dirty="0">
                          <a:latin typeface="Comic Sans MS" panose="030F0702030302020204" pitchFamily="66" charset="0"/>
                        </a:rPr>
                        <a:t>Know how to describe their living room</a:t>
                      </a:r>
                    </a:p>
                    <a:p>
                      <a:pPr marL="342900" lvl="0" indent="-342900">
                        <a:lnSpc>
                          <a:spcPct val="107000"/>
                        </a:lnSpc>
                        <a:spcAft>
                          <a:spcPts val="0"/>
                        </a:spcAft>
                        <a:buFont typeface="Symbol" panose="05050102010706020507" pitchFamily="18" charset="2"/>
                        <a:buChar char=""/>
                      </a:pPr>
                      <a:r>
                        <a:rPr lang="en-US" sz="1200" b="0" dirty="0">
                          <a:latin typeface="Comic Sans MS" panose="030F0702030302020204" pitchFamily="66" charset="0"/>
                        </a:rPr>
                        <a:t>Know how to say what they like to do in their living room</a:t>
                      </a:r>
                    </a:p>
                    <a:p>
                      <a:pPr marL="342900" lvl="0" indent="-342900">
                        <a:lnSpc>
                          <a:spcPct val="107000"/>
                        </a:lnSpc>
                        <a:spcAft>
                          <a:spcPts val="0"/>
                        </a:spcAft>
                        <a:buFont typeface="Symbol" panose="05050102010706020507" pitchFamily="18" charset="2"/>
                        <a:buChar char=""/>
                      </a:pPr>
                      <a:r>
                        <a:rPr lang="en-US" sz="1200" b="0" dirty="0">
                          <a:latin typeface="Comic Sans MS" panose="030F0702030302020204" pitchFamily="66" charset="0"/>
                        </a:rPr>
                        <a:t>Know how to use prepositions to describe where things are in a room</a:t>
                      </a:r>
                    </a:p>
                    <a:p>
                      <a:pPr marL="342900" lvl="0" indent="-342900">
                        <a:lnSpc>
                          <a:spcPct val="107000"/>
                        </a:lnSpc>
                        <a:spcAft>
                          <a:spcPts val="0"/>
                        </a:spcAft>
                        <a:buFont typeface="Symbol" panose="05050102010706020507" pitchFamily="18" charset="2"/>
                        <a:buChar char=""/>
                      </a:pPr>
                      <a:r>
                        <a:rPr lang="en-US" sz="1200" b="0" dirty="0">
                          <a:latin typeface="Comic Sans MS" panose="030F0702030302020204" pitchFamily="66" charset="0"/>
                        </a:rPr>
                        <a:t>Know how to describe their kitchen</a:t>
                      </a:r>
                    </a:p>
                    <a:p>
                      <a:pPr marL="342900" lvl="0" indent="-342900">
                        <a:lnSpc>
                          <a:spcPct val="107000"/>
                        </a:lnSpc>
                        <a:spcAft>
                          <a:spcPts val="0"/>
                        </a:spcAft>
                        <a:buFont typeface="Symbol" panose="05050102010706020507" pitchFamily="18" charset="2"/>
                        <a:buChar char=""/>
                      </a:pPr>
                      <a:r>
                        <a:rPr lang="en-US" sz="1200" b="0" dirty="0">
                          <a:latin typeface="Comic Sans MS" panose="030F0702030302020204" pitchFamily="66" charset="0"/>
                        </a:rPr>
                        <a:t>Know how to say where they eat and drink</a:t>
                      </a:r>
                    </a:p>
                    <a:p>
                      <a:pPr marL="342900" lvl="0" indent="-342900">
                        <a:lnSpc>
                          <a:spcPct val="107000"/>
                        </a:lnSpc>
                        <a:spcAft>
                          <a:spcPts val="0"/>
                        </a:spcAft>
                        <a:buFont typeface="Symbol" panose="05050102010706020507" pitchFamily="18" charset="2"/>
                        <a:buChar char=""/>
                      </a:pPr>
                      <a:r>
                        <a:rPr lang="en-US" sz="1200" b="0" dirty="0">
                          <a:latin typeface="Comic Sans MS" panose="030F0702030302020204" pitchFamily="66" charset="0"/>
                        </a:rPr>
                        <a:t>Know how to make sentences about where they live</a:t>
                      </a:r>
                    </a:p>
                    <a:p>
                      <a:pPr marL="342900" lvl="0" indent="-342900">
                        <a:lnSpc>
                          <a:spcPct val="107000"/>
                        </a:lnSpc>
                        <a:spcAft>
                          <a:spcPts val="0"/>
                        </a:spcAft>
                        <a:buFont typeface="Symbol" panose="05050102010706020507" pitchFamily="18" charset="2"/>
                        <a:buChar char=""/>
                      </a:pPr>
                      <a:r>
                        <a:rPr lang="en-US" sz="1200" b="0" dirty="0">
                          <a:latin typeface="Comic Sans MS" panose="030F0702030302020204" pitchFamily="66" charset="0"/>
                        </a:rPr>
                        <a:t>Know what food French people eat at Christmas</a:t>
                      </a:r>
                    </a:p>
                  </a:txBody>
                  <a:tcPr/>
                </a:tc>
                <a:tc>
                  <a:txBody>
                    <a:bodyPr/>
                    <a:lstStyle/>
                    <a:p>
                      <a:pPr marL="342900" marR="217170" lvl="0" indent="-342900">
                        <a:lnSpc>
                          <a:spcPct val="116000"/>
                        </a:lnSpc>
                        <a:spcBef>
                          <a:spcPts val="200"/>
                        </a:spcBef>
                        <a:spcAft>
                          <a:spcPts val="0"/>
                        </a:spcAft>
                        <a:buSzPts val="1000"/>
                        <a:buFont typeface="Lato Light"/>
                        <a:buChar char="•"/>
                        <a:tabLst>
                          <a:tab pos="413385" algn="l"/>
                          <a:tab pos="414020" algn="l"/>
                        </a:tabLst>
                      </a:pPr>
                      <a:r>
                        <a:rPr lang="en-US" sz="1200" b="0" dirty="0">
                          <a:latin typeface="Comic Sans MS" panose="030F0702030302020204" pitchFamily="66" charset="0"/>
                        </a:rPr>
                        <a:t>Know how to count from 1-30</a:t>
                      </a:r>
                    </a:p>
                    <a:p>
                      <a:pPr marL="342900" marR="217170" lvl="0" indent="-342900">
                        <a:lnSpc>
                          <a:spcPct val="116000"/>
                        </a:lnSpc>
                        <a:spcBef>
                          <a:spcPts val="200"/>
                        </a:spcBef>
                        <a:spcAft>
                          <a:spcPts val="0"/>
                        </a:spcAft>
                        <a:buSzPts val="1000"/>
                        <a:buFont typeface="Lato Light"/>
                        <a:buChar char="•"/>
                        <a:tabLst>
                          <a:tab pos="413385" algn="l"/>
                          <a:tab pos="414020" algn="l"/>
                        </a:tabLst>
                      </a:pPr>
                      <a:r>
                        <a:rPr lang="en-US" sz="1200" b="0" dirty="0">
                          <a:latin typeface="Comic Sans MS" panose="030F0702030302020204" pitchFamily="66" charset="0"/>
                        </a:rPr>
                        <a:t>Know how to use numbers to give the temperature</a:t>
                      </a:r>
                    </a:p>
                    <a:p>
                      <a:pPr marL="342900" marR="217170" lvl="0" indent="-342900">
                        <a:lnSpc>
                          <a:spcPct val="116000"/>
                        </a:lnSpc>
                        <a:spcBef>
                          <a:spcPts val="200"/>
                        </a:spcBef>
                        <a:spcAft>
                          <a:spcPts val="0"/>
                        </a:spcAft>
                        <a:buSzPts val="1000"/>
                        <a:buFont typeface="Lato Light"/>
                        <a:buChar char="•"/>
                        <a:tabLst>
                          <a:tab pos="413385" algn="l"/>
                          <a:tab pos="414020" algn="l"/>
                        </a:tabLst>
                      </a:pPr>
                      <a:r>
                        <a:rPr lang="en-US" sz="1200" b="0" dirty="0">
                          <a:latin typeface="Comic Sans MS" panose="030F0702030302020204" pitchFamily="66" charset="0"/>
                        </a:rPr>
                        <a:t>Know how to talk about the weather forecast in French </a:t>
                      </a:r>
                    </a:p>
                    <a:p>
                      <a:pPr marL="342900" marR="217170" lvl="0" indent="-342900">
                        <a:lnSpc>
                          <a:spcPct val="116000"/>
                        </a:lnSpc>
                        <a:spcBef>
                          <a:spcPts val="200"/>
                        </a:spcBef>
                        <a:spcAft>
                          <a:spcPts val="0"/>
                        </a:spcAft>
                        <a:buSzPts val="1000"/>
                        <a:buFont typeface="Lato Light"/>
                        <a:buChar char="•"/>
                        <a:tabLst>
                          <a:tab pos="413385" algn="l"/>
                          <a:tab pos="414020" algn="l"/>
                        </a:tabLst>
                      </a:pPr>
                      <a:r>
                        <a:rPr lang="en-US" sz="1200" b="0" dirty="0">
                          <a:latin typeface="Comic Sans MS" panose="030F0702030302020204" pitchFamily="66" charset="0"/>
                        </a:rPr>
                        <a:t>Revise the compass points</a:t>
                      </a:r>
                    </a:p>
                    <a:p>
                      <a:pPr marL="342900" marR="217170" lvl="0" indent="-342900">
                        <a:lnSpc>
                          <a:spcPct val="116000"/>
                        </a:lnSpc>
                        <a:spcBef>
                          <a:spcPts val="200"/>
                        </a:spcBef>
                        <a:spcAft>
                          <a:spcPts val="0"/>
                        </a:spcAft>
                        <a:buSzPts val="1000"/>
                        <a:buFont typeface="Lato Light"/>
                        <a:buChar char="•"/>
                        <a:tabLst>
                          <a:tab pos="413385" algn="l"/>
                          <a:tab pos="414020" algn="l"/>
                        </a:tabLst>
                      </a:pPr>
                      <a:r>
                        <a:rPr lang="en-US" sz="1200" b="0" dirty="0">
                          <a:latin typeface="Comic Sans MS" panose="030F0702030302020204" pitchFamily="66" charset="0"/>
                        </a:rPr>
                        <a:t>Know how to make sentences describing the weather and the temperature</a:t>
                      </a:r>
                    </a:p>
                    <a:p>
                      <a:pPr marL="342900" marR="217170" lvl="0" indent="-342900">
                        <a:lnSpc>
                          <a:spcPct val="116000"/>
                        </a:lnSpc>
                        <a:spcBef>
                          <a:spcPts val="200"/>
                        </a:spcBef>
                        <a:spcAft>
                          <a:spcPts val="0"/>
                        </a:spcAft>
                        <a:buSzPts val="1000"/>
                        <a:buFont typeface="Lato Light"/>
                        <a:buChar char="•"/>
                        <a:tabLst>
                          <a:tab pos="413385" algn="l"/>
                          <a:tab pos="414020" algn="l"/>
                        </a:tabLst>
                      </a:pPr>
                      <a:r>
                        <a:rPr lang="en-US" sz="1200" b="0" dirty="0">
                          <a:latin typeface="Comic Sans MS" panose="030F0702030302020204" pitchFamily="66" charset="0"/>
                        </a:rPr>
                        <a:t>Know about a famous kite festival in France </a:t>
                      </a:r>
                      <a:endParaRPr lang="en-GB" sz="1200" b="0" dirty="0">
                        <a:latin typeface="Comic Sans MS" panose="030F0702030302020204" pitchFamily="66" charset="0"/>
                      </a:endParaRPr>
                    </a:p>
                  </a:txBody>
                  <a:tcPr/>
                </a:tc>
                <a:tc>
                  <a:txBody>
                    <a:bodyPr/>
                    <a:lstStyle/>
                    <a:p>
                      <a:pPr marL="342900" marR="242570" lvl="0" indent="-342900">
                        <a:lnSpc>
                          <a:spcPts val="1400"/>
                        </a:lnSpc>
                        <a:spcBef>
                          <a:spcPts val="145"/>
                        </a:spcBef>
                        <a:spcAft>
                          <a:spcPts val="0"/>
                        </a:spcAft>
                        <a:buSzPts val="1000"/>
                        <a:buFont typeface="Lato Light"/>
                        <a:buChar char="•"/>
                        <a:tabLst>
                          <a:tab pos="413385" algn="l"/>
                          <a:tab pos="414020" algn="l"/>
                        </a:tabLst>
                      </a:pPr>
                      <a:r>
                        <a:rPr lang="en-US" sz="1200" b="0" dirty="0">
                          <a:latin typeface="Comic Sans MS" panose="030F0702030302020204" pitchFamily="66" charset="0"/>
                        </a:rPr>
                        <a:t>Revision: </a:t>
                      </a:r>
                      <a:r>
                        <a:rPr lang="en-US" sz="1200" b="0" dirty="0" err="1">
                          <a:latin typeface="Comic Sans MS" panose="030F0702030302020204" pitchFamily="66" charset="0"/>
                        </a:rPr>
                        <a:t>colours</a:t>
                      </a:r>
                      <a:endParaRPr lang="en-US" sz="1200" b="0" dirty="0">
                        <a:latin typeface="Comic Sans MS" panose="030F0702030302020204" pitchFamily="66" charset="0"/>
                      </a:endParaRPr>
                    </a:p>
                    <a:p>
                      <a:pPr marL="342900" marR="242570" lvl="0" indent="-342900">
                        <a:lnSpc>
                          <a:spcPts val="1400"/>
                        </a:lnSpc>
                        <a:spcBef>
                          <a:spcPts val="145"/>
                        </a:spcBef>
                        <a:spcAft>
                          <a:spcPts val="0"/>
                        </a:spcAft>
                        <a:buSzPts val="1000"/>
                        <a:buFont typeface="Lato Light"/>
                        <a:buChar char="•"/>
                        <a:tabLst>
                          <a:tab pos="413385" algn="l"/>
                          <a:tab pos="414020" algn="l"/>
                        </a:tabLst>
                      </a:pPr>
                      <a:r>
                        <a:rPr lang="en-US" sz="1200" b="0" dirty="0">
                          <a:latin typeface="Comic Sans MS" panose="030F0702030302020204" pitchFamily="66" charset="0"/>
                        </a:rPr>
                        <a:t>Know how to describe a country’s flag</a:t>
                      </a:r>
                    </a:p>
                    <a:p>
                      <a:pPr marL="342900" marR="242570" lvl="0" indent="-342900">
                        <a:lnSpc>
                          <a:spcPts val="1400"/>
                        </a:lnSpc>
                        <a:spcBef>
                          <a:spcPts val="145"/>
                        </a:spcBef>
                        <a:spcAft>
                          <a:spcPts val="0"/>
                        </a:spcAft>
                        <a:buSzPts val="1000"/>
                        <a:buFont typeface="Lato Light"/>
                        <a:buChar char="•"/>
                        <a:tabLst>
                          <a:tab pos="413385" algn="l"/>
                          <a:tab pos="414020" algn="l"/>
                        </a:tabLst>
                      </a:pPr>
                      <a:r>
                        <a:rPr lang="en-US" sz="1200" b="0" dirty="0">
                          <a:latin typeface="Comic Sans MS" panose="030F0702030302020204" pitchFamily="66" charset="0"/>
                        </a:rPr>
                        <a:t>Know how to understand facts about a country in French</a:t>
                      </a:r>
                    </a:p>
                    <a:p>
                      <a:pPr marL="342900" marR="242570" lvl="0" indent="-342900">
                        <a:lnSpc>
                          <a:spcPts val="1400"/>
                        </a:lnSpc>
                        <a:spcBef>
                          <a:spcPts val="145"/>
                        </a:spcBef>
                        <a:spcAft>
                          <a:spcPts val="0"/>
                        </a:spcAft>
                        <a:buSzPts val="1000"/>
                        <a:buFont typeface="Lato Light"/>
                        <a:buChar char="•"/>
                        <a:tabLst>
                          <a:tab pos="413385" algn="l"/>
                          <a:tab pos="414020" algn="l"/>
                        </a:tabLst>
                      </a:pPr>
                      <a:r>
                        <a:rPr lang="en-US" sz="1200" b="0" dirty="0">
                          <a:latin typeface="Comic Sans MS" panose="030F0702030302020204" pitchFamily="66" charset="0"/>
                        </a:rPr>
                        <a:t>Know how to make sentences describing different countries and continents</a:t>
                      </a:r>
                    </a:p>
                    <a:p>
                      <a:pPr marL="342900" marR="242570" lvl="0" indent="-342900">
                        <a:lnSpc>
                          <a:spcPts val="1400"/>
                        </a:lnSpc>
                        <a:spcBef>
                          <a:spcPts val="145"/>
                        </a:spcBef>
                        <a:spcAft>
                          <a:spcPts val="0"/>
                        </a:spcAft>
                        <a:buSzPts val="1000"/>
                        <a:buFont typeface="Lato Light"/>
                        <a:buChar char="•"/>
                        <a:tabLst>
                          <a:tab pos="413385" algn="l"/>
                          <a:tab pos="414020" algn="l"/>
                        </a:tabLst>
                      </a:pPr>
                      <a:r>
                        <a:rPr lang="en-US" sz="1200" b="0" dirty="0">
                          <a:latin typeface="Comic Sans MS" panose="030F0702030302020204" pitchFamily="66" charset="0"/>
                        </a:rPr>
                        <a:t>Know how to write their own presentation of a French-speaking country</a:t>
                      </a:r>
                    </a:p>
                    <a:p>
                      <a:pPr marL="342900" marR="242570" lvl="0" indent="-342900">
                        <a:lnSpc>
                          <a:spcPts val="1400"/>
                        </a:lnSpc>
                        <a:spcBef>
                          <a:spcPts val="145"/>
                        </a:spcBef>
                        <a:spcAft>
                          <a:spcPts val="0"/>
                        </a:spcAft>
                        <a:buSzPts val="1000"/>
                        <a:buFont typeface="Lato Light"/>
                        <a:buChar char="•"/>
                        <a:tabLst>
                          <a:tab pos="413385" algn="l"/>
                          <a:tab pos="414020" algn="l"/>
                        </a:tabLst>
                      </a:pPr>
                      <a:endParaRPr lang="en-GB" sz="1200" b="0" dirty="0">
                        <a:latin typeface="Comic Sans MS" panose="030F0702030302020204" pitchFamily="66" charset="0"/>
                      </a:endParaRPr>
                    </a:p>
                  </a:txBody>
                  <a:tcPr/>
                </a:tc>
                <a:extLst>
                  <a:ext uri="{0D108BD9-81ED-4DB2-BD59-A6C34878D82A}">
                    <a16:rowId xmlns:a16="http://schemas.microsoft.com/office/drawing/2014/main" val="1807859842"/>
                  </a:ext>
                </a:extLst>
              </a:tr>
            </a:tbl>
          </a:graphicData>
        </a:graphic>
      </p:graphicFrame>
      <p:sp>
        <p:nvSpPr>
          <p:cNvPr id="26" name="TextBox 25">
            <a:extLst>
              <a:ext uri="{FF2B5EF4-FFF2-40B4-BE49-F238E27FC236}">
                <a16:creationId xmlns:a16="http://schemas.microsoft.com/office/drawing/2014/main" id="{1E4445BD-F4F7-41AC-AF0F-F873FCB51B2B}"/>
              </a:ext>
            </a:extLst>
          </p:cNvPr>
          <p:cNvSpPr txBox="1"/>
          <p:nvPr/>
        </p:nvSpPr>
        <p:spPr>
          <a:xfrm>
            <a:off x="4048217" y="1386581"/>
            <a:ext cx="4296793" cy="381000"/>
          </a:xfrm>
          <a:prstGeom prst="rect">
            <a:avLst/>
          </a:prstGeom>
          <a:noFill/>
        </p:spPr>
        <p:txBody>
          <a:bodyPr wrap="square" rtlCol="0">
            <a:spAutoFit/>
          </a:bodyPr>
          <a:lstStyle/>
          <a:p>
            <a:pPr algn="ctr"/>
            <a:r>
              <a:rPr lang="en-GB" dirty="0">
                <a:solidFill>
                  <a:schemeClr val="bg1"/>
                </a:solidFill>
                <a:latin typeface="Comic Sans MS" panose="030F0702030302020204" pitchFamily="66" charset="0"/>
              </a:rPr>
              <a:t>Cycle A</a:t>
            </a:r>
          </a:p>
        </p:txBody>
      </p:sp>
      <p:pic>
        <p:nvPicPr>
          <p:cNvPr id="2" name="Picture 1">
            <a:extLst>
              <a:ext uri="{FF2B5EF4-FFF2-40B4-BE49-F238E27FC236}">
                <a16:creationId xmlns:a16="http://schemas.microsoft.com/office/drawing/2014/main" id="{003BF4E9-B1D5-4855-93F0-B6DEC5345E30}"/>
              </a:ext>
            </a:extLst>
          </p:cNvPr>
          <p:cNvPicPr>
            <a:picLocks noChangeAspect="1"/>
          </p:cNvPicPr>
          <p:nvPr/>
        </p:nvPicPr>
        <p:blipFill>
          <a:blip r:embed="rId2"/>
          <a:stretch>
            <a:fillRect/>
          </a:stretch>
        </p:blipFill>
        <p:spPr>
          <a:xfrm>
            <a:off x="432155" y="211677"/>
            <a:ext cx="1761897" cy="1018120"/>
          </a:xfrm>
          <a:prstGeom prst="rect">
            <a:avLst/>
          </a:prstGeom>
        </p:spPr>
      </p:pic>
    </p:spTree>
    <p:extLst>
      <p:ext uri="{BB962C8B-B14F-4D97-AF65-F5344CB8AC3E}">
        <p14:creationId xmlns:p14="http://schemas.microsoft.com/office/powerpoint/2010/main" val="224655465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794C6FE-B479-4A6B-BE24-97602FA9CC96}"/>
              </a:ext>
            </a:extLst>
          </p:cNvPr>
          <p:cNvSpPr/>
          <p:nvPr/>
        </p:nvSpPr>
        <p:spPr>
          <a:xfrm>
            <a:off x="301840" y="96803"/>
            <a:ext cx="11594237" cy="1394645"/>
          </a:xfrm>
          <a:prstGeom prst="rect">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6" name="Rectangle 5">
            <a:extLst>
              <a:ext uri="{FF2B5EF4-FFF2-40B4-BE49-F238E27FC236}">
                <a16:creationId xmlns:a16="http://schemas.microsoft.com/office/drawing/2014/main" id="{CE9C5A49-72F3-4444-ACCF-0DF54F0F810B}"/>
              </a:ext>
            </a:extLst>
          </p:cNvPr>
          <p:cNvSpPr/>
          <p:nvPr/>
        </p:nvSpPr>
        <p:spPr>
          <a:xfrm>
            <a:off x="298881" y="1344671"/>
            <a:ext cx="11594237" cy="464820"/>
          </a:xfrm>
          <a:prstGeom prst="rect">
            <a:avLst/>
          </a:prstGeom>
          <a:solidFill>
            <a:srgbClr val="A45CAC"/>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0" name="Rectangle 9">
            <a:extLst>
              <a:ext uri="{FF2B5EF4-FFF2-40B4-BE49-F238E27FC236}">
                <a16:creationId xmlns:a16="http://schemas.microsoft.com/office/drawing/2014/main" id="{D8C52891-5734-4892-8441-7D7CFBEBBF79}"/>
              </a:ext>
            </a:extLst>
          </p:cNvPr>
          <p:cNvSpPr/>
          <p:nvPr/>
        </p:nvSpPr>
        <p:spPr>
          <a:xfrm>
            <a:off x="2426234" y="2298983"/>
            <a:ext cx="247212" cy="144780"/>
          </a:xfrm>
          <a:prstGeom prst="rect">
            <a:avLst/>
          </a:prstGeom>
          <a:ln>
            <a:noFill/>
          </a:ln>
        </p:spPr>
        <p:style>
          <a:lnRef idx="2">
            <a:schemeClr val="accent1"/>
          </a:lnRef>
          <a:fillRef idx="1">
            <a:schemeClr val="l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4" name="TextBox 23">
            <a:extLst>
              <a:ext uri="{FF2B5EF4-FFF2-40B4-BE49-F238E27FC236}">
                <a16:creationId xmlns:a16="http://schemas.microsoft.com/office/drawing/2014/main" id="{141EF8DA-1AAC-4721-847D-82503B884892}"/>
              </a:ext>
            </a:extLst>
          </p:cNvPr>
          <p:cNvSpPr txBox="1"/>
          <p:nvPr/>
        </p:nvSpPr>
        <p:spPr>
          <a:xfrm>
            <a:off x="2194052" y="231525"/>
            <a:ext cx="8086290" cy="1077218"/>
          </a:xfrm>
          <a:prstGeom prst="rect">
            <a:avLst/>
          </a:prstGeom>
          <a:noFill/>
        </p:spPr>
        <p:txBody>
          <a:bodyPr wrap="square" rtlCol="0">
            <a:spAutoFit/>
          </a:bodyPr>
          <a:lstStyle/>
          <a:p>
            <a:pPr algn="ctr"/>
            <a:r>
              <a:rPr lang="en-GB" sz="3200" dirty="0">
                <a:solidFill>
                  <a:schemeClr val="bg1"/>
                </a:solidFill>
                <a:latin typeface="Comic Sans MS" panose="030F0702030302020204" pitchFamily="66" charset="0"/>
              </a:rPr>
              <a:t>Curriculum Map</a:t>
            </a:r>
          </a:p>
          <a:p>
            <a:pPr algn="ctr"/>
            <a:r>
              <a:rPr lang="en-GB" sz="3200" dirty="0">
                <a:solidFill>
                  <a:prstClr val="white"/>
                </a:solidFill>
                <a:latin typeface="Comic Sans MS" panose="030F0702030302020204" pitchFamily="66" charset="0"/>
              </a:rPr>
              <a:t>French </a:t>
            </a:r>
            <a:r>
              <a:rPr lang="en-GB" sz="3200" dirty="0">
                <a:solidFill>
                  <a:schemeClr val="bg1"/>
                </a:solidFill>
                <a:latin typeface="Comic Sans MS" panose="030F0702030302020204" pitchFamily="66" charset="0"/>
              </a:rPr>
              <a:t>– Overview LKS2</a:t>
            </a:r>
          </a:p>
        </p:txBody>
      </p:sp>
      <p:graphicFrame>
        <p:nvGraphicFramePr>
          <p:cNvPr id="25" name="Table 24">
            <a:extLst>
              <a:ext uri="{FF2B5EF4-FFF2-40B4-BE49-F238E27FC236}">
                <a16:creationId xmlns:a16="http://schemas.microsoft.com/office/drawing/2014/main" id="{AC7B64D2-1B9F-4487-BF74-023ABE51D6A6}"/>
              </a:ext>
            </a:extLst>
          </p:cNvPr>
          <p:cNvGraphicFramePr>
            <a:graphicFrameLocks noGrp="1"/>
          </p:cNvGraphicFramePr>
          <p:nvPr>
            <p:extLst>
              <p:ext uri="{D42A27DB-BD31-4B8C-83A1-F6EECF244321}">
                <p14:modId xmlns:p14="http://schemas.microsoft.com/office/powerpoint/2010/main" val="3914846768"/>
              </p:ext>
            </p:extLst>
          </p:nvPr>
        </p:nvGraphicFramePr>
        <p:xfrm>
          <a:off x="298880" y="1940034"/>
          <a:ext cx="11594237" cy="4822656"/>
        </p:xfrm>
        <a:graphic>
          <a:graphicData uri="http://schemas.openxmlformats.org/drawingml/2006/table">
            <a:tbl>
              <a:tblPr firstRow="1" bandRow="1">
                <a:tableStyleId>{5940675A-B579-460E-94D1-54222C63F5DA}</a:tableStyleId>
              </a:tblPr>
              <a:tblGrid>
                <a:gridCol w="4051178">
                  <a:extLst>
                    <a:ext uri="{9D8B030D-6E8A-4147-A177-3AD203B41FA5}">
                      <a16:colId xmlns:a16="http://schemas.microsoft.com/office/drawing/2014/main" val="1039164095"/>
                    </a:ext>
                  </a:extLst>
                </a:gridCol>
                <a:gridCol w="3790765">
                  <a:extLst>
                    <a:ext uri="{9D8B030D-6E8A-4147-A177-3AD203B41FA5}">
                      <a16:colId xmlns:a16="http://schemas.microsoft.com/office/drawing/2014/main" val="914411525"/>
                    </a:ext>
                  </a:extLst>
                </a:gridCol>
                <a:gridCol w="3752294">
                  <a:extLst>
                    <a:ext uri="{9D8B030D-6E8A-4147-A177-3AD203B41FA5}">
                      <a16:colId xmlns:a16="http://schemas.microsoft.com/office/drawing/2014/main" val="954389551"/>
                    </a:ext>
                  </a:extLst>
                </a:gridCol>
              </a:tblGrid>
              <a:tr h="241419">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200" b="0" dirty="0">
                          <a:latin typeface="Comic Sans MS" panose="030F0702030302020204" pitchFamily="66" charset="0"/>
                        </a:rPr>
                        <a:t>Autumn 1 – 1.1</a:t>
                      </a:r>
                      <a:endParaRPr lang="en-GB" sz="1200" b="0" dirty="0">
                        <a:effectLst/>
                        <a:latin typeface="Comic Sans MS" panose="030F0702030302020204" pitchFamily="66" charset="0"/>
                        <a:ea typeface="Calibri" panose="020F0502020204030204" pitchFamily="34" charset="0"/>
                        <a:cs typeface="Times New Roman" panose="02020603050405020304" pitchFamily="18" charset="0"/>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200" b="0" dirty="0">
                          <a:latin typeface="Comic Sans MS" panose="030F0702030302020204" pitchFamily="66" charset="0"/>
                        </a:rPr>
                        <a:t>Spring 1 – 2.1</a:t>
                      </a:r>
                      <a:endParaRPr lang="en-GB" sz="1200" b="0" dirty="0">
                        <a:effectLst/>
                        <a:latin typeface="Comic Sans MS" panose="030F0702030302020204" pitchFamily="66" charset="0"/>
                        <a:ea typeface="Calibri" panose="020F0502020204030204" pitchFamily="34" charset="0"/>
                        <a:cs typeface="Times New Roman" panose="02020603050405020304" pitchFamily="18" charset="0"/>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200" b="0" dirty="0">
                          <a:latin typeface="Comic Sans MS" panose="030F0702030302020204" pitchFamily="66" charset="0"/>
                        </a:rPr>
                        <a:t>Summer 1 – 3.1</a:t>
                      </a:r>
                      <a:endParaRPr lang="en-GB" sz="1200" b="0" dirty="0">
                        <a:effectLst/>
                        <a:latin typeface="Comic Sans MS" panose="030F0702030302020204" pitchFamily="66" charset="0"/>
                        <a:ea typeface="Calibri" panose="020F0502020204030204" pitchFamily="34" charset="0"/>
                        <a:cs typeface="Times New Roman" panose="02020603050405020304" pitchFamily="18" charset="0"/>
                      </a:endParaRPr>
                    </a:p>
                  </a:txBody>
                  <a:tcPr/>
                </a:tc>
                <a:extLst>
                  <a:ext uri="{0D108BD9-81ED-4DB2-BD59-A6C34878D82A}">
                    <a16:rowId xmlns:a16="http://schemas.microsoft.com/office/drawing/2014/main" val="3471968257"/>
                  </a:ext>
                </a:extLst>
              </a:tr>
              <a:tr h="1859656">
                <a:tc>
                  <a:txBody>
                    <a:bodyPr/>
                    <a:lstStyle/>
                    <a:p>
                      <a:pPr marL="171450" indent="-171450">
                        <a:buFont typeface="Arial" panose="020B0604020202020204" pitchFamily="34" charset="0"/>
                        <a:buChar char="•"/>
                      </a:pPr>
                      <a:r>
                        <a:rPr lang="en-US" sz="1200" b="0" dirty="0">
                          <a:effectLst/>
                          <a:latin typeface="Comic Sans MS" panose="030F0702030302020204" pitchFamily="66" charset="0"/>
                        </a:rPr>
                        <a:t>Revision: how to greet people and introduce yourself</a:t>
                      </a:r>
                    </a:p>
                    <a:p>
                      <a:pPr marL="171450" indent="-171450">
                        <a:buFont typeface="Arial" panose="020B0604020202020204" pitchFamily="34" charset="0"/>
                        <a:buChar char="•"/>
                      </a:pPr>
                      <a:r>
                        <a:rPr lang="en-US" sz="1200" b="0" dirty="0">
                          <a:effectLst/>
                          <a:latin typeface="Comic Sans MS" panose="030F0702030302020204" pitchFamily="66" charset="0"/>
                        </a:rPr>
                        <a:t>Know how to count from 1-30</a:t>
                      </a:r>
                    </a:p>
                    <a:p>
                      <a:pPr marL="171450" indent="-171450">
                        <a:buFont typeface="Arial" panose="020B0604020202020204" pitchFamily="34" charset="0"/>
                        <a:buChar char="•"/>
                      </a:pPr>
                      <a:r>
                        <a:rPr lang="en-US" sz="1200" b="0" dirty="0">
                          <a:effectLst/>
                          <a:latin typeface="Comic Sans MS" panose="030F0702030302020204" pitchFamily="66" charset="0"/>
                        </a:rPr>
                        <a:t>Know and correctly pronounce the sounds I and OI</a:t>
                      </a:r>
                    </a:p>
                    <a:p>
                      <a:pPr marL="171450" indent="-171450">
                        <a:buFont typeface="Arial" panose="020B0604020202020204" pitchFamily="34" charset="0"/>
                        <a:buChar char="•"/>
                      </a:pPr>
                      <a:r>
                        <a:rPr lang="en-US" sz="1200" b="0" dirty="0">
                          <a:effectLst/>
                          <a:latin typeface="Comic Sans MS" panose="030F0702030302020204" pitchFamily="66" charset="0"/>
                        </a:rPr>
                        <a:t>Know how to say what time it is in French</a:t>
                      </a:r>
                    </a:p>
                    <a:p>
                      <a:pPr marL="171450" indent="-171450">
                        <a:buFont typeface="Arial" panose="020B0604020202020204" pitchFamily="34" charset="0"/>
                        <a:buChar char="•"/>
                      </a:pPr>
                      <a:r>
                        <a:rPr lang="en-US" sz="1200" b="0" dirty="0">
                          <a:effectLst/>
                          <a:latin typeface="Comic Sans MS" panose="030F0702030302020204" pitchFamily="66" charset="0"/>
                        </a:rPr>
                        <a:t>Know and pronounce the days of the week in French</a:t>
                      </a:r>
                    </a:p>
                    <a:p>
                      <a:pPr marL="171450" indent="-171450">
                        <a:buFont typeface="Arial" panose="020B0604020202020204" pitchFamily="34" charset="0"/>
                        <a:buChar char="•"/>
                      </a:pPr>
                      <a:endParaRPr lang="en-US" sz="1200" b="0" dirty="0">
                        <a:effectLst/>
                        <a:latin typeface="Comic Sans MS" panose="030F0702030302020204" pitchFamily="66" charset="0"/>
                      </a:endParaRPr>
                    </a:p>
                  </a:txBody>
                  <a:tcPr/>
                </a:tc>
                <a:tc>
                  <a:txBody>
                    <a:bodyPr/>
                    <a:lstStyle/>
                    <a:p>
                      <a:pPr marL="171450" lvl="0" indent="-171450">
                        <a:spcBef>
                          <a:spcPts val="200"/>
                        </a:spcBef>
                        <a:spcAft>
                          <a:spcPts val="0"/>
                        </a:spcAft>
                        <a:buSzPts val="1000"/>
                        <a:buFont typeface="Arial" panose="020B0604020202020204" pitchFamily="34" charset="0"/>
                        <a:buChar char="•"/>
                        <a:tabLst>
                          <a:tab pos="413385" algn="l"/>
                          <a:tab pos="414020" algn="l"/>
                        </a:tabLst>
                      </a:pPr>
                      <a:r>
                        <a:rPr lang="en-US" sz="1200" dirty="0">
                          <a:latin typeface="Comic Sans MS" panose="030F0702030302020204" pitchFamily="66" charset="0"/>
                        </a:rPr>
                        <a:t>Know the </a:t>
                      </a:r>
                      <a:r>
                        <a:rPr lang="en-US" sz="1200" dirty="0" err="1">
                          <a:latin typeface="Comic Sans MS" panose="030F0702030302020204" pitchFamily="66" charset="0"/>
                        </a:rPr>
                        <a:t>colours</a:t>
                      </a:r>
                      <a:r>
                        <a:rPr lang="en-US" sz="1200" dirty="0">
                          <a:latin typeface="Comic Sans MS" panose="030F0702030302020204" pitchFamily="66" charset="0"/>
                        </a:rPr>
                        <a:t> in French</a:t>
                      </a:r>
                    </a:p>
                    <a:p>
                      <a:pPr marL="171450" lvl="0" indent="-171450">
                        <a:spcBef>
                          <a:spcPts val="200"/>
                        </a:spcBef>
                        <a:spcAft>
                          <a:spcPts val="0"/>
                        </a:spcAft>
                        <a:buSzPts val="1000"/>
                        <a:buFont typeface="Arial" panose="020B0604020202020204" pitchFamily="34" charset="0"/>
                        <a:buChar char="•"/>
                        <a:tabLst>
                          <a:tab pos="413385" algn="l"/>
                          <a:tab pos="414020" algn="l"/>
                        </a:tabLst>
                      </a:pPr>
                      <a:r>
                        <a:rPr lang="en-US" sz="1200" dirty="0">
                          <a:latin typeface="Comic Sans MS" panose="030F0702030302020204" pitchFamily="66" charset="0"/>
                        </a:rPr>
                        <a:t>Revision: animals</a:t>
                      </a:r>
                    </a:p>
                    <a:p>
                      <a:pPr marL="171450" lvl="0" indent="-171450">
                        <a:spcBef>
                          <a:spcPts val="200"/>
                        </a:spcBef>
                        <a:spcAft>
                          <a:spcPts val="0"/>
                        </a:spcAft>
                        <a:buSzPts val="1000"/>
                        <a:buFont typeface="Arial" panose="020B0604020202020204" pitchFamily="34" charset="0"/>
                        <a:buChar char="•"/>
                        <a:tabLst>
                          <a:tab pos="413385" algn="l"/>
                          <a:tab pos="414020" algn="l"/>
                        </a:tabLst>
                      </a:pPr>
                      <a:r>
                        <a:rPr lang="en-US" sz="1200" dirty="0">
                          <a:latin typeface="Comic Sans MS" panose="030F0702030302020204" pitchFamily="66" charset="0"/>
                        </a:rPr>
                        <a:t>Know how to </a:t>
                      </a:r>
                      <a:r>
                        <a:rPr lang="en-US" sz="1200" dirty="0" err="1">
                          <a:latin typeface="Comic Sans MS" panose="030F0702030302020204" pitchFamily="66" charset="0"/>
                        </a:rPr>
                        <a:t>recognise</a:t>
                      </a:r>
                      <a:r>
                        <a:rPr lang="en-US" sz="1200" dirty="0">
                          <a:latin typeface="Comic Sans MS" panose="030F0702030302020204" pitchFamily="66" charset="0"/>
                        </a:rPr>
                        <a:t> and pronounce the sounds UN &amp; ON</a:t>
                      </a:r>
                    </a:p>
                    <a:p>
                      <a:pPr marL="171450" lvl="0" indent="-171450">
                        <a:spcBef>
                          <a:spcPts val="200"/>
                        </a:spcBef>
                        <a:spcAft>
                          <a:spcPts val="0"/>
                        </a:spcAft>
                        <a:buSzPts val="1000"/>
                        <a:buFont typeface="Arial" panose="020B0604020202020204" pitchFamily="34" charset="0"/>
                        <a:buChar char="•"/>
                        <a:tabLst>
                          <a:tab pos="413385" algn="l"/>
                          <a:tab pos="414020" algn="l"/>
                        </a:tabLst>
                      </a:pPr>
                      <a:r>
                        <a:rPr lang="en-US" sz="1200" dirty="0">
                          <a:latin typeface="Comic Sans MS" panose="030F0702030302020204" pitchFamily="66" charset="0"/>
                        </a:rPr>
                        <a:t>Know the words for the different parts of the face.</a:t>
                      </a:r>
                    </a:p>
                    <a:p>
                      <a:pPr marL="171450" lvl="0" indent="-171450">
                        <a:spcBef>
                          <a:spcPts val="200"/>
                        </a:spcBef>
                        <a:spcAft>
                          <a:spcPts val="0"/>
                        </a:spcAft>
                        <a:buSzPts val="1000"/>
                        <a:buFont typeface="Arial" panose="020B0604020202020204" pitchFamily="34" charset="0"/>
                        <a:buChar char="•"/>
                        <a:tabLst>
                          <a:tab pos="413385" algn="l"/>
                          <a:tab pos="414020" algn="l"/>
                        </a:tabLst>
                      </a:pPr>
                      <a:r>
                        <a:rPr lang="en-US" sz="1200" dirty="0">
                          <a:latin typeface="Comic Sans MS" panose="030F0702030302020204" pitchFamily="66" charset="0"/>
                        </a:rPr>
                        <a:t>Know how to use “</a:t>
                      </a:r>
                      <a:r>
                        <a:rPr lang="en-US" sz="1200" dirty="0" err="1">
                          <a:latin typeface="Comic Sans MS" panose="030F0702030302020204" pitchFamily="66" charset="0"/>
                        </a:rPr>
                        <a:t>j’ai</a:t>
                      </a:r>
                      <a:r>
                        <a:rPr lang="en-US" sz="1200" dirty="0">
                          <a:latin typeface="Comic Sans MS" panose="030F0702030302020204" pitchFamily="66" charset="0"/>
                        </a:rPr>
                        <a:t>” to talk about your face</a:t>
                      </a:r>
                    </a:p>
                    <a:p>
                      <a:pPr marL="171450" lvl="0" indent="-171450">
                        <a:spcBef>
                          <a:spcPts val="200"/>
                        </a:spcBef>
                        <a:spcAft>
                          <a:spcPts val="0"/>
                        </a:spcAft>
                        <a:buSzPts val="1000"/>
                        <a:buFont typeface="Arial" panose="020B0604020202020204" pitchFamily="34" charset="0"/>
                        <a:buChar char="•"/>
                        <a:tabLst>
                          <a:tab pos="413385" algn="l"/>
                          <a:tab pos="414020" algn="l"/>
                        </a:tabLst>
                      </a:pPr>
                      <a:r>
                        <a:rPr lang="en-US" sz="1200" dirty="0">
                          <a:latin typeface="Comic Sans MS" panose="030F0702030302020204" pitchFamily="66" charset="0"/>
                        </a:rPr>
                        <a:t>Know how to describe their hair and eyes</a:t>
                      </a:r>
                    </a:p>
                    <a:p>
                      <a:pPr marL="171450" lvl="0" indent="-171450">
                        <a:spcBef>
                          <a:spcPts val="200"/>
                        </a:spcBef>
                        <a:spcAft>
                          <a:spcPts val="0"/>
                        </a:spcAft>
                        <a:buSzPts val="1000"/>
                        <a:buFont typeface="Arial" panose="020B0604020202020204" pitchFamily="34" charset="0"/>
                        <a:buChar char="•"/>
                        <a:tabLst>
                          <a:tab pos="413385" algn="l"/>
                          <a:tab pos="414020" algn="l"/>
                        </a:tabLst>
                      </a:pPr>
                      <a:r>
                        <a:rPr lang="en-US" sz="1200" dirty="0">
                          <a:latin typeface="Comic Sans MS" panose="030F0702030302020204" pitchFamily="66" charset="0"/>
                        </a:rPr>
                        <a:t>Know how to use adjectives in French</a:t>
                      </a:r>
                    </a:p>
                  </a:txBody>
                  <a:tcPr/>
                </a:tc>
                <a:tc>
                  <a:txBody>
                    <a:bodyPr/>
                    <a:lstStyle/>
                    <a:p>
                      <a:pPr marL="171450" marR="108585" lvl="0" indent="-171450">
                        <a:lnSpc>
                          <a:spcPct val="116000"/>
                        </a:lnSpc>
                        <a:spcBef>
                          <a:spcPts val="220"/>
                        </a:spcBef>
                        <a:spcAft>
                          <a:spcPts val="0"/>
                        </a:spcAft>
                        <a:buSzPts val="1000"/>
                        <a:buFont typeface="Arial" panose="020B0604020202020204" pitchFamily="34" charset="0"/>
                        <a:buChar char="•"/>
                        <a:tabLst>
                          <a:tab pos="413385" algn="l"/>
                          <a:tab pos="414020" algn="l"/>
                        </a:tabLst>
                      </a:pPr>
                      <a:r>
                        <a:rPr lang="en-US" sz="1200" b="0" dirty="0">
                          <a:latin typeface="Comic Sans MS" panose="030F0702030302020204" pitchFamily="66" charset="0"/>
                        </a:rPr>
                        <a:t>Know how to say what you eat and drink</a:t>
                      </a:r>
                    </a:p>
                    <a:p>
                      <a:pPr marL="171450" marR="108585" lvl="0" indent="-171450">
                        <a:lnSpc>
                          <a:spcPct val="116000"/>
                        </a:lnSpc>
                        <a:spcBef>
                          <a:spcPts val="220"/>
                        </a:spcBef>
                        <a:spcAft>
                          <a:spcPts val="0"/>
                        </a:spcAft>
                        <a:buSzPts val="1000"/>
                        <a:buFont typeface="Arial" panose="020B0604020202020204" pitchFamily="34" charset="0"/>
                        <a:buChar char="•"/>
                        <a:tabLst>
                          <a:tab pos="413385" algn="l"/>
                          <a:tab pos="414020" algn="l"/>
                        </a:tabLst>
                      </a:pPr>
                      <a:r>
                        <a:rPr lang="en-US" sz="1200" b="0" dirty="0">
                          <a:latin typeface="Comic Sans MS" panose="030F0702030302020204" pitchFamily="66" charset="0"/>
                        </a:rPr>
                        <a:t>Know how to say what you eat and drink for different meals of the day.</a:t>
                      </a:r>
                    </a:p>
                    <a:p>
                      <a:pPr marL="171450" marR="108585" lvl="0" indent="-171450">
                        <a:lnSpc>
                          <a:spcPct val="116000"/>
                        </a:lnSpc>
                        <a:spcBef>
                          <a:spcPts val="220"/>
                        </a:spcBef>
                        <a:spcAft>
                          <a:spcPts val="0"/>
                        </a:spcAft>
                        <a:buSzPts val="1000"/>
                        <a:buFont typeface="Arial" panose="020B0604020202020204" pitchFamily="34" charset="0"/>
                        <a:buChar char="•"/>
                        <a:tabLst>
                          <a:tab pos="413385" algn="l"/>
                          <a:tab pos="414020" algn="l"/>
                        </a:tabLst>
                      </a:pPr>
                      <a:r>
                        <a:rPr lang="en-US" sz="1200" b="0" dirty="0">
                          <a:latin typeface="Comic Sans MS" panose="030F0702030302020204" pitchFamily="66" charset="0"/>
                        </a:rPr>
                        <a:t>Know how to pronounce the sounds EU and AU</a:t>
                      </a:r>
                    </a:p>
                    <a:p>
                      <a:pPr marL="171450" marR="108585" lvl="0" indent="-171450">
                        <a:lnSpc>
                          <a:spcPct val="116000"/>
                        </a:lnSpc>
                        <a:spcBef>
                          <a:spcPts val="220"/>
                        </a:spcBef>
                        <a:spcAft>
                          <a:spcPts val="0"/>
                        </a:spcAft>
                        <a:buSzPts val="1000"/>
                        <a:buFont typeface="Arial" panose="020B0604020202020204" pitchFamily="34" charset="0"/>
                        <a:buChar char="•"/>
                        <a:tabLst>
                          <a:tab pos="413385" algn="l"/>
                          <a:tab pos="414020" algn="l"/>
                        </a:tabLst>
                      </a:pPr>
                      <a:r>
                        <a:rPr lang="en-US" sz="1200" b="0" dirty="0">
                          <a:latin typeface="Comic Sans MS" panose="030F0702030302020204" pitchFamily="66" charset="0"/>
                        </a:rPr>
                        <a:t>Know words for foods from the different food groups</a:t>
                      </a:r>
                    </a:p>
                    <a:p>
                      <a:pPr marL="171450" marR="108585" lvl="0" indent="-171450">
                        <a:lnSpc>
                          <a:spcPct val="116000"/>
                        </a:lnSpc>
                        <a:spcBef>
                          <a:spcPts val="220"/>
                        </a:spcBef>
                        <a:spcAft>
                          <a:spcPts val="0"/>
                        </a:spcAft>
                        <a:buSzPts val="1000"/>
                        <a:buFont typeface="Arial" panose="020B0604020202020204" pitchFamily="34" charset="0"/>
                        <a:buChar char="•"/>
                        <a:tabLst>
                          <a:tab pos="413385" algn="l"/>
                          <a:tab pos="414020" algn="l"/>
                        </a:tabLst>
                      </a:pPr>
                      <a:r>
                        <a:rPr lang="en-US" sz="1200" b="0" dirty="0">
                          <a:latin typeface="Comic Sans MS" panose="030F0702030302020204" pitchFamily="66" charset="0"/>
                        </a:rPr>
                        <a:t>Revision: mealtime vocabulary</a:t>
                      </a:r>
                    </a:p>
                  </a:txBody>
                  <a:tcPr/>
                </a:tc>
                <a:extLst>
                  <a:ext uri="{0D108BD9-81ED-4DB2-BD59-A6C34878D82A}">
                    <a16:rowId xmlns:a16="http://schemas.microsoft.com/office/drawing/2014/main" val="2128729435"/>
                  </a:ext>
                </a:extLst>
              </a:tr>
              <a:tr h="333333">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200" b="0" dirty="0">
                          <a:latin typeface="Comic Sans MS" panose="030F0702030302020204" pitchFamily="66" charset="0"/>
                        </a:rPr>
                        <a:t>Autumn 2 – 1.2</a:t>
                      </a:r>
                      <a:endParaRPr lang="en-GB" sz="1200" b="0" dirty="0">
                        <a:effectLst/>
                        <a:latin typeface="Comic Sans MS" panose="030F0702030302020204" pitchFamily="66" charset="0"/>
                        <a:ea typeface="Calibri" panose="020F0502020204030204" pitchFamily="34" charset="0"/>
                        <a:cs typeface="Times New Roman" panose="02020603050405020304" pitchFamily="18" charset="0"/>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200" b="0" dirty="0">
                          <a:latin typeface="Comic Sans MS" panose="030F0702030302020204" pitchFamily="66" charset="0"/>
                        </a:rPr>
                        <a:t>Spring 2 – 2.2</a:t>
                      </a:r>
                    </a:p>
                  </a:txBody>
                  <a:tcPr/>
                </a:tc>
                <a:tc>
                  <a:txBody>
                    <a:bodyPr/>
                    <a:lstStyle/>
                    <a:p>
                      <a:pPr algn="ctr">
                        <a:lnSpc>
                          <a:spcPct val="107000"/>
                        </a:lnSpc>
                        <a:spcAft>
                          <a:spcPts val="800"/>
                        </a:spcAft>
                      </a:pPr>
                      <a:r>
                        <a:rPr lang="en-GB" sz="1200" b="0" dirty="0">
                          <a:latin typeface="Comic Sans MS" panose="030F0702030302020204" pitchFamily="66" charset="0"/>
                        </a:rPr>
                        <a:t>Summer 2 – 3.2</a:t>
                      </a:r>
                    </a:p>
                  </a:txBody>
                  <a:tcPr/>
                </a:tc>
                <a:extLst>
                  <a:ext uri="{0D108BD9-81ED-4DB2-BD59-A6C34878D82A}">
                    <a16:rowId xmlns:a16="http://schemas.microsoft.com/office/drawing/2014/main" val="1806795121"/>
                  </a:ext>
                </a:extLst>
              </a:tr>
              <a:tr h="495381">
                <a:tc>
                  <a:txBody>
                    <a:bodyPr/>
                    <a:lstStyle/>
                    <a:p>
                      <a:pPr marL="342900" lvl="0" indent="-342900">
                        <a:lnSpc>
                          <a:spcPct val="107000"/>
                        </a:lnSpc>
                        <a:spcAft>
                          <a:spcPts val="0"/>
                        </a:spcAft>
                        <a:buFont typeface="Symbol" panose="05050102010706020507" pitchFamily="18" charset="2"/>
                        <a:buChar char=""/>
                      </a:pPr>
                      <a:r>
                        <a:rPr lang="en-US" sz="1200" b="0" dirty="0">
                          <a:latin typeface="Comic Sans MS" panose="030F0702030302020204" pitchFamily="66" charset="0"/>
                        </a:rPr>
                        <a:t>Know how to talk about their hobbies in French</a:t>
                      </a:r>
                    </a:p>
                    <a:p>
                      <a:pPr marL="342900" lvl="0" indent="-342900">
                        <a:lnSpc>
                          <a:spcPct val="107000"/>
                        </a:lnSpc>
                        <a:spcAft>
                          <a:spcPts val="0"/>
                        </a:spcAft>
                        <a:buFont typeface="Symbol" panose="05050102010706020507" pitchFamily="18" charset="2"/>
                        <a:buChar char=""/>
                      </a:pPr>
                      <a:r>
                        <a:rPr lang="en-US" sz="1200" b="0" dirty="0">
                          <a:latin typeface="Comic Sans MS" panose="030F0702030302020204" pitchFamily="66" charset="0"/>
                        </a:rPr>
                        <a:t>Know how to say when you like doing different hobbies</a:t>
                      </a:r>
                    </a:p>
                    <a:p>
                      <a:pPr marL="342900" lvl="0" indent="-342900">
                        <a:lnSpc>
                          <a:spcPct val="107000"/>
                        </a:lnSpc>
                        <a:spcAft>
                          <a:spcPts val="0"/>
                        </a:spcAft>
                        <a:buFont typeface="Symbol" panose="05050102010706020507" pitchFamily="18" charset="2"/>
                        <a:buChar char=""/>
                      </a:pPr>
                      <a:r>
                        <a:rPr lang="en-US" sz="1200" b="0" dirty="0">
                          <a:latin typeface="Comic Sans MS" panose="030F0702030302020204" pitchFamily="66" charset="0"/>
                        </a:rPr>
                        <a:t>Revision: days of the week and giving the time</a:t>
                      </a:r>
                    </a:p>
                    <a:p>
                      <a:pPr marL="342900" lvl="0" indent="-342900">
                        <a:lnSpc>
                          <a:spcPct val="107000"/>
                        </a:lnSpc>
                        <a:spcAft>
                          <a:spcPts val="0"/>
                        </a:spcAft>
                        <a:buFont typeface="Symbol" panose="05050102010706020507" pitchFamily="18" charset="2"/>
                        <a:buChar char=""/>
                      </a:pPr>
                      <a:r>
                        <a:rPr lang="en-US" sz="1200" b="0" dirty="0">
                          <a:latin typeface="Comic Sans MS" panose="030F0702030302020204" pitchFamily="66" charset="0"/>
                        </a:rPr>
                        <a:t>Know and pronounce the sounds CH and J</a:t>
                      </a:r>
                    </a:p>
                    <a:p>
                      <a:pPr marL="342900" lvl="0" indent="-342900">
                        <a:lnSpc>
                          <a:spcPct val="107000"/>
                        </a:lnSpc>
                        <a:spcAft>
                          <a:spcPts val="0"/>
                        </a:spcAft>
                        <a:buFont typeface="Symbol" panose="05050102010706020507" pitchFamily="18" charset="2"/>
                        <a:buChar char=""/>
                      </a:pPr>
                      <a:r>
                        <a:rPr lang="en-US" sz="1200" b="0" dirty="0">
                          <a:latin typeface="Comic Sans MS" panose="030F0702030302020204" pitchFamily="66" charset="0"/>
                        </a:rPr>
                        <a:t>Know how to produce a cartoon strip in French to describe hobbies</a:t>
                      </a:r>
                    </a:p>
                    <a:p>
                      <a:pPr marL="342900" lvl="0" indent="-342900">
                        <a:lnSpc>
                          <a:spcPct val="107000"/>
                        </a:lnSpc>
                        <a:spcAft>
                          <a:spcPts val="0"/>
                        </a:spcAft>
                        <a:buFont typeface="Symbol" panose="05050102010706020507" pitchFamily="18" charset="2"/>
                        <a:buChar char=""/>
                      </a:pPr>
                      <a:r>
                        <a:rPr lang="en-US" sz="1200" b="0" dirty="0">
                          <a:latin typeface="Comic Sans MS" panose="030F0702030302020204" pitchFamily="66" charset="0"/>
                        </a:rPr>
                        <a:t>Know how to make sentences about hobbies and routine</a:t>
                      </a:r>
                    </a:p>
                    <a:p>
                      <a:pPr marL="342900" lvl="0" indent="-342900">
                        <a:lnSpc>
                          <a:spcPct val="107000"/>
                        </a:lnSpc>
                        <a:spcAft>
                          <a:spcPts val="0"/>
                        </a:spcAft>
                        <a:buFont typeface="Symbol" panose="05050102010706020507" pitchFamily="18" charset="2"/>
                        <a:buChar char=""/>
                      </a:pPr>
                      <a:r>
                        <a:rPr lang="en-US" sz="1200" b="0" dirty="0">
                          <a:latin typeface="Comic Sans MS" panose="030F0702030302020204" pitchFamily="66" charset="0"/>
                        </a:rPr>
                        <a:t>Know how the holiday season is celebrated in </a:t>
                      </a:r>
                    </a:p>
                    <a:p>
                      <a:pPr marL="342900" lvl="0" indent="-342900">
                        <a:lnSpc>
                          <a:spcPct val="107000"/>
                        </a:lnSpc>
                        <a:spcAft>
                          <a:spcPts val="0"/>
                        </a:spcAft>
                        <a:buFont typeface="Symbol" panose="05050102010706020507" pitchFamily="18" charset="2"/>
                        <a:buChar char=""/>
                      </a:pPr>
                      <a:r>
                        <a:rPr lang="en-US" sz="1200" b="0" dirty="0">
                          <a:latin typeface="Comic Sans MS" panose="030F0702030302020204" pitchFamily="66" charset="0"/>
                        </a:rPr>
                        <a:t>Canada</a:t>
                      </a:r>
                    </a:p>
                  </a:txBody>
                  <a:tcPr/>
                </a:tc>
                <a:tc>
                  <a:txBody>
                    <a:bodyPr/>
                    <a:lstStyle/>
                    <a:p>
                      <a:pPr marL="342900" marR="217170" lvl="0" indent="-342900">
                        <a:lnSpc>
                          <a:spcPct val="116000"/>
                        </a:lnSpc>
                        <a:spcBef>
                          <a:spcPts val="200"/>
                        </a:spcBef>
                        <a:spcAft>
                          <a:spcPts val="0"/>
                        </a:spcAft>
                        <a:buSzPts val="1000"/>
                        <a:buFont typeface="Lato Light"/>
                        <a:buChar char="•"/>
                        <a:tabLst>
                          <a:tab pos="413385" algn="l"/>
                          <a:tab pos="414020" algn="l"/>
                        </a:tabLst>
                      </a:pPr>
                      <a:r>
                        <a:rPr lang="en-US" sz="1200" b="0" dirty="0">
                          <a:latin typeface="Comic Sans MS" panose="030F0702030302020204" pitchFamily="66" charset="0"/>
                        </a:rPr>
                        <a:t>Know how to describe themselves physically</a:t>
                      </a:r>
                    </a:p>
                    <a:p>
                      <a:pPr marL="342900" marR="217170" lvl="0" indent="-342900">
                        <a:lnSpc>
                          <a:spcPct val="116000"/>
                        </a:lnSpc>
                        <a:spcBef>
                          <a:spcPts val="200"/>
                        </a:spcBef>
                        <a:spcAft>
                          <a:spcPts val="0"/>
                        </a:spcAft>
                        <a:buSzPts val="1000"/>
                        <a:buFont typeface="Lato Light"/>
                        <a:buChar char="•"/>
                        <a:tabLst>
                          <a:tab pos="413385" algn="l"/>
                          <a:tab pos="414020" algn="l"/>
                        </a:tabLst>
                      </a:pPr>
                      <a:r>
                        <a:rPr lang="en-US" sz="1200" b="0" dirty="0">
                          <a:latin typeface="Comic Sans MS" panose="030F0702030302020204" pitchFamily="66" charset="0"/>
                        </a:rPr>
                        <a:t>Know how to name different body parts in French</a:t>
                      </a:r>
                    </a:p>
                    <a:p>
                      <a:pPr marL="342900" marR="217170" lvl="0" indent="-342900">
                        <a:lnSpc>
                          <a:spcPct val="116000"/>
                        </a:lnSpc>
                        <a:spcBef>
                          <a:spcPts val="200"/>
                        </a:spcBef>
                        <a:spcAft>
                          <a:spcPts val="0"/>
                        </a:spcAft>
                        <a:buSzPts val="1000"/>
                        <a:buFont typeface="Lato Light"/>
                        <a:buChar char="•"/>
                        <a:tabLst>
                          <a:tab pos="413385" algn="l"/>
                          <a:tab pos="414020" algn="l"/>
                        </a:tabLst>
                      </a:pPr>
                      <a:r>
                        <a:rPr lang="en-US" sz="1200" b="0" dirty="0">
                          <a:latin typeface="Comic Sans MS" panose="030F0702030302020204" pitchFamily="66" charset="0"/>
                        </a:rPr>
                        <a:t>Know how to describe the body parts of an alien</a:t>
                      </a:r>
                    </a:p>
                    <a:p>
                      <a:pPr marL="342900" marR="217170" lvl="0" indent="-342900">
                        <a:lnSpc>
                          <a:spcPct val="116000"/>
                        </a:lnSpc>
                        <a:spcBef>
                          <a:spcPts val="200"/>
                        </a:spcBef>
                        <a:spcAft>
                          <a:spcPts val="0"/>
                        </a:spcAft>
                        <a:buSzPts val="1000"/>
                        <a:buFont typeface="Lato Light"/>
                        <a:buChar char="•"/>
                        <a:tabLst>
                          <a:tab pos="413385" algn="l"/>
                          <a:tab pos="414020" algn="l"/>
                        </a:tabLst>
                      </a:pPr>
                      <a:r>
                        <a:rPr lang="en-US" sz="1200" b="0" dirty="0">
                          <a:latin typeface="Comic Sans MS" panose="030F0702030302020204" pitchFamily="66" charset="0"/>
                        </a:rPr>
                        <a:t>Know how to make sentences describing themselves and others.</a:t>
                      </a:r>
                    </a:p>
                    <a:p>
                      <a:pPr marL="342900" marR="217170" lvl="0" indent="-342900">
                        <a:lnSpc>
                          <a:spcPct val="116000"/>
                        </a:lnSpc>
                        <a:spcBef>
                          <a:spcPts val="200"/>
                        </a:spcBef>
                        <a:spcAft>
                          <a:spcPts val="0"/>
                        </a:spcAft>
                        <a:buSzPts val="1000"/>
                        <a:buFont typeface="Lato Light"/>
                        <a:buChar char="•"/>
                        <a:tabLst>
                          <a:tab pos="413385" algn="l"/>
                          <a:tab pos="414020" algn="l"/>
                        </a:tabLst>
                      </a:pPr>
                      <a:r>
                        <a:rPr lang="en-US" sz="1200" b="0" dirty="0">
                          <a:latin typeface="Comic Sans MS" panose="030F0702030302020204" pitchFamily="66" charset="0"/>
                        </a:rPr>
                        <a:t>Know 10 words related to Easter in France</a:t>
                      </a:r>
                    </a:p>
                    <a:p>
                      <a:pPr marL="342900" marR="217170" lvl="0" indent="-342900">
                        <a:lnSpc>
                          <a:spcPct val="116000"/>
                        </a:lnSpc>
                        <a:spcBef>
                          <a:spcPts val="200"/>
                        </a:spcBef>
                        <a:spcAft>
                          <a:spcPts val="0"/>
                        </a:spcAft>
                        <a:buSzPts val="1000"/>
                        <a:buFont typeface="Lato Light"/>
                        <a:buChar char="•"/>
                        <a:tabLst>
                          <a:tab pos="413385" algn="l"/>
                          <a:tab pos="414020" algn="l"/>
                        </a:tabLst>
                      </a:pPr>
                      <a:endParaRPr lang="en-GB" sz="1200" b="0" dirty="0">
                        <a:latin typeface="Comic Sans MS" panose="030F0702030302020204" pitchFamily="66" charset="0"/>
                      </a:endParaRPr>
                    </a:p>
                  </a:txBody>
                  <a:tcPr/>
                </a:tc>
                <a:tc>
                  <a:txBody>
                    <a:bodyPr/>
                    <a:lstStyle/>
                    <a:p>
                      <a:pPr marL="342900" marR="242570" lvl="0" indent="-342900">
                        <a:lnSpc>
                          <a:spcPts val="1400"/>
                        </a:lnSpc>
                        <a:spcBef>
                          <a:spcPts val="145"/>
                        </a:spcBef>
                        <a:spcAft>
                          <a:spcPts val="0"/>
                        </a:spcAft>
                        <a:buSzPts val="1000"/>
                        <a:buFont typeface="Lato Light"/>
                        <a:buChar char="•"/>
                        <a:tabLst>
                          <a:tab pos="413385" algn="l"/>
                          <a:tab pos="414020" algn="l"/>
                        </a:tabLst>
                      </a:pPr>
                      <a:r>
                        <a:rPr lang="en-US" sz="1200" b="0" dirty="0">
                          <a:latin typeface="Comic Sans MS" panose="030F0702030302020204" pitchFamily="66" charset="0"/>
                        </a:rPr>
                        <a:t>Revision: opinion phrases then use them to talk about food</a:t>
                      </a:r>
                    </a:p>
                    <a:p>
                      <a:pPr marL="342900" marR="242570" lvl="0" indent="-342900">
                        <a:lnSpc>
                          <a:spcPts val="1400"/>
                        </a:lnSpc>
                        <a:spcBef>
                          <a:spcPts val="145"/>
                        </a:spcBef>
                        <a:spcAft>
                          <a:spcPts val="0"/>
                        </a:spcAft>
                        <a:buSzPts val="1000"/>
                        <a:buFont typeface="Lato Light"/>
                        <a:buChar char="•"/>
                        <a:tabLst>
                          <a:tab pos="413385" algn="l"/>
                          <a:tab pos="414020" algn="l"/>
                        </a:tabLst>
                      </a:pPr>
                      <a:r>
                        <a:rPr lang="en-US" sz="1200" b="0" dirty="0">
                          <a:latin typeface="Comic Sans MS" panose="030F0702030302020204" pitchFamily="66" charset="0"/>
                        </a:rPr>
                        <a:t>Know  some new opinion phrases and use them to talk about food</a:t>
                      </a:r>
                    </a:p>
                    <a:p>
                      <a:pPr marL="342900" marR="242570" lvl="0" indent="-342900">
                        <a:lnSpc>
                          <a:spcPts val="1400"/>
                        </a:lnSpc>
                        <a:spcBef>
                          <a:spcPts val="145"/>
                        </a:spcBef>
                        <a:spcAft>
                          <a:spcPts val="0"/>
                        </a:spcAft>
                        <a:buSzPts val="1000"/>
                        <a:buFont typeface="Lato Light"/>
                        <a:buChar char="•"/>
                        <a:tabLst>
                          <a:tab pos="413385" algn="l"/>
                          <a:tab pos="414020" algn="l"/>
                        </a:tabLst>
                      </a:pPr>
                      <a:r>
                        <a:rPr lang="en-US" sz="1200" b="0" dirty="0">
                          <a:latin typeface="Comic Sans MS" panose="030F0702030302020204" pitchFamily="66" charset="0"/>
                        </a:rPr>
                        <a:t>Know some classic French dishes and how they would look on a menu</a:t>
                      </a:r>
                    </a:p>
                    <a:p>
                      <a:pPr marL="342900" marR="242570" lvl="0" indent="-342900">
                        <a:lnSpc>
                          <a:spcPts val="1400"/>
                        </a:lnSpc>
                        <a:spcBef>
                          <a:spcPts val="145"/>
                        </a:spcBef>
                        <a:spcAft>
                          <a:spcPts val="0"/>
                        </a:spcAft>
                        <a:buSzPts val="1000"/>
                        <a:buFont typeface="Lato Light"/>
                        <a:buChar char="•"/>
                        <a:tabLst>
                          <a:tab pos="413385" algn="l"/>
                          <a:tab pos="414020" algn="l"/>
                        </a:tabLst>
                      </a:pPr>
                      <a:r>
                        <a:rPr lang="en-US" sz="1200" b="0" dirty="0">
                          <a:latin typeface="Comic Sans MS" panose="030F0702030302020204" pitchFamily="66" charset="0"/>
                        </a:rPr>
                        <a:t>Know how to make sentences describing the food they eat and what they like.</a:t>
                      </a:r>
                    </a:p>
                    <a:p>
                      <a:pPr marL="342900" marR="242570" lvl="0" indent="-342900">
                        <a:lnSpc>
                          <a:spcPts val="1400"/>
                        </a:lnSpc>
                        <a:spcBef>
                          <a:spcPts val="145"/>
                        </a:spcBef>
                        <a:spcAft>
                          <a:spcPts val="0"/>
                        </a:spcAft>
                        <a:buSzPts val="1000"/>
                        <a:buFont typeface="Lato Light"/>
                        <a:buChar char="•"/>
                        <a:tabLst>
                          <a:tab pos="413385" algn="l"/>
                          <a:tab pos="414020" algn="l"/>
                        </a:tabLst>
                      </a:pPr>
                      <a:r>
                        <a:rPr lang="en-US" sz="1200" b="0" dirty="0">
                          <a:latin typeface="Comic Sans MS" panose="030F0702030302020204" pitchFamily="66" charset="0"/>
                        </a:rPr>
                        <a:t>Know about some classic French dishes.</a:t>
                      </a:r>
                    </a:p>
                    <a:p>
                      <a:pPr marL="342900" marR="242570" lvl="0" indent="-342900">
                        <a:lnSpc>
                          <a:spcPts val="1400"/>
                        </a:lnSpc>
                        <a:spcBef>
                          <a:spcPts val="145"/>
                        </a:spcBef>
                        <a:spcAft>
                          <a:spcPts val="0"/>
                        </a:spcAft>
                        <a:buSzPts val="1000"/>
                        <a:buFont typeface="Lato Light"/>
                        <a:buChar char="•"/>
                        <a:tabLst>
                          <a:tab pos="413385" algn="l"/>
                          <a:tab pos="414020" algn="l"/>
                        </a:tabLst>
                      </a:pPr>
                      <a:r>
                        <a:rPr lang="en-US" sz="1200" b="0" dirty="0">
                          <a:latin typeface="Comic Sans MS" panose="030F0702030302020204" pitchFamily="66" charset="0"/>
                        </a:rPr>
                        <a:t>Know how to design a menu</a:t>
                      </a:r>
                    </a:p>
                    <a:p>
                      <a:pPr marL="342900" marR="242570" lvl="0" indent="-342900">
                        <a:lnSpc>
                          <a:spcPts val="1400"/>
                        </a:lnSpc>
                        <a:spcBef>
                          <a:spcPts val="145"/>
                        </a:spcBef>
                        <a:spcAft>
                          <a:spcPts val="0"/>
                        </a:spcAft>
                        <a:buSzPts val="1000"/>
                        <a:buFont typeface="Lato Light"/>
                        <a:buChar char="•"/>
                        <a:tabLst>
                          <a:tab pos="413385" algn="l"/>
                          <a:tab pos="414020" algn="l"/>
                        </a:tabLst>
                      </a:pPr>
                      <a:endParaRPr lang="en-US" sz="1200" b="0" dirty="0">
                        <a:latin typeface="Comic Sans MS" panose="030F0702030302020204" pitchFamily="66" charset="0"/>
                      </a:endParaRPr>
                    </a:p>
                    <a:p>
                      <a:pPr marL="342900" marR="242570" lvl="0" indent="-342900">
                        <a:lnSpc>
                          <a:spcPts val="1400"/>
                        </a:lnSpc>
                        <a:spcBef>
                          <a:spcPts val="145"/>
                        </a:spcBef>
                        <a:spcAft>
                          <a:spcPts val="0"/>
                        </a:spcAft>
                        <a:buSzPts val="1000"/>
                        <a:buFont typeface="Lato Light"/>
                        <a:buChar char="•"/>
                        <a:tabLst>
                          <a:tab pos="413385" algn="l"/>
                          <a:tab pos="414020" algn="l"/>
                        </a:tabLst>
                      </a:pPr>
                      <a:endParaRPr lang="en-US" sz="1200" b="0" dirty="0">
                        <a:latin typeface="Comic Sans MS" panose="030F0702030302020204" pitchFamily="66" charset="0"/>
                      </a:endParaRPr>
                    </a:p>
                  </a:txBody>
                  <a:tcPr/>
                </a:tc>
                <a:extLst>
                  <a:ext uri="{0D108BD9-81ED-4DB2-BD59-A6C34878D82A}">
                    <a16:rowId xmlns:a16="http://schemas.microsoft.com/office/drawing/2014/main" val="1807859842"/>
                  </a:ext>
                </a:extLst>
              </a:tr>
            </a:tbl>
          </a:graphicData>
        </a:graphic>
      </p:graphicFrame>
      <p:sp>
        <p:nvSpPr>
          <p:cNvPr id="26" name="TextBox 25">
            <a:extLst>
              <a:ext uri="{FF2B5EF4-FFF2-40B4-BE49-F238E27FC236}">
                <a16:creationId xmlns:a16="http://schemas.microsoft.com/office/drawing/2014/main" id="{1E4445BD-F4F7-41AC-AF0F-F873FCB51B2B}"/>
              </a:ext>
            </a:extLst>
          </p:cNvPr>
          <p:cNvSpPr txBox="1"/>
          <p:nvPr/>
        </p:nvSpPr>
        <p:spPr>
          <a:xfrm>
            <a:off x="4048217" y="1386581"/>
            <a:ext cx="4296793" cy="381000"/>
          </a:xfrm>
          <a:prstGeom prst="rect">
            <a:avLst/>
          </a:prstGeom>
          <a:noFill/>
        </p:spPr>
        <p:txBody>
          <a:bodyPr wrap="square" rtlCol="0">
            <a:spAutoFit/>
          </a:bodyPr>
          <a:lstStyle/>
          <a:p>
            <a:pPr algn="ctr"/>
            <a:r>
              <a:rPr lang="en-GB" dirty="0">
                <a:solidFill>
                  <a:schemeClr val="bg1"/>
                </a:solidFill>
                <a:latin typeface="Comic Sans MS" panose="030F0702030302020204" pitchFamily="66" charset="0"/>
              </a:rPr>
              <a:t>Cycle B</a:t>
            </a:r>
          </a:p>
        </p:txBody>
      </p:sp>
      <p:pic>
        <p:nvPicPr>
          <p:cNvPr id="2" name="Picture 1">
            <a:extLst>
              <a:ext uri="{FF2B5EF4-FFF2-40B4-BE49-F238E27FC236}">
                <a16:creationId xmlns:a16="http://schemas.microsoft.com/office/drawing/2014/main" id="{003BF4E9-B1D5-4855-93F0-B6DEC5345E30}"/>
              </a:ext>
            </a:extLst>
          </p:cNvPr>
          <p:cNvPicPr>
            <a:picLocks noChangeAspect="1"/>
          </p:cNvPicPr>
          <p:nvPr/>
        </p:nvPicPr>
        <p:blipFill>
          <a:blip r:embed="rId2"/>
          <a:stretch>
            <a:fillRect/>
          </a:stretch>
        </p:blipFill>
        <p:spPr>
          <a:xfrm>
            <a:off x="432155" y="211677"/>
            <a:ext cx="1761897" cy="1018120"/>
          </a:xfrm>
          <a:prstGeom prst="rect">
            <a:avLst/>
          </a:prstGeom>
        </p:spPr>
      </p:pic>
    </p:spTree>
    <p:extLst>
      <p:ext uri="{BB962C8B-B14F-4D97-AF65-F5344CB8AC3E}">
        <p14:creationId xmlns:p14="http://schemas.microsoft.com/office/powerpoint/2010/main" val="272314546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794C6FE-B479-4A6B-BE24-97602FA9CC96}"/>
              </a:ext>
            </a:extLst>
          </p:cNvPr>
          <p:cNvSpPr/>
          <p:nvPr/>
        </p:nvSpPr>
        <p:spPr>
          <a:xfrm>
            <a:off x="301840" y="96803"/>
            <a:ext cx="11594237" cy="1394645"/>
          </a:xfrm>
          <a:prstGeom prst="rect">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6" name="Rectangle 5">
            <a:extLst>
              <a:ext uri="{FF2B5EF4-FFF2-40B4-BE49-F238E27FC236}">
                <a16:creationId xmlns:a16="http://schemas.microsoft.com/office/drawing/2014/main" id="{CE9C5A49-72F3-4444-ACCF-0DF54F0F810B}"/>
              </a:ext>
            </a:extLst>
          </p:cNvPr>
          <p:cNvSpPr/>
          <p:nvPr/>
        </p:nvSpPr>
        <p:spPr>
          <a:xfrm>
            <a:off x="298881" y="1344671"/>
            <a:ext cx="11594237" cy="464820"/>
          </a:xfrm>
          <a:prstGeom prst="rect">
            <a:avLst/>
          </a:prstGeom>
          <a:solidFill>
            <a:srgbClr val="A45CAC"/>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0" name="Rectangle 9">
            <a:extLst>
              <a:ext uri="{FF2B5EF4-FFF2-40B4-BE49-F238E27FC236}">
                <a16:creationId xmlns:a16="http://schemas.microsoft.com/office/drawing/2014/main" id="{D8C52891-5734-4892-8441-7D7CFBEBBF79}"/>
              </a:ext>
            </a:extLst>
          </p:cNvPr>
          <p:cNvSpPr/>
          <p:nvPr/>
        </p:nvSpPr>
        <p:spPr>
          <a:xfrm>
            <a:off x="2426234" y="2298983"/>
            <a:ext cx="247212" cy="144780"/>
          </a:xfrm>
          <a:prstGeom prst="rect">
            <a:avLst/>
          </a:prstGeom>
          <a:ln>
            <a:noFill/>
          </a:ln>
        </p:spPr>
        <p:style>
          <a:lnRef idx="2">
            <a:schemeClr val="accent1"/>
          </a:lnRef>
          <a:fillRef idx="1">
            <a:schemeClr val="l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4" name="TextBox 23">
            <a:extLst>
              <a:ext uri="{FF2B5EF4-FFF2-40B4-BE49-F238E27FC236}">
                <a16:creationId xmlns:a16="http://schemas.microsoft.com/office/drawing/2014/main" id="{141EF8DA-1AAC-4721-847D-82503B884892}"/>
              </a:ext>
            </a:extLst>
          </p:cNvPr>
          <p:cNvSpPr txBox="1"/>
          <p:nvPr/>
        </p:nvSpPr>
        <p:spPr>
          <a:xfrm>
            <a:off x="2194052" y="231525"/>
            <a:ext cx="8086290" cy="1077218"/>
          </a:xfrm>
          <a:prstGeom prst="rect">
            <a:avLst/>
          </a:prstGeom>
          <a:noFill/>
        </p:spPr>
        <p:txBody>
          <a:bodyPr wrap="square" rtlCol="0">
            <a:spAutoFit/>
          </a:bodyPr>
          <a:lstStyle/>
          <a:p>
            <a:pPr algn="ctr"/>
            <a:r>
              <a:rPr lang="en-GB" sz="3200" dirty="0">
                <a:solidFill>
                  <a:schemeClr val="bg1"/>
                </a:solidFill>
                <a:latin typeface="Comic Sans MS" panose="030F0702030302020204" pitchFamily="66" charset="0"/>
              </a:rPr>
              <a:t>Curriculum Map</a:t>
            </a:r>
          </a:p>
          <a:p>
            <a:pPr algn="ctr"/>
            <a:r>
              <a:rPr lang="en-GB" sz="3200" dirty="0">
                <a:solidFill>
                  <a:prstClr val="white"/>
                </a:solidFill>
                <a:latin typeface="Comic Sans MS" panose="030F0702030302020204" pitchFamily="66" charset="0"/>
              </a:rPr>
              <a:t>French </a:t>
            </a:r>
            <a:r>
              <a:rPr lang="en-GB" sz="3200" dirty="0">
                <a:solidFill>
                  <a:schemeClr val="bg1"/>
                </a:solidFill>
                <a:latin typeface="Comic Sans MS" panose="030F0702030302020204" pitchFamily="66" charset="0"/>
              </a:rPr>
              <a:t>– Overview UKS2</a:t>
            </a:r>
          </a:p>
        </p:txBody>
      </p:sp>
      <p:graphicFrame>
        <p:nvGraphicFramePr>
          <p:cNvPr id="25" name="Table 24">
            <a:extLst>
              <a:ext uri="{FF2B5EF4-FFF2-40B4-BE49-F238E27FC236}">
                <a16:creationId xmlns:a16="http://schemas.microsoft.com/office/drawing/2014/main" id="{AC7B64D2-1B9F-4487-BF74-023ABE51D6A6}"/>
              </a:ext>
            </a:extLst>
          </p:cNvPr>
          <p:cNvGraphicFramePr>
            <a:graphicFrameLocks noGrp="1"/>
          </p:cNvGraphicFramePr>
          <p:nvPr>
            <p:extLst>
              <p:ext uri="{D42A27DB-BD31-4B8C-83A1-F6EECF244321}">
                <p14:modId xmlns:p14="http://schemas.microsoft.com/office/powerpoint/2010/main" val="2030479552"/>
              </p:ext>
            </p:extLst>
          </p:nvPr>
        </p:nvGraphicFramePr>
        <p:xfrm>
          <a:off x="298880" y="1940034"/>
          <a:ext cx="11594237" cy="4797256"/>
        </p:xfrm>
        <a:graphic>
          <a:graphicData uri="http://schemas.openxmlformats.org/drawingml/2006/table">
            <a:tbl>
              <a:tblPr firstRow="1" bandRow="1">
                <a:tableStyleId>{5940675A-B579-460E-94D1-54222C63F5DA}</a:tableStyleId>
              </a:tblPr>
              <a:tblGrid>
                <a:gridCol w="4051178">
                  <a:extLst>
                    <a:ext uri="{9D8B030D-6E8A-4147-A177-3AD203B41FA5}">
                      <a16:colId xmlns:a16="http://schemas.microsoft.com/office/drawing/2014/main" val="1039164095"/>
                    </a:ext>
                  </a:extLst>
                </a:gridCol>
                <a:gridCol w="3790765">
                  <a:extLst>
                    <a:ext uri="{9D8B030D-6E8A-4147-A177-3AD203B41FA5}">
                      <a16:colId xmlns:a16="http://schemas.microsoft.com/office/drawing/2014/main" val="914411525"/>
                    </a:ext>
                  </a:extLst>
                </a:gridCol>
                <a:gridCol w="3752294">
                  <a:extLst>
                    <a:ext uri="{9D8B030D-6E8A-4147-A177-3AD203B41FA5}">
                      <a16:colId xmlns:a16="http://schemas.microsoft.com/office/drawing/2014/main" val="954389551"/>
                    </a:ext>
                  </a:extLst>
                </a:gridCol>
              </a:tblGrid>
              <a:tr h="241419">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200" b="0" dirty="0">
                          <a:latin typeface="Comic Sans MS" panose="030F0702030302020204" pitchFamily="66" charset="0"/>
                        </a:rPr>
                        <a:t>Autumn 1 – 1.1</a:t>
                      </a:r>
                      <a:endParaRPr lang="en-GB" sz="1200" b="0" dirty="0">
                        <a:effectLst/>
                        <a:latin typeface="Comic Sans MS" panose="030F0702030302020204" pitchFamily="66" charset="0"/>
                        <a:ea typeface="Calibri" panose="020F0502020204030204" pitchFamily="34" charset="0"/>
                        <a:cs typeface="Times New Roman" panose="02020603050405020304" pitchFamily="18" charset="0"/>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200" b="0" dirty="0">
                          <a:latin typeface="Comic Sans MS" panose="030F0702030302020204" pitchFamily="66" charset="0"/>
                        </a:rPr>
                        <a:t>Spring 1 – 2.1</a:t>
                      </a:r>
                      <a:endParaRPr lang="en-GB" sz="1200" b="0" dirty="0">
                        <a:effectLst/>
                        <a:latin typeface="Comic Sans MS" panose="030F0702030302020204" pitchFamily="66" charset="0"/>
                        <a:ea typeface="Calibri" panose="020F0502020204030204" pitchFamily="34" charset="0"/>
                        <a:cs typeface="Times New Roman" panose="02020603050405020304" pitchFamily="18" charset="0"/>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200" b="0" dirty="0">
                          <a:latin typeface="Comic Sans MS" panose="030F0702030302020204" pitchFamily="66" charset="0"/>
                        </a:rPr>
                        <a:t>Summer 1 – 3.1</a:t>
                      </a:r>
                      <a:endParaRPr lang="en-GB" sz="1200" b="0" dirty="0">
                        <a:effectLst/>
                        <a:latin typeface="Comic Sans MS" panose="030F0702030302020204" pitchFamily="66" charset="0"/>
                        <a:ea typeface="Calibri" panose="020F0502020204030204" pitchFamily="34" charset="0"/>
                        <a:cs typeface="Times New Roman" panose="02020603050405020304" pitchFamily="18" charset="0"/>
                      </a:endParaRPr>
                    </a:p>
                  </a:txBody>
                  <a:tcPr/>
                </a:tc>
                <a:extLst>
                  <a:ext uri="{0D108BD9-81ED-4DB2-BD59-A6C34878D82A}">
                    <a16:rowId xmlns:a16="http://schemas.microsoft.com/office/drawing/2014/main" val="3471968257"/>
                  </a:ext>
                </a:extLst>
              </a:tr>
              <a:tr h="1859656">
                <a:tc>
                  <a:txBody>
                    <a:bodyPr/>
                    <a:lstStyle/>
                    <a:p>
                      <a:pPr marL="171450" indent="-171450">
                        <a:buFont typeface="Arial" panose="020B0604020202020204" pitchFamily="34" charset="0"/>
                        <a:buChar char="•"/>
                      </a:pPr>
                      <a:r>
                        <a:rPr lang="en-US" sz="1200" b="0" dirty="0" err="1">
                          <a:effectLst/>
                          <a:latin typeface="Comic Sans MS" panose="030F0702030302020204" pitchFamily="66" charset="0"/>
                        </a:rPr>
                        <a:t>Revison</a:t>
                      </a:r>
                      <a:r>
                        <a:rPr lang="en-US" sz="1200" b="0" dirty="0">
                          <a:effectLst/>
                          <a:latin typeface="Comic Sans MS" panose="030F0702030302020204" pitchFamily="66" charset="0"/>
                        </a:rPr>
                        <a:t>: how to greet people and introduce yourself</a:t>
                      </a:r>
                    </a:p>
                    <a:p>
                      <a:pPr marL="171450" indent="-171450">
                        <a:buFont typeface="Arial" panose="020B0604020202020204" pitchFamily="34" charset="0"/>
                        <a:buChar char="•"/>
                      </a:pPr>
                      <a:r>
                        <a:rPr lang="en-US" sz="1200" b="0" dirty="0">
                          <a:effectLst/>
                          <a:latin typeface="Comic Sans MS" panose="030F0702030302020204" pitchFamily="66" charset="0"/>
                        </a:rPr>
                        <a:t>Know about cities in France and how to use the alphabet to spell them</a:t>
                      </a:r>
                    </a:p>
                    <a:p>
                      <a:pPr marL="171450" indent="-171450">
                        <a:buFont typeface="Arial" panose="020B0604020202020204" pitchFamily="34" charset="0"/>
                        <a:buChar char="•"/>
                      </a:pPr>
                      <a:r>
                        <a:rPr lang="en-US" sz="1200" b="0" dirty="0">
                          <a:effectLst/>
                          <a:latin typeface="Comic Sans MS" panose="030F0702030302020204" pitchFamily="66" charset="0"/>
                        </a:rPr>
                        <a:t>Know and pronounce the sounds AN and IN</a:t>
                      </a:r>
                    </a:p>
                    <a:p>
                      <a:pPr marL="171450" indent="-171450">
                        <a:buFont typeface="Arial" panose="020B0604020202020204" pitchFamily="34" charset="0"/>
                        <a:buChar char="•"/>
                      </a:pPr>
                      <a:r>
                        <a:rPr lang="en-US" sz="1200" b="0" dirty="0">
                          <a:effectLst/>
                          <a:latin typeface="Comic Sans MS" panose="030F0702030302020204" pitchFamily="66" charset="0"/>
                        </a:rPr>
                        <a:t>Know how to </a:t>
                      </a:r>
                      <a:r>
                        <a:rPr lang="en-US" sz="1200" b="0" dirty="0" err="1">
                          <a:effectLst/>
                          <a:latin typeface="Comic Sans MS" panose="030F0702030302020204" pitchFamily="66" charset="0"/>
                        </a:rPr>
                        <a:t>recognise</a:t>
                      </a:r>
                      <a:r>
                        <a:rPr lang="en-US" sz="1200" b="0" dirty="0">
                          <a:effectLst/>
                          <a:latin typeface="Comic Sans MS" panose="030F0702030302020204" pitchFamily="66" charset="0"/>
                        </a:rPr>
                        <a:t> places in a town</a:t>
                      </a:r>
                    </a:p>
                    <a:p>
                      <a:pPr marL="171450" indent="-171450">
                        <a:buFont typeface="Arial" panose="020B0604020202020204" pitchFamily="34" charset="0"/>
                        <a:buChar char="•"/>
                      </a:pPr>
                      <a:r>
                        <a:rPr lang="en-US" sz="1200" b="0" dirty="0">
                          <a:effectLst/>
                          <a:latin typeface="Comic Sans MS" panose="030F0702030302020204" pitchFamily="66" charset="0"/>
                        </a:rPr>
                        <a:t>Know how to give the location of places in a town</a:t>
                      </a:r>
                    </a:p>
                    <a:p>
                      <a:pPr marL="171450" indent="-171450">
                        <a:buFont typeface="Arial" panose="020B0604020202020204" pitchFamily="34" charset="0"/>
                        <a:buChar char="•"/>
                      </a:pPr>
                      <a:endParaRPr lang="en-US" sz="1200" b="0" dirty="0">
                        <a:effectLst/>
                        <a:latin typeface="Comic Sans MS" panose="030F0702030302020204" pitchFamily="66" charset="0"/>
                      </a:endParaRPr>
                    </a:p>
                  </a:txBody>
                  <a:tcPr/>
                </a:tc>
                <a:tc>
                  <a:txBody>
                    <a:bodyPr/>
                    <a:lstStyle/>
                    <a:p>
                      <a:pPr marL="342900" lvl="0" indent="-342900">
                        <a:spcBef>
                          <a:spcPts val="200"/>
                        </a:spcBef>
                        <a:spcAft>
                          <a:spcPts val="0"/>
                        </a:spcAft>
                        <a:buSzPts val="1000"/>
                        <a:buFont typeface="Lato Light"/>
                        <a:buChar char="•"/>
                        <a:tabLst>
                          <a:tab pos="413385" algn="l"/>
                          <a:tab pos="414020" algn="l"/>
                        </a:tabLst>
                      </a:pPr>
                      <a:r>
                        <a:rPr lang="en-US" sz="1200" dirty="0">
                          <a:latin typeface="Comic Sans MS" panose="030F0702030302020204" pitchFamily="66" charset="0"/>
                        </a:rPr>
                        <a:t>Know how to describe what instruments people play</a:t>
                      </a:r>
                    </a:p>
                    <a:p>
                      <a:pPr marL="342900" lvl="0" indent="-342900">
                        <a:spcBef>
                          <a:spcPts val="200"/>
                        </a:spcBef>
                        <a:spcAft>
                          <a:spcPts val="0"/>
                        </a:spcAft>
                        <a:buSzPts val="1000"/>
                        <a:buFont typeface="Lato Light"/>
                        <a:buChar char="•"/>
                        <a:tabLst>
                          <a:tab pos="413385" algn="l"/>
                          <a:tab pos="414020" algn="l"/>
                        </a:tabLst>
                      </a:pPr>
                      <a:r>
                        <a:rPr lang="en-US" sz="1200" dirty="0">
                          <a:latin typeface="Comic Sans MS" panose="030F0702030302020204" pitchFamily="66" charset="0"/>
                        </a:rPr>
                        <a:t>Know how to pronounce the sounds CH and J</a:t>
                      </a:r>
                    </a:p>
                    <a:p>
                      <a:pPr marL="342900" lvl="0" indent="-342900">
                        <a:spcBef>
                          <a:spcPts val="200"/>
                        </a:spcBef>
                        <a:spcAft>
                          <a:spcPts val="0"/>
                        </a:spcAft>
                        <a:buSzPts val="1000"/>
                        <a:buFont typeface="Lato Light"/>
                        <a:buChar char="•"/>
                        <a:tabLst>
                          <a:tab pos="413385" algn="l"/>
                          <a:tab pos="414020" algn="l"/>
                        </a:tabLst>
                      </a:pPr>
                      <a:r>
                        <a:rPr lang="en-US" sz="1200" dirty="0">
                          <a:latin typeface="Comic Sans MS" panose="030F0702030302020204" pitchFamily="66" charset="0"/>
                        </a:rPr>
                        <a:t>Know the term ‘genre’ and learn how to say different types of music</a:t>
                      </a:r>
                    </a:p>
                    <a:p>
                      <a:pPr marL="342900" lvl="0" indent="-342900">
                        <a:spcBef>
                          <a:spcPts val="200"/>
                        </a:spcBef>
                        <a:spcAft>
                          <a:spcPts val="0"/>
                        </a:spcAft>
                        <a:buSzPts val="1000"/>
                        <a:buFont typeface="Lato Light"/>
                        <a:buChar char="•"/>
                        <a:tabLst>
                          <a:tab pos="413385" algn="l"/>
                          <a:tab pos="414020" algn="l"/>
                        </a:tabLst>
                      </a:pPr>
                      <a:r>
                        <a:rPr lang="en-US" sz="1200" dirty="0">
                          <a:latin typeface="Comic Sans MS" panose="030F0702030302020204" pitchFamily="66" charset="0"/>
                        </a:rPr>
                        <a:t>Know how to give an opinion about different types of music</a:t>
                      </a:r>
                    </a:p>
                    <a:p>
                      <a:pPr marL="342900" lvl="0" indent="-342900">
                        <a:spcBef>
                          <a:spcPts val="200"/>
                        </a:spcBef>
                        <a:spcAft>
                          <a:spcPts val="0"/>
                        </a:spcAft>
                        <a:buSzPts val="1000"/>
                        <a:buFont typeface="Lato Light"/>
                        <a:buChar char="•"/>
                        <a:tabLst>
                          <a:tab pos="413385" algn="l"/>
                          <a:tab pos="414020" algn="l"/>
                        </a:tabLst>
                      </a:pPr>
                      <a:endParaRPr lang="en-US" sz="1200" dirty="0">
                        <a:latin typeface="Comic Sans MS" panose="030F0702030302020204" pitchFamily="66" charset="0"/>
                      </a:endParaRPr>
                    </a:p>
                    <a:p>
                      <a:pPr marL="342900" lvl="0" indent="-342900">
                        <a:spcBef>
                          <a:spcPts val="200"/>
                        </a:spcBef>
                        <a:spcAft>
                          <a:spcPts val="0"/>
                        </a:spcAft>
                        <a:buSzPts val="1000"/>
                        <a:buFont typeface="Lato Light"/>
                        <a:buChar char="•"/>
                        <a:tabLst>
                          <a:tab pos="413385" algn="l"/>
                          <a:tab pos="414020" algn="l"/>
                        </a:tabLst>
                      </a:pPr>
                      <a:endParaRPr lang="en-US" sz="1200" dirty="0">
                        <a:latin typeface="Comic Sans MS" panose="030F0702030302020204" pitchFamily="66" charset="0"/>
                      </a:endParaRPr>
                    </a:p>
                  </a:txBody>
                  <a:tcPr/>
                </a:tc>
                <a:tc>
                  <a:txBody>
                    <a:bodyPr/>
                    <a:lstStyle/>
                    <a:p>
                      <a:pPr marL="171450" marR="108585" lvl="0" indent="-171450">
                        <a:lnSpc>
                          <a:spcPct val="116000"/>
                        </a:lnSpc>
                        <a:spcBef>
                          <a:spcPts val="220"/>
                        </a:spcBef>
                        <a:spcAft>
                          <a:spcPts val="0"/>
                        </a:spcAft>
                        <a:buSzPts val="1000"/>
                        <a:buFont typeface="Arial" panose="020B0604020202020204" pitchFamily="34" charset="0"/>
                        <a:buChar char="•"/>
                        <a:tabLst>
                          <a:tab pos="413385" algn="l"/>
                          <a:tab pos="414020" algn="l"/>
                        </a:tabLst>
                      </a:pPr>
                      <a:r>
                        <a:rPr lang="en-US" sz="1200" b="0" dirty="0">
                          <a:latin typeface="Comic Sans MS" panose="030F0702030302020204" pitchFamily="66" charset="0"/>
                        </a:rPr>
                        <a:t>Know how to say what you study at school</a:t>
                      </a:r>
                    </a:p>
                    <a:p>
                      <a:pPr marL="171450" marR="108585" lvl="0" indent="-171450">
                        <a:lnSpc>
                          <a:spcPct val="116000"/>
                        </a:lnSpc>
                        <a:spcBef>
                          <a:spcPts val="220"/>
                        </a:spcBef>
                        <a:spcAft>
                          <a:spcPts val="0"/>
                        </a:spcAft>
                        <a:buSzPts val="1000"/>
                        <a:buFont typeface="Arial" panose="020B0604020202020204" pitchFamily="34" charset="0"/>
                        <a:buChar char="•"/>
                        <a:tabLst>
                          <a:tab pos="413385" algn="l"/>
                          <a:tab pos="414020" algn="l"/>
                        </a:tabLst>
                      </a:pPr>
                      <a:r>
                        <a:rPr lang="en-US" sz="1200" b="0" dirty="0">
                          <a:latin typeface="Comic Sans MS" panose="030F0702030302020204" pitchFamily="66" charset="0"/>
                        </a:rPr>
                        <a:t>Know how to say which subject they like and don’t like</a:t>
                      </a:r>
                    </a:p>
                    <a:p>
                      <a:pPr marL="171450" marR="108585" lvl="0" indent="-171450">
                        <a:lnSpc>
                          <a:spcPct val="116000"/>
                        </a:lnSpc>
                        <a:spcBef>
                          <a:spcPts val="220"/>
                        </a:spcBef>
                        <a:spcAft>
                          <a:spcPts val="0"/>
                        </a:spcAft>
                        <a:buSzPts val="1000"/>
                        <a:buFont typeface="Arial" panose="020B0604020202020204" pitchFamily="34" charset="0"/>
                        <a:buChar char="•"/>
                        <a:tabLst>
                          <a:tab pos="413385" algn="l"/>
                          <a:tab pos="414020" algn="l"/>
                        </a:tabLst>
                      </a:pPr>
                      <a:r>
                        <a:rPr lang="en-US" sz="1200" b="0" dirty="0">
                          <a:latin typeface="Comic Sans MS" panose="030F0702030302020204" pitchFamily="66" charset="0"/>
                        </a:rPr>
                        <a:t>Know how to say what subjects they like and don’t like and say why</a:t>
                      </a:r>
                    </a:p>
                    <a:p>
                      <a:pPr marL="171450" marR="108585" lvl="0" indent="-171450">
                        <a:lnSpc>
                          <a:spcPct val="116000"/>
                        </a:lnSpc>
                        <a:spcBef>
                          <a:spcPts val="220"/>
                        </a:spcBef>
                        <a:spcAft>
                          <a:spcPts val="0"/>
                        </a:spcAft>
                        <a:buSzPts val="1000"/>
                        <a:buFont typeface="Arial" panose="020B0604020202020204" pitchFamily="34" charset="0"/>
                        <a:buChar char="•"/>
                        <a:tabLst>
                          <a:tab pos="413385" algn="l"/>
                          <a:tab pos="414020" algn="l"/>
                        </a:tabLst>
                      </a:pPr>
                      <a:endParaRPr lang="en-US" sz="1200" b="0" dirty="0">
                        <a:latin typeface="Comic Sans MS" panose="030F0702030302020204" pitchFamily="66" charset="0"/>
                      </a:endParaRPr>
                    </a:p>
                  </a:txBody>
                  <a:tcPr/>
                </a:tc>
                <a:extLst>
                  <a:ext uri="{0D108BD9-81ED-4DB2-BD59-A6C34878D82A}">
                    <a16:rowId xmlns:a16="http://schemas.microsoft.com/office/drawing/2014/main" val="2128729435"/>
                  </a:ext>
                </a:extLst>
              </a:tr>
              <a:tr h="333333">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200" b="0" dirty="0">
                          <a:latin typeface="Comic Sans MS" panose="030F0702030302020204" pitchFamily="66" charset="0"/>
                        </a:rPr>
                        <a:t>Autumn 2 – 1.2</a:t>
                      </a:r>
                      <a:endParaRPr lang="en-GB" sz="1200" b="0" dirty="0">
                        <a:effectLst/>
                        <a:latin typeface="Comic Sans MS" panose="030F0702030302020204" pitchFamily="66" charset="0"/>
                        <a:ea typeface="Calibri" panose="020F0502020204030204" pitchFamily="34" charset="0"/>
                        <a:cs typeface="Times New Roman" panose="02020603050405020304" pitchFamily="18" charset="0"/>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200" b="0" dirty="0">
                          <a:latin typeface="Comic Sans MS" panose="030F0702030302020204" pitchFamily="66" charset="0"/>
                        </a:rPr>
                        <a:t>Spring 2 – 2.2</a:t>
                      </a:r>
                    </a:p>
                  </a:txBody>
                  <a:tcPr/>
                </a:tc>
                <a:tc>
                  <a:txBody>
                    <a:bodyPr/>
                    <a:lstStyle/>
                    <a:p>
                      <a:pPr algn="ctr">
                        <a:lnSpc>
                          <a:spcPct val="107000"/>
                        </a:lnSpc>
                        <a:spcAft>
                          <a:spcPts val="800"/>
                        </a:spcAft>
                      </a:pPr>
                      <a:r>
                        <a:rPr lang="en-GB" sz="1200" b="0" dirty="0">
                          <a:latin typeface="Comic Sans MS" panose="030F0702030302020204" pitchFamily="66" charset="0"/>
                        </a:rPr>
                        <a:t>Summer 2 – 3.2</a:t>
                      </a:r>
                    </a:p>
                  </a:txBody>
                  <a:tcPr/>
                </a:tc>
                <a:extLst>
                  <a:ext uri="{0D108BD9-81ED-4DB2-BD59-A6C34878D82A}">
                    <a16:rowId xmlns:a16="http://schemas.microsoft.com/office/drawing/2014/main" val="1806795121"/>
                  </a:ext>
                </a:extLst>
              </a:tr>
              <a:tr h="495381">
                <a:tc>
                  <a:txBody>
                    <a:bodyPr/>
                    <a:lstStyle/>
                    <a:p>
                      <a:pPr marL="342900" lvl="0" indent="-342900">
                        <a:lnSpc>
                          <a:spcPct val="107000"/>
                        </a:lnSpc>
                        <a:spcAft>
                          <a:spcPts val="0"/>
                        </a:spcAft>
                        <a:buFont typeface="Symbol" panose="05050102010706020507" pitchFamily="18" charset="2"/>
                        <a:buChar char=""/>
                      </a:pPr>
                      <a:r>
                        <a:rPr lang="en-US" sz="1200" b="0" dirty="0">
                          <a:latin typeface="Comic Sans MS" panose="030F0702030302020204" pitchFamily="66" charset="0"/>
                        </a:rPr>
                        <a:t>Know and identify the important landmarks in Paris</a:t>
                      </a:r>
                    </a:p>
                    <a:p>
                      <a:pPr marL="342900" lvl="0" indent="-342900">
                        <a:lnSpc>
                          <a:spcPct val="107000"/>
                        </a:lnSpc>
                        <a:spcAft>
                          <a:spcPts val="0"/>
                        </a:spcAft>
                        <a:buFont typeface="Symbol" panose="05050102010706020507" pitchFamily="18" charset="2"/>
                        <a:buChar char=""/>
                      </a:pPr>
                      <a:r>
                        <a:rPr lang="en-US" sz="1200" b="0" dirty="0">
                          <a:latin typeface="Comic Sans MS" panose="030F0702030302020204" pitchFamily="66" charset="0"/>
                        </a:rPr>
                        <a:t>Know how to give directions</a:t>
                      </a:r>
                    </a:p>
                    <a:p>
                      <a:pPr marL="342900" lvl="0" indent="-342900">
                        <a:lnSpc>
                          <a:spcPct val="107000"/>
                        </a:lnSpc>
                        <a:spcAft>
                          <a:spcPts val="0"/>
                        </a:spcAft>
                        <a:buFont typeface="Symbol" panose="05050102010706020507" pitchFamily="18" charset="2"/>
                        <a:buChar char=""/>
                      </a:pPr>
                      <a:r>
                        <a:rPr lang="en-US" sz="1200" b="0" dirty="0">
                          <a:latin typeface="Comic Sans MS" panose="030F0702030302020204" pitchFamily="66" charset="0"/>
                        </a:rPr>
                        <a:t>Know how to give and understand directions to a place or landmark.</a:t>
                      </a:r>
                    </a:p>
                    <a:p>
                      <a:pPr marL="342900" lvl="0" indent="-342900">
                        <a:lnSpc>
                          <a:spcPct val="107000"/>
                        </a:lnSpc>
                        <a:spcAft>
                          <a:spcPts val="0"/>
                        </a:spcAft>
                        <a:buFont typeface="Symbol" panose="05050102010706020507" pitchFamily="18" charset="2"/>
                        <a:buChar char=""/>
                      </a:pPr>
                      <a:r>
                        <a:rPr lang="en-US" sz="1200" b="0" dirty="0">
                          <a:latin typeface="Comic Sans MS" panose="030F0702030302020204" pitchFamily="66" charset="0"/>
                        </a:rPr>
                        <a:t>Know and pronounce the sounds OU and U</a:t>
                      </a:r>
                    </a:p>
                    <a:p>
                      <a:pPr marL="342900" lvl="0" indent="-342900">
                        <a:lnSpc>
                          <a:spcPct val="107000"/>
                        </a:lnSpc>
                        <a:spcAft>
                          <a:spcPts val="0"/>
                        </a:spcAft>
                        <a:buFont typeface="Symbol" panose="05050102010706020507" pitchFamily="18" charset="2"/>
                        <a:buChar char=""/>
                      </a:pPr>
                      <a:r>
                        <a:rPr lang="en-US" sz="1200" b="0" dirty="0">
                          <a:latin typeface="Comic Sans MS" panose="030F0702030302020204" pitchFamily="66" charset="0"/>
                        </a:rPr>
                        <a:t>Know how to make sentences about a city</a:t>
                      </a:r>
                    </a:p>
                    <a:p>
                      <a:pPr marL="342900" lvl="0" indent="-342900">
                        <a:lnSpc>
                          <a:spcPct val="107000"/>
                        </a:lnSpc>
                        <a:spcAft>
                          <a:spcPts val="0"/>
                        </a:spcAft>
                        <a:buFont typeface="Symbol" panose="05050102010706020507" pitchFamily="18" charset="2"/>
                        <a:buChar char=""/>
                      </a:pPr>
                      <a:r>
                        <a:rPr lang="en-US" sz="1200" b="0" dirty="0">
                          <a:latin typeface="Comic Sans MS" panose="030F0702030302020204" pitchFamily="66" charset="0"/>
                        </a:rPr>
                        <a:t>Know how to ask for directions in French</a:t>
                      </a:r>
                    </a:p>
                    <a:p>
                      <a:pPr marL="342900" lvl="0" indent="-342900">
                        <a:lnSpc>
                          <a:spcPct val="107000"/>
                        </a:lnSpc>
                        <a:spcAft>
                          <a:spcPts val="0"/>
                        </a:spcAft>
                        <a:buFont typeface="Symbol" panose="05050102010706020507" pitchFamily="18" charset="2"/>
                        <a:buChar char=""/>
                      </a:pPr>
                      <a:r>
                        <a:rPr lang="en-US" sz="1200" b="0" dirty="0">
                          <a:latin typeface="Comic Sans MS" panose="030F0702030302020204" pitchFamily="66" charset="0"/>
                        </a:rPr>
                        <a:t>Know about Christmas markets in France and especially about the oldest one</a:t>
                      </a:r>
                    </a:p>
                  </a:txBody>
                  <a:tcPr/>
                </a:tc>
                <a:tc>
                  <a:txBody>
                    <a:bodyPr/>
                    <a:lstStyle/>
                    <a:p>
                      <a:pPr marL="342900" marR="217170" lvl="0" indent="-342900">
                        <a:lnSpc>
                          <a:spcPct val="116000"/>
                        </a:lnSpc>
                        <a:spcBef>
                          <a:spcPts val="200"/>
                        </a:spcBef>
                        <a:spcAft>
                          <a:spcPts val="0"/>
                        </a:spcAft>
                        <a:buSzPts val="1000"/>
                        <a:buFont typeface="Lato Light"/>
                        <a:buChar char="•"/>
                        <a:tabLst>
                          <a:tab pos="413385" algn="l"/>
                          <a:tab pos="414020" algn="l"/>
                        </a:tabLst>
                      </a:pPr>
                      <a:r>
                        <a:rPr lang="en-US" sz="1200" b="0" dirty="0">
                          <a:latin typeface="Comic Sans MS" panose="030F0702030302020204" pitchFamily="66" charset="0"/>
                        </a:rPr>
                        <a:t>Know how to say different TV </a:t>
                      </a:r>
                      <a:r>
                        <a:rPr lang="en-US" sz="1200" b="0" dirty="0" err="1">
                          <a:latin typeface="Comic Sans MS" panose="030F0702030302020204" pitchFamily="66" charset="0"/>
                        </a:rPr>
                        <a:t>programmes</a:t>
                      </a:r>
                      <a:r>
                        <a:rPr lang="en-US" sz="1200" b="0" dirty="0">
                          <a:latin typeface="Comic Sans MS" panose="030F0702030302020204" pitchFamily="66" charset="0"/>
                        </a:rPr>
                        <a:t> in French</a:t>
                      </a:r>
                    </a:p>
                    <a:p>
                      <a:pPr marL="342900" marR="217170" lvl="0" indent="-342900">
                        <a:lnSpc>
                          <a:spcPct val="116000"/>
                        </a:lnSpc>
                        <a:spcBef>
                          <a:spcPts val="200"/>
                        </a:spcBef>
                        <a:spcAft>
                          <a:spcPts val="0"/>
                        </a:spcAft>
                        <a:buSzPts val="1000"/>
                        <a:buFont typeface="Lato Light"/>
                        <a:buChar char="•"/>
                        <a:tabLst>
                          <a:tab pos="413385" algn="l"/>
                          <a:tab pos="414020" algn="l"/>
                        </a:tabLst>
                      </a:pPr>
                      <a:r>
                        <a:rPr lang="en-US" sz="1200" b="0" dirty="0">
                          <a:latin typeface="Comic Sans MS" panose="030F0702030302020204" pitchFamily="66" charset="0"/>
                        </a:rPr>
                        <a:t>Know how to give a simple opinion about different TV </a:t>
                      </a:r>
                      <a:r>
                        <a:rPr lang="en-US" sz="1200" b="0" dirty="0" err="1">
                          <a:latin typeface="Comic Sans MS" panose="030F0702030302020204" pitchFamily="66" charset="0"/>
                        </a:rPr>
                        <a:t>programmes</a:t>
                      </a:r>
                      <a:r>
                        <a:rPr lang="en-US" sz="1200" b="0" dirty="0">
                          <a:latin typeface="Comic Sans MS" panose="030F0702030302020204" pitchFamily="66" charset="0"/>
                        </a:rPr>
                        <a:t> in French</a:t>
                      </a:r>
                    </a:p>
                    <a:p>
                      <a:pPr marL="342900" marR="217170" lvl="0" indent="-342900">
                        <a:lnSpc>
                          <a:spcPct val="116000"/>
                        </a:lnSpc>
                        <a:spcBef>
                          <a:spcPts val="200"/>
                        </a:spcBef>
                        <a:spcAft>
                          <a:spcPts val="0"/>
                        </a:spcAft>
                        <a:buSzPts val="1000"/>
                        <a:buFont typeface="Lato Light"/>
                        <a:buChar char="•"/>
                        <a:tabLst>
                          <a:tab pos="413385" algn="l"/>
                          <a:tab pos="414020" algn="l"/>
                        </a:tabLst>
                      </a:pPr>
                      <a:r>
                        <a:rPr lang="en-US" sz="1200" b="0" dirty="0">
                          <a:latin typeface="Comic Sans MS" panose="030F0702030302020204" pitchFamily="66" charset="0"/>
                        </a:rPr>
                        <a:t>Know how to say when you do an activity</a:t>
                      </a:r>
                    </a:p>
                    <a:p>
                      <a:pPr marL="342900" marR="217170" lvl="0" indent="-342900">
                        <a:lnSpc>
                          <a:spcPct val="116000"/>
                        </a:lnSpc>
                        <a:spcBef>
                          <a:spcPts val="200"/>
                        </a:spcBef>
                        <a:spcAft>
                          <a:spcPts val="0"/>
                        </a:spcAft>
                        <a:buSzPts val="1000"/>
                        <a:buFont typeface="Lato Light"/>
                        <a:buChar char="•"/>
                        <a:tabLst>
                          <a:tab pos="413385" algn="l"/>
                          <a:tab pos="414020" algn="l"/>
                        </a:tabLst>
                      </a:pPr>
                      <a:r>
                        <a:rPr lang="en-US" sz="1200" b="0" dirty="0">
                          <a:latin typeface="Comic Sans MS" panose="030F0702030302020204" pitchFamily="66" charset="0"/>
                        </a:rPr>
                        <a:t>Know how to make sentences about music and television, giving opinions</a:t>
                      </a:r>
                    </a:p>
                    <a:p>
                      <a:pPr marL="342900" marR="217170" lvl="0" indent="-342900">
                        <a:lnSpc>
                          <a:spcPct val="116000"/>
                        </a:lnSpc>
                        <a:spcBef>
                          <a:spcPts val="200"/>
                        </a:spcBef>
                        <a:spcAft>
                          <a:spcPts val="0"/>
                        </a:spcAft>
                        <a:buSzPts val="1000"/>
                        <a:buFont typeface="Lato Light"/>
                        <a:buChar char="•"/>
                        <a:tabLst>
                          <a:tab pos="413385" algn="l"/>
                          <a:tab pos="414020" algn="l"/>
                        </a:tabLst>
                      </a:pPr>
                      <a:r>
                        <a:rPr lang="en-US" sz="1200" b="0" dirty="0">
                          <a:latin typeface="Comic Sans MS" panose="030F0702030302020204" pitchFamily="66" charset="0"/>
                        </a:rPr>
                        <a:t>Know a</a:t>
                      </a:r>
                      <a:r>
                        <a:rPr lang="fr-FR" sz="1200" b="0" dirty="0">
                          <a:latin typeface="Comic Sans MS" panose="030F0702030302020204" pitchFamily="66" charset="0"/>
                        </a:rPr>
                        <a:t>bout the French Festival of Music – ‘La Fête de la Musique.’</a:t>
                      </a:r>
                    </a:p>
                    <a:p>
                      <a:pPr marL="342900" marR="217170" lvl="0" indent="-342900">
                        <a:lnSpc>
                          <a:spcPct val="116000"/>
                        </a:lnSpc>
                        <a:spcBef>
                          <a:spcPts val="200"/>
                        </a:spcBef>
                        <a:spcAft>
                          <a:spcPts val="0"/>
                        </a:spcAft>
                        <a:buSzPts val="1000"/>
                        <a:buFont typeface="Lato Light"/>
                        <a:buChar char="•"/>
                        <a:tabLst>
                          <a:tab pos="413385" algn="l"/>
                          <a:tab pos="414020" algn="l"/>
                        </a:tabLst>
                      </a:pPr>
                      <a:endParaRPr lang="en-GB" sz="1200" b="0" dirty="0">
                        <a:latin typeface="Comic Sans MS" panose="030F0702030302020204" pitchFamily="66" charset="0"/>
                      </a:endParaRPr>
                    </a:p>
                  </a:txBody>
                  <a:tcPr/>
                </a:tc>
                <a:tc>
                  <a:txBody>
                    <a:bodyPr/>
                    <a:lstStyle/>
                    <a:p>
                      <a:pPr marL="342900" marR="242570" lvl="0" indent="-342900">
                        <a:lnSpc>
                          <a:spcPts val="1400"/>
                        </a:lnSpc>
                        <a:spcBef>
                          <a:spcPts val="145"/>
                        </a:spcBef>
                        <a:spcAft>
                          <a:spcPts val="0"/>
                        </a:spcAft>
                        <a:buSzPts val="1000"/>
                        <a:buFont typeface="Lato Light"/>
                        <a:buChar char="•"/>
                        <a:tabLst>
                          <a:tab pos="413385" algn="l"/>
                          <a:tab pos="414020" algn="l"/>
                        </a:tabLst>
                      </a:pPr>
                      <a:r>
                        <a:rPr lang="en-US" sz="1200" b="0" dirty="0">
                          <a:latin typeface="Comic Sans MS" panose="030F0702030302020204" pitchFamily="66" charset="0"/>
                        </a:rPr>
                        <a:t>Know how to use connectives to join sentences</a:t>
                      </a:r>
                    </a:p>
                    <a:p>
                      <a:pPr marL="342900" marR="242570" lvl="0" indent="-342900">
                        <a:lnSpc>
                          <a:spcPts val="1400"/>
                        </a:lnSpc>
                        <a:spcBef>
                          <a:spcPts val="145"/>
                        </a:spcBef>
                        <a:spcAft>
                          <a:spcPts val="0"/>
                        </a:spcAft>
                        <a:buSzPts val="1000"/>
                        <a:buFont typeface="Lato Light"/>
                        <a:buChar char="•"/>
                        <a:tabLst>
                          <a:tab pos="413385" algn="l"/>
                          <a:tab pos="414020" algn="l"/>
                        </a:tabLst>
                      </a:pPr>
                      <a:r>
                        <a:rPr lang="en-US" sz="1200" b="0" dirty="0">
                          <a:latin typeface="Comic Sans MS" panose="030F0702030302020204" pitchFamily="66" charset="0"/>
                        </a:rPr>
                        <a:t>Know how to say when you learn a subject</a:t>
                      </a:r>
                    </a:p>
                    <a:p>
                      <a:pPr marL="342900" marR="242570" lvl="0" indent="-342900">
                        <a:lnSpc>
                          <a:spcPts val="1400"/>
                        </a:lnSpc>
                        <a:spcBef>
                          <a:spcPts val="145"/>
                        </a:spcBef>
                        <a:spcAft>
                          <a:spcPts val="0"/>
                        </a:spcAft>
                        <a:buSzPts val="1000"/>
                        <a:buFont typeface="Lato Light"/>
                        <a:buChar char="•"/>
                        <a:tabLst>
                          <a:tab pos="413385" algn="l"/>
                          <a:tab pos="414020" algn="l"/>
                        </a:tabLst>
                      </a:pPr>
                      <a:r>
                        <a:rPr lang="en-US" sz="1200" b="0" dirty="0">
                          <a:latin typeface="Comic Sans MS" panose="030F0702030302020204" pitchFamily="66" charset="0"/>
                        </a:rPr>
                        <a:t>Know how to describe your timetable</a:t>
                      </a:r>
                    </a:p>
                    <a:p>
                      <a:pPr marL="342900" marR="242570" lvl="0" indent="-342900">
                        <a:lnSpc>
                          <a:spcPts val="1400"/>
                        </a:lnSpc>
                        <a:spcBef>
                          <a:spcPts val="145"/>
                        </a:spcBef>
                        <a:spcAft>
                          <a:spcPts val="0"/>
                        </a:spcAft>
                        <a:buSzPts val="1000"/>
                        <a:buFont typeface="Lato Light"/>
                        <a:buChar char="•"/>
                        <a:tabLst>
                          <a:tab pos="413385" algn="l"/>
                          <a:tab pos="414020" algn="l"/>
                        </a:tabLst>
                      </a:pPr>
                      <a:r>
                        <a:rPr lang="en-US" sz="1200" b="0" dirty="0">
                          <a:latin typeface="Comic Sans MS" panose="030F0702030302020204" pitchFamily="66" charset="0"/>
                        </a:rPr>
                        <a:t>Know how to say what activities they do and where they go after school</a:t>
                      </a:r>
                    </a:p>
                    <a:p>
                      <a:pPr marL="342900" marR="242570" lvl="0" indent="-342900">
                        <a:lnSpc>
                          <a:spcPts val="1400"/>
                        </a:lnSpc>
                        <a:spcBef>
                          <a:spcPts val="145"/>
                        </a:spcBef>
                        <a:spcAft>
                          <a:spcPts val="0"/>
                        </a:spcAft>
                        <a:buSzPts val="1000"/>
                        <a:buFont typeface="Lato Light"/>
                        <a:buChar char="•"/>
                        <a:tabLst>
                          <a:tab pos="413385" algn="l"/>
                          <a:tab pos="414020" algn="l"/>
                        </a:tabLst>
                      </a:pPr>
                      <a:r>
                        <a:rPr lang="en-US" sz="1200" b="0" dirty="0">
                          <a:latin typeface="Comic Sans MS" panose="030F0702030302020204" pitchFamily="66" charset="0"/>
                        </a:rPr>
                        <a:t>Know how to make sentences about the subjects they study, giving opinions</a:t>
                      </a:r>
                    </a:p>
                    <a:p>
                      <a:pPr marL="342900" marR="242570" lvl="0" indent="-342900">
                        <a:lnSpc>
                          <a:spcPts val="1400"/>
                        </a:lnSpc>
                        <a:spcBef>
                          <a:spcPts val="145"/>
                        </a:spcBef>
                        <a:spcAft>
                          <a:spcPts val="0"/>
                        </a:spcAft>
                        <a:buSzPts val="1000"/>
                        <a:buFont typeface="Lato Light"/>
                        <a:buChar char="•"/>
                        <a:tabLst>
                          <a:tab pos="413385" algn="l"/>
                          <a:tab pos="414020" algn="l"/>
                        </a:tabLst>
                      </a:pPr>
                      <a:r>
                        <a:rPr lang="en-US" sz="1200" b="0" dirty="0">
                          <a:latin typeface="Comic Sans MS" panose="030F0702030302020204" pitchFamily="66" charset="0"/>
                        </a:rPr>
                        <a:t>Know about France’s National Day, Bastille Day</a:t>
                      </a:r>
                      <a:endParaRPr lang="en-GB" sz="1200" b="0" dirty="0">
                        <a:latin typeface="Comic Sans MS" panose="030F0702030302020204" pitchFamily="66" charset="0"/>
                      </a:endParaRPr>
                    </a:p>
                  </a:txBody>
                  <a:tcPr/>
                </a:tc>
                <a:extLst>
                  <a:ext uri="{0D108BD9-81ED-4DB2-BD59-A6C34878D82A}">
                    <a16:rowId xmlns:a16="http://schemas.microsoft.com/office/drawing/2014/main" val="1807859842"/>
                  </a:ext>
                </a:extLst>
              </a:tr>
            </a:tbl>
          </a:graphicData>
        </a:graphic>
      </p:graphicFrame>
      <p:sp>
        <p:nvSpPr>
          <p:cNvPr id="26" name="TextBox 25">
            <a:extLst>
              <a:ext uri="{FF2B5EF4-FFF2-40B4-BE49-F238E27FC236}">
                <a16:creationId xmlns:a16="http://schemas.microsoft.com/office/drawing/2014/main" id="{1E4445BD-F4F7-41AC-AF0F-F873FCB51B2B}"/>
              </a:ext>
            </a:extLst>
          </p:cNvPr>
          <p:cNvSpPr txBox="1"/>
          <p:nvPr/>
        </p:nvSpPr>
        <p:spPr>
          <a:xfrm>
            <a:off x="4048217" y="1386581"/>
            <a:ext cx="4296793" cy="381000"/>
          </a:xfrm>
          <a:prstGeom prst="rect">
            <a:avLst/>
          </a:prstGeom>
          <a:noFill/>
        </p:spPr>
        <p:txBody>
          <a:bodyPr wrap="square" rtlCol="0">
            <a:spAutoFit/>
          </a:bodyPr>
          <a:lstStyle/>
          <a:p>
            <a:pPr algn="ctr"/>
            <a:r>
              <a:rPr lang="en-GB" dirty="0">
                <a:solidFill>
                  <a:schemeClr val="bg1"/>
                </a:solidFill>
                <a:latin typeface="Comic Sans MS" panose="030F0702030302020204" pitchFamily="66" charset="0"/>
              </a:rPr>
              <a:t>Cycle B</a:t>
            </a:r>
          </a:p>
        </p:txBody>
      </p:sp>
      <p:pic>
        <p:nvPicPr>
          <p:cNvPr id="2" name="Picture 1">
            <a:extLst>
              <a:ext uri="{FF2B5EF4-FFF2-40B4-BE49-F238E27FC236}">
                <a16:creationId xmlns:a16="http://schemas.microsoft.com/office/drawing/2014/main" id="{003BF4E9-B1D5-4855-93F0-B6DEC5345E30}"/>
              </a:ext>
            </a:extLst>
          </p:cNvPr>
          <p:cNvPicPr>
            <a:picLocks noChangeAspect="1"/>
          </p:cNvPicPr>
          <p:nvPr/>
        </p:nvPicPr>
        <p:blipFill>
          <a:blip r:embed="rId2"/>
          <a:stretch>
            <a:fillRect/>
          </a:stretch>
        </p:blipFill>
        <p:spPr>
          <a:xfrm>
            <a:off x="432155" y="211677"/>
            <a:ext cx="1761897" cy="1018120"/>
          </a:xfrm>
          <a:prstGeom prst="rect">
            <a:avLst/>
          </a:prstGeom>
        </p:spPr>
      </p:pic>
    </p:spTree>
    <p:extLst>
      <p:ext uri="{BB962C8B-B14F-4D97-AF65-F5344CB8AC3E}">
        <p14:creationId xmlns:p14="http://schemas.microsoft.com/office/powerpoint/2010/main" val="351466145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TM03090430[[fn=Banded]]</Template>
  <TotalTime>6108</TotalTime>
  <Words>2466</Words>
  <Application>Microsoft Office PowerPoint</Application>
  <PresentationFormat>Widescreen</PresentationFormat>
  <Paragraphs>351</Paragraphs>
  <Slides>8</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8</vt:i4>
      </vt:variant>
    </vt:vector>
  </HeadingPairs>
  <TitlesOfParts>
    <vt:vector size="16" baseType="lpstr">
      <vt:lpstr>Arial</vt:lpstr>
      <vt:lpstr>Calibri</vt:lpstr>
      <vt:lpstr>Calibri Light</vt:lpstr>
      <vt:lpstr>Comic Sans MS</vt:lpstr>
      <vt:lpstr>Lato Light</vt:lpstr>
      <vt:lpstr>Symbol</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sch8753159@peoversuperior.local</dc:creator>
  <cp:lastModifiedBy>sch8752167</cp:lastModifiedBy>
  <cp:revision>144</cp:revision>
  <dcterms:created xsi:type="dcterms:W3CDTF">2022-11-26T10:59:42Z</dcterms:created>
  <dcterms:modified xsi:type="dcterms:W3CDTF">2023-08-30T16:49:50Z</dcterms:modified>
</cp:coreProperties>
</file>