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56" r:id="rId6"/>
    <p:sldId id="257" r:id="rId7"/>
    <p:sldId id="258" r:id="rId8"/>
    <p:sldId id="259"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B5E9"/>
    <a:srgbClr val="5B9BD5"/>
    <a:srgbClr val="954ECA"/>
    <a:srgbClr val="8BB8E1"/>
    <a:srgbClr val="FF99FF"/>
    <a:srgbClr val="2F76B7"/>
    <a:srgbClr val="C39BE1"/>
    <a:srgbClr val="E8D8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47460A-0D9C-ED94-5362-AA7F56EF12FB}" v="1" dt="2021-02-02T10:16:43.6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varScale="1">
        <p:scale>
          <a:sx n="73" d="100"/>
          <a:sy n="73" d="100"/>
        </p:scale>
        <p:origin x="5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Smith" userId="S::esmith01@cavendish.theharmonytrust.org::44123753-d97c-497a-aaf0-0b98d2e1c5a0" providerId="AD" clId="Web-{D547460A-0D9C-ED94-5362-AA7F56EF12FB}"/>
    <pc:docChg chg="addSld">
      <pc:chgData name="Emma Smith" userId="S::esmith01@cavendish.theharmonytrust.org::44123753-d97c-497a-aaf0-0b98d2e1c5a0" providerId="AD" clId="Web-{D547460A-0D9C-ED94-5362-AA7F56EF12FB}" dt="2021-02-02T10:16:43.664" v="0"/>
      <pc:docMkLst>
        <pc:docMk/>
      </pc:docMkLst>
      <pc:sldChg chg="new">
        <pc:chgData name="Emma Smith" userId="S::esmith01@cavendish.theharmonytrust.org::44123753-d97c-497a-aaf0-0b98d2e1c5a0" providerId="AD" clId="Web-{D547460A-0D9C-ED94-5362-AA7F56EF12FB}" dt="2021-02-02T10:16:43.664" v="0"/>
        <pc:sldMkLst>
          <pc:docMk/>
          <pc:sldMk cId="3785552347"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E867B2-63D2-489D-8FF9-2D203FE81761}" type="datetimeFigureOut">
              <a:rPr lang="en-GB" smtClean="0"/>
              <a:t>15/10/2021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2261328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E867B2-63D2-489D-8FF9-2D203FE81761}" type="datetimeFigureOut">
              <a:rPr lang="en-GB" smtClean="0"/>
              <a:t>15/10/2021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1938810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E867B2-63D2-489D-8FF9-2D203FE81761}" type="datetimeFigureOut">
              <a:rPr lang="en-GB" smtClean="0"/>
              <a:t>15/10/2021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20117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E867B2-63D2-489D-8FF9-2D203FE81761}" type="datetimeFigureOut">
              <a:rPr lang="en-GB" smtClean="0"/>
              <a:t>15/10/2021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3242311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E867B2-63D2-489D-8FF9-2D203FE81761}" type="datetimeFigureOut">
              <a:rPr lang="en-GB" smtClean="0"/>
              <a:t>15/10/2021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541783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E867B2-63D2-489D-8FF9-2D203FE81761}" type="datetimeFigureOut">
              <a:rPr lang="en-GB" smtClean="0"/>
              <a:t>15/10/2021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1606216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E867B2-63D2-489D-8FF9-2D203FE81761}" type="datetimeFigureOut">
              <a:rPr lang="en-GB" smtClean="0"/>
              <a:t>15/10/2021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2928152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E867B2-63D2-489D-8FF9-2D203FE81761}" type="datetimeFigureOut">
              <a:rPr lang="en-GB" smtClean="0"/>
              <a:t>15/10/2021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3101453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E867B2-63D2-489D-8FF9-2D203FE81761}" type="datetimeFigureOut">
              <a:rPr lang="en-GB" smtClean="0"/>
              <a:t>15/10/2021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3620790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E867B2-63D2-489D-8FF9-2D203FE81761}" type="datetimeFigureOut">
              <a:rPr lang="en-GB" smtClean="0"/>
              <a:t>15/10/2021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1172089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E867B2-63D2-489D-8FF9-2D203FE81761}" type="datetimeFigureOut">
              <a:rPr lang="en-GB" smtClean="0"/>
              <a:t>15/10/2021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BB80D-8681-4CE3-8742-F6249485F934}" type="slidenum">
              <a:rPr lang="en-GB" smtClean="0"/>
              <a:t>‹#›</a:t>
            </a:fld>
            <a:endParaRPr lang="en-GB"/>
          </a:p>
        </p:txBody>
      </p:sp>
    </p:spTree>
    <p:extLst>
      <p:ext uri="{BB962C8B-B14F-4D97-AF65-F5344CB8AC3E}">
        <p14:creationId xmlns:p14="http://schemas.microsoft.com/office/powerpoint/2010/main" val="3060887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867B2-63D2-489D-8FF9-2D203FE81761}" type="datetimeFigureOut">
              <a:rPr lang="en-GB" smtClean="0"/>
              <a:t>15/10/2021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BB80D-8681-4CE3-8742-F6249485F934}" type="slidenum">
              <a:rPr lang="en-GB" smtClean="0"/>
              <a:t>‹#›</a:t>
            </a:fld>
            <a:endParaRPr lang="en-GB"/>
          </a:p>
        </p:txBody>
      </p:sp>
    </p:spTree>
    <p:extLst>
      <p:ext uri="{BB962C8B-B14F-4D97-AF65-F5344CB8AC3E}">
        <p14:creationId xmlns:p14="http://schemas.microsoft.com/office/powerpoint/2010/main" val="260697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Our </a:t>
            </a:r>
            <a:r>
              <a:rPr lang="en-GB" dirty="0" smtClean="0">
                <a:solidFill>
                  <a:srgbClr val="954ECA"/>
                </a:solidFill>
              </a:rPr>
              <a:t>ACE</a:t>
            </a:r>
            <a:r>
              <a:rPr lang="en-GB" dirty="0" smtClean="0"/>
              <a:t> Curriculum</a:t>
            </a:r>
            <a:br>
              <a:rPr lang="en-GB" dirty="0" smtClean="0"/>
            </a:br>
            <a:endParaRPr lang="en-GB" dirty="0"/>
          </a:p>
        </p:txBody>
      </p:sp>
      <p:sp>
        <p:nvSpPr>
          <p:cNvPr id="3" name="Subtitle 2"/>
          <p:cNvSpPr>
            <a:spLocks noGrp="1"/>
          </p:cNvSpPr>
          <p:nvPr>
            <p:ph type="subTitle" idx="1"/>
          </p:nvPr>
        </p:nvSpPr>
        <p:spPr>
          <a:xfrm>
            <a:off x="692331" y="2870055"/>
            <a:ext cx="11499669" cy="1655762"/>
          </a:xfrm>
        </p:spPr>
        <p:txBody>
          <a:bodyPr>
            <a:noAutofit/>
          </a:bodyPr>
          <a:lstStyle/>
          <a:p>
            <a:r>
              <a:rPr lang="en-GB" sz="8800" b="1" dirty="0" smtClean="0"/>
              <a:t>A</a:t>
            </a:r>
            <a:r>
              <a:rPr lang="en-GB" sz="6000" b="1" dirty="0" smtClean="0"/>
              <a:t>spire   </a:t>
            </a:r>
            <a:r>
              <a:rPr lang="en-GB" sz="8800" b="1" dirty="0" smtClean="0"/>
              <a:t>C</a:t>
            </a:r>
            <a:r>
              <a:rPr lang="en-GB" sz="6000" b="1" dirty="0" smtClean="0"/>
              <a:t>ollaborate   </a:t>
            </a:r>
            <a:r>
              <a:rPr lang="en-GB" sz="8800" b="1" dirty="0" smtClean="0"/>
              <a:t>E</a:t>
            </a:r>
            <a:r>
              <a:rPr lang="en-GB" sz="6000" b="1" dirty="0" smtClean="0"/>
              <a:t>xperience</a:t>
            </a:r>
            <a:endParaRPr lang="en-GB" sz="6000" b="1"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9647" y="448815"/>
            <a:ext cx="3321573" cy="96197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17875" y="4059921"/>
            <a:ext cx="1556250" cy="1371893"/>
          </a:xfrm>
          <a:prstGeom prst="rect">
            <a:avLst/>
          </a:prstGeom>
          <a:ln w="28575">
            <a:solidFill>
              <a:srgbClr val="954ECA"/>
            </a:solidFill>
          </a:ln>
        </p:spPr>
      </p:pic>
      <p:pic>
        <p:nvPicPr>
          <p:cNvPr id="6"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2611" y="5950452"/>
            <a:ext cx="3066778"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7" name="Rounded Rectangle 6"/>
          <p:cNvSpPr/>
          <p:nvPr/>
        </p:nvSpPr>
        <p:spPr>
          <a:xfrm>
            <a:off x="195943" y="130629"/>
            <a:ext cx="11834948" cy="6557554"/>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5-Point Star 9"/>
          <p:cNvSpPr/>
          <p:nvPr/>
        </p:nvSpPr>
        <p:spPr>
          <a:xfrm>
            <a:off x="3290972" y="3409406"/>
            <a:ext cx="540481" cy="44096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5-Point Star 10"/>
          <p:cNvSpPr/>
          <p:nvPr/>
        </p:nvSpPr>
        <p:spPr>
          <a:xfrm>
            <a:off x="7704155" y="3404262"/>
            <a:ext cx="540481" cy="440965"/>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33246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5133" y="186050"/>
            <a:ext cx="11861074" cy="6420219"/>
          </a:xfrm>
          <a:prstGeom prst="rect">
            <a:avLst/>
          </a:prstGeom>
        </p:spPr>
        <p:txBody>
          <a:bodyPr wrap="square">
            <a:spAutoFit/>
          </a:bodyPr>
          <a:lstStyle/>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Rationale for Curriculum Design</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Following extensive self-evaluation and an in depth knowledge of the local community, school leaders have a clear rationale for their curriculum design. Following careful analysis of the barriers to learning which include some children  having well- being needs, high levels of deprivation and disadvantage, limited social and cultural experiences, restricted vocabulary and poor understanding of social norms.</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We aim to provide an excellent education for our children, which develops the highest possible standards. We have an ACE curriculum </a:t>
            </a:r>
            <a:r>
              <a:rPr lang="en-GB" sz="1600" dirty="0" smtClean="0">
                <a:latin typeface="Calibri" panose="020F0502020204030204" pitchFamily="34" charset="0"/>
                <a:ea typeface="Calibri" panose="020F0502020204030204" pitchFamily="34" charset="0"/>
                <a:cs typeface="Times New Roman" panose="02020603050405020304" pitchFamily="18" charset="0"/>
              </a:rPr>
              <a:t>which has been developed </a:t>
            </a:r>
            <a:r>
              <a:rPr lang="en-GB" sz="1600" dirty="0">
                <a:latin typeface="Calibri" panose="020F0502020204030204" pitchFamily="34" charset="0"/>
                <a:ea typeface="Calibri" panose="020F0502020204030204" pitchFamily="34" charset="0"/>
                <a:cs typeface="Times New Roman" panose="02020603050405020304" pitchFamily="18" charset="0"/>
              </a:rPr>
              <a:t>by the academy. Everything children do in our academy is part of this curriculum. The total learning experience is designed to maximise achievement within the National Curriculum and develop skills, attitudes and attainment in the widest sense.</a:t>
            </a:r>
          </a:p>
          <a:p>
            <a:pPr>
              <a:lnSpc>
                <a:spcPct val="107000"/>
              </a:lnSpc>
              <a:spcAft>
                <a:spcPts val="800"/>
              </a:spcAft>
            </a:pPr>
            <a:r>
              <a:rPr lang="en-GB" sz="1600" b="1" dirty="0">
                <a:latin typeface="Calibri" panose="020F0502020204030204" pitchFamily="34" charset="0"/>
                <a:ea typeface="Calibri" panose="020F0502020204030204" pitchFamily="34" charset="0"/>
                <a:cs typeface="Times New Roman" panose="02020603050405020304" pitchFamily="18" charset="0"/>
              </a:rPr>
              <a:t>A – </a:t>
            </a:r>
            <a:r>
              <a:rPr lang="en-GB" sz="1600" b="1" dirty="0" smtClean="0">
                <a:latin typeface="Calibri" panose="020F0502020204030204" pitchFamily="34" charset="0"/>
                <a:ea typeface="Calibri" panose="020F0502020204030204" pitchFamily="34" charset="0"/>
                <a:cs typeface="Times New Roman" panose="02020603050405020304" pitchFamily="18" charset="0"/>
              </a:rPr>
              <a:t>Aspiration</a:t>
            </a:r>
            <a:endParaRPr lang="en-GB" sz="16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600" b="1" dirty="0">
                <a:latin typeface="Calibri" panose="020F0502020204030204" pitchFamily="34" charset="0"/>
                <a:ea typeface="Calibri" panose="020F0502020204030204" pitchFamily="34" charset="0"/>
                <a:cs typeface="Times New Roman" panose="02020603050405020304" pitchFamily="18" charset="0"/>
              </a:rPr>
              <a:t>C – Collaboration</a:t>
            </a:r>
          </a:p>
          <a:p>
            <a:pPr>
              <a:lnSpc>
                <a:spcPct val="107000"/>
              </a:lnSpc>
              <a:spcAft>
                <a:spcPts val="800"/>
              </a:spcAft>
            </a:pPr>
            <a:r>
              <a:rPr lang="en-GB" sz="1600" b="1" dirty="0">
                <a:latin typeface="Calibri" panose="020F0502020204030204" pitchFamily="34" charset="0"/>
                <a:ea typeface="Calibri" panose="020F0502020204030204" pitchFamily="34" charset="0"/>
                <a:cs typeface="Times New Roman" panose="02020603050405020304" pitchFamily="18" charset="0"/>
              </a:rPr>
              <a:t>E – Experience</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We aim to:</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Provide children with opportunities to engage with the world beyond </a:t>
            </a:r>
            <a:r>
              <a:rPr lang="en-GB" sz="1600" dirty="0" err="1">
                <a:latin typeface="Calibri" panose="020F0502020204030204" pitchFamily="34" charset="0"/>
                <a:ea typeface="Calibri" panose="020F0502020204030204" pitchFamily="34" charset="0"/>
                <a:cs typeface="Times New Roman" panose="02020603050405020304" pitchFamily="18" charset="0"/>
              </a:rPr>
              <a:t>Chaddesden</a:t>
            </a:r>
            <a:r>
              <a:rPr lang="en-GB" sz="16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Ensure reading is a priority as we see this as the cornerstone of all learning.</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Ensure our children have mathematical fluency and confidence in numeracy.</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Give children high aspirations, opportunities to collaborate and a wide range of experiences. (The ACE curriculum)</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Increase cultural capital by specifically giving children experiences of authors, artists, music and theatre.</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Increase children’s knowledge of cultures and those from different faiths and backgrounds.</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Provide a broad and balanced curriculum for all year groups which builds progressive skills and knowledge of which the children can base their future learning</a:t>
            </a:r>
            <a:r>
              <a:rPr lang="en-GB" sz="1600" dirty="0" smtClean="0">
                <a:latin typeface="Calibri" panose="020F0502020204030204" pitchFamily="34" charset="0"/>
                <a:ea typeface="Calibri" panose="020F0502020204030204" pitchFamily="34" charset="0"/>
                <a:cs typeface="Times New Roman" panose="02020603050405020304" pitchFamily="18" charset="0"/>
              </a:rPr>
              <a:t>.</a:t>
            </a:r>
            <a:endParaRPr lang="en-GB"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235133" y="186050"/>
            <a:ext cx="11769633" cy="6528259"/>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2136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2070" y="194713"/>
            <a:ext cx="11717382" cy="6021585"/>
          </a:xfrm>
          <a:prstGeom prst="rect">
            <a:avLst/>
          </a:prstGeom>
        </p:spPr>
        <p:txBody>
          <a:bodyPr wrap="square">
            <a:spAutoFit/>
          </a:bodyPr>
          <a:lstStyle/>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Deliver a curriculum which allows children to commit learning to their long term memory.</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Teach a wide range of metacognitive strategies to enable children to understand how they learn.</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Ensure there is sufficient depth and coverage in all subjects we teach.</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Base our curriculum on pupils’ current knowledge and understanding.</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Provide opportunities for the children to build character including resilience, perseverance, confidence and tolerance through initiatives such as Forest schools and The Harmony Pledge.</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Implementation</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Subject leaders are responsible for implementation within their curriculum area and this continues to be an area of development within the academy. Through continuous professional development, school leaders are ensuring subject leaders have the knowledge, expertise and practical skills to fulfil their role effectively. Leaders role model exemplary subject leadership and provide individual training and coaching where identified.  Core subjects have been addressed as a priority and have resulted in improved pupil outcomes. Our primary focus has been ensuring quality first teaching in every lesson of every day. Learning is now good and initiatives to further enhance QFT are being developed.</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Schemes of work have been put in place for some subjects to support staff in some areas of the curriculum. Initiatives such as Forest school and the teaching of sport are strengths of the school. The Harmony Pledge has been implemented in October to further strengthen personal development of our pupils.</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Partnerships have been developed to enable a wide range of enrichment to the curriculum. All year groups experience a singing programme which includes performing and understanding opera. A strong link has been formed with a school in China, resulting in reciprocal visits.</a:t>
            </a:r>
          </a:p>
          <a:p>
            <a:pPr>
              <a:lnSpc>
                <a:spcPct val="107000"/>
              </a:lnSpc>
              <a:spcAft>
                <a:spcPts val="800"/>
              </a:spcAft>
            </a:pPr>
            <a:r>
              <a:rPr lang="en-GB" sz="1600" dirty="0">
                <a:latin typeface="Calibri" panose="020F0502020204030204" pitchFamily="34" charset="0"/>
                <a:ea typeface="Calibri" panose="020F0502020204030204" pitchFamily="34" charset="0"/>
                <a:cs typeface="Times New Roman" panose="02020603050405020304" pitchFamily="18" charset="0"/>
              </a:rPr>
              <a:t>The impact of the changes we have implemented are being regularly monitored.</a:t>
            </a:r>
          </a:p>
        </p:txBody>
      </p:sp>
      <p:sp>
        <p:nvSpPr>
          <p:cNvPr id="3" name="Rectangle 2"/>
          <p:cNvSpPr/>
          <p:nvPr/>
        </p:nvSpPr>
        <p:spPr>
          <a:xfrm>
            <a:off x="235133" y="186050"/>
            <a:ext cx="11769633" cy="6528259"/>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9687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89411" y="142875"/>
            <a:ext cx="11495315" cy="6278349"/>
          </a:xfrm>
          <a:prstGeom prst="roundRect">
            <a:avLst/>
          </a:prstGeom>
          <a:gradFill>
            <a:gsLst>
              <a:gs pos="0">
                <a:schemeClr val="accent1">
                  <a:lumMod val="5000"/>
                  <a:lumOff val="95000"/>
                </a:schemeClr>
              </a:gs>
              <a:gs pos="74000">
                <a:schemeClr val="accent1">
                  <a:lumMod val="45000"/>
                  <a:lumOff val="55000"/>
                </a:schemeClr>
              </a:gs>
              <a:gs pos="37000">
                <a:srgbClr val="BBD5ED"/>
              </a:gs>
              <a:gs pos="68000">
                <a:schemeClr val="accent1">
                  <a:lumMod val="45000"/>
                  <a:lumOff val="55000"/>
                </a:schemeClr>
              </a:gs>
              <a:gs pos="100000">
                <a:srgbClr val="2F76B7"/>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TextBox 2"/>
          <p:cNvSpPr txBox="1"/>
          <p:nvPr/>
        </p:nvSpPr>
        <p:spPr>
          <a:xfrm>
            <a:off x="3365318" y="178272"/>
            <a:ext cx="5143500" cy="584775"/>
          </a:xfrm>
          <a:prstGeom prst="rect">
            <a:avLst/>
          </a:prstGeom>
          <a:noFill/>
        </p:spPr>
        <p:txBody>
          <a:bodyPr wrap="square" rtlCol="0">
            <a:spAutoFit/>
          </a:bodyPr>
          <a:lstStyle/>
          <a:p>
            <a:pPr algn="ctr"/>
            <a:r>
              <a:rPr lang="en-GB" sz="3200" b="1" u="sng" dirty="0" smtClean="0"/>
              <a:t>Key Drivers</a:t>
            </a:r>
            <a:endParaRPr lang="en-GB" sz="3200" b="1" u="sng" dirty="0"/>
          </a:p>
        </p:txBody>
      </p:sp>
      <p:sp>
        <p:nvSpPr>
          <p:cNvPr id="4" name="TextBox 3"/>
          <p:cNvSpPr txBox="1"/>
          <p:nvPr/>
        </p:nvSpPr>
        <p:spPr>
          <a:xfrm>
            <a:off x="1011963" y="451877"/>
            <a:ext cx="10672763" cy="2031325"/>
          </a:xfrm>
          <a:prstGeom prst="rect">
            <a:avLst/>
          </a:prstGeom>
          <a:noFill/>
        </p:spPr>
        <p:txBody>
          <a:bodyPr wrap="square" rtlCol="0">
            <a:spAutoFit/>
          </a:bodyPr>
          <a:lstStyle/>
          <a:p>
            <a:endParaRPr lang="en-GB" dirty="0" smtClean="0"/>
          </a:p>
          <a:p>
            <a:r>
              <a:rPr lang="en-GB" dirty="0" smtClean="0"/>
              <a:t>Our Key drivers at Cavendish Close Junior Academy are</a:t>
            </a:r>
          </a:p>
          <a:p>
            <a:endParaRPr lang="en-GB" dirty="0" smtClean="0"/>
          </a:p>
          <a:p>
            <a:endParaRPr lang="en-GB" dirty="0"/>
          </a:p>
          <a:p>
            <a:endParaRPr lang="en-GB" dirty="0"/>
          </a:p>
          <a:p>
            <a:endParaRPr lang="en-GB" dirty="0" smtClean="0"/>
          </a:p>
          <a:p>
            <a:pPr marL="285750" indent="-285750">
              <a:buFont typeface="Wingdings" panose="05000000000000000000" pitchFamily="2" charset="2"/>
              <a:buChar char="v"/>
            </a:pPr>
            <a:endParaRPr lang="en-GB" dirty="0"/>
          </a:p>
        </p:txBody>
      </p:sp>
      <p:sp>
        <p:nvSpPr>
          <p:cNvPr id="8" name="Right Arrow 7"/>
          <p:cNvSpPr/>
          <p:nvPr/>
        </p:nvSpPr>
        <p:spPr>
          <a:xfrm rot="1412776">
            <a:off x="2052049" y="1579816"/>
            <a:ext cx="2219639" cy="1254341"/>
          </a:xfrm>
          <a:prstGeom prst="rightArrow">
            <a:avLst/>
          </a:prstGeom>
          <a:gradFill flip="none" rotWithShape="1">
            <a:gsLst>
              <a:gs pos="64200">
                <a:srgbClr val="FFFF00"/>
              </a:gs>
              <a:gs pos="0">
                <a:srgbClr val="954ECA"/>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solidFill>
                <a:latin typeface="Ink Free" panose="03080402000500000000" pitchFamily="66" charset="0"/>
              </a:rPr>
              <a:t>Aspiration</a:t>
            </a:r>
            <a:endParaRPr lang="en-GB" sz="2800" b="1" dirty="0">
              <a:solidFill>
                <a:schemeClr val="tx1"/>
              </a:solidFill>
              <a:latin typeface="Ink Free" panose="03080402000500000000" pitchFamily="66" charset="0"/>
            </a:endParaRPr>
          </a:p>
        </p:txBody>
      </p:sp>
      <p:sp>
        <p:nvSpPr>
          <p:cNvPr id="9" name="TextBox 8"/>
          <p:cNvSpPr txBox="1"/>
          <p:nvPr/>
        </p:nvSpPr>
        <p:spPr>
          <a:xfrm>
            <a:off x="4538737" y="946715"/>
            <a:ext cx="6605513" cy="5755422"/>
          </a:xfrm>
          <a:prstGeom prst="rect">
            <a:avLst/>
          </a:prstGeom>
          <a:noFill/>
          <a:ln w="19050">
            <a:noFill/>
          </a:ln>
        </p:spPr>
        <p:txBody>
          <a:bodyPr wrap="square" rtlCol="0">
            <a:spAutoFit/>
          </a:bodyPr>
          <a:lstStyle/>
          <a:p>
            <a:r>
              <a:rPr lang="en-GB" sz="1750" b="1" dirty="0" smtClean="0"/>
              <a:t>Aspirations</a:t>
            </a:r>
            <a:r>
              <a:rPr lang="en-GB" sz="1750" dirty="0" smtClean="0"/>
              <a:t> is a key part of our curriculum. Our Curriculum is aspirational across all subjects and is designed to ensure pupils are given opportunities to develop their skills as an effective learner as well as learning the skills and content relevant to their age and ability. By ensuring we have a deep, rich curriculum which is progressively sequenced over time, we build the children’s aspirations for their future and provide opportunities to build on and extend their knowledge.</a:t>
            </a:r>
          </a:p>
          <a:p>
            <a:r>
              <a:rPr lang="en-GB" sz="1750" dirty="0" smtClean="0"/>
              <a:t> All of our curriculum and lesson design is built around </a:t>
            </a:r>
            <a:r>
              <a:rPr lang="en-GB" sz="1750" b="1" dirty="0" smtClean="0"/>
              <a:t>collaboration</a:t>
            </a:r>
            <a:r>
              <a:rPr lang="en-GB" sz="1750" dirty="0" smtClean="0"/>
              <a:t>. This is such an important part of the pupils learning in order for them to work in different groups, have different roles within the group and learn from different people. It is in these situations skills such as flexibility, problem solving and decision making needed in future careers are developed.</a:t>
            </a:r>
          </a:p>
          <a:p>
            <a:r>
              <a:rPr lang="en-GB" sz="1750" dirty="0" smtClean="0"/>
              <a:t>By offering our children a wealth of planned </a:t>
            </a:r>
            <a:r>
              <a:rPr lang="en-GB" sz="1750" b="1" dirty="0" smtClean="0"/>
              <a:t>experiences</a:t>
            </a:r>
            <a:r>
              <a:rPr lang="en-GB" sz="1750" dirty="0" smtClean="0"/>
              <a:t> both in and outside of the classroom, we expand our pupils knowledge and horizons to a world they may otherwise not have known. Opera to Samba, </a:t>
            </a:r>
            <a:r>
              <a:rPr lang="en-GB" sz="1750" dirty="0" smtClean="0"/>
              <a:t>William Morris </a:t>
            </a:r>
            <a:r>
              <a:rPr lang="en-GB" sz="1750" dirty="0" smtClean="0"/>
              <a:t>to </a:t>
            </a:r>
            <a:r>
              <a:rPr lang="en-GB" sz="1750" dirty="0" smtClean="0"/>
              <a:t>Stephen Wiltshire</a:t>
            </a:r>
            <a:r>
              <a:rPr lang="en-GB" sz="1750" dirty="0" smtClean="0"/>
              <a:t> </a:t>
            </a:r>
            <a:r>
              <a:rPr lang="en-GB" sz="1750" dirty="0" smtClean="0"/>
              <a:t>and Martin </a:t>
            </a:r>
            <a:r>
              <a:rPr lang="en-GB" sz="1750" dirty="0" smtClean="0"/>
              <a:t>Luther </a:t>
            </a:r>
            <a:r>
              <a:rPr lang="en-GB" sz="1750" dirty="0" smtClean="0"/>
              <a:t>King to Malala are a handful of learning opportunities which build the children’s cultural capital to enable them to succeed in their future.</a:t>
            </a:r>
          </a:p>
          <a:p>
            <a:endParaRPr lang="en-GB" dirty="0"/>
          </a:p>
        </p:txBody>
      </p:sp>
      <p:sp>
        <p:nvSpPr>
          <p:cNvPr id="10" name="Right Arrow 9"/>
          <p:cNvSpPr/>
          <p:nvPr/>
        </p:nvSpPr>
        <p:spPr>
          <a:xfrm>
            <a:off x="1439158" y="2998443"/>
            <a:ext cx="2487014" cy="1161999"/>
          </a:xfrm>
          <a:prstGeom prst="rightArrow">
            <a:avLst/>
          </a:prstGeom>
          <a:gradFill flip="none" rotWithShape="1">
            <a:gsLst>
              <a:gs pos="64200">
                <a:srgbClr val="FF0000"/>
              </a:gs>
              <a:gs pos="0">
                <a:srgbClr val="954ECA"/>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solidFill>
                <a:latin typeface="Ink Free" panose="03080402000500000000" pitchFamily="66" charset="0"/>
              </a:rPr>
              <a:t>Collaboration</a:t>
            </a:r>
            <a:endParaRPr lang="en-GB" sz="2800" b="1" dirty="0">
              <a:solidFill>
                <a:schemeClr val="tx1"/>
              </a:solidFill>
              <a:latin typeface="Ink Free" panose="03080402000500000000" pitchFamily="66" charset="0"/>
            </a:endParaRPr>
          </a:p>
        </p:txBody>
      </p:sp>
      <p:sp>
        <p:nvSpPr>
          <p:cNvPr id="14" name="Right Arrow 13"/>
          <p:cNvSpPr/>
          <p:nvPr/>
        </p:nvSpPr>
        <p:spPr>
          <a:xfrm rot="20253634">
            <a:off x="1947578" y="4352427"/>
            <a:ext cx="2284258" cy="1205205"/>
          </a:xfrm>
          <a:prstGeom prst="rightArrow">
            <a:avLst/>
          </a:prstGeom>
          <a:gradFill flip="none" rotWithShape="1">
            <a:gsLst>
              <a:gs pos="64200">
                <a:srgbClr val="00B050"/>
              </a:gs>
              <a:gs pos="0">
                <a:srgbClr val="954ECA"/>
              </a:gs>
              <a:gs pos="50000">
                <a:schemeClr val="accent1">
                  <a:tint val="44500"/>
                  <a:satMod val="160000"/>
                </a:schemeClr>
              </a:gs>
              <a:gs pos="100000">
                <a:schemeClr val="accent1">
                  <a:tint val="23500"/>
                  <a:satMod val="160000"/>
                </a:schemeClr>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solidFill>
                  <a:schemeClr val="tx1"/>
                </a:solidFill>
                <a:latin typeface="Ink Free" panose="03080402000500000000" pitchFamily="66" charset="0"/>
              </a:rPr>
              <a:t>Experiences</a:t>
            </a:r>
            <a:endParaRPr lang="en-GB" sz="2800" b="1" dirty="0">
              <a:solidFill>
                <a:schemeClr val="tx1"/>
              </a:solidFill>
              <a:latin typeface="Ink Free" panose="03080402000500000000" pitchFamily="66" charset="0"/>
            </a:endParaRPr>
          </a:p>
        </p:txBody>
      </p:sp>
      <p:sp>
        <p:nvSpPr>
          <p:cNvPr id="15" name="Rounded Rectangle 14"/>
          <p:cNvSpPr/>
          <p:nvPr/>
        </p:nvSpPr>
        <p:spPr>
          <a:xfrm>
            <a:off x="1229778" y="1387141"/>
            <a:ext cx="3091144" cy="4427872"/>
          </a:xfrm>
          <a:prstGeom prst="roundRect">
            <a:avLst/>
          </a:prstGeom>
          <a:noFill/>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96478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5378" y="346079"/>
            <a:ext cx="1243170" cy="3600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8" name="Rectangle 7"/>
          <p:cNvSpPr/>
          <p:nvPr/>
        </p:nvSpPr>
        <p:spPr>
          <a:xfrm>
            <a:off x="4890940" y="146585"/>
            <a:ext cx="1672047" cy="66620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p:cNvSpPr/>
          <p:nvPr/>
        </p:nvSpPr>
        <p:spPr>
          <a:xfrm>
            <a:off x="244164" y="1914524"/>
            <a:ext cx="3938147" cy="4708345"/>
          </a:xfrm>
          <a:prstGeom prst="rect">
            <a:avLst/>
          </a:prstGeom>
          <a:solidFill>
            <a:srgbClr val="8BB8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t>*Develop our pupils’ character, resilience and a range of social and emotional competencies.</a:t>
            </a:r>
          </a:p>
          <a:p>
            <a:r>
              <a:rPr lang="en-GB" b="1" dirty="0"/>
              <a:t>*Provide our pupils with academic excellence.</a:t>
            </a:r>
          </a:p>
          <a:p>
            <a:r>
              <a:rPr lang="en-GB" b="1" dirty="0"/>
              <a:t>*Support our pupils’ spiritual, moral, cultural and physical development.</a:t>
            </a:r>
          </a:p>
          <a:p>
            <a:r>
              <a:rPr lang="en-GB" b="1" dirty="0"/>
              <a:t>*Build our pupils’ confidence to have the highest expectation of themselves and their future.</a:t>
            </a:r>
          </a:p>
          <a:p>
            <a:r>
              <a:rPr lang="en-GB" b="1" dirty="0"/>
              <a:t>*Celebrate our pupils’ academic, creative and sporting achievements.</a:t>
            </a:r>
          </a:p>
          <a:p>
            <a:r>
              <a:rPr lang="en-GB" b="1" dirty="0"/>
              <a:t>*</a:t>
            </a:r>
            <a:r>
              <a:rPr lang="en-GB" b="1" dirty="0" err="1"/>
              <a:t>Instill</a:t>
            </a:r>
            <a:r>
              <a:rPr lang="en-GB" b="1" dirty="0"/>
              <a:t> in them a desire for learning which continues throughout their lives.</a:t>
            </a:r>
          </a:p>
        </p:txBody>
      </p:sp>
      <p:sp>
        <p:nvSpPr>
          <p:cNvPr id="11" name="Rectangle 10"/>
          <p:cNvSpPr/>
          <p:nvPr/>
        </p:nvSpPr>
        <p:spPr>
          <a:xfrm>
            <a:off x="405274" y="798437"/>
            <a:ext cx="11786726" cy="646331"/>
          </a:xfrm>
          <a:prstGeom prst="rect">
            <a:avLst/>
          </a:prstGeom>
        </p:spPr>
        <p:txBody>
          <a:bodyPr wrap="square">
            <a:spAutoFit/>
          </a:bodyPr>
          <a:lstStyle/>
          <a:p>
            <a:pPr algn="just"/>
            <a:r>
              <a:rPr lang="en-GB" b="1" dirty="0">
                <a:solidFill>
                  <a:srgbClr val="8F8F8F"/>
                </a:solidFill>
              </a:rPr>
              <a:t>We </a:t>
            </a:r>
            <a:r>
              <a:rPr lang="en-GB" b="1" i="0" u="none" strike="noStrike" dirty="0">
                <a:solidFill>
                  <a:srgbClr val="8F8F8F"/>
                </a:solidFill>
                <a:effectLst/>
              </a:rPr>
              <a:t>make a pledge to support every one of our pupils to achieve their potential. We want our pupils to be life-long learners to    </a:t>
            </a:r>
            <a:r>
              <a:rPr lang="en-GB" b="1" i="0" u="none" strike="noStrike" dirty="0">
                <a:solidFill>
                  <a:srgbClr val="6C3A92"/>
                </a:solidFill>
                <a:effectLst/>
                <a:latin typeface="&amp;quot"/>
              </a:rPr>
              <a:t>BELIEVE – ACHIEVE – SUCCEED.</a:t>
            </a:r>
          </a:p>
        </p:txBody>
      </p:sp>
      <p:sp>
        <p:nvSpPr>
          <p:cNvPr id="12" name="Rectangle 11"/>
          <p:cNvSpPr/>
          <p:nvPr/>
        </p:nvSpPr>
        <p:spPr>
          <a:xfrm>
            <a:off x="244164" y="1444768"/>
            <a:ext cx="3938147" cy="912671"/>
          </a:xfrm>
          <a:prstGeom prst="rect">
            <a:avLst/>
          </a:prstGeom>
          <a:solidFill>
            <a:srgbClr val="D3B5E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We pledge to provide a curriculum which will -</a:t>
            </a:r>
          </a:p>
        </p:txBody>
      </p:sp>
      <p:sp>
        <p:nvSpPr>
          <p:cNvPr id="17" name="Rectangle 16"/>
          <p:cNvSpPr/>
          <p:nvPr/>
        </p:nvSpPr>
        <p:spPr>
          <a:xfrm>
            <a:off x="4554226" y="2014538"/>
            <a:ext cx="7332974" cy="4613455"/>
          </a:xfrm>
          <a:prstGeom prst="rect">
            <a:avLst/>
          </a:prstGeom>
          <a:solidFill>
            <a:srgbClr val="2F76B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b="1" dirty="0"/>
          </a:p>
          <a:p>
            <a:r>
              <a:rPr lang="en-GB" b="1" dirty="0"/>
              <a:t>By the time children leave Cavendish Close Junior Academy they will have completed the following pledges.</a:t>
            </a:r>
          </a:p>
          <a:p>
            <a:r>
              <a:rPr lang="en-GB" b="1" dirty="0"/>
              <a:t>1.To take responsibility for their own safety, health and well-being.</a:t>
            </a:r>
          </a:p>
          <a:p>
            <a:r>
              <a:rPr lang="en-GB" b="1" dirty="0"/>
              <a:t>2.To engage in fundraising and charitable events.</a:t>
            </a:r>
          </a:p>
          <a:p>
            <a:r>
              <a:rPr lang="en-GB" b="1" dirty="0"/>
              <a:t>3.To take part in a presentation, sporting event or performance to an audience or in a public place.</a:t>
            </a:r>
          </a:p>
          <a:p>
            <a:r>
              <a:rPr lang="en-GB" b="1" dirty="0"/>
              <a:t>4.To contribute to environmental sustainability.</a:t>
            </a:r>
          </a:p>
          <a:p>
            <a:r>
              <a:rPr lang="en-GB" b="1" dirty="0"/>
              <a:t>5.To understand and learn from and about other cultures and faiths in our diverse community.</a:t>
            </a:r>
          </a:p>
          <a:p>
            <a:r>
              <a:rPr lang="en-GB" b="1" dirty="0"/>
              <a:t>6.To help others through volunteering activities. </a:t>
            </a:r>
          </a:p>
          <a:p>
            <a:r>
              <a:rPr lang="en-GB" b="1" dirty="0"/>
              <a:t>7.To be involved in a democratic process.</a:t>
            </a:r>
          </a:p>
          <a:p>
            <a:r>
              <a:rPr lang="en-GB" b="1" dirty="0"/>
              <a:t>8.To experience educational visits/overnight residential trip.</a:t>
            </a:r>
          </a:p>
          <a:p>
            <a:r>
              <a:rPr lang="en-GB" b="1" dirty="0"/>
              <a:t>9.To take an active role as a learner.</a:t>
            </a:r>
          </a:p>
          <a:p>
            <a:r>
              <a:rPr lang="en-GB" b="1" dirty="0"/>
              <a:t>10.To understand the world of work and have high aspirations for their future. </a:t>
            </a:r>
          </a:p>
        </p:txBody>
      </p:sp>
      <p:sp>
        <p:nvSpPr>
          <p:cNvPr id="18" name="Rectangle 17"/>
          <p:cNvSpPr/>
          <p:nvPr/>
        </p:nvSpPr>
        <p:spPr>
          <a:xfrm>
            <a:off x="4554225" y="1444767"/>
            <a:ext cx="7332975" cy="912671"/>
          </a:xfrm>
          <a:prstGeom prst="rect">
            <a:avLst/>
          </a:prstGeom>
          <a:solidFill>
            <a:srgbClr val="954E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a:t>We want our pupils to have drive and tenacity; to stick at a task; to understand how to work towards long term goals; and be able to pick themselves up and bounce back from life’s challenges.</a:t>
            </a:r>
          </a:p>
        </p:txBody>
      </p:sp>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48814" y="101623"/>
            <a:ext cx="1638299" cy="72742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1"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2819" y="142277"/>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67963" y="4727002"/>
            <a:ext cx="1284106" cy="1131988"/>
          </a:xfrm>
          <a:prstGeom prst="rect">
            <a:avLst/>
          </a:prstGeom>
          <a:ln w="28575">
            <a:solidFill>
              <a:srgbClr val="954ECA"/>
            </a:solidFill>
          </a:ln>
        </p:spPr>
      </p:pic>
    </p:spTree>
    <p:extLst>
      <p:ext uri="{BB962C8B-B14F-4D97-AF65-F5344CB8AC3E}">
        <p14:creationId xmlns:p14="http://schemas.microsoft.com/office/powerpoint/2010/main" val="3299420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819" y="142277"/>
            <a:ext cx="2571750" cy="64611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378" y="285313"/>
            <a:ext cx="1243170" cy="36003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p:cNvSpPr/>
          <p:nvPr/>
        </p:nvSpPr>
        <p:spPr>
          <a:xfrm>
            <a:off x="4890940" y="146585"/>
            <a:ext cx="1672047" cy="666206"/>
          </a:xfrm>
          <a:prstGeom prst="rect">
            <a:avLst/>
          </a:pr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107002" y="-4260"/>
            <a:ext cx="1898700" cy="81705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9" name="6-Point Star 8"/>
          <p:cNvSpPr/>
          <p:nvPr/>
        </p:nvSpPr>
        <p:spPr>
          <a:xfrm>
            <a:off x="640080" y="1716861"/>
            <a:ext cx="5185953" cy="4846319"/>
          </a:xfrm>
          <a:prstGeom prst="star6">
            <a:avLst>
              <a:gd name="adj" fmla="val 38006"/>
              <a:gd name="hf" fmla="val 115470"/>
            </a:avLst>
          </a:prstGeom>
          <a:ln w="7620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Resilient</a:t>
            </a:r>
          </a:p>
          <a:p>
            <a:pPr algn="ctr"/>
            <a:r>
              <a:rPr lang="en-GB" sz="1600" b="1" dirty="0"/>
              <a:t>Problem-Solver</a:t>
            </a:r>
          </a:p>
          <a:p>
            <a:pPr algn="ctr"/>
            <a:r>
              <a:rPr lang="en-GB" sz="1600" b="1" dirty="0"/>
              <a:t>Compassionate</a:t>
            </a:r>
          </a:p>
          <a:p>
            <a:pPr algn="ctr"/>
            <a:r>
              <a:rPr lang="en-GB" sz="1600" b="1" dirty="0"/>
              <a:t>Cooperative</a:t>
            </a:r>
          </a:p>
          <a:p>
            <a:pPr algn="ctr"/>
            <a:r>
              <a:rPr lang="en-GB" sz="1600" b="1" dirty="0"/>
              <a:t>Aspirational</a:t>
            </a:r>
          </a:p>
          <a:p>
            <a:pPr algn="ctr"/>
            <a:r>
              <a:rPr lang="en-GB" sz="1600" b="1" dirty="0"/>
              <a:t>Confident</a:t>
            </a:r>
          </a:p>
          <a:p>
            <a:pPr algn="ctr"/>
            <a:r>
              <a:rPr lang="en-GB" sz="1600" b="1" dirty="0"/>
              <a:t>Effective</a:t>
            </a:r>
          </a:p>
          <a:p>
            <a:pPr algn="ctr"/>
            <a:r>
              <a:rPr lang="en-GB" sz="1600" b="1" dirty="0"/>
              <a:t>Communicator</a:t>
            </a:r>
          </a:p>
          <a:p>
            <a:pPr algn="ctr"/>
            <a:r>
              <a:rPr lang="en-GB" sz="1600" b="1" dirty="0"/>
              <a:t>Motivated</a:t>
            </a:r>
          </a:p>
          <a:p>
            <a:pPr algn="ctr"/>
            <a:r>
              <a:rPr lang="en-GB" sz="1600" b="1" dirty="0"/>
              <a:t>Tolerant</a:t>
            </a:r>
          </a:p>
          <a:p>
            <a:pPr algn="ctr"/>
            <a:r>
              <a:rPr lang="en-GB" sz="1600" b="1" dirty="0"/>
              <a:t>Honest</a:t>
            </a:r>
          </a:p>
        </p:txBody>
      </p:sp>
      <p:sp>
        <p:nvSpPr>
          <p:cNvPr id="10" name="Rectangle 9"/>
          <p:cNvSpPr/>
          <p:nvPr/>
        </p:nvSpPr>
        <p:spPr>
          <a:xfrm>
            <a:off x="1136469" y="1081731"/>
            <a:ext cx="4127862" cy="587829"/>
          </a:xfrm>
          <a:prstGeom prst="rect">
            <a:avLst/>
          </a:prstGeom>
          <a:solidFill>
            <a:srgbClr val="C39B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Through The Harmony Pledge we aim to develop these character traits.</a:t>
            </a:r>
          </a:p>
        </p:txBody>
      </p:sp>
      <p:sp>
        <p:nvSpPr>
          <p:cNvPr id="11" name="Rounded Rectangle 10"/>
          <p:cNvSpPr/>
          <p:nvPr/>
        </p:nvSpPr>
        <p:spPr>
          <a:xfrm>
            <a:off x="452819" y="918674"/>
            <a:ext cx="5516908" cy="5833012"/>
          </a:xfrm>
          <a:prstGeom prst="roundRect">
            <a:avLst/>
          </a:prstGeom>
          <a:noFill/>
          <a:ln w="3810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p:nvSpPr>
        <p:spPr>
          <a:xfrm>
            <a:off x="6348548" y="878810"/>
            <a:ext cx="5516908" cy="5833012"/>
          </a:xfrm>
          <a:prstGeom prst="roundRect">
            <a:avLst/>
          </a:prstGeom>
          <a:noFill/>
          <a:ln w="3810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7043071" y="1081731"/>
            <a:ext cx="4127862" cy="587829"/>
          </a:xfrm>
          <a:prstGeom prst="rect">
            <a:avLst/>
          </a:prstGeom>
          <a:solidFill>
            <a:srgbClr val="8BB8E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Within each lesson we promote the following skills and attributes.</a:t>
            </a:r>
          </a:p>
        </p:txBody>
      </p:sp>
      <p:sp>
        <p:nvSpPr>
          <p:cNvPr id="15" name="6-Point Star 14"/>
          <p:cNvSpPr/>
          <p:nvPr/>
        </p:nvSpPr>
        <p:spPr>
          <a:xfrm>
            <a:off x="6439989" y="1735579"/>
            <a:ext cx="5303519" cy="4976243"/>
          </a:xfrm>
          <a:prstGeom prst="star6">
            <a:avLst>
              <a:gd name="adj" fmla="val 38006"/>
              <a:gd name="hf" fmla="val 115470"/>
            </a:avLst>
          </a:prstGeom>
          <a:solidFill>
            <a:srgbClr val="C39BE1"/>
          </a:solidFill>
          <a:ln w="76200">
            <a:solidFill>
              <a:srgbClr val="2F76B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Memory</a:t>
            </a:r>
          </a:p>
          <a:p>
            <a:pPr algn="ctr"/>
            <a:r>
              <a:rPr lang="en-GB" sz="1600" b="1" dirty="0"/>
              <a:t>Remembering</a:t>
            </a:r>
          </a:p>
          <a:p>
            <a:pPr algn="ctr"/>
            <a:r>
              <a:rPr lang="en-GB" sz="1600" b="1" dirty="0"/>
              <a:t>Questioning</a:t>
            </a:r>
          </a:p>
          <a:p>
            <a:pPr algn="ctr"/>
            <a:r>
              <a:rPr lang="en-GB" sz="1600" b="1" dirty="0"/>
              <a:t>Problem –Solving</a:t>
            </a:r>
          </a:p>
          <a:p>
            <a:pPr algn="ctr"/>
            <a:r>
              <a:rPr lang="en-GB" sz="1600" b="1" dirty="0"/>
              <a:t>Effective communicator</a:t>
            </a:r>
          </a:p>
          <a:p>
            <a:pPr algn="ctr"/>
            <a:r>
              <a:rPr lang="en-GB" sz="1600" b="1" dirty="0"/>
              <a:t>Effective listener</a:t>
            </a:r>
          </a:p>
          <a:p>
            <a:pPr algn="ctr"/>
            <a:r>
              <a:rPr lang="en-GB" sz="1600" b="1" dirty="0"/>
              <a:t>Thinking</a:t>
            </a:r>
          </a:p>
          <a:p>
            <a:pPr algn="ctr"/>
            <a:r>
              <a:rPr lang="en-GB" sz="1600" b="1" dirty="0"/>
              <a:t>Responsible</a:t>
            </a:r>
          </a:p>
          <a:p>
            <a:pPr algn="ctr"/>
            <a:r>
              <a:rPr lang="en-GB" sz="1600" b="1" dirty="0"/>
              <a:t>Compassionate</a:t>
            </a:r>
          </a:p>
          <a:p>
            <a:pPr algn="ctr"/>
            <a:r>
              <a:rPr lang="en-GB" sz="1600" b="1" dirty="0"/>
              <a:t>Motivated</a:t>
            </a:r>
          </a:p>
          <a:p>
            <a:pPr algn="ctr"/>
            <a:r>
              <a:rPr lang="en-GB" sz="1600" b="1" dirty="0"/>
              <a:t>Resourceful</a:t>
            </a:r>
          </a:p>
          <a:p>
            <a:pPr algn="ctr"/>
            <a:r>
              <a:rPr lang="en-GB" sz="1600" b="1" dirty="0"/>
              <a:t>Resilient</a:t>
            </a:r>
          </a:p>
          <a:p>
            <a:pPr algn="ctr"/>
            <a:r>
              <a:rPr lang="en-GB" sz="1600" b="1" dirty="0"/>
              <a:t>Tolerant</a:t>
            </a:r>
          </a:p>
          <a:p>
            <a:pPr algn="ctr"/>
            <a:r>
              <a:rPr lang="en-GB" sz="1600" b="1" dirty="0"/>
              <a:t>Honest</a:t>
            </a:r>
          </a:p>
          <a:p>
            <a:pPr algn="ctr"/>
            <a:r>
              <a:rPr lang="en-GB" sz="1600" b="1" dirty="0"/>
              <a:t>Reasoning</a:t>
            </a:r>
          </a:p>
          <a:p>
            <a:pPr algn="ctr"/>
            <a:r>
              <a:rPr lang="en-GB" sz="1600" b="1" dirty="0"/>
              <a:t>Responsive</a:t>
            </a:r>
          </a:p>
          <a:p>
            <a:pPr algn="ctr"/>
            <a:r>
              <a:rPr lang="en-GB" sz="1600" b="1" dirty="0"/>
              <a:t>Reflective</a:t>
            </a:r>
          </a:p>
          <a:p>
            <a:pPr algn="ctr"/>
            <a:r>
              <a:rPr lang="en-GB" sz="1600" b="1" dirty="0"/>
              <a:t>Confident</a:t>
            </a:r>
          </a:p>
        </p:txBody>
      </p:sp>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96214" y="3490396"/>
            <a:ext cx="1009164" cy="1003228"/>
          </a:xfrm>
          <a:prstGeom prst="rect">
            <a:avLst/>
          </a:prstGeom>
          <a:ln w="28575">
            <a:solidFill>
              <a:srgbClr val="954ECA"/>
            </a:solidFill>
          </a:ln>
        </p:spPr>
      </p:pic>
    </p:spTree>
    <p:extLst>
      <p:ext uri="{BB962C8B-B14F-4D97-AF65-F5344CB8AC3E}">
        <p14:creationId xmlns:p14="http://schemas.microsoft.com/office/powerpoint/2010/main" val="1897412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evron 1"/>
          <p:cNvSpPr/>
          <p:nvPr/>
        </p:nvSpPr>
        <p:spPr>
          <a:xfrm>
            <a:off x="163285" y="2899954"/>
            <a:ext cx="2573383" cy="1828800"/>
          </a:xfrm>
          <a:prstGeom prst="chevron">
            <a:avLst/>
          </a:prstGeom>
          <a:solidFill>
            <a:srgbClr val="0070C0"/>
          </a:solidFill>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 name="Chevron 3"/>
          <p:cNvSpPr/>
          <p:nvPr/>
        </p:nvSpPr>
        <p:spPr>
          <a:xfrm>
            <a:off x="2016034" y="2913017"/>
            <a:ext cx="2573383" cy="1828800"/>
          </a:xfrm>
          <a:prstGeom prst="chevron">
            <a:avLst/>
          </a:prstGeom>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 name="Chevron 4"/>
          <p:cNvSpPr/>
          <p:nvPr/>
        </p:nvSpPr>
        <p:spPr>
          <a:xfrm>
            <a:off x="3868783" y="2913017"/>
            <a:ext cx="2573383" cy="1828800"/>
          </a:xfrm>
          <a:prstGeom prst="chevron">
            <a:avLst/>
          </a:prstGeom>
          <a:solidFill>
            <a:srgbClr val="8BB8E1"/>
          </a:solidFill>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6" name="Chevron 5"/>
          <p:cNvSpPr/>
          <p:nvPr/>
        </p:nvSpPr>
        <p:spPr>
          <a:xfrm>
            <a:off x="5721532" y="2899954"/>
            <a:ext cx="2573383" cy="1828800"/>
          </a:xfrm>
          <a:prstGeom prst="chevron">
            <a:avLst/>
          </a:prstGeom>
          <a:solidFill>
            <a:srgbClr val="954ECA"/>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 name="Chevron 6"/>
          <p:cNvSpPr/>
          <p:nvPr/>
        </p:nvSpPr>
        <p:spPr>
          <a:xfrm>
            <a:off x="7574281" y="2913017"/>
            <a:ext cx="2573383" cy="1828800"/>
          </a:xfrm>
          <a:prstGeom prst="chevron">
            <a:avLst/>
          </a:prstGeom>
          <a:solidFill>
            <a:srgbClr val="C39BE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8" name="Chevron 7"/>
          <p:cNvSpPr/>
          <p:nvPr/>
        </p:nvSpPr>
        <p:spPr>
          <a:xfrm>
            <a:off x="9411791" y="2899954"/>
            <a:ext cx="2573383" cy="1828800"/>
          </a:xfrm>
          <a:prstGeom prst="chevron">
            <a:avLst/>
          </a:prstGeom>
          <a:solidFill>
            <a:srgbClr val="FF99FF"/>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9" name="TextBox 8"/>
          <p:cNvSpPr txBox="1"/>
          <p:nvPr/>
        </p:nvSpPr>
        <p:spPr>
          <a:xfrm>
            <a:off x="4796245" y="3365752"/>
            <a:ext cx="1293223" cy="923330"/>
          </a:xfrm>
          <a:prstGeom prst="rect">
            <a:avLst/>
          </a:prstGeom>
          <a:noFill/>
        </p:spPr>
        <p:txBody>
          <a:bodyPr wrap="square" rtlCol="0">
            <a:spAutoFit/>
          </a:bodyPr>
          <a:lstStyle/>
          <a:p>
            <a:r>
              <a:rPr lang="en-GB" dirty="0"/>
              <a:t>What have I learned today?</a:t>
            </a:r>
          </a:p>
        </p:txBody>
      </p:sp>
      <p:sp>
        <p:nvSpPr>
          <p:cNvPr id="10" name="TextBox 9"/>
          <p:cNvSpPr txBox="1"/>
          <p:nvPr/>
        </p:nvSpPr>
        <p:spPr>
          <a:xfrm>
            <a:off x="2923901" y="3365752"/>
            <a:ext cx="1542508" cy="923330"/>
          </a:xfrm>
          <a:prstGeom prst="rect">
            <a:avLst/>
          </a:prstGeom>
          <a:noFill/>
        </p:spPr>
        <p:txBody>
          <a:bodyPr wrap="square" rtlCol="0">
            <a:spAutoFit/>
          </a:bodyPr>
          <a:lstStyle/>
          <a:p>
            <a:r>
              <a:rPr lang="en-GB" dirty="0"/>
              <a:t>What makes this learning interesting?</a:t>
            </a:r>
          </a:p>
        </p:txBody>
      </p:sp>
      <p:sp>
        <p:nvSpPr>
          <p:cNvPr id="11" name="TextBox 10"/>
          <p:cNvSpPr txBox="1"/>
          <p:nvPr/>
        </p:nvSpPr>
        <p:spPr>
          <a:xfrm>
            <a:off x="1086391" y="3491188"/>
            <a:ext cx="1328604" cy="646331"/>
          </a:xfrm>
          <a:prstGeom prst="rect">
            <a:avLst/>
          </a:prstGeom>
          <a:noFill/>
        </p:spPr>
        <p:txBody>
          <a:bodyPr wrap="square" rtlCol="0">
            <a:spAutoFit/>
          </a:bodyPr>
          <a:lstStyle/>
          <a:p>
            <a:r>
              <a:rPr lang="en-GB" dirty="0"/>
              <a:t>How do I learn best?</a:t>
            </a:r>
          </a:p>
        </p:txBody>
      </p:sp>
      <p:sp>
        <p:nvSpPr>
          <p:cNvPr id="13" name="TextBox 12"/>
          <p:cNvSpPr txBox="1"/>
          <p:nvPr/>
        </p:nvSpPr>
        <p:spPr>
          <a:xfrm>
            <a:off x="6614161" y="3214188"/>
            <a:ext cx="1506584" cy="1200329"/>
          </a:xfrm>
          <a:prstGeom prst="rect">
            <a:avLst/>
          </a:prstGeom>
          <a:noFill/>
        </p:spPr>
        <p:txBody>
          <a:bodyPr wrap="square" rtlCol="0">
            <a:spAutoFit/>
          </a:bodyPr>
          <a:lstStyle/>
          <a:p>
            <a:r>
              <a:rPr lang="en-GB" dirty="0"/>
              <a:t>What do I have to do next to get even better?</a:t>
            </a:r>
          </a:p>
        </p:txBody>
      </p:sp>
      <p:sp>
        <p:nvSpPr>
          <p:cNvPr id="14" name="TextBox 13"/>
          <p:cNvSpPr txBox="1"/>
          <p:nvPr/>
        </p:nvSpPr>
        <p:spPr>
          <a:xfrm>
            <a:off x="8466910" y="3491186"/>
            <a:ext cx="1463040" cy="646331"/>
          </a:xfrm>
          <a:prstGeom prst="rect">
            <a:avLst/>
          </a:prstGeom>
          <a:noFill/>
        </p:spPr>
        <p:txBody>
          <a:bodyPr wrap="square" rtlCol="0">
            <a:spAutoFit/>
          </a:bodyPr>
          <a:lstStyle/>
          <a:p>
            <a:r>
              <a:rPr lang="en-GB" dirty="0"/>
              <a:t>Am I enjoying my learning?</a:t>
            </a:r>
          </a:p>
        </p:txBody>
      </p:sp>
      <p:sp>
        <p:nvSpPr>
          <p:cNvPr id="15" name="TextBox 14"/>
          <p:cNvSpPr txBox="1"/>
          <p:nvPr/>
        </p:nvSpPr>
        <p:spPr>
          <a:xfrm>
            <a:off x="10319659" y="3491185"/>
            <a:ext cx="1430382" cy="646331"/>
          </a:xfrm>
          <a:prstGeom prst="rect">
            <a:avLst/>
          </a:prstGeom>
          <a:noFill/>
        </p:spPr>
        <p:txBody>
          <a:bodyPr wrap="square" rtlCol="0">
            <a:spAutoFit/>
          </a:bodyPr>
          <a:lstStyle/>
          <a:p>
            <a:r>
              <a:rPr lang="en-GB" dirty="0"/>
              <a:t>What stops me learning?</a:t>
            </a:r>
          </a:p>
        </p:txBody>
      </p:sp>
      <p:sp>
        <p:nvSpPr>
          <p:cNvPr id="17" name="Rectangle 16"/>
          <p:cNvSpPr/>
          <p:nvPr/>
        </p:nvSpPr>
        <p:spPr>
          <a:xfrm>
            <a:off x="3695155" y="2325189"/>
            <a:ext cx="3879126" cy="391885"/>
          </a:xfrm>
          <a:prstGeom prst="rect">
            <a:avLst/>
          </a:prstGeom>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Looking for Learning Questions</a:t>
            </a:r>
          </a:p>
        </p:txBody>
      </p:sp>
      <p:sp>
        <p:nvSpPr>
          <p:cNvPr id="18" name="Rectangle 17"/>
          <p:cNvSpPr/>
          <p:nvPr/>
        </p:nvSpPr>
        <p:spPr>
          <a:xfrm>
            <a:off x="383177" y="140284"/>
            <a:ext cx="11366863" cy="1870668"/>
          </a:xfrm>
          <a:prstGeom prst="rect">
            <a:avLst/>
          </a:prstGeom>
          <a:solidFill>
            <a:schemeClr val="accent1">
              <a:lumMod val="40000"/>
              <a:lumOff val="6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TextBox 18"/>
          <p:cNvSpPr txBox="1"/>
          <p:nvPr/>
        </p:nvSpPr>
        <p:spPr>
          <a:xfrm>
            <a:off x="498565" y="269689"/>
            <a:ext cx="11181806" cy="1754326"/>
          </a:xfrm>
          <a:prstGeom prst="rect">
            <a:avLst/>
          </a:prstGeom>
          <a:noFill/>
        </p:spPr>
        <p:txBody>
          <a:bodyPr wrap="square" rtlCol="0">
            <a:spAutoFit/>
          </a:bodyPr>
          <a:lstStyle/>
          <a:p>
            <a:r>
              <a:rPr lang="en-GB" dirty="0"/>
              <a:t>At Cavendish Close Junior Academy, children are encouraged to be reflective learners who are able to self-regulate and are aware of their strengths and weaknesses. Our curriculum encourages our children to motivate themselves and engage in improving their learning. </a:t>
            </a:r>
          </a:p>
          <a:p>
            <a:endParaRPr lang="en-GB" dirty="0"/>
          </a:p>
          <a:p>
            <a:r>
              <a:rPr lang="en-GB" dirty="0"/>
              <a:t>During the week, our curriculum provides opportunities for children to reflect on their learning with their peers through discussions around the following questions.</a:t>
            </a:r>
          </a:p>
        </p:txBody>
      </p:sp>
      <p:sp>
        <p:nvSpPr>
          <p:cNvPr id="20" name="Rectangle 19"/>
          <p:cNvSpPr/>
          <p:nvPr/>
        </p:nvSpPr>
        <p:spPr>
          <a:xfrm>
            <a:off x="406036" y="5194552"/>
            <a:ext cx="11366863" cy="1185320"/>
          </a:xfrm>
          <a:prstGeom prst="rect">
            <a:avLst/>
          </a:prstGeom>
          <a:solidFill>
            <a:schemeClr val="accent1">
              <a:lumMod val="40000"/>
              <a:lumOff val="60000"/>
            </a:schemeClr>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p:cNvSpPr txBox="1"/>
          <p:nvPr/>
        </p:nvSpPr>
        <p:spPr>
          <a:xfrm>
            <a:off x="475705" y="5306923"/>
            <a:ext cx="11181806" cy="923330"/>
          </a:xfrm>
          <a:prstGeom prst="rect">
            <a:avLst/>
          </a:prstGeom>
          <a:noFill/>
        </p:spPr>
        <p:txBody>
          <a:bodyPr wrap="square" rtlCol="0">
            <a:spAutoFit/>
          </a:bodyPr>
          <a:lstStyle/>
          <a:p>
            <a:r>
              <a:rPr lang="en-GB" dirty="0"/>
              <a:t>The curriculum is designed to develop pupil’s metacognitive knowledge of how they learn and their knowledge of themselves as a learner. By developing these skills, children learn that they can always improve and value learning from their mistakes and that this is part of the learning process.</a:t>
            </a:r>
          </a:p>
        </p:txBody>
      </p:sp>
    </p:spTree>
    <p:extLst>
      <p:ext uri="{BB962C8B-B14F-4D97-AF65-F5344CB8AC3E}">
        <p14:creationId xmlns:p14="http://schemas.microsoft.com/office/powerpoint/2010/main" val="2537949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788229" y="117566"/>
            <a:ext cx="3722914" cy="574765"/>
          </a:xfrm>
          <a:prstGeom prst="rect">
            <a:avLst/>
          </a:prstGeom>
          <a:solidFill>
            <a:srgbClr val="C39BE1"/>
          </a:solidFill>
          <a:ln w="57150">
            <a:solidFill>
              <a:srgbClr val="8BB8E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Memory</a:t>
            </a:r>
            <a:endParaRPr lang="en-GB" dirty="0">
              <a:solidFill>
                <a:schemeClr val="tx1"/>
              </a:solidFill>
            </a:endParaRPr>
          </a:p>
        </p:txBody>
      </p:sp>
      <p:sp>
        <p:nvSpPr>
          <p:cNvPr id="4" name="Rectangle 3"/>
          <p:cNvSpPr/>
          <p:nvPr/>
        </p:nvSpPr>
        <p:spPr>
          <a:xfrm>
            <a:off x="143691" y="914400"/>
            <a:ext cx="11887200" cy="1776549"/>
          </a:xfrm>
          <a:prstGeom prst="rect">
            <a:avLst/>
          </a:prstGeom>
          <a:ln w="57150">
            <a:solidFill>
              <a:srgbClr val="954EC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smtClean="0">
                <a:solidFill>
                  <a:schemeClr val="tx1"/>
                </a:solidFill>
              </a:rPr>
              <a:t>Our curriculum is designed to enable the children to know more and remember more. Our clearly sequenced lessons are designed to allow children to store, retain and recall knowledge. Children are given opportunities to repeat and use their new knowledge in order to retain in their long term memory.</a:t>
            </a:r>
          </a:p>
          <a:p>
            <a:endParaRPr lang="en-GB" dirty="0">
              <a:solidFill>
                <a:schemeClr val="tx1"/>
              </a:solidFill>
            </a:endParaRPr>
          </a:p>
          <a:p>
            <a:r>
              <a:rPr lang="en-GB" dirty="0" smtClean="0">
                <a:solidFill>
                  <a:schemeClr val="tx1"/>
                </a:solidFill>
              </a:rPr>
              <a:t>We have designed our curriculum to ensure their are vertical, horizontal and diagonal links so that the children can encounter concepts in different contexts, giving them the knowledge, self belief and cultural capital they need to succeed in life.</a:t>
            </a:r>
            <a:endParaRPr lang="en-GB"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86698456"/>
              </p:ext>
            </p:extLst>
          </p:nvPr>
        </p:nvGraphicFramePr>
        <p:xfrm>
          <a:off x="1822994" y="3188546"/>
          <a:ext cx="8339910" cy="3265412"/>
        </p:xfrm>
        <a:graphic>
          <a:graphicData uri="http://schemas.openxmlformats.org/drawingml/2006/table">
            <a:tbl>
              <a:tblPr firstRow="1" bandRow="1">
                <a:tableStyleId>{5C22544A-7EE6-4342-B048-85BDC9FD1C3A}</a:tableStyleId>
              </a:tblPr>
              <a:tblGrid>
                <a:gridCol w="2779970">
                  <a:extLst>
                    <a:ext uri="{9D8B030D-6E8A-4147-A177-3AD203B41FA5}">
                      <a16:colId xmlns:a16="http://schemas.microsoft.com/office/drawing/2014/main" val="2814168955"/>
                    </a:ext>
                  </a:extLst>
                </a:gridCol>
                <a:gridCol w="2779970">
                  <a:extLst>
                    <a:ext uri="{9D8B030D-6E8A-4147-A177-3AD203B41FA5}">
                      <a16:colId xmlns:a16="http://schemas.microsoft.com/office/drawing/2014/main" val="389945670"/>
                    </a:ext>
                  </a:extLst>
                </a:gridCol>
                <a:gridCol w="2779970">
                  <a:extLst>
                    <a:ext uri="{9D8B030D-6E8A-4147-A177-3AD203B41FA5}">
                      <a16:colId xmlns:a16="http://schemas.microsoft.com/office/drawing/2014/main" val="2249016987"/>
                    </a:ext>
                  </a:extLst>
                </a:gridCol>
              </a:tblGrid>
              <a:tr h="705092">
                <a:tc>
                  <a:txBody>
                    <a:bodyPr/>
                    <a:lstStyle/>
                    <a:p>
                      <a:r>
                        <a:rPr lang="en-GB" sz="1500" b="0" dirty="0" smtClean="0">
                          <a:solidFill>
                            <a:schemeClr val="tx1"/>
                          </a:solidFill>
                        </a:rPr>
                        <a:t>Pre learning task at the start of lesson 1.</a:t>
                      </a:r>
                      <a:endParaRPr lang="en-GB" sz="1500" b="0" dirty="0">
                        <a:solidFill>
                          <a:schemeClr val="tx1"/>
                        </a:solidFill>
                      </a:endParaRPr>
                    </a:p>
                  </a:txBody>
                  <a:tcPr/>
                </a:tc>
                <a:tc>
                  <a:txBody>
                    <a:bodyPr/>
                    <a:lstStyle/>
                    <a:p>
                      <a:r>
                        <a:rPr lang="en-GB" sz="1500" b="0" dirty="0" smtClean="0">
                          <a:solidFill>
                            <a:schemeClr val="tx1"/>
                          </a:solidFill>
                        </a:rPr>
                        <a:t>New vocabulary introduced each lesson ( 1/2</a:t>
                      </a:r>
                      <a:r>
                        <a:rPr lang="en-GB" sz="1500" b="0" baseline="0" dirty="0" smtClean="0">
                          <a:solidFill>
                            <a:schemeClr val="tx1"/>
                          </a:solidFill>
                        </a:rPr>
                        <a:t> words), recap previous vocabulary.</a:t>
                      </a:r>
                      <a:endParaRPr lang="en-GB" sz="1500" b="0" dirty="0">
                        <a:solidFill>
                          <a:schemeClr val="tx1"/>
                        </a:solidFill>
                      </a:endParaRPr>
                    </a:p>
                  </a:txBody>
                  <a:tcPr>
                    <a:solidFill>
                      <a:srgbClr val="C39BE1"/>
                    </a:solidFill>
                  </a:tcPr>
                </a:tc>
                <a:tc>
                  <a:txBody>
                    <a:bodyPr/>
                    <a:lstStyle/>
                    <a:p>
                      <a:r>
                        <a:rPr lang="en-GB" sz="1500" b="0" dirty="0" smtClean="0">
                          <a:solidFill>
                            <a:schemeClr val="tx1"/>
                          </a:solidFill>
                        </a:rPr>
                        <a:t>Key </a:t>
                      </a:r>
                      <a:r>
                        <a:rPr lang="en-GB" sz="1500" b="0" dirty="0" smtClean="0">
                          <a:solidFill>
                            <a:schemeClr val="tx1"/>
                          </a:solidFill>
                        </a:rPr>
                        <a:t>concepts.</a:t>
                      </a:r>
                      <a:endParaRPr lang="en-GB" sz="1500" b="0" dirty="0">
                        <a:solidFill>
                          <a:schemeClr val="tx1"/>
                        </a:solidFill>
                      </a:endParaRPr>
                    </a:p>
                  </a:txBody>
                  <a:tcPr/>
                </a:tc>
                <a:extLst>
                  <a:ext uri="{0D108BD9-81ED-4DB2-BD59-A6C34878D82A}">
                    <a16:rowId xmlns:a16="http://schemas.microsoft.com/office/drawing/2014/main" val="3494532437"/>
                  </a:ext>
                </a:extLst>
              </a:tr>
              <a:tr h="7050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smtClean="0">
                          <a:solidFill>
                            <a:schemeClr val="tx1"/>
                          </a:solidFill>
                        </a:rPr>
                        <a:t>Quadrant – Last lesson,</a:t>
                      </a:r>
                      <a:r>
                        <a:rPr lang="en-GB" sz="1500" baseline="0" dirty="0" smtClean="0">
                          <a:solidFill>
                            <a:schemeClr val="tx1"/>
                          </a:solidFill>
                        </a:rPr>
                        <a:t> last week, last unit, last term.</a:t>
                      </a:r>
                      <a:endParaRPr lang="en-GB" sz="1500" dirty="0" smtClean="0">
                        <a:solidFill>
                          <a:schemeClr val="tx1"/>
                        </a:solidFill>
                      </a:endParaRPr>
                    </a:p>
                    <a:p>
                      <a:endParaRPr lang="en-GB" sz="1500" dirty="0">
                        <a:solidFill>
                          <a:schemeClr val="tx1"/>
                        </a:solidFill>
                      </a:endParaRPr>
                    </a:p>
                  </a:txBody>
                  <a:tcPr>
                    <a:solidFill>
                      <a:srgbClr val="C39BE1"/>
                    </a:solidFill>
                  </a:tcPr>
                </a:tc>
                <a:tc>
                  <a:txBody>
                    <a:bodyPr/>
                    <a:lstStyle/>
                    <a:p>
                      <a:r>
                        <a:rPr lang="en-GB" sz="1500" dirty="0" smtClean="0">
                          <a:solidFill>
                            <a:schemeClr val="tx1"/>
                          </a:solidFill>
                        </a:rPr>
                        <a:t>Knowledge </a:t>
                      </a:r>
                      <a:r>
                        <a:rPr lang="en-GB" sz="1500" dirty="0" smtClean="0">
                          <a:solidFill>
                            <a:schemeClr val="tx1"/>
                          </a:solidFill>
                        </a:rPr>
                        <a:t>organiser</a:t>
                      </a:r>
                      <a:r>
                        <a:rPr lang="en-GB" sz="1500" baseline="0" dirty="0" smtClean="0">
                          <a:solidFill>
                            <a:schemeClr val="tx1"/>
                          </a:solidFill>
                        </a:rPr>
                        <a:t> - </a:t>
                      </a:r>
                      <a:r>
                        <a:rPr lang="en-GB" sz="1500" dirty="0" smtClean="0">
                          <a:solidFill>
                            <a:schemeClr val="tx1"/>
                          </a:solidFill>
                        </a:rPr>
                        <a:t>key </a:t>
                      </a:r>
                      <a:r>
                        <a:rPr lang="en-GB" sz="1500" dirty="0" smtClean="0">
                          <a:solidFill>
                            <a:schemeClr val="tx1"/>
                          </a:solidFill>
                        </a:rPr>
                        <a:t>concepts and knowledge.</a:t>
                      </a:r>
                      <a:endParaRPr lang="en-GB" sz="1500" dirty="0">
                        <a:solidFill>
                          <a:schemeClr val="tx1"/>
                        </a:solidFill>
                      </a:endParaRPr>
                    </a:p>
                  </a:txBody>
                  <a:tcPr>
                    <a:solidFill>
                      <a:srgbClr val="954ECA"/>
                    </a:solidFill>
                  </a:tcPr>
                </a:tc>
                <a:tc>
                  <a:txBody>
                    <a:bodyPr/>
                    <a:lstStyle/>
                    <a:p>
                      <a:r>
                        <a:rPr lang="en-GB" sz="1500" dirty="0" smtClean="0">
                          <a:solidFill>
                            <a:schemeClr val="tx1"/>
                          </a:solidFill>
                        </a:rPr>
                        <a:t>Daily</a:t>
                      </a:r>
                      <a:r>
                        <a:rPr lang="en-GB" sz="1500" baseline="0" dirty="0" smtClean="0">
                          <a:solidFill>
                            <a:schemeClr val="tx1"/>
                          </a:solidFill>
                        </a:rPr>
                        <a:t> Rainbow</a:t>
                      </a:r>
                      <a:endParaRPr lang="en-GB" sz="1500" dirty="0">
                        <a:solidFill>
                          <a:schemeClr val="tx1"/>
                        </a:solidFill>
                      </a:endParaRPr>
                    </a:p>
                  </a:txBody>
                  <a:tcPr>
                    <a:solidFill>
                      <a:schemeClr val="accent1">
                        <a:lumMod val="50000"/>
                      </a:schemeClr>
                    </a:solidFill>
                  </a:tcPr>
                </a:tc>
                <a:extLst>
                  <a:ext uri="{0D108BD9-81ED-4DB2-BD59-A6C34878D82A}">
                    <a16:rowId xmlns:a16="http://schemas.microsoft.com/office/drawing/2014/main" val="1751715262"/>
                  </a:ext>
                </a:extLst>
              </a:tr>
              <a:tr h="7050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smtClean="0">
                          <a:solidFill>
                            <a:schemeClr val="tx1"/>
                          </a:solidFill>
                        </a:rPr>
                        <a:t>‘I wonder’ on front</a:t>
                      </a:r>
                      <a:r>
                        <a:rPr lang="en-GB" sz="1500" baseline="0" dirty="0" smtClean="0">
                          <a:solidFill>
                            <a:schemeClr val="tx1"/>
                          </a:solidFill>
                        </a:rPr>
                        <a:t> cover sheet alongside tier 1,2 and 3 vocabulary.</a:t>
                      </a:r>
                      <a:endParaRPr lang="en-GB" sz="1500" dirty="0" smtClean="0">
                        <a:solidFill>
                          <a:schemeClr val="tx1"/>
                        </a:solidFill>
                      </a:endParaRPr>
                    </a:p>
                    <a:p>
                      <a:endParaRPr lang="en-GB" sz="1500" dirty="0">
                        <a:solidFill>
                          <a:schemeClr val="tx1"/>
                        </a:solidFill>
                      </a:endParaRPr>
                    </a:p>
                  </a:txBody>
                  <a:tcPr>
                    <a:solidFill>
                      <a:schemeClr val="accent1">
                        <a:lumMod val="50000"/>
                      </a:schemeClr>
                    </a:solidFill>
                  </a:tcPr>
                </a:tc>
                <a:tc>
                  <a:txBody>
                    <a:bodyPr/>
                    <a:lstStyle/>
                    <a:p>
                      <a:r>
                        <a:rPr lang="en-GB" sz="1500" dirty="0" smtClean="0">
                          <a:solidFill>
                            <a:schemeClr val="tx1"/>
                          </a:solidFill>
                        </a:rPr>
                        <a:t>Big </a:t>
                      </a:r>
                      <a:r>
                        <a:rPr lang="en-GB" sz="1500" dirty="0" smtClean="0">
                          <a:solidFill>
                            <a:schemeClr val="tx1"/>
                          </a:solidFill>
                        </a:rPr>
                        <a:t>Question.</a:t>
                      </a:r>
                      <a:endParaRPr lang="en-GB" sz="1500" dirty="0">
                        <a:solidFill>
                          <a:schemeClr val="tx1"/>
                        </a:solidFill>
                      </a:endParaRPr>
                    </a:p>
                  </a:txBody>
                  <a:tcPr>
                    <a:solidFill>
                      <a:srgbClr val="8BB8E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500" dirty="0" smtClean="0">
                          <a:solidFill>
                            <a:schemeClr val="tx1"/>
                          </a:solidFill>
                        </a:rPr>
                        <a:t>Post learning task at the end of the final lesson.</a:t>
                      </a:r>
                    </a:p>
                    <a:p>
                      <a:endParaRPr lang="en-GB" sz="1500" dirty="0">
                        <a:solidFill>
                          <a:schemeClr val="tx1"/>
                        </a:solidFill>
                      </a:endParaRPr>
                    </a:p>
                  </a:txBody>
                  <a:tcPr>
                    <a:solidFill>
                      <a:srgbClr val="C39BE1"/>
                    </a:solidFill>
                  </a:tcPr>
                </a:tc>
                <a:extLst>
                  <a:ext uri="{0D108BD9-81ED-4DB2-BD59-A6C34878D82A}">
                    <a16:rowId xmlns:a16="http://schemas.microsoft.com/office/drawing/2014/main" val="118957511"/>
                  </a:ext>
                </a:extLst>
              </a:tr>
              <a:tr h="705092">
                <a:tc>
                  <a:txBody>
                    <a:bodyPr/>
                    <a:lstStyle/>
                    <a:p>
                      <a:r>
                        <a:rPr lang="en-GB" sz="1500" dirty="0" smtClean="0">
                          <a:solidFill>
                            <a:schemeClr val="tx1"/>
                          </a:solidFill>
                        </a:rPr>
                        <a:t>Thinkers’ keys</a:t>
                      </a:r>
                      <a:endParaRPr lang="en-GB" sz="1500" dirty="0">
                        <a:solidFill>
                          <a:schemeClr val="tx1"/>
                        </a:solidFill>
                      </a:endParaRPr>
                    </a:p>
                  </a:txBody>
                  <a:tcPr>
                    <a:solidFill>
                      <a:srgbClr val="954ECA"/>
                    </a:solidFill>
                  </a:tcPr>
                </a:tc>
                <a:tc>
                  <a:txBody>
                    <a:bodyPr/>
                    <a:lstStyle/>
                    <a:p>
                      <a:r>
                        <a:rPr lang="en-GB" sz="1500" dirty="0" smtClean="0">
                          <a:solidFill>
                            <a:schemeClr val="tx1"/>
                          </a:solidFill>
                        </a:rPr>
                        <a:t>Low stakes quizzes.</a:t>
                      </a:r>
                      <a:endParaRPr lang="en-GB" sz="1500" dirty="0">
                        <a:solidFill>
                          <a:schemeClr val="tx1"/>
                        </a:solidFill>
                      </a:endParaRPr>
                    </a:p>
                  </a:txBody>
                  <a:tcPr>
                    <a:solidFill>
                      <a:schemeClr val="accent1">
                        <a:lumMod val="50000"/>
                      </a:schemeClr>
                    </a:solidFill>
                  </a:tcPr>
                </a:tc>
                <a:tc>
                  <a:txBody>
                    <a:bodyPr/>
                    <a:lstStyle/>
                    <a:p>
                      <a:r>
                        <a:rPr lang="en-GB" sz="1500" dirty="0" smtClean="0">
                          <a:solidFill>
                            <a:schemeClr val="tx1"/>
                          </a:solidFill>
                        </a:rPr>
                        <a:t>Learn</a:t>
                      </a:r>
                      <a:r>
                        <a:rPr lang="en-GB" sz="1500" baseline="0" dirty="0" smtClean="0">
                          <a:solidFill>
                            <a:schemeClr val="tx1"/>
                          </a:solidFill>
                        </a:rPr>
                        <a:t> to learn teaching methods</a:t>
                      </a:r>
                      <a:endParaRPr lang="en-GB" sz="1500" dirty="0">
                        <a:solidFill>
                          <a:schemeClr val="tx1"/>
                        </a:solidFill>
                      </a:endParaRPr>
                    </a:p>
                  </a:txBody>
                  <a:tcPr>
                    <a:solidFill>
                      <a:srgbClr val="8BB8E1"/>
                    </a:solidFill>
                  </a:tcPr>
                </a:tc>
                <a:extLst>
                  <a:ext uri="{0D108BD9-81ED-4DB2-BD59-A6C34878D82A}">
                    <a16:rowId xmlns:a16="http://schemas.microsoft.com/office/drawing/2014/main" val="3768612481"/>
                  </a:ext>
                </a:extLst>
              </a:tr>
            </a:tbl>
          </a:graphicData>
        </a:graphic>
      </p:graphicFrame>
    </p:spTree>
    <p:extLst>
      <p:ext uri="{BB962C8B-B14F-4D97-AF65-F5344CB8AC3E}">
        <p14:creationId xmlns:p14="http://schemas.microsoft.com/office/powerpoint/2010/main" val="378555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0" name="Picture 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7031" y="589783"/>
            <a:ext cx="990600" cy="1085850"/>
          </a:xfrm>
          <a:prstGeom prst="rect">
            <a:avLst/>
          </a:prstGeom>
          <a:noFill/>
          <a:extLst>
            <a:ext uri="{909E8E84-426E-40DD-AFC4-6F175D3DCCD1}">
              <a14:hiddenFill xmlns:a14="http://schemas.microsoft.com/office/drawing/2010/main">
                <a:solidFill>
                  <a:srgbClr val="FFFFFF"/>
                </a:solidFill>
              </a14:hiddenFill>
            </a:ext>
          </a:extLst>
        </p:spPr>
      </p:pic>
      <p:grpSp>
        <p:nvGrpSpPr>
          <p:cNvPr id="24" name="Group 23"/>
          <p:cNvGrpSpPr/>
          <p:nvPr/>
        </p:nvGrpSpPr>
        <p:grpSpPr>
          <a:xfrm>
            <a:off x="2781298" y="167481"/>
            <a:ext cx="6924675" cy="1508125"/>
            <a:chOff x="0" y="0"/>
            <a:chExt cx="6924675" cy="1508166"/>
          </a:xfrm>
        </p:grpSpPr>
        <p:sp>
          <p:nvSpPr>
            <p:cNvPr id="25" name="Text Box 1"/>
            <p:cNvSpPr txBox="1"/>
            <p:nvPr/>
          </p:nvSpPr>
          <p:spPr>
            <a:xfrm>
              <a:off x="0" y="0"/>
              <a:ext cx="6924675" cy="1003300"/>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p>
              <a:pPr algn="ctr">
                <a:lnSpc>
                  <a:spcPct val="107000"/>
                </a:lnSpc>
                <a:spcAft>
                  <a:spcPts val="800"/>
                </a:spcAft>
              </a:pPr>
              <a:r>
                <a:rPr lang="en-GB" sz="3600" b="1">
                  <a:ln w="6731" cap="flat" cmpd="sng" algn="ctr">
                    <a:solidFill>
                      <a:srgbClr val="FFFFFF"/>
                    </a:solidFill>
                    <a:prstDash val="solid"/>
                    <a:round/>
                  </a:ln>
                  <a:solidFill>
                    <a:srgbClr val="FF00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T</a:t>
              </a:r>
              <a:r>
                <a:rPr lang="en-GB" sz="3600" b="1">
                  <a:ln w="6731" cap="flat" cmpd="sng" algn="ctr">
                    <a:solidFill>
                      <a:srgbClr val="FFFFFF"/>
                    </a:solidFill>
                    <a:prstDash val="solid"/>
                    <a:round/>
                  </a:ln>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h</a:t>
              </a:r>
              <a:r>
                <a:rPr lang="en-GB" sz="3600" b="1">
                  <a:ln w="6731" cap="flat" cmpd="sng" algn="ctr">
                    <a:solidFill>
                      <a:srgbClr val="FFFFFF"/>
                    </a:solidFill>
                    <a:prstDash val="solid"/>
                    <a:round/>
                  </a:ln>
                  <a:solidFill>
                    <a:srgbClr val="FF7D26"/>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e</a:t>
              </a:r>
              <a:r>
                <a:rPr lang="en-GB" sz="3600" b="1">
                  <a:ln w="6731" cap="flat" cmpd="sng" algn="ctr">
                    <a:solidFill>
                      <a:srgbClr val="FFFFFF"/>
                    </a:solidFill>
                    <a:prstDash val="solid"/>
                    <a:round/>
                  </a:ln>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 D</a:t>
              </a:r>
              <a:r>
                <a:rPr lang="en-GB" sz="3600" b="1">
                  <a:ln w="6731" cap="flat" cmpd="sng" algn="ctr">
                    <a:solidFill>
                      <a:srgbClr val="FFFFFF"/>
                    </a:solidFill>
                    <a:prstDash val="solid"/>
                    <a:round/>
                  </a:ln>
                  <a:solidFill>
                    <a:srgbClr val="FFFF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a</a:t>
              </a:r>
              <a:r>
                <a:rPr lang="en-GB" sz="3600" b="1">
                  <a:ln w="6731" cap="flat" cmpd="sng" algn="ctr">
                    <a:solidFill>
                      <a:srgbClr val="FFFFFF"/>
                    </a:solidFill>
                    <a:prstDash val="solid"/>
                    <a:round/>
                  </a:ln>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i</a:t>
              </a:r>
              <a:r>
                <a:rPr lang="en-GB" sz="3600" b="1">
                  <a:ln w="6731" cap="flat" cmpd="sng" algn="ctr">
                    <a:solidFill>
                      <a:srgbClr val="FFFFFF"/>
                    </a:solidFill>
                    <a:prstDash val="solid"/>
                    <a:round/>
                  </a:ln>
                  <a:solidFill>
                    <a:srgbClr val="00B05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l</a:t>
              </a:r>
              <a:r>
                <a:rPr lang="en-GB" sz="3600" b="1">
                  <a:ln w="6731" cap="flat" cmpd="sng" algn="ctr">
                    <a:solidFill>
                      <a:srgbClr val="FFFFFF"/>
                    </a:solidFill>
                    <a:prstDash val="solid"/>
                    <a:round/>
                  </a:ln>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y </a:t>
              </a:r>
              <a:r>
                <a:rPr lang="en-GB" sz="3600" b="1">
                  <a:ln w="6731" cap="flat" cmpd="sng" algn="ctr">
                    <a:solidFill>
                      <a:srgbClr val="FFFFFF"/>
                    </a:solidFill>
                    <a:prstDash val="solid"/>
                    <a:round/>
                  </a:ln>
                  <a:solidFill>
                    <a:srgbClr val="0070C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R</a:t>
              </a:r>
              <a:r>
                <a:rPr lang="en-GB" sz="3600" b="1">
                  <a:ln w="6731" cap="flat" cmpd="sng" algn="ctr">
                    <a:solidFill>
                      <a:srgbClr val="FFFFFF"/>
                    </a:solidFill>
                    <a:prstDash val="solid"/>
                    <a:round/>
                  </a:ln>
                  <a:solidFill>
                    <a:srgbClr val="0000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a</a:t>
              </a:r>
              <a:r>
                <a:rPr lang="en-GB" sz="3600" b="1">
                  <a:ln w="6731" cap="flat" cmpd="sng" algn="ctr">
                    <a:solidFill>
                      <a:srgbClr val="FFFFFF"/>
                    </a:solidFill>
                    <a:prstDash val="solid"/>
                    <a:round/>
                  </a:ln>
                  <a:solidFill>
                    <a:srgbClr val="7030A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i</a:t>
              </a:r>
              <a:r>
                <a:rPr lang="en-GB" sz="3600" b="1">
                  <a:ln w="6731" cap="flat" cmpd="sng" algn="ctr">
                    <a:solidFill>
                      <a:srgbClr val="FFFFFF"/>
                    </a:solidFill>
                    <a:prstDash val="solid"/>
                    <a:round/>
                  </a:ln>
                  <a:solidFill>
                    <a:srgbClr val="0000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n</a:t>
              </a:r>
              <a:r>
                <a:rPr lang="en-GB" sz="3600" b="1">
                  <a:ln w="6731" cap="flat" cmpd="sng" algn="ctr">
                    <a:solidFill>
                      <a:srgbClr val="FFFFFF"/>
                    </a:solidFill>
                    <a:prstDash val="solid"/>
                    <a:round/>
                  </a:ln>
                  <a:solidFill>
                    <a:srgbClr val="D47DFF"/>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b</a:t>
              </a:r>
              <a:r>
                <a:rPr lang="en-GB" sz="3600" b="1">
                  <a:ln w="6731" cap="flat" cmpd="sng" algn="ctr">
                    <a:solidFill>
                      <a:srgbClr val="FFFFFF"/>
                    </a:solidFill>
                    <a:prstDash val="solid"/>
                    <a:round/>
                  </a:ln>
                  <a:solidFill>
                    <a:srgbClr val="0000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o</a:t>
              </a:r>
              <a:r>
                <a:rPr lang="en-GB" sz="3600" b="1">
                  <a:ln w="6731" cap="flat" cmpd="sng" algn="ctr">
                    <a:solidFill>
                      <a:srgbClr val="FFFFFF"/>
                    </a:solidFill>
                    <a:prstDash val="solid"/>
                    <a:round/>
                  </a:ln>
                  <a:solidFill>
                    <a:srgbClr val="FF0000"/>
                  </a:solidFill>
                  <a:effectLst>
                    <a:outerShdw dist="38100" dir="2700000" algn="bl">
                      <a:schemeClr val="accent5"/>
                    </a:outerShdw>
                  </a:effectLst>
                  <a:latin typeface="Segoe Script" panose="030B0504020000000003" pitchFamily="66" charset="0"/>
                  <a:ea typeface="Calibri" panose="020F0502020204030204" pitchFamily="34" charset="0"/>
                  <a:cs typeface="Times New Roman" panose="02020603050405020304" pitchFamily="18" charset="0"/>
                </a:rPr>
                <a:t>w</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Rounded Rectangle 25"/>
            <p:cNvSpPr/>
            <p:nvPr/>
          </p:nvSpPr>
          <p:spPr>
            <a:xfrm>
              <a:off x="676893" y="47501"/>
              <a:ext cx="5688281" cy="1460665"/>
            </a:xfrm>
            <a:prstGeom prst="roundRect">
              <a:avLst/>
            </a:prstGeom>
            <a:noFill/>
            <a:ln w="57150">
              <a:solidFill>
                <a:srgbClr val="FF0000"/>
              </a:solidFill>
            </a:ln>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27" name="Rounded Rectangle 26"/>
          <p:cNvSpPr/>
          <p:nvPr/>
        </p:nvSpPr>
        <p:spPr>
          <a:xfrm>
            <a:off x="2325688" y="8856663"/>
            <a:ext cx="8870950" cy="43815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 name="Rectangle 26"/>
          <p:cNvSpPr>
            <a:spLocks noChangeArrowheads="1"/>
          </p:cNvSpPr>
          <p:nvPr/>
        </p:nvSpPr>
        <p:spPr bwMode="auto">
          <a:xfrm>
            <a:off x="1328738" y="2206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28"/>
          <p:cNvSpPr>
            <a:spLocks noChangeArrowheads="1"/>
          </p:cNvSpPr>
          <p:nvPr/>
        </p:nvSpPr>
        <p:spPr bwMode="auto">
          <a:xfrm>
            <a:off x="1328738" y="26638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smtClean="0">
                <a:ln>
                  <a:noFill/>
                </a:ln>
                <a:solidFill>
                  <a:schemeClr val="tx1"/>
                </a:solidFill>
                <a:effectLst/>
                <a:latin typeface="Arial" panose="020B0604020202020204" pitchFamily="34" charset="0"/>
              </a:rPr>
              <a:t/>
            </a:r>
            <a:br>
              <a:rPr kumimoji="0" lang="en-GB" altLang="en-US" sz="1800" b="0" i="0" u="none" strike="noStrike" cap="none" normalizeH="0" baseline="0" smtClean="0">
                <a:ln>
                  <a:noFill/>
                </a:ln>
                <a:solidFill>
                  <a:schemeClr val="tx1"/>
                </a:solidFill>
                <a:effectLst/>
                <a:latin typeface="Arial" panose="020B0604020202020204" pitchFamily="34" charset="0"/>
              </a:rPr>
            </a:br>
            <a:endParaRPr kumimoji="0" lang="en-GB"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5" name="Rectangle 29"/>
          <p:cNvSpPr>
            <a:spLocks noChangeArrowheads="1"/>
          </p:cNvSpPr>
          <p:nvPr/>
        </p:nvSpPr>
        <p:spPr bwMode="auto">
          <a:xfrm>
            <a:off x="1328738" y="42068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
        <p:nvSpPr>
          <p:cNvPr id="6" name="Rectangle 30"/>
          <p:cNvSpPr>
            <a:spLocks noChangeArrowheads="1"/>
          </p:cNvSpPr>
          <p:nvPr/>
        </p:nvSpPr>
        <p:spPr bwMode="auto">
          <a:xfrm>
            <a:off x="1328738" y="42068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Rounded Rectangle 7"/>
          <p:cNvSpPr/>
          <p:nvPr/>
        </p:nvSpPr>
        <p:spPr>
          <a:xfrm>
            <a:off x="296771" y="1858419"/>
            <a:ext cx="11691257" cy="4442369"/>
          </a:xfrm>
          <a:prstGeom prst="roundRect">
            <a:avLst/>
          </a:prstGeom>
          <a:gradFill flip="none" rotWithShape="1">
            <a:gsLst>
              <a:gs pos="15000">
                <a:srgbClr val="FF0000"/>
              </a:gs>
              <a:gs pos="33000">
                <a:srgbClr val="FFFF00"/>
              </a:gs>
              <a:gs pos="92661">
                <a:srgbClr val="D3B5E9"/>
              </a:gs>
              <a:gs pos="66000">
                <a:srgbClr val="0070C0"/>
              </a:gs>
              <a:gs pos="85321">
                <a:srgbClr val="7030A0"/>
              </a:gs>
              <a:gs pos="49000">
                <a:srgbClr val="00B050"/>
              </a:gs>
            </a:gsLst>
            <a:lin ang="135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ounded Rectangle 8"/>
          <p:cNvSpPr/>
          <p:nvPr/>
        </p:nvSpPr>
        <p:spPr>
          <a:xfrm>
            <a:off x="1128710" y="2186509"/>
            <a:ext cx="10229850" cy="3786188"/>
          </a:xfrm>
          <a:prstGeom prst="roundRect">
            <a:avLst/>
          </a:prstGeom>
          <a:solidFill>
            <a:schemeClr val="bg1">
              <a:alpha val="46000"/>
            </a:schemeClr>
          </a:solid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096" y="4501081"/>
            <a:ext cx="2103076" cy="2103076"/>
          </a:xfrm>
          <a:prstGeom prst="rect">
            <a:avLst/>
          </a:prstGeom>
        </p:spPr>
      </p:pic>
      <p:sp>
        <p:nvSpPr>
          <p:cNvPr id="11" name="TextBox 10"/>
          <p:cNvSpPr txBox="1"/>
          <p:nvPr/>
        </p:nvSpPr>
        <p:spPr>
          <a:xfrm>
            <a:off x="1409697" y="2435444"/>
            <a:ext cx="9667875" cy="2031325"/>
          </a:xfrm>
          <a:prstGeom prst="rect">
            <a:avLst/>
          </a:prstGeom>
          <a:noFill/>
        </p:spPr>
        <p:txBody>
          <a:bodyPr wrap="square" rtlCol="0">
            <a:spAutoFit/>
          </a:bodyPr>
          <a:lstStyle/>
          <a:p>
            <a:pPr algn="ctr"/>
            <a:r>
              <a:rPr lang="en-GB" dirty="0"/>
              <a:t>The Daily Rainbow provides children with opportunities to retrieve previous knowledge on a regular basis. By organising these daily opportunities and spacing learning we are enabling our children to know more and remember more. Using this approach helps children to commit their learning to their long term memory and supports quicker retrieval of the information. </a:t>
            </a:r>
          </a:p>
          <a:p>
            <a:pPr algn="ctr"/>
            <a:r>
              <a:rPr lang="en-GB" dirty="0"/>
              <a:t>Each week, the teacher plans a series of activities which are linked to previous learning. The children take part in these activities daily for 10 minutes and then repeat them after two weeks and six weeks followed by a low stakes quiz. </a:t>
            </a:r>
          </a:p>
        </p:txBody>
      </p:sp>
    </p:spTree>
    <p:extLst>
      <p:ext uri="{BB962C8B-B14F-4D97-AF65-F5344CB8AC3E}">
        <p14:creationId xmlns:p14="http://schemas.microsoft.com/office/powerpoint/2010/main" val="1087015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769</TotalTime>
  <Words>1610</Words>
  <Application>Microsoft Office PowerPoint</Application>
  <PresentationFormat>Widescreen</PresentationFormat>
  <Paragraphs>122</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&amp;quot</vt:lpstr>
      <vt:lpstr>Arial</vt:lpstr>
      <vt:lpstr>Calibri</vt:lpstr>
      <vt:lpstr>Calibri Light</vt:lpstr>
      <vt:lpstr>Ink Free</vt:lpstr>
      <vt:lpstr>Segoe Script</vt:lpstr>
      <vt:lpstr>Times New Roman</vt:lpstr>
      <vt:lpstr>Wingdings</vt:lpstr>
      <vt:lpstr>Office Theme</vt:lpstr>
      <vt:lpstr>Our ACE Curriculum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Harmony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Smith</dc:creator>
  <cp:lastModifiedBy>Michelle Tague</cp:lastModifiedBy>
  <cp:revision>46</cp:revision>
  <dcterms:created xsi:type="dcterms:W3CDTF">2021-01-19T09:16:09Z</dcterms:created>
  <dcterms:modified xsi:type="dcterms:W3CDTF">2021-10-15T15:59:14Z</dcterms:modified>
</cp:coreProperties>
</file>