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120_7F043A72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omments/modernComment_126_1F4DB3E7.xml" ContentType="application/vnd.ms-powerpoint.comment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58" r:id="rId7"/>
    <p:sldId id="266" r:id="rId8"/>
    <p:sldId id="289" r:id="rId9"/>
    <p:sldId id="279" r:id="rId10"/>
    <p:sldId id="290" r:id="rId11"/>
    <p:sldId id="281" r:id="rId12"/>
    <p:sldId id="292" r:id="rId13"/>
    <p:sldId id="295" r:id="rId14"/>
    <p:sldId id="282" r:id="rId15"/>
    <p:sldId id="288" r:id="rId16"/>
    <p:sldId id="275" r:id="rId17"/>
    <p:sldId id="293" r:id="rId18"/>
    <p:sldId id="283" r:id="rId19"/>
    <p:sldId id="294" r:id="rId20"/>
    <p:sldId id="291" r:id="rId21"/>
    <p:sldId id="286" r:id="rId22"/>
    <p:sldId id="259" r:id="rId23"/>
    <p:sldId id="265" r:id="rId24"/>
    <p:sldId id="287" r:id="rId25"/>
    <p:sldId id="260" r:id="rId26"/>
    <p:sldId id="261" r:id="rId27"/>
    <p:sldId id="284" r:id="rId28"/>
  </p:sldIdLst>
  <p:sldSz cx="12192000" cy="6858000"/>
  <p:notesSz cx="7023100" cy="101584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6F6668-F812-BDC1-B2D2-9C8E496D891E}" name="Beth Wooller" initials="BW" userId="S::BWooller01@greenhill.theharmonytrust.org::a4eed195-ca4a-44ec-a3a0-32d713dca415" providerId="AD"/>
  <p188:author id="{C894427B-5EAD-6B6A-8358-F00FF52654EA}" name="Fiona Coyle" initials="FC" userId="S::fcoyle01@greenhill.theharmonytrust.org::cee01de6-8512-47e6-b18d-31ca98503600" providerId="AD"/>
  <p188:author id="{9865DBDA-F838-D537-B104-29902DBCF01F}" name="Chloe S. Glynn" initials="" userId="S::cglynn01@greenhill.theharmonytrust.org::23fae224-c86f-4a15-a568-f598ff29e9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F26146-1459-4CCD-9929-07DF4A8199B9}" v="1" dt="2026-09-07T07:04:02.988"/>
    <p1510:client id="{9BA3EFA9-CEE4-D2C6-B229-EE300442058B}" v="60" dt="2026-09-07T15:24:02.9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ona Coyle" userId="S::fcoyle01@greenhill.theharmonytrust.org::cee01de6-8512-47e6-b18d-31ca98503600" providerId="AD" clId="Web-{2D75EDE4-2E8C-2DEC-14B2-F7704F48E8BE}"/>
    <pc:docChg chg="addSld">
      <pc:chgData name="Fiona Coyle" userId="S::fcoyle01@greenhill.theharmonytrust.org::cee01de6-8512-47e6-b18d-31ca98503600" providerId="AD" clId="Web-{2D75EDE4-2E8C-2DEC-14B2-F7704F48E8BE}" dt="2026-09-06T12:41:10.581" v="0"/>
      <pc:docMkLst>
        <pc:docMk/>
      </pc:docMkLst>
      <pc:sldChg chg="add">
        <pc:chgData name="Fiona Coyle" userId="S::fcoyle01@greenhill.theharmonytrust.org::cee01de6-8512-47e6-b18d-31ca98503600" providerId="AD" clId="Web-{2D75EDE4-2E8C-2DEC-14B2-F7704F48E8BE}" dt="2026-09-06T12:41:10.581" v="0"/>
        <pc:sldMkLst>
          <pc:docMk/>
          <pc:sldMk cId="525186023" sldId="294"/>
        </pc:sldMkLst>
      </pc:sldChg>
    </pc:docChg>
  </pc:docChgLst>
  <pc:docChgLst>
    <pc:chgData name="Khadija Yasin" userId="S::kyasin01@greenhill.theharmonytrust.org::1daa861b-76dc-4adc-84e2-f0fe066aeee4" providerId="AD" clId="Web-{00000000-0000-0000-0000-000000000000}"/>
    <pc:docChg chg="addSld delSld modSld">
      <pc:chgData name="Khadija Yasin" userId="S::kyasin01@greenhill.theharmonytrust.org::1daa861b-76dc-4adc-84e2-f0fe066aeee4" providerId="AD" clId="Web-{00000000-0000-0000-0000-000000000000}" dt="2026-09-04T15:22:52.524" v="261" actId="20577"/>
      <pc:docMkLst>
        <pc:docMk/>
      </pc:docMkLst>
      <pc:sldChg chg="addSp delSp modSp">
        <pc:chgData name="Khadija Yasin" userId="S::kyasin01@greenhill.theharmonytrust.org::1daa861b-76dc-4adc-84e2-f0fe066aeee4" providerId="AD" clId="Web-{00000000-0000-0000-0000-000000000000}" dt="2026-09-04T15:22:52.524" v="261" actId="20577"/>
        <pc:sldMkLst>
          <pc:docMk/>
          <pc:sldMk cId="2821151626" sldId="275"/>
        </pc:sldMkLst>
        <pc:spChg chg="mod">
          <ac:chgData name="Khadija Yasin" userId="S::kyasin01@greenhill.theharmonytrust.org::1daa861b-76dc-4adc-84e2-f0fe066aeee4" providerId="AD" clId="Web-{00000000-0000-0000-0000-000000000000}" dt="2026-09-04T15:22:52.524" v="261" actId="20577"/>
          <ac:spMkLst>
            <pc:docMk/>
            <pc:sldMk cId="2821151626" sldId="275"/>
            <ac:spMk id="5" creationId="{403CBF8E-130D-2906-E4E5-E5DAB1931479}"/>
          </ac:spMkLst>
        </pc:spChg>
        <pc:picChg chg="mod">
          <ac:chgData name="Khadija Yasin" userId="S::kyasin01@greenhill.theharmonytrust.org::1daa861b-76dc-4adc-84e2-f0fe066aeee4" providerId="AD" clId="Web-{00000000-0000-0000-0000-000000000000}" dt="2026-09-04T15:16:28.116" v="34" actId="1076"/>
          <ac:picMkLst>
            <pc:docMk/>
            <pc:sldMk cId="2821151626" sldId="275"/>
            <ac:picMk id="8" creationId="{1C6CBC70-6AA4-DBAA-B0BA-712BD88426DC}"/>
          </ac:picMkLst>
        </pc:picChg>
      </pc:sldChg>
      <pc:sldChg chg="modSp">
        <pc:chgData name="Khadija Yasin" userId="S::kyasin01@greenhill.theharmonytrust.org::1daa861b-76dc-4adc-84e2-f0fe066aeee4" providerId="AD" clId="Web-{00000000-0000-0000-0000-000000000000}" dt="2026-09-04T15:05:38.404" v="0" actId="14100"/>
        <pc:sldMkLst>
          <pc:docMk/>
          <pc:sldMk cId="1632473353" sldId="291"/>
        </pc:sldMkLst>
        <pc:spChg chg="mod">
          <ac:chgData name="Khadija Yasin" userId="S::kyasin01@greenhill.theharmonytrust.org::1daa861b-76dc-4adc-84e2-f0fe066aeee4" providerId="AD" clId="Web-{00000000-0000-0000-0000-000000000000}" dt="2026-09-04T15:05:38.404" v="0" actId="14100"/>
          <ac:spMkLst>
            <pc:docMk/>
            <pc:sldMk cId="1632473353" sldId="291"/>
            <ac:spMk id="7" creationId="{00000000-0000-0000-0000-000000000000}"/>
          </ac:spMkLst>
        </pc:spChg>
      </pc:sldChg>
      <pc:sldChg chg="delSp modSp add replId">
        <pc:chgData name="Khadija Yasin" userId="S::kyasin01@greenhill.theharmonytrust.org::1daa861b-76dc-4adc-84e2-f0fe066aeee4" providerId="AD" clId="Web-{00000000-0000-0000-0000-000000000000}" dt="2026-09-04T15:19:40.789" v="147" actId="20577"/>
        <pc:sldMkLst>
          <pc:docMk/>
          <pc:sldMk cId="986095064" sldId="293"/>
        </pc:sldMkLst>
        <pc:spChg chg="mod">
          <ac:chgData name="Khadija Yasin" userId="S::kyasin01@greenhill.theharmonytrust.org::1daa861b-76dc-4adc-84e2-f0fe066aeee4" providerId="AD" clId="Web-{00000000-0000-0000-0000-000000000000}" dt="2026-09-04T15:19:40.789" v="147" actId="20577"/>
          <ac:spMkLst>
            <pc:docMk/>
            <pc:sldMk cId="986095064" sldId="293"/>
            <ac:spMk id="3" creationId="{8B64FE9E-1174-6A5A-FB54-50440743DAFF}"/>
          </ac:spMkLst>
        </pc:spChg>
        <pc:picChg chg="mod">
          <ac:chgData name="Khadija Yasin" userId="S::kyasin01@greenhill.theharmonytrust.org::1daa861b-76dc-4adc-84e2-f0fe066aeee4" providerId="AD" clId="Web-{00000000-0000-0000-0000-000000000000}" dt="2026-09-04T15:18:04.461" v="111" actId="1076"/>
          <ac:picMkLst>
            <pc:docMk/>
            <pc:sldMk cId="986095064" sldId="293"/>
            <ac:picMk id="9" creationId="{1CF911B3-8F68-E5D5-B0F0-A70A5A4AED93}"/>
          </ac:picMkLst>
        </pc:picChg>
      </pc:sldChg>
    </pc:docChg>
  </pc:docChgLst>
  <pc:docChgLst>
    <pc:chgData name="Beth Wooller" userId="a4eed195-ca4a-44ec-a3a0-32d713dca415" providerId="ADAL" clId="{1B4D663E-7164-45F9-939C-FE20DC680904}"/>
    <pc:docChg chg="undo custSel addSld modSld sldOrd modNotesMaster">
      <pc:chgData name="Beth Wooller" userId="a4eed195-ca4a-44ec-a3a0-32d713dca415" providerId="ADAL" clId="{1B4D663E-7164-45F9-939C-FE20DC680904}" dt="2026-09-07T15:51:57.276" v="602"/>
      <pc:docMkLst>
        <pc:docMk/>
      </pc:docMkLst>
      <pc:sldChg chg="addSp delSp modSp mod">
        <pc:chgData name="Beth Wooller" userId="a4eed195-ca4a-44ec-a3a0-32d713dca415" providerId="ADAL" clId="{1B4D663E-7164-45F9-939C-FE20DC680904}" dt="2026-09-04T14:54:55.312" v="220" actId="1076"/>
        <pc:sldMkLst>
          <pc:docMk/>
          <pc:sldMk cId="1227122886" sldId="257"/>
        </pc:sldMkLst>
        <pc:spChg chg="mod">
          <ac:chgData name="Beth Wooller" userId="a4eed195-ca4a-44ec-a3a0-32d713dca415" providerId="ADAL" clId="{1B4D663E-7164-45F9-939C-FE20DC680904}" dt="2026-09-04T14:54:45.021" v="215" actId="20577"/>
          <ac:spMkLst>
            <pc:docMk/>
            <pc:sldMk cId="1227122886" sldId="257"/>
            <ac:spMk id="5" creationId="{D2A70D93-AABC-67FD-1BEF-C67892CDED1C}"/>
          </ac:spMkLst>
        </pc:spChg>
        <pc:picChg chg="mod">
          <ac:chgData name="Beth Wooller" userId="a4eed195-ca4a-44ec-a3a0-32d713dca415" providerId="ADAL" clId="{1B4D663E-7164-45F9-939C-FE20DC680904}" dt="2026-09-04T14:54:55.312" v="220" actId="1076"/>
          <ac:picMkLst>
            <pc:docMk/>
            <pc:sldMk cId="1227122886" sldId="257"/>
            <ac:picMk id="8" creationId="{23A2875B-6A15-6700-CD15-ACEA4DC1E809}"/>
          </ac:picMkLst>
        </pc:picChg>
        <pc:picChg chg="mod">
          <ac:chgData name="Beth Wooller" userId="a4eed195-ca4a-44ec-a3a0-32d713dca415" providerId="ADAL" clId="{1B4D663E-7164-45F9-939C-FE20DC680904}" dt="2026-09-04T14:54:47.088" v="216" actId="1076"/>
          <ac:picMkLst>
            <pc:docMk/>
            <pc:sldMk cId="1227122886" sldId="257"/>
            <ac:picMk id="10" creationId="{EAB2DA38-3092-8EC5-36CD-5705F4D73918}"/>
          </ac:picMkLst>
        </pc:picChg>
        <pc:picChg chg="mod">
          <ac:chgData name="Beth Wooller" userId="a4eed195-ca4a-44ec-a3a0-32d713dca415" providerId="ADAL" clId="{1B4D663E-7164-45F9-939C-FE20DC680904}" dt="2026-09-04T14:51:43.513" v="135" actId="1076"/>
          <ac:picMkLst>
            <pc:docMk/>
            <pc:sldMk cId="1227122886" sldId="257"/>
            <ac:picMk id="11" creationId="{506867FB-F21A-4AB1-9414-822C92ABD705}"/>
          </ac:picMkLst>
        </pc:picChg>
        <pc:picChg chg="mod">
          <ac:chgData name="Beth Wooller" userId="a4eed195-ca4a-44ec-a3a0-32d713dca415" providerId="ADAL" clId="{1B4D663E-7164-45F9-939C-FE20DC680904}" dt="2026-09-04T14:49:53.728" v="1" actId="1076"/>
          <ac:picMkLst>
            <pc:docMk/>
            <pc:sldMk cId="1227122886" sldId="257"/>
            <ac:picMk id="12" creationId="{25ABD24D-3521-8324-7F92-A13A63864DDF}"/>
          </ac:picMkLst>
        </pc:picChg>
        <pc:picChg chg="mod">
          <ac:chgData name="Beth Wooller" userId="a4eed195-ca4a-44ec-a3a0-32d713dca415" providerId="ADAL" clId="{1B4D663E-7164-45F9-939C-FE20DC680904}" dt="2026-09-04T14:49:51.856" v="0" actId="1076"/>
          <ac:picMkLst>
            <pc:docMk/>
            <pc:sldMk cId="1227122886" sldId="257"/>
            <ac:picMk id="13" creationId="{DEAF30D7-EAE0-36AC-8BEF-7CDDF184B434}"/>
          </ac:picMkLst>
        </pc:picChg>
        <pc:picChg chg="add mod">
          <ac:chgData name="Beth Wooller" userId="a4eed195-ca4a-44ec-a3a0-32d713dca415" providerId="ADAL" clId="{1B4D663E-7164-45F9-939C-FE20DC680904}" dt="2026-09-04T14:54:53.872" v="219" actId="1076"/>
          <ac:picMkLst>
            <pc:docMk/>
            <pc:sldMk cId="1227122886" sldId="257"/>
            <ac:picMk id="34" creationId="{0C218595-B595-0C0D-C99A-D8B7A13E4DB4}"/>
          </ac:picMkLst>
        </pc:picChg>
        <pc:picChg chg="add mod">
          <ac:chgData name="Beth Wooller" userId="a4eed195-ca4a-44ec-a3a0-32d713dca415" providerId="ADAL" clId="{1B4D663E-7164-45F9-939C-FE20DC680904}" dt="2026-09-04T14:54:50.564" v="218" actId="1076"/>
          <ac:picMkLst>
            <pc:docMk/>
            <pc:sldMk cId="1227122886" sldId="257"/>
            <ac:picMk id="36" creationId="{45E5C39F-F6EB-A167-DFCC-9AC234BB4A6C}"/>
          </ac:picMkLst>
        </pc:picChg>
        <pc:picChg chg="add mod">
          <ac:chgData name="Beth Wooller" userId="a4eed195-ca4a-44ec-a3a0-32d713dca415" providerId="ADAL" clId="{1B4D663E-7164-45F9-939C-FE20DC680904}" dt="2026-09-04T14:54:48.480" v="217" actId="1076"/>
          <ac:picMkLst>
            <pc:docMk/>
            <pc:sldMk cId="1227122886" sldId="257"/>
            <ac:picMk id="38" creationId="{D6A96466-EC9C-5BF7-0103-962085BF4E5A}"/>
          </ac:picMkLst>
        </pc:picChg>
      </pc:sldChg>
      <pc:sldChg chg="delSp modSp mod">
        <pc:chgData name="Beth Wooller" userId="a4eed195-ca4a-44ec-a3a0-32d713dca415" providerId="ADAL" clId="{1B4D663E-7164-45F9-939C-FE20DC680904}" dt="2026-09-04T15:24:34.177" v="599" actId="20577"/>
        <pc:sldMkLst>
          <pc:docMk/>
          <pc:sldMk cId="2130983538" sldId="288"/>
        </pc:sldMkLst>
        <pc:graphicFrameChg chg="mod modGraphic">
          <ac:chgData name="Beth Wooller" userId="a4eed195-ca4a-44ec-a3a0-32d713dca415" providerId="ADAL" clId="{1B4D663E-7164-45F9-939C-FE20DC680904}" dt="2026-09-04T15:24:34.177" v="599" actId="20577"/>
          <ac:graphicFrameMkLst>
            <pc:docMk/>
            <pc:sldMk cId="2130983538" sldId="288"/>
            <ac:graphicFrameMk id="12" creationId="{755A8F0D-201B-0B57-96BF-F92077FB2E54}"/>
          </ac:graphicFrameMkLst>
        </pc:graphicFrameChg>
      </pc:sldChg>
      <pc:sldChg chg="addSp delSp modSp new mod ord setBg setClrOvrMap">
        <pc:chgData name="Beth Wooller" userId="a4eed195-ca4a-44ec-a3a0-32d713dca415" providerId="ADAL" clId="{1B4D663E-7164-45F9-939C-FE20DC680904}" dt="2026-09-04T15:15:03.260" v="506" actId="20577"/>
        <pc:sldMkLst>
          <pc:docMk/>
          <pc:sldMk cId="2474604804" sldId="292"/>
        </pc:sldMkLst>
        <pc:spChg chg="mod">
          <ac:chgData name="Beth Wooller" userId="a4eed195-ca4a-44ec-a3a0-32d713dca415" providerId="ADAL" clId="{1B4D663E-7164-45F9-939C-FE20DC680904}" dt="2026-09-04T15:14:10.826" v="497" actId="14100"/>
          <ac:spMkLst>
            <pc:docMk/>
            <pc:sldMk cId="2474604804" sldId="292"/>
            <ac:spMk id="2" creationId="{43271B3D-AA8A-5DD4-7B96-CFBB961E3EDC}"/>
          </ac:spMkLst>
        </pc:spChg>
        <pc:spChg chg="add mod">
          <ac:chgData name="Beth Wooller" userId="a4eed195-ca4a-44ec-a3a0-32d713dca415" providerId="ADAL" clId="{1B4D663E-7164-45F9-939C-FE20DC680904}" dt="2026-09-04T15:15:03.260" v="506" actId="20577"/>
          <ac:spMkLst>
            <pc:docMk/>
            <pc:sldMk cId="2474604804" sldId="292"/>
            <ac:spMk id="13" creationId="{A30A9191-D05E-FEEB-E649-2C2044012FAF}"/>
          </ac:spMkLst>
        </pc:spChg>
        <pc:picChg chg="add mod">
          <ac:chgData name="Beth Wooller" userId="a4eed195-ca4a-44ec-a3a0-32d713dca415" providerId="ADAL" clId="{1B4D663E-7164-45F9-939C-FE20DC680904}" dt="2026-09-04T15:01:04.463" v="414" actId="1076"/>
          <ac:picMkLst>
            <pc:docMk/>
            <pc:sldMk cId="2474604804" sldId="292"/>
            <ac:picMk id="5" creationId="{D7E85236-310B-C30D-ECFA-94FA69CF0290}"/>
          </ac:picMkLst>
        </pc:picChg>
      </pc:sldChg>
      <pc:sldChg chg="ord">
        <pc:chgData name="Beth Wooller" userId="a4eed195-ca4a-44ec-a3a0-32d713dca415" providerId="ADAL" clId="{1B4D663E-7164-45F9-939C-FE20DC680904}" dt="2026-09-07T15:51:57.276" v="602"/>
        <pc:sldMkLst>
          <pc:docMk/>
          <pc:sldMk cId="3548202835" sldId="295"/>
        </pc:sldMkLst>
      </pc:sldChg>
    </pc:docChg>
  </pc:docChgLst>
  <pc:docChgLst>
    <pc:chgData name="Khadija Yasin" userId="S::kyasin01@greenhill.theharmonytrust.org::1daa861b-76dc-4adc-84e2-f0fe066aeee4" providerId="AD" clId="Web-{9BA3EFA9-CEE4-D2C6-B229-EE300442058B}"/>
    <pc:docChg chg="addSld modSld">
      <pc:chgData name="Khadija Yasin" userId="S::kyasin01@greenhill.theharmonytrust.org::1daa861b-76dc-4adc-84e2-f0fe066aeee4" providerId="AD" clId="Web-{9BA3EFA9-CEE4-D2C6-B229-EE300442058B}" dt="2026-09-07T15:24:01.612" v="56" actId="20577"/>
      <pc:docMkLst>
        <pc:docMk/>
      </pc:docMkLst>
      <pc:sldChg chg="modSp new">
        <pc:chgData name="Khadija Yasin" userId="S::kyasin01@greenhill.theharmonytrust.org::1daa861b-76dc-4adc-84e2-f0fe066aeee4" providerId="AD" clId="Web-{9BA3EFA9-CEE4-D2C6-B229-EE300442058B}" dt="2026-09-07T15:24:01.612" v="56" actId="20577"/>
        <pc:sldMkLst>
          <pc:docMk/>
          <pc:sldMk cId="3548202835" sldId="295"/>
        </pc:sldMkLst>
        <pc:spChg chg="mod">
          <ac:chgData name="Khadija Yasin" userId="S::kyasin01@greenhill.theharmonytrust.org::1daa861b-76dc-4adc-84e2-f0fe066aeee4" providerId="AD" clId="Web-{9BA3EFA9-CEE4-D2C6-B229-EE300442058B}" dt="2026-09-07T15:23:19.843" v="47" actId="20577"/>
          <ac:spMkLst>
            <pc:docMk/>
            <pc:sldMk cId="3548202835" sldId="295"/>
            <ac:spMk id="2" creationId="{CA76361C-1994-553A-A4B5-DC76B6AA38E6}"/>
          </ac:spMkLst>
        </pc:spChg>
        <pc:spChg chg="mod">
          <ac:chgData name="Khadija Yasin" userId="S::kyasin01@greenhill.theharmonytrust.org::1daa861b-76dc-4adc-84e2-f0fe066aeee4" providerId="AD" clId="Web-{9BA3EFA9-CEE4-D2C6-B229-EE300442058B}" dt="2026-09-07T15:24:01.612" v="56" actId="20577"/>
          <ac:spMkLst>
            <pc:docMk/>
            <pc:sldMk cId="3548202835" sldId="295"/>
            <ac:spMk id="3" creationId="{65DA2E38-4476-E60A-0F58-C2EF73109117}"/>
          </ac:spMkLst>
        </pc:spChg>
      </pc:sldChg>
    </pc:docChg>
  </pc:docChgLst>
  <pc:docChgLst>
    <pc:chgData name="Beth Wooller" userId="a4eed195-ca4a-44ec-a3a0-32d713dca415" providerId="ADAL" clId="{33760D49-B5F2-433A-AAD4-1634AFB0EE62}"/>
    <pc:docChg chg="modSld">
      <pc:chgData name="Beth Wooller" userId="a4eed195-ca4a-44ec-a3a0-32d713dca415" providerId="ADAL" clId="{33760D49-B5F2-433A-AAD4-1634AFB0EE62}" dt="2026-09-06T19:43:29.528" v="18" actId="20577"/>
      <pc:docMkLst>
        <pc:docMk/>
      </pc:docMkLst>
      <pc:sldChg chg="modSp mod">
        <pc:chgData name="Beth Wooller" userId="a4eed195-ca4a-44ec-a3a0-32d713dca415" providerId="ADAL" clId="{33760D49-B5F2-433A-AAD4-1634AFB0EE62}" dt="2026-09-06T19:43:29.528" v="18" actId="20577"/>
        <pc:sldMkLst>
          <pc:docMk/>
          <pc:sldMk cId="2130983538" sldId="288"/>
        </pc:sldMkLst>
        <pc:graphicFrameChg chg="modGraphic">
          <ac:chgData name="Beth Wooller" userId="a4eed195-ca4a-44ec-a3a0-32d713dca415" providerId="ADAL" clId="{33760D49-B5F2-433A-AAD4-1634AFB0EE62}" dt="2026-09-06T19:43:29.528" v="18" actId="20577"/>
          <ac:graphicFrameMkLst>
            <pc:docMk/>
            <pc:sldMk cId="2130983538" sldId="288"/>
            <ac:graphicFrameMk id="12" creationId="{755A8F0D-201B-0B57-96BF-F92077FB2E54}"/>
          </ac:graphicFrameMkLst>
        </pc:graphicFrameChg>
      </pc:sldChg>
    </pc:docChg>
  </pc:docChgLst>
  <pc:docChgLst>
    <pc:chgData name="Fiona Coyle" userId="S::fcoyle01@greenhill.theharmonytrust.org::cee01de6-8512-47e6-b18d-31ca98503600" providerId="AD" clId="Web-{00000000-0000-0000-0000-000000000000}"/>
    <pc:docChg chg="modSld">
      <pc:chgData name="Fiona Coyle" userId="S::fcoyle01@greenhill.theharmonytrust.org::cee01de6-8512-47e6-b18d-31ca98503600" providerId="AD" clId="Web-{00000000-0000-0000-0000-000000000000}" dt="2026-09-06T12:47:51.443" v="1" actId="20577"/>
      <pc:docMkLst>
        <pc:docMk/>
      </pc:docMkLst>
      <pc:sldChg chg="modSp">
        <pc:chgData name="Fiona Coyle" userId="S::fcoyle01@greenhill.theharmonytrust.org::cee01de6-8512-47e6-b18d-31ca98503600" providerId="AD" clId="Web-{00000000-0000-0000-0000-000000000000}" dt="2026-09-06T12:47:51.443" v="1" actId="20577"/>
        <pc:sldMkLst>
          <pc:docMk/>
          <pc:sldMk cId="1220495586" sldId="283"/>
        </pc:sldMkLst>
        <pc:spChg chg="mod">
          <ac:chgData name="Fiona Coyle" userId="S::fcoyle01@greenhill.theharmonytrust.org::cee01de6-8512-47e6-b18d-31ca98503600" providerId="AD" clId="Web-{00000000-0000-0000-0000-000000000000}" dt="2026-09-06T12:47:51.443" v="1" actId="20577"/>
          <ac:spMkLst>
            <pc:docMk/>
            <pc:sldMk cId="1220495586" sldId="283"/>
            <ac:spMk id="2" creationId="{60150BA5-E843-EE65-2A3A-DE0B861831A6}"/>
          </ac:spMkLst>
        </pc:spChg>
      </pc:sldChg>
    </pc:docChg>
  </pc:docChgLst>
  <pc:docChgLst>
    <pc:chgData name="Beth Wooller" userId="S::bwooller01@greenhill.theharmonytrust.org::a4eed195-ca4a-44ec-a3a0-32d713dca415" providerId="AD" clId="Web-{6F043962-7AB8-5C2C-D9FD-B0C746282474}"/>
    <pc:docChg chg="modSld">
      <pc:chgData name="Beth Wooller" userId="S::bwooller01@greenhill.theharmonytrust.org::a4eed195-ca4a-44ec-a3a0-32d713dca415" providerId="AD" clId="Web-{6F043962-7AB8-5C2C-D9FD-B0C746282474}" dt="2026-09-03T19:47:48.671" v="72" actId="20577"/>
      <pc:docMkLst>
        <pc:docMk/>
      </pc:docMkLst>
      <pc:sldChg chg="delSp modSp">
        <pc:chgData name="Beth Wooller" userId="S::bwooller01@greenhill.theharmonytrust.org::a4eed195-ca4a-44ec-a3a0-32d713dca415" providerId="AD" clId="Web-{6F043962-7AB8-5C2C-D9FD-B0C746282474}" dt="2026-09-03T19:47:48.671" v="72" actId="20577"/>
        <pc:sldMkLst>
          <pc:docMk/>
          <pc:sldMk cId="1227122886" sldId="257"/>
        </pc:sldMkLst>
        <pc:spChg chg="mod">
          <ac:chgData name="Beth Wooller" userId="S::bwooller01@greenhill.theharmonytrust.org::a4eed195-ca4a-44ec-a3a0-32d713dca415" providerId="AD" clId="Web-{6F043962-7AB8-5C2C-D9FD-B0C746282474}" dt="2026-09-03T19:47:48.671" v="72" actId="20577"/>
          <ac:spMkLst>
            <pc:docMk/>
            <pc:sldMk cId="1227122886" sldId="257"/>
            <ac:spMk id="5" creationId="{D2A70D93-AABC-67FD-1BEF-C67892CDED1C}"/>
          </ac:spMkLst>
        </pc:spChg>
      </pc:sldChg>
      <pc:sldChg chg="modSp">
        <pc:chgData name="Beth Wooller" userId="S::bwooller01@greenhill.theharmonytrust.org::a4eed195-ca4a-44ec-a3a0-32d713dca415" providerId="AD" clId="Web-{6F043962-7AB8-5C2C-D9FD-B0C746282474}" dt="2026-09-03T19:46:15.587" v="15" actId="20577"/>
        <pc:sldMkLst>
          <pc:docMk/>
          <pc:sldMk cId="293739363" sldId="282"/>
        </pc:sldMkLst>
        <pc:spChg chg="mod">
          <ac:chgData name="Beth Wooller" userId="S::bwooller01@greenhill.theharmonytrust.org::a4eed195-ca4a-44ec-a3a0-32d713dca415" providerId="AD" clId="Web-{6F043962-7AB8-5C2C-D9FD-B0C746282474}" dt="2026-09-03T19:46:15.587" v="15" actId="20577"/>
          <ac:spMkLst>
            <pc:docMk/>
            <pc:sldMk cId="293739363" sldId="282"/>
            <ac:spMk id="3" creationId="{2C7C85E1-8BB0-B798-2907-BD361F56D242}"/>
          </ac:spMkLst>
        </pc:spChg>
      </pc:sldChg>
    </pc:docChg>
  </pc:docChgLst>
</pc:chgInfo>
</file>

<file path=ppt/comments/modernComment_120_7F043A7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E362A37-506E-4038-B3C3-C8E9ADB743DF}" authorId="{C894427B-5EAD-6B6A-8358-F00FF52654EA}" created="2025-09-02T15:52:22.150" startDate="2025-09-02T15:52:22.150" dueDate="2025-09-02T15:52:22.150" assignedTo="{9865DBDA-F838-D537-B104-29902DBCF01F}" title="@Chloe S. Glynn Are you happy with this slide? Wanted to give an overview for the whole year to explain the costing.">
    <pc:sldMkLst xmlns:pc="http://schemas.microsoft.com/office/powerpoint/2013/main/command">
      <pc:docMk/>
      <pc:sldMk cId="2130983538" sldId="288"/>
    </pc:sldMkLst>
    <p188:replyLst>
      <p188:reply id="{9F268ACA-3D05-445A-8191-97CAA67CED43}" authorId="{186F6668-F812-BDC1-B2D2-9C8E496D891E}" created="2026-09-04T15:17:43.614">
        <p188:txBody>
          <a:bodyPr/>
          <a:lstStyle/>
          <a:p>
            <a:r>
              <a:rPr lang="en-GB"/>
              <a:t>[@Fiona Coyle]  hello I don’t know whether pricing is the same shall I put price point might vary slightly. Or just take prices out for now. </a:t>
            </a:r>
          </a:p>
        </p188:txBody>
      </p188:reply>
      <p188:reply id="{25074D41-0911-4643-867F-7FF4856334F3}" authorId="{C894427B-5EAD-6B6A-8358-F00FF52654EA}" created="2026-09-06T12:40:52.706">
        <p188:txBody>
          <a:bodyPr/>
          <a:lstStyle/>
          <a:p>
            <a:r>
              <a:rPr lang="en-GB"/>
              <a:t>Take the prices for individual trips off but give them an approximate price for the year (subject to change). Are you still doing the dinosaur visitor? I thought you and Anna had decided against it - if you are someone keeps emailing me about the workshop so I'll forward you the email.</a:t>
            </a:r>
          </a:p>
        </p188:txBody>
      </p188:reply>
      <p188:reply id="{AB018BFE-ED1A-4BE9-A2A1-E9CD547A09E5}" authorId="{186F6668-F812-BDC1-B2D2-9C8E496D891E}" created="2026-09-06T19:44:13.450">
        <p188:txBody>
          <a:bodyPr/>
          <a:lstStyle/>
          <a:p>
            <a:r>
              <a:rPr lang="en-GB"/>
              <a:t>Hi Anna was looking into Blackpool, but I have no idea where she got up to with it. Would you like us to book the dinosaur again? 
</a:t>
            </a:r>
          </a:p>
        </p188:txBody>
      </p188:reply>
    </p188:replyLst>
    <p188:txBody>
      <a:bodyPr/>
      <a:lstStyle/>
      <a:p>
        <a:r>
          <a:rPr lang="en-GB"/>
          <a:t>[@Chloe S. Glynn] Are you happy with this slide? Wanted to give an overview for the whole year to explain the costing. 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>
            <p228:event time="2025-09-02T15:52:22.150" id="{37508DB5-0C15-448A-9D34-B5B0CACF6952}">
              <p228:atrbtn authorId="{C894427B-5EAD-6B6A-8358-F00FF52654EA}"/>
              <p228:anchr>
                <p228:comment id="{2E362A37-506E-4038-B3C3-C8E9ADB743DF}"/>
              </p228:anchr>
              <p228:add/>
            </p228:event>
            <p228:event time="2025-09-02T15:52:22.150" id="{CA9D34E8-33E6-4F5C-AC41-CF1389FC42D3}">
              <p228:atrbtn authorId="{C894427B-5EAD-6B6A-8358-F00FF52654EA}"/>
              <p228:anchr>
                <p228:comment id="{2E362A37-506E-4038-B3C3-C8E9ADB743DF}"/>
              </p228:anchr>
              <p228:asgn authorId="{9865DBDA-F838-D537-B104-29902DBCF01F}"/>
            </p228:event>
            <p228:event time="2025-09-02T15:52:22.150" id="{51DAF70D-0E68-452E-9B74-4801CC681F62}">
              <p228:atrbtn authorId="{C894427B-5EAD-6B6A-8358-F00FF52654EA}"/>
              <p228:anchr>
                <p228:comment id="{2E362A37-506E-4038-B3C3-C8E9ADB743DF}"/>
              </p228:anchr>
              <p228:title val="@Chloe S. Glynn Are you happy with this slide? Wanted to give an overview for the whole year to explain the costing."/>
            </p228:event>
            <p228:event time="2025-09-02T15:52:22.150" id="{0793DE98-2995-401D-9798-556E118D5C54}">
              <p228:atrbtn authorId="{C894427B-5EAD-6B6A-8358-F00FF52654EA}"/>
              <p228:anchr>
                <p228:comment id="{2E362A37-506E-4038-B3C3-C8E9ADB743DF}"/>
              </p228:anchr>
              <p228:date stDt="2025-09-02T15:52:22.150" endDt="2025-09-02T15:52:22.150"/>
            </p228:event>
          </p228:history>
        </p228:taskDetails>
      </p:ext>
    </p188:extLst>
  </p188:cm>
</p188:cmLst>
</file>

<file path=ppt/comments/modernComment_126_1F4DB3E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08B35DC-EBD6-42D4-8EA5-6A5BE124EECB}" authorId="{C894427B-5EAD-6B6A-8358-F00FF52654EA}" created="2026-09-06T12:42:22.677">
    <pc:sldMkLst xmlns:pc="http://schemas.microsoft.com/office/powerpoint/2013/main/command">
      <pc:docMk/>
      <pc:sldMk cId="525186023" sldId="294"/>
    </pc:sldMkLst>
    <p188:txBody>
      <a:bodyPr/>
      <a:lstStyle/>
      <a:p>
        <a:r>
          <a:rPr lang="en-GB"/>
          <a:t>[@Beth Wooller] I've added this into the Year 1/2 ppt - just for us to touch on attendance in the mtg and how important it is to be on time and in school everyday. </a:t>
        </a:r>
      </a:p>
    </p188:txBody>
  </p188:cm>
</p188:cmLst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svg"/><Relationship Id="rId1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1362AA-900A-484F-85A7-8C7EA2BAF9CF}" type="doc">
      <dgm:prSet loTypeId="urn:microsoft.com/office/officeart/2018/2/layout/IconVerticalSolidList" loCatId="icon" qsTypeId="urn:microsoft.com/office/officeart/2005/8/quickstyle/simple1#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305FCA0-BFFA-40B4-B1A9-8CD40F86AEF9}">
      <dgm:prSet/>
      <dgm:spPr>
        <a:solidFill>
          <a:srgbClr val="F2F2F2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GB">
              <a:latin typeface="SassoonPrimaryType"/>
            </a:rPr>
            <a:t>For all pupils. </a:t>
          </a:r>
        </a:p>
      </dgm:t>
    </dgm:pt>
    <dgm:pt modelId="{BDD0254A-E37C-4985-8657-2D70E25A2D8F}" type="parTrans" cxnId="{4BD613C2-01F3-4A19-8456-B34E1C267630}">
      <dgm:prSet/>
      <dgm:spPr/>
      <dgm:t>
        <a:bodyPr/>
        <a:lstStyle/>
        <a:p>
          <a:endParaRPr lang="en-US"/>
        </a:p>
      </dgm:t>
    </dgm:pt>
    <dgm:pt modelId="{3035D600-AD4D-41FC-965D-28F2CFE50573}" type="sibTrans" cxnId="{4BD613C2-01F3-4A19-8456-B34E1C267630}">
      <dgm:prSet/>
      <dgm:spPr/>
      <dgm:t>
        <a:bodyPr/>
        <a:lstStyle/>
        <a:p>
          <a:endParaRPr lang="en-US"/>
        </a:p>
      </dgm:t>
    </dgm:pt>
    <dgm:pt modelId="{66E1259E-D37D-457B-BEB5-05F372F47B51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GB">
              <a:latin typeface="SassoonPrimaryType"/>
            </a:rPr>
            <a:t>The purpose of the PSC is to ensure pupils meet expected milestones for the end of Year 1 so that they are ready for Year 2. </a:t>
          </a:r>
          <a:endParaRPr lang="en-US">
            <a:latin typeface="SassoonPrimaryType"/>
          </a:endParaRPr>
        </a:p>
      </dgm:t>
    </dgm:pt>
    <dgm:pt modelId="{1E727B31-4EEC-4EF8-8C1F-A58DD45399CC}" type="parTrans" cxnId="{C85C0AF5-F89E-4823-9B96-4BE622FCAC40}">
      <dgm:prSet/>
      <dgm:spPr/>
      <dgm:t>
        <a:bodyPr/>
        <a:lstStyle/>
        <a:p>
          <a:endParaRPr lang="en-US"/>
        </a:p>
      </dgm:t>
    </dgm:pt>
    <dgm:pt modelId="{BF3B434C-7A5C-47F3-9E18-B2EF7EA3CC82}" type="sibTrans" cxnId="{C85C0AF5-F89E-4823-9B96-4BE622FCAC40}">
      <dgm:prSet/>
      <dgm:spPr/>
      <dgm:t>
        <a:bodyPr/>
        <a:lstStyle/>
        <a:p>
          <a:endParaRPr lang="en-US"/>
        </a:p>
      </dgm:t>
    </dgm:pt>
    <dgm:pt modelId="{0CAE98DF-6927-477E-A767-447F9C890AD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/>
            </a:rPr>
            <a:t>Help us to support children with gaps in knowledge to create fluent readers and confident writers. </a:t>
          </a:r>
          <a:endParaRPr lang="en-US">
            <a:latin typeface="SassoonPrimaryType" pitchFamily="2" charset="0"/>
          </a:endParaRPr>
        </a:p>
      </dgm:t>
    </dgm:pt>
    <dgm:pt modelId="{D086E184-269D-4782-997C-C33EF5FD1539}" type="parTrans" cxnId="{5EA1A9C3-FB47-494D-B5B8-B7CAF51D8006}">
      <dgm:prSet/>
      <dgm:spPr/>
      <dgm:t>
        <a:bodyPr/>
        <a:lstStyle/>
        <a:p>
          <a:endParaRPr lang="en-US"/>
        </a:p>
      </dgm:t>
    </dgm:pt>
    <dgm:pt modelId="{72A4B077-7F65-4F51-977A-4AC89D646BF6}" type="sibTrans" cxnId="{5EA1A9C3-FB47-494D-B5B8-B7CAF51D8006}">
      <dgm:prSet/>
      <dgm:spPr/>
      <dgm:t>
        <a:bodyPr/>
        <a:lstStyle/>
        <a:p>
          <a:endParaRPr lang="en-US"/>
        </a:p>
      </dgm:t>
    </dgm:pt>
    <dgm:pt modelId="{CF909665-72A9-42D2-86D5-32C9A6EE7F41}" type="pres">
      <dgm:prSet presAssocID="{AC1362AA-900A-484F-85A7-8C7EA2BAF9CF}" presName="root" presStyleCnt="0">
        <dgm:presLayoutVars>
          <dgm:dir/>
          <dgm:resizeHandles val="exact"/>
        </dgm:presLayoutVars>
      </dgm:prSet>
      <dgm:spPr/>
    </dgm:pt>
    <dgm:pt modelId="{DDFD7962-5D05-4EDC-A515-8BA7186F431D}" type="pres">
      <dgm:prSet presAssocID="{A305FCA0-BFFA-40B4-B1A9-8CD40F86AEF9}" presName="compNode" presStyleCnt="0"/>
      <dgm:spPr/>
    </dgm:pt>
    <dgm:pt modelId="{E79D7D4F-22E0-4777-AEB8-BEDE769DFE2F}" type="pres">
      <dgm:prSet presAssocID="{A305FCA0-BFFA-40B4-B1A9-8CD40F86AEF9}" presName="bgRect" presStyleLbl="bgShp" presStyleIdx="0" presStyleCnt="3"/>
      <dgm:spPr/>
    </dgm:pt>
    <dgm:pt modelId="{1083C227-0AB5-4899-B245-05FF96264F2C}" type="pres">
      <dgm:prSet presAssocID="{A305FCA0-BFFA-40B4-B1A9-8CD40F86AEF9}" presName="iconRect" presStyleLbl="node1" presStyleIdx="0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3ED185E0-D40E-4043-8BAD-56C3592F2C5D}" type="pres">
      <dgm:prSet presAssocID="{A305FCA0-BFFA-40B4-B1A9-8CD40F86AEF9}" presName="spaceRect" presStyleCnt="0"/>
      <dgm:spPr/>
    </dgm:pt>
    <dgm:pt modelId="{3CD856FC-80A9-4C54-A3BD-8287CBB97572}" type="pres">
      <dgm:prSet presAssocID="{A305FCA0-BFFA-40B4-B1A9-8CD40F86AEF9}" presName="parTx" presStyleLbl="revTx" presStyleIdx="0" presStyleCnt="3">
        <dgm:presLayoutVars>
          <dgm:chMax val="0"/>
          <dgm:chPref val="0"/>
        </dgm:presLayoutVars>
      </dgm:prSet>
      <dgm:spPr/>
    </dgm:pt>
    <dgm:pt modelId="{22AEFA43-7E7D-4F99-9033-42803A1C98BC}" type="pres">
      <dgm:prSet presAssocID="{3035D600-AD4D-41FC-965D-28F2CFE50573}" presName="sibTrans" presStyleCnt="0"/>
      <dgm:spPr/>
    </dgm:pt>
    <dgm:pt modelId="{85FFCA5E-1B1E-4F31-B237-8A4ADB1E0EE8}" type="pres">
      <dgm:prSet presAssocID="{66E1259E-D37D-457B-BEB5-05F372F47B51}" presName="compNode" presStyleCnt="0"/>
      <dgm:spPr/>
    </dgm:pt>
    <dgm:pt modelId="{55419D4D-EAE8-46F5-BDE1-7E6B0379F2DD}" type="pres">
      <dgm:prSet presAssocID="{66E1259E-D37D-457B-BEB5-05F372F47B51}" presName="bgRect" presStyleLbl="bgShp" presStyleIdx="1" presStyleCnt="3"/>
      <dgm:spPr/>
    </dgm:pt>
    <dgm:pt modelId="{5E0EE671-42D3-47A7-A27E-490F8BD1EECC}" type="pres">
      <dgm:prSet presAssocID="{66E1259E-D37D-457B-BEB5-05F372F47B51}" presName="iconRect" presStyleLbl="node1" presStyleIdx="1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8F671A87-2725-4F81-B4ED-309BDAF8218A}" type="pres">
      <dgm:prSet presAssocID="{66E1259E-D37D-457B-BEB5-05F372F47B51}" presName="spaceRect" presStyleCnt="0"/>
      <dgm:spPr/>
    </dgm:pt>
    <dgm:pt modelId="{3B589395-A60F-4FA9-B113-83C17C3AA162}" type="pres">
      <dgm:prSet presAssocID="{66E1259E-D37D-457B-BEB5-05F372F47B51}" presName="parTx" presStyleLbl="revTx" presStyleIdx="1" presStyleCnt="3">
        <dgm:presLayoutVars>
          <dgm:chMax val="0"/>
          <dgm:chPref val="0"/>
        </dgm:presLayoutVars>
      </dgm:prSet>
      <dgm:spPr/>
    </dgm:pt>
    <dgm:pt modelId="{F2D8DC53-942C-4087-B4B9-B24CF98928BB}" type="pres">
      <dgm:prSet presAssocID="{BF3B434C-7A5C-47F3-9E18-B2EF7EA3CC82}" presName="sibTrans" presStyleCnt="0"/>
      <dgm:spPr/>
    </dgm:pt>
    <dgm:pt modelId="{21243B5D-C6EB-4184-8F48-53DA57FCD951}" type="pres">
      <dgm:prSet presAssocID="{0CAE98DF-6927-477E-A767-447F9C890AD2}" presName="compNode" presStyleCnt="0"/>
      <dgm:spPr/>
    </dgm:pt>
    <dgm:pt modelId="{789CDB77-20D8-47F7-9376-A3E0ECBD0237}" type="pres">
      <dgm:prSet presAssocID="{0CAE98DF-6927-477E-A767-447F9C890AD2}" presName="bgRect" presStyleLbl="bgShp" presStyleIdx="2" presStyleCnt="3" custLinFactNeighborX="-9796" custLinFactNeighborY="43"/>
      <dgm:spPr/>
    </dgm:pt>
    <dgm:pt modelId="{456BA3EC-6A78-487E-88EB-795664E450C9}" type="pres">
      <dgm:prSet presAssocID="{0CAE98DF-6927-477E-A767-447F9C890AD2}" presName="iconRect" presStyleLbl="node1" presStyleIdx="2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50965F81-9653-407B-9477-0DAE5B8662AA}" type="pres">
      <dgm:prSet presAssocID="{0CAE98DF-6927-477E-A767-447F9C890AD2}" presName="spaceRect" presStyleCnt="0"/>
      <dgm:spPr/>
    </dgm:pt>
    <dgm:pt modelId="{2A1BE82C-C3E3-4EA3-B33F-68CC1DCF5707}" type="pres">
      <dgm:prSet presAssocID="{0CAE98DF-6927-477E-A767-447F9C890AD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560090F-F754-4667-A07C-5498877809C5}" type="presOf" srcId="{0CAE98DF-6927-477E-A767-447F9C890AD2}" destId="{2A1BE82C-C3E3-4EA3-B33F-68CC1DCF5707}" srcOrd="0" destOrd="0" presId="urn:microsoft.com/office/officeart/2018/2/layout/IconVerticalSolidList"/>
    <dgm:cxn modelId="{5393A187-9E15-457F-AE82-6CF17CCA7814}" type="presOf" srcId="{66E1259E-D37D-457B-BEB5-05F372F47B51}" destId="{3B589395-A60F-4FA9-B113-83C17C3AA162}" srcOrd="0" destOrd="0" presId="urn:microsoft.com/office/officeart/2018/2/layout/IconVerticalSolidList"/>
    <dgm:cxn modelId="{6642C5A5-0447-4015-8F3D-E31FE57C9E9C}" type="presOf" srcId="{AC1362AA-900A-484F-85A7-8C7EA2BAF9CF}" destId="{CF909665-72A9-42D2-86D5-32C9A6EE7F41}" srcOrd="0" destOrd="0" presId="urn:microsoft.com/office/officeart/2018/2/layout/IconVerticalSolidList"/>
    <dgm:cxn modelId="{E9C800AA-6B3A-4CA9-826D-9642E21ECD11}" type="presOf" srcId="{A305FCA0-BFFA-40B4-B1A9-8CD40F86AEF9}" destId="{3CD856FC-80A9-4C54-A3BD-8287CBB97572}" srcOrd="0" destOrd="0" presId="urn:microsoft.com/office/officeart/2018/2/layout/IconVerticalSolidList"/>
    <dgm:cxn modelId="{4BD613C2-01F3-4A19-8456-B34E1C267630}" srcId="{AC1362AA-900A-484F-85A7-8C7EA2BAF9CF}" destId="{A305FCA0-BFFA-40B4-B1A9-8CD40F86AEF9}" srcOrd="0" destOrd="0" parTransId="{BDD0254A-E37C-4985-8657-2D70E25A2D8F}" sibTransId="{3035D600-AD4D-41FC-965D-28F2CFE50573}"/>
    <dgm:cxn modelId="{5EA1A9C3-FB47-494D-B5B8-B7CAF51D8006}" srcId="{AC1362AA-900A-484F-85A7-8C7EA2BAF9CF}" destId="{0CAE98DF-6927-477E-A767-447F9C890AD2}" srcOrd="2" destOrd="0" parTransId="{D086E184-269D-4782-997C-C33EF5FD1539}" sibTransId="{72A4B077-7F65-4F51-977A-4AC89D646BF6}"/>
    <dgm:cxn modelId="{C85C0AF5-F89E-4823-9B96-4BE622FCAC40}" srcId="{AC1362AA-900A-484F-85A7-8C7EA2BAF9CF}" destId="{66E1259E-D37D-457B-BEB5-05F372F47B51}" srcOrd="1" destOrd="0" parTransId="{1E727B31-4EEC-4EF8-8C1F-A58DD45399CC}" sibTransId="{BF3B434C-7A5C-47F3-9E18-B2EF7EA3CC82}"/>
    <dgm:cxn modelId="{3CA3DFB7-F229-4440-A6F9-6ED51B3A3DEB}" type="presParOf" srcId="{CF909665-72A9-42D2-86D5-32C9A6EE7F41}" destId="{DDFD7962-5D05-4EDC-A515-8BA7186F431D}" srcOrd="0" destOrd="0" presId="urn:microsoft.com/office/officeart/2018/2/layout/IconVerticalSolidList"/>
    <dgm:cxn modelId="{66472463-ACBB-481E-9697-6F610E5A3AC3}" type="presParOf" srcId="{DDFD7962-5D05-4EDC-A515-8BA7186F431D}" destId="{E79D7D4F-22E0-4777-AEB8-BEDE769DFE2F}" srcOrd="0" destOrd="0" presId="urn:microsoft.com/office/officeart/2018/2/layout/IconVerticalSolidList"/>
    <dgm:cxn modelId="{B09DD6E5-E12A-4EED-AA0A-E4801D0EFF50}" type="presParOf" srcId="{DDFD7962-5D05-4EDC-A515-8BA7186F431D}" destId="{1083C227-0AB5-4899-B245-05FF96264F2C}" srcOrd="1" destOrd="0" presId="urn:microsoft.com/office/officeart/2018/2/layout/IconVerticalSolidList"/>
    <dgm:cxn modelId="{0DD89C14-9200-48CC-B48F-613176F270BB}" type="presParOf" srcId="{DDFD7962-5D05-4EDC-A515-8BA7186F431D}" destId="{3ED185E0-D40E-4043-8BAD-56C3592F2C5D}" srcOrd="2" destOrd="0" presId="urn:microsoft.com/office/officeart/2018/2/layout/IconVerticalSolidList"/>
    <dgm:cxn modelId="{E387E6AA-3AB1-4064-B190-AF6A7D0A1C5D}" type="presParOf" srcId="{DDFD7962-5D05-4EDC-A515-8BA7186F431D}" destId="{3CD856FC-80A9-4C54-A3BD-8287CBB97572}" srcOrd="3" destOrd="0" presId="urn:microsoft.com/office/officeart/2018/2/layout/IconVerticalSolidList"/>
    <dgm:cxn modelId="{F0FBF17A-C9A4-4B21-A4E0-8FE27A256426}" type="presParOf" srcId="{CF909665-72A9-42D2-86D5-32C9A6EE7F41}" destId="{22AEFA43-7E7D-4F99-9033-42803A1C98BC}" srcOrd="1" destOrd="0" presId="urn:microsoft.com/office/officeart/2018/2/layout/IconVerticalSolidList"/>
    <dgm:cxn modelId="{990A2484-19DF-4A00-8F49-42E15410F8FA}" type="presParOf" srcId="{CF909665-72A9-42D2-86D5-32C9A6EE7F41}" destId="{85FFCA5E-1B1E-4F31-B237-8A4ADB1E0EE8}" srcOrd="2" destOrd="0" presId="urn:microsoft.com/office/officeart/2018/2/layout/IconVerticalSolidList"/>
    <dgm:cxn modelId="{BE5C100C-9DD4-4FF5-BD64-F50C5FBCB35D}" type="presParOf" srcId="{85FFCA5E-1B1E-4F31-B237-8A4ADB1E0EE8}" destId="{55419D4D-EAE8-46F5-BDE1-7E6B0379F2DD}" srcOrd="0" destOrd="0" presId="urn:microsoft.com/office/officeart/2018/2/layout/IconVerticalSolidList"/>
    <dgm:cxn modelId="{EF4D8E84-C758-4888-9DE1-5C63E978E177}" type="presParOf" srcId="{85FFCA5E-1B1E-4F31-B237-8A4ADB1E0EE8}" destId="{5E0EE671-42D3-47A7-A27E-490F8BD1EECC}" srcOrd="1" destOrd="0" presId="urn:microsoft.com/office/officeart/2018/2/layout/IconVerticalSolidList"/>
    <dgm:cxn modelId="{7E4F22C5-357F-4B40-8370-00F315A4CC49}" type="presParOf" srcId="{85FFCA5E-1B1E-4F31-B237-8A4ADB1E0EE8}" destId="{8F671A87-2725-4F81-B4ED-309BDAF8218A}" srcOrd="2" destOrd="0" presId="urn:microsoft.com/office/officeart/2018/2/layout/IconVerticalSolidList"/>
    <dgm:cxn modelId="{48EDD243-FB65-4831-906A-50D79A766D72}" type="presParOf" srcId="{85FFCA5E-1B1E-4F31-B237-8A4ADB1E0EE8}" destId="{3B589395-A60F-4FA9-B113-83C17C3AA162}" srcOrd="3" destOrd="0" presId="urn:microsoft.com/office/officeart/2018/2/layout/IconVerticalSolidList"/>
    <dgm:cxn modelId="{6B9B5813-4A3E-490D-A979-C4A8D1F18A92}" type="presParOf" srcId="{CF909665-72A9-42D2-86D5-32C9A6EE7F41}" destId="{F2D8DC53-942C-4087-B4B9-B24CF98928BB}" srcOrd="3" destOrd="0" presId="urn:microsoft.com/office/officeart/2018/2/layout/IconVerticalSolidList"/>
    <dgm:cxn modelId="{1A113DBC-EC17-4013-B8C4-077646FFF852}" type="presParOf" srcId="{CF909665-72A9-42D2-86D5-32C9A6EE7F41}" destId="{21243B5D-C6EB-4184-8F48-53DA57FCD951}" srcOrd="4" destOrd="0" presId="urn:microsoft.com/office/officeart/2018/2/layout/IconVerticalSolidList"/>
    <dgm:cxn modelId="{58448635-5547-4FE8-95E6-EA17770F0808}" type="presParOf" srcId="{21243B5D-C6EB-4184-8F48-53DA57FCD951}" destId="{789CDB77-20D8-47F7-9376-A3E0ECBD0237}" srcOrd="0" destOrd="0" presId="urn:microsoft.com/office/officeart/2018/2/layout/IconVerticalSolidList"/>
    <dgm:cxn modelId="{0B50555D-39E1-4EB0-B711-2596699AC332}" type="presParOf" srcId="{21243B5D-C6EB-4184-8F48-53DA57FCD951}" destId="{456BA3EC-6A78-487E-88EB-795664E450C9}" srcOrd="1" destOrd="0" presId="urn:microsoft.com/office/officeart/2018/2/layout/IconVerticalSolidList"/>
    <dgm:cxn modelId="{34618E9A-4422-42F8-915E-9D47D92BDB58}" type="presParOf" srcId="{21243B5D-C6EB-4184-8F48-53DA57FCD951}" destId="{50965F81-9653-407B-9477-0DAE5B8662AA}" srcOrd="2" destOrd="0" presId="urn:microsoft.com/office/officeart/2018/2/layout/IconVerticalSolidList"/>
    <dgm:cxn modelId="{6B80D2BE-9FE4-4034-8978-E4E3CC2A3C12}" type="presParOf" srcId="{21243B5D-C6EB-4184-8F48-53DA57FCD951}" destId="{2A1BE82C-C3E3-4EA3-B33F-68CC1DCF57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C1362AA-900A-484F-85A7-8C7EA2BAF9CF}" type="doc">
      <dgm:prSet loTypeId="urn:microsoft.com/office/officeart/2018/2/layout/IconVerticalSolidList" loCatId="icon" qsTypeId="urn:microsoft.com/office/officeart/2005/8/quickstyle/simple1#2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305FCA0-BFFA-40B4-B1A9-8CD40F86AEF9}">
      <dgm:prSet/>
      <dgm:spPr>
        <a:solidFill>
          <a:srgbClr val="F2F2F2"/>
        </a:solidFill>
      </dgm:spPr>
      <dgm:t>
        <a:bodyPr/>
        <a:lstStyle/>
        <a:p>
          <a:pPr rtl="0">
            <a:lnSpc>
              <a:spcPct val="100000"/>
            </a:lnSpc>
          </a:pPr>
          <a:r>
            <a:rPr lang="en-GB">
              <a:latin typeface="SassoonPrimaryType"/>
            </a:rPr>
            <a:t>For all pupils. </a:t>
          </a:r>
        </a:p>
      </dgm:t>
    </dgm:pt>
    <dgm:pt modelId="{BDD0254A-E37C-4985-8657-2D70E25A2D8F}" type="parTrans" cxnId="{4BD613C2-01F3-4A19-8456-B34E1C267630}">
      <dgm:prSet/>
      <dgm:spPr/>
      <dgm:t>
        <a:bodyPr/>
        <a:lstStyle/>
        <a:p>
          <a:endParaRPr lang="en-US"/>
        </a:p>
      </dgm:t>
    </dgm:pt>
    <dgm:pt modelId="{3035D600-AD4D-41FC-965D-28F2CFE50573}" type="sibTrans" cxnId="{4BD613C2-01F3-4A19-8456-B34E1C267630}">
      <dgm:prSet/>
      <dgm:spPr/>
      <dgm:t>
        <a:bodyPr/>
        <a:lstStyle/>
        <a:p>
          <a:endParaRPr lang="en-US"/>
        </a:p>
      </dgm:t>
    </dgm:pt>
    <dgm:pt modelId="{66E1259E-D37D-457B-BEB5-05F372F47B51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GB">
              <a:latin typeface="SassoonPrimaryType"/>
            </a:rPr>
            <a:t>The purpose of the PSC is to ensure pupils meet expected milestones for the end of Year 1 so that they are ready for Year 2. </a:t>
          </a:r>
          <a:endParaRPr lang="en-US">
            <a:latin typeface="SassoonPrimaryType"/>
          </a:endParaRPr>
        </a:p>
      </dgm:t>
    </dgm:pt>
    <dgm:pt modelId="{1E727B31-4EEC-4EF8-8C1F-A58DD45399CC}" type="parTrans" cxnId="{C85C0AF5-F89E-4823-9B96-4BE622FCAC40}">
      <dgm:prSet/>
      <dgm:spPr/>
      <dgm:t>
        <a:bodyPr/>
        <a:lstStyle/>
        <a:p>
          <a:endParaRPr lang="en-US"/>
        </a:p>
      </dgm:t>
    </dgm:pt>
    <dgm:pt modelId="{BF3B434C-7A5C-47F3-9E18-B2EF7EA3CC82}" type="sibTrans" cxnId="{C85C0AF5-F89E-4823-9B96-4BE622FCAC40}">
      <dgm:prSet/>
      <dgm:spPr/>
      <dgm:t>
        <a:bodyPr/>
        <a:lstStyle/>
        <a:p>
          <a:endParaRPr lang="en-US"/>
        </a:p>
      </dgm:t>
    </dgm:pt>
    <dgm:pt modelId="{0CAE98DF-6927-477E-A767-447F9C890AD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>
              <a:latin typeface="SassoonPrimaryType"/>
            </a:rPr>
            <a:t>Help us to support children with gaps in knowledge to create fluent readers and confident writers. </a:t>
          </a:r>
          <a:endParaRPr lang="en-US">
            <a:latin typeface="SassoonPrimaryType" pitchFamily="2" charset="0"/>
          </a:endParaRPr>
        </a:p>
      </dgm:t>
    </dgm:pt>
    <dgm:pt modelId="{D086E184-269D-4782-997C-C33EF5FD1539}" type="parTrans" cxnId="{5EA1A9C3-FB47-494D-B5B8-B7CAF51D8006}">
      <dgm:prSet/>
      <dgm:spPr/>
      <dgm:t>
        <a:bodyPr/>
        <a:lstStyle/>
        <a:p>
          <a:endParaRPr lang="en-US"/>
        </a:p>
      </dgm:t>
    </dgm:pt>
    <dgm:pt modelId="{72A4B077-7F65-4F51-977A-4AC89D646BF6}" type="sibTrans" cxnId="{5EA1A9C3-FB47-494D-B5B8-B7CAF51D8006}">
      <dgm:prSet/>
      <dgm:spPr/>
      <dgm:t>
        <a:bodyPr/>
        <a:lstStyle/>
        <a:p>
          <a:endParaRPr lang="en-US"/>
        </a:p>
      </dgm:t>
    </dgm:pt>
    <dgm:pt modelId="{CF909665-72A9-42D2-86D5-32C9A6EE7F41}" type="pres">
      <dgm:prSet presAssocID="{AC1362AA-900A-484F-85A7-8C7EA2BAF9CF}" presName="root" presStyleCnt="0">
        <dgm:presLayoutVars>
          <dgm:dir/>
          <dgm:resizeHandles val="exact"/>
        </dgm:presLayoutVars>
      </dgm:prSet>
      <dgm:spPr/>
    </dgm:pt>
    <dgm:pt modelId="{DDFD7962-5D05-4EDC-A515-8BA7186F431D}" type="pres">
      <dgm:prSet presAssocID="{A305FCA0-BFFA-40B4-B1A9-8CD40F86AEF9}" presName="compNode" presStyleCnt="0"/>
      <dgm:spPr/>
    </dgm:pt>
    <dgm:pt modelId="{E79D7D4F-22E0-4777-AEB8-BEDE769DFE2F}" type="pres">
      <dgm:prSet presAssocID="{A305FCA0-BFFA-40B4-B1A9-8CD40F86AEF9}" presName="bgRect" presStyleLbl="bgShp" presStyleIdx="0" presStyleCnt="3"/>
      <dgm:spPr/>
    </dgm:pt>
    <dgm:pt modelId="{1083C227-0AB5-4899-B245-05FF96264F2C}" type="pres">
      <dgm:prSet presAssocID="{A305FCA0-BFFA-40B4-B1A9-8CD40F86AEF9}" presName="iconRect" presStyleLbl="node1" presStyleIdx="0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3ED185E0-D40E-4043-8BAD-56C3592F2C5D}" type="pres">
      <dgm:prSet presAssocID="{A305FCA0-BFFA-40B4-B1A9-8CD40F86AEF9}" presName="spaceRect" presStyleCnt="0"/>
      <dgm:spPr/>
    </dgm:pt>
    <dgm:pt modelId="{3CD856FC-80A9-4C54-A3BD-8287CBB97572}" type="pres">
      <dgm:prSet presAssocID="{A305FCA0-BFFA-40B4-B1A9-8CD40F86AEF9}" presName="parTx" presStyleLbl="revTx" presStyleIdx="0" presStyleCnt="3">
        <dgm:presLayoutVars>
          <dgm:chMax val="0"/>
          <dgm:chPref val="0"/>
        </dgm:presLayoutVars>
      </dgm:prSet>
      <dgm:spPr/>
    </dgm:pt>
    <dgm:pt modelId="{22AEFA43-7E7D-4F99-9033-42803A1C98BC}" type="pres">
      <dgm:prSet presAssocID="{3035D600-AD4D-41FC-965D-28F2CFE50573}" presName="sibTrans" presStyleCnt="0"/>
      <dgm:spPr/>
    </dgm:pt>
    <dgm:pt modelId="{85FFCA5E-1B1E-4F31-B237-8A4ADB1E0EE8}" type="pres">
      <dgm:prSet presAssocID="{66E1259E-D37D-457B-BEB5-05F372F47B51}" presName="compNode" presStyleCnt="0"/>
      <dgm:spPr/>
    </dgm:pt>
    <dgm:pt modelId="{55419D4D-EAE8-46F5-BDE1-7E6B0379F2DD}" type="pres">
      <dgm:prSet presAssocID="{66E1259E-D37D-457B-BEB5-05F372F47B51}" presName="bgRect" presStyleLbl="bgShp" presStyleIdx="1" presStyleCnt="3"/>
      <dgm:spPr/>
    </dgm:pt>
    <dgm:pt modelId="{5E0EE671-42D3-47A7-A27E-490F8BD1EECC}" type="pres">
      <dgm:prSet presAssocID="{66E1259E-D37D-457B-BEB5-05F372F47B51}" presName="iconRect" presStyleLbl="node1" presStyleIdx="1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8F671A87-2725-4F81-B4ED-309BDAF8218A}" type="pres">
      <dgm:prSet presAssocID="{66E1259E-D37D-457B-BEB5-05F372F47B51}" presName="spaceRect" presStyleCnt="0"/>
      <dgm:spPr/>
    </dgm:pt>
    <dgm:pt modelId="{3B589395-A60F-4FA9-B113-83C17C3AA162}" type="pres">
      <dgm:prSet presAssocID="{66E1259E-D37D-457B-BEB5-05F372F47B51}" presName="parTx" presStyleLbl="revTx" presStyleIdx="1" presStyleCnt="3">
        <dgm:presLayoutVars>
          <dgm:chMax val="0"/>
          <dgm:chPref val="0"/>
        </dgm:presLayoutVars>
      </dgm:prSet>
      <dgm:spPr/>
    </dgm:pt>
    <dgm:pt modelId="{F2D8DC53-942C-4087-B4B9-B24CF98928BB}" type="pres">
      <dgm:prSet presAssocID="{BF3B434C-7A5C-47F3-9E18-B2EF7EA3CC82}" presName="sibTrans" presStyleCnt="0"/>
      <dgm:spPr/>
    </dgm:pt>
    <dgm:pt modelId="{21243B5D-C6EB-4184-8F48-53DA57FCD951}" type="pres">
      <dgm:prSet presAssocID="{0CAE98DF-6927-477E-A767-447F9C890AD2}" presName="compNode" presStyleCnt="0"/>
      <dgm:spPr/>
    </dgm:pt>
    <dgm:pt modelId="{789CDB77-20D8-47F7-9376-A3E0ECBD0237}" type="pres">
      <dgm:prSet presAssocID="{0CAE98DF-6927-477E-A767-447F9C890AD2}" presName="bgRect" presStyleLbl="bgShp" presStyleIdx="2" presStyleCnt="3" custLinFactNeighborX="-9796" custLinFactNeighborY="43"/>
      <dgm:spPr/>
    </dgm:pt>
    <dgm:pt modelId="{456BA3EC-6A78-487E-88EB-795664E450C9}" type="pres">
      <dgm:prSet presAssocID="{0CAE98DF-6927-477E-A767-447F9C890AD2}" presName="iconRect" presStyleLbl="node1" presStyleIdx="2" presStyleCnt="3"/>
      <dgm:spPr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50965F81-9653-407B-9477-0DAE5B8662AA}" type="pres">
      <dgm:prSet presAssocID="{0CAE98DF-6927-477E-A767-447F9C890AD2}" presName="spaceRect" presStyleCnt="0"/>
      <dgm:spPr/>
    </dgm:pt>
    <dgm:pt modelId="{2A1BE82C-C3E3-4EA3-B33F-68CC1DCF5707}" type="pres">
      <dgm:prSet presAssocID="{0CAE98DF-6927-477E-A767-447F9C890AD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560090F-F754-4667-A07C-5498877809C5}" type="presOf" srcId="{0CAE98DF-6927-477E-A767-447F9C890AD2}" destId="{2A1BE82C-C3E3-4EA3-B33F-68CC1DCF5707}" srcOrd="0" destOrd="0" presId="urn:microsoft.com/office/officeart/2018/2/layout/IconVerticalSolidList"/>
    <dgm:cxn modelId="{5393A187-9E15-457F-AE82-6CF17CCA7814}" type="presOf" srcId="{66E1259E-D37D-457B-BEB5-05F372F47B51}" destId="{3B589395-A60F-4FA9-B113-83C17C3AA162}" srcOrd="0" destOrd="0" presId="urn:microsoft.com/office/officeart/2018/2/layout/IconVerticalSolidList"/>
    <dgm:cxn modelId="{6642C5A5-0447-4015-8F3D-E31FE57C9E9C}" type="presOf" srcId="{AC1362AA-900A-484F-85A7-8C7EA2BAF9CF}" destId="{CF909665-72A9-42D2-86D5-32C9A6EE7F41}" srcOrd="0" destOrd="0" presId="urn:microsoft.com/office/officeart/2018/2/layout/IconVerticalSolidList"/>
    <dgm:cxn modelId="{E9C800AA-6B3A-4CA9-826D-9642E21ECD11}" type="presOf" srcId="{A305FCA0-BFFA-40B4-B1A9-8CD40F86AEF9}" destId="{3CD856FC-80A9-4C54-A3BD-8287CBB97572}" srcOrd="0" destOrd="0" presId="urn:microsoft.com/office/officeart/2018/2/layout/IconVerticalSolidList"/>
    <dgm:cxn modelId="{4BD613C2-01F3-4A19-8456-B34E1C267630}" srcId="{AC1362AA-900A-484F-85A7-8C7EA2BAF9CF}" destId="{A305FCA0-BFFA-40B4-B1A9-8CD40F86AEF9}" srcOrd="0" destOrd="0" parTransId="{BDD0254A-E37C-4985-8657-2D70E25A2D8F}" sibTransId="{3035D600-AD4D-41FC-965D-28F2CFE50573}"/>
    <dgm:cxn modelId="{5EA1A9C3-FB47-494D-B5B8-B7CAF51D8006}" srcId="{AC1362AA-900A-484F-85A7-8C7EA2BAF9CF}" destId="{0CAE98DF-6927-477E-A767-447F9C890AD2}" srcOrd="2" destOrd="0" parTransId="{D086E184-269D-4782-997C-C33EF5FD1539}" sibTransId="{72A4B077-7F65-4F51-977A-4AC89D646BF6}"/>
    <dgm:cxn modelId="{C85C0AF5-F89E-4823-9B96-4BE622FCAC40}" srcId="{AC1362AA-900A-484F-85A7-8C7EA2BAF9CF}" destId="{66E1259E-D37D-457B-BEB5-05F372F47B51}" srcOrd="1" destOrd="0" parTransId="{1E727B31-4EEC-4EF8-8C1F-A58DD45399CC}" sibTransId="{BF3B434C-7A5C-47F3-9E18-B2EF7EA3CC82}"/>
    <dgm:cxn modelId="{3CA3DFB7-F229-4440-A6F9-6ED51B3A3DEB}" type="presParOf" srcId="{CF909665-72A9-42D2-86D5-32C9A6EE7F41}" destId="{DDFD7962-5D05-4EDC-A515-8BA7186F431D}" srcOrd="0" destOrd="0" presId="urn:microsoft.com/office/officeart/2018/2/layout/IconVerticalSolidList"/>
    <dgm:cxn modelId="{66472463-ACBB-481E-9697-6F610E5A3AC3}" type="presParOf" srcId="{DDFD7962-5D05-4EDC-A515-8BA7186F431D}" destId="{E79D7D4F-22E0-4777-AEB8-BEDE769DFE2F}" srcOrd="0" destOrd="0" presId="urn:microsoft.com/office/officeart/2018/2/layout/IconVerticalSolidList"/>
    <dgm:cxn modelId="{B09DD6E5-E12A-4EED-AA0A-E4801D0EFF50}" type="presParOf" srcId="{DDFD7962-5D05-4EDC-A515-8BA7186F431D}" destId="{1083C227-0AB5-4899-B245-05FF96264F2C}" srcOrd="1" destOrd="0" presId="urn:microsoft.com/office/officeart/2018/2/layout/IconVerticalSolidList"/>
    <dgm:cxn modelId="{0DD89C14-9200-48CC-B48F-613176F270BB}" type="presParOf" srcId="{DDFD7962-5D05-4EDC-A515-8BA7186F431D}" destId="{3ED185E0-D40E-4043-8BAD-56C3592F2C5D}" srcOrd="2" destOrd="0" presId="urn:microsoft.com/office/officeart/2018/2/layout/IconVerticalSolidList"/>
    <dgm:cxn modelId="{E387E6AA-3AB1-4064-B190-AF6A7D0A1C5D}" type="presParOf" srcId="{DDFD7962-5D05-4EDC-A515-8BA7186F431D}" destId="{3CD856FC-80A9-4C54-A3BD-8287CBB97572}" srcOrd="3" destOrd="0" presId="urn:microsoft.com/office/officeart/2018/2/layout/IconVerticalSolidList"/>
    <dgm:cxn modelId="{F0FBF17A-C9A4-4B21-A4E0-8FE27A256426}" type="presParOf" srcId="{CF909665-72A9-42D2-86D5-32C9A6EE7F41}" destId="{22AEFA43-7E7D-4F99-9033-42803A1C98BC}" srcOrd="1" destOrd="0" presId="urn:microsoft.com/office/officeart/2018/2/layout/IconVerticalSolidList"/>
    <dgm:cxn modelId="{990A2484-19DF-4A00-8F49-42E15410F8FA}" type="presParOf" srcId="{CF909665-72A9-42D2-86D5-32C9A6EE7F41}" destId="{85FFCA5E-1B1E-4F31-B237-8A4ADB1E0EE8}" srcOrd="2" destOrd="0" presId="urn:microsoft.com/office/officeart/2018/2/layout/IconVerticalSolidList"/>
    <dgm:cxn modelId="{BE5C100C-9DD4-4FF5-BD64-F50C5FBCB35D}" type="presParOf" srcId="{85FFCA5E-1B1E-4F31-B237-8A4ADB1E0EE8}" destId="{55419D4D-EAE8-46F5-BDE1-7E6B0379F2DD}" srcOrd="0" destOrd="0" presId="urn:microsoft.com/office/officeart/2018/2/layout/IconVerticalSolidList"/>
    <dgm:cxn modelId="{EF4D8E84-C758-4888-9DE1-5C63E978E177}" type="presParOf" srcId="{85FFCA5E-1B1E-4F31-B237-8A4ADB1E0EE8}" destId="{5E0EE671-42D3-47A7-A27E-490F8BD1EECC}" srcOrd="1" destOrd="0" presId="urn:microsoft.com/office/officeart/2018/2/layout/IconVerticalSolidList"/>
    <dgm:cxn modelId="{7E4F22C5-357F-4B40-8370-00F315A4CC49}" type="presParOf" srcId="{85FFCA5E-1B1E-4F31-B237-8A4ADB1E0EE8}" destId="{8F671A87-2725-4F81-B4ED-309BDAF8218A}" srcOrd="2" destOrd="0" presId="urn:microsoft.com/office/officeart/2018/2/layout/IconVerticalSolidList"/>
    <dgm:cxn modelId="{48EDD243-FB65-4831-906A-50D79A766D72}" type="presParOf" srcId="{85FFCA5E-1B1E-4F31-B237-8A4ADB1E0EE8}" destId="{3B589395-A60F-4FA9-B113-83C17C3AA162}" srcOrd="3" destOrd="0" presId="urn:microsoft.com/office/officeart/2018/2/layout/IconVerticalSolidList"/>
    <dgm:cxn modelId="{6B9B5813-4A3E-490D-A979-C4A8D1F18A92}" type="presParOf" srcId="{CF909665-72A9-42D2-86D5-32C9A6EE7F41}" destId="{F2D8DC53-942C-4087-B4B9-B24CF98928BB}" srcOrd="3" destOrd="0" presId="urn:microsoft.com/office/officeart/2018/2/layout/IconVerticalSolidList"/>
    <dgm:cxn modelId="{1A113DBC-EC17-4013-B8C4-077646FFF852}" type="presParOf" srcId="{CF909665-72A9-42D2-86D5-32C9A6EE7F41}" destId="{21243B5D-C6EB-4184-8F48-53DA57FCD951}" srcOrd="4" destOrd="0" presId="urn:microsoft.com/office/officeart/2018/2/layout/IconVerticalSolidList"/>
    <dgm:cxn modelId="{58448635-5547-4FE8-95E6-EA17770F0808}" type="presParOf" srcId="{21243B5D-C6EB-4184-8F48-53DA57FCD951}" destId="{789CDB77-20D8-47F7-9376-A3E0ECBD0237}" srcOrd="0" destOrd="0" presId="urn:microsoft.com/office/officeart/2018/2/layout/IconVerticalSolidList"/>
    <dgm:cxn modelId="{0B50555D-39E1-4EB0-B711-2596699AC332}" type="presParOf" srcId="{21243B5D-C6EB-4184-8F48-53DA57FCD951}" destId="{456BA3EC-6A78-487E-88EB-795664E450C9}" srcOrd="1" destOrd="0" presId="urn:microsoft.com/office/officeart/2018/2/layout/IconVerticalSolidList"/>
    <dgm:cxn modelId="{34618E9A-4422-42F8-915E-9D47D92BDB58}" type="presParOf" srcId="{21243B5D-C6EB-4184-8F48-53DA57FCD951}" destId="{50965F81-9653-407B-9477-0DAE5B8662AA}" srcOrd="2" destOrd="0" presId="urn:microsoft.com/office/officeart/2018/2/layout/IconVerticalSolidList"/>
    <dgm:cxn modelId="{6B80D2BE-9FE4-4034-8978-E4E3CC2A3C12}" type="presParOf" srcId="{21243B5D-C6EB-4184-8F48-53DA57FCD951}" destId="{2A1BE82C-C3E3-4EA3-B33F-68CC1DCF570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D7D4F-22E0-4777-AEB8-BEDE769DFE2F}">
      <dsp:nvSpPr>
        <dsp:cNvPr id="0" name=""/>
        <dsp:cNvSpPr/>
      </dsp:nvSpPr>
      <dsp:spPr>
        <a:xfrm>
          <a:off x="0" y="527"/>
          <a:ext cx="7058964" cy="1234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83C227-0AB5-4899-B245-05FF96264F2C}">
      <dsp:nvSpPr>
        <dsp:cNvPr id="0" name=""/>
        <dsp:cNvSpPr/>
      </dsp:nvSpPr>
      <dsp:spPr>
        <a:xfrm>
          <a:off x="373584" y="278400"/>
          <a:ext cx="679244" cy="67924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856FC-80A9-4C54-A3BD-8287CBB97572}">
      <dsp:nvSpPr>
        <dsp:cNvPr id="0" name=""/>
        <dsp:cNvSpPr/>
      </dsp:nvSpPr>
      <dsp:spPr>
        <a:xfrm>
          <a:off x="1426412" y="527"/>
          <a:ext cx="5632551" cy="1234989"/>
        </a:xfrm>
        <a:prstGeom prst="rect">
          <a:avLst/>
        </a:prstGeom>
        <a:solidFill>
          <a:srgbClr val="F2F2F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703" tIns="130703" rIns="130703" bIns="130703" numCol="1" spcCol="127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SassoonPrimaryType"/>
            </a:rPr>
            <a:t>For all pupils. </a:t>
          </a:r>
        </a:p>
      </dsp:txBody>
      <dsp:txXfrm>
        <a:off x="1426412" y="527"/>
        <a:ext cx="5632551" cy="1234989"/>
      </dsp:txXfrm>
    </dsp:sp>
    <dsp:sp modelId="{55419D4D-EAE8-46F5-BDE1-7E6B0379F2DD}">
      <dsp:nvSpPr>
        <dsp:cNvPr id="0" name=""/>
        <dsp:cNvSpPr/>
      </dsp:nvSpPr>
      <dsp:spPr>
        <a:xfrm>
          <a:off x="0" y="1544264"/>
          <a:ext cx="7058964" cy="1234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EE671-42D3-47A7-A27E-490F8BD1EECC}">
      <dsp:nvSpPr>
        <dsp:cNvPr id="0" name=""/>
        <dsp:cNvSpPr/>
      </dsp:nvSpPr>
      <dsp:spPr>
        <a:xfrm>
          <a:off x="373584" y="1822137"/>
          <a:ext cx="679244" cy="67924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89395-A60F-4FA9-B113-83C17C3AA162}">
      <dsp:nvSpPr>
        <dsp:cNvPr id="0" name=""/>
        <dsp:cNvSpPr/>
      </dsp:nvSpPr>
      <dsp:spPr>
        <a:xfrm>
          <a:off x="1426412" y="1544264"/>
          <a:ext cx="5632551" cy="123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703" tIns="130703" rIns="130703" bIns="130703" numCol="1" spcCol="127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SassoonPrimaryType"/>
            </a:rPr>
            <a:t>The purpose of the PSC is to ensure pupils meet expected milestones for the end of Year 1 so that they are ready for Year 2. </a:t>
          </a:r>
          <a:endParaRPr lang="en-US" sz="2000" kern="1200">
            <a:latin typeface="SassoonPrimaryType"/>
          </a:endParaRPr>
        </a:p>
      </dsp:txBody>
      <dsp:txXfrm>
        <a:off x="1426412" y="1544264"/>
        <a:ext cx="5632551" cy="1234989"/>
      </dsp:txXfrm>
    </dsp:sp>
    <dsp:sp modelId="{789CDB77-20D8-47F7-9376-A3E0ECBD0237}">
      <dsp:nvSpPr>
        <dsp:cNvPr id="0" name=""/>
        <dsp:cNvSpPr/>
      </dsp:nvSpPr>
      <dsp:spPr>
        <a:xfrm>
          <a:off x="0" y="3088529"/>
          <a:ext cx="7058964" cy="1234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BA3EC-6A78-487E-88EB-795664E450C9}">
      <dsp:nvSpPr>
        <dsp:cNvPr id="0" name=""/>
        <dsp:cNvSpPr/>
      </dsp:nvSpPr>
      <dsp:spPr>
        <a:xfrm>
          <a:off x="373584" y="3365874"/>
          <a:ext cx="679244" cy="67924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BE82C-C3E3-4EA3-B33F-68CC1DCF5707}">
      <dsp:nvSpPr>
        <dsp:cNvPr id="0" name=""/>
        <dsp:cNvSpPr/>
      </dsp:nvSpPr>
      <dsp:spPr>
        <a:xfrm>
          <a:off x="1426412" y="3088001"/>
          <a:ext cx="5632551" cy="123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703" tIns="130703" rIns="130703" bIns="13070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SassoonPrimaryType"/>
            </a:rPr>
            <a:t>Help us to support children with gaps in knowledge to create fluent readers and confident writers. </a:t>
          </a:r>
          <a:endParaRPr lang="en-US" sz="2000" kern="1200">
            <a:latin typeface="SassoonPrimaryType" pitchFamily="2" charset="0"/>
          </a:endParaRPr>
        </a:p>
      </dsp:txBody>
      <dsp:txXfrm>
        <a:off x="1426412" y="3088001"/>
        <a:ext cx="5632551" cy="12349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D7D4F-22E0-4777-AEB8-BEDE769DFE2F}">
      <dsp:nvSpPr>
        <dsp:cNvPr id="0" name=""/>
        <dsp:cNvSpPr/>
      </dsp:nvSpPr>
      <dsp:spPr>
        <a:xfrm>
          <a:off x="0" y="527"/>
          <a:ext cx="7058964" cy="1234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83C227-0AB5-4899-B245-05FF96264F2C}">
      <dsp:nvSpPr>
        <dsp:cNvPr id="0" name=""/>
        <dsp:cNvSpPr/>
      </dsp:nvSpPr>
      <dsp:spPr>
        <a:xfrm>
          <a:off x="373584" y="278400"/>
          <a:ext cx="679244" cy="67924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D856FC-80A9-4C54-A3BD-8287CBB97572}">
      <dsp:nvSpPr>
        <dsp:cNvPr id="0" name=""/>
        <dsp:cNvSpPr/>
      </dsp:nvSpPr>
      <dsp:spPr>
        <a:xfrm>
          <a:off x="1426412" y="527"/>
          <a:ext cx="5632551" cy="1234989"/>
        </a:xfrm>
        <a:prstGeom prst="rect">
          <a:avLst/>
        </a:prstGeom>
        <a:solidFill>
          <a:srgbClr val="F2F2F2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703" tIns="130703" rIns="130703" bIns="130703" numCol="1" spcCol="127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SassoonPrimaryType"/>
            </a:rPr>
            <a:t>For all pupils. </a:t>
          </a:r>
        </a:p>
      </dsp:txBody>
      <dsp:txXfrm>
        <a:off x="1426412" y="527"/>
        <a:ext cx="5632551" cy="1234989"/>
      </dsp:txXfrm>
    </dsp:sp>
    <dsp:sp modelId="{55419D4D-EAE8-46F5-BDE1-7E6B0379F2DD}">
      <dsp:nvSpPr>
        <dsp:cNvPr id="0" name=""/>
        <dsp:cNvSpPr/>
      </dsp:nvSpPr>
      <dsp:spPr>
        <a:xfrm>
          <a:off x="0" y="1544264"/>
          <a:ext cx="7058964" cy="1234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0EE671-42D3-47A7-A27E-490F8BD1EECC}">
      <dsp:nvSpPr>
        <dsp:cNvPr id="0" name=""/>
        <dsp:cNvSpPr/>
      </dsp:nvSpPr>
      <dsp:spPr>
        <a:xfrm>
          <a:off x="373584" y="1822137"/>
          <a:ext cx="679244" cy="67924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589395-A60F-4FA9-B113-83C17C3AA162}">
      <dsp:nvSpPr>
        <dsp:cNvPr id="0" name=""/>
        <dsp:cNvSpPr/>
      </dsp:nvSpPr>
      <dsp:spPr>
        <a:xfrm>
          <a:off x="1426412" y="1544264"/>
          <a:ext cx="5632551" cy="123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703" tIns="130703" rIns="130703" bIns="130703" numCol="1" spcCol="1270" anchor="ctr" anchorCtr="0">
          <a:noAutofit/>
        </a:bodyPr>
        <a:lstStyle/>
        <a:p>
          <a:pPr marL="0" lvl="0" indent="0" algn="l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SassoonPrimaryType"/>
            </a:rPr>
            <a:t>The purpose of the PSC is to ensure pupils meet expected milestones for the end of Year 1 so that they are ready for Year 2. </a:t>
          </a:r>
          <a:endParaRPr lang="en-US" sz="2000" kern="1200">
            <a:latin typeface="SassoonPrimaryType"/>
          </a:endParaRPr>
        </a:p>
      </dsp:txBody>
      <dsp:txXfrm>
        <a:off x="1426412" y="1544264"/>
        <a:ext cx="5632551" cy="1234989"/>
      </dsp:txXfrm>
    </dsp:sp>
    <dsp:sp modelId="{789CDB77-20D8-47F7-9376-A3E0ECBD0237}">
      <dsp:nvSpPr>
        <dsp:cNvPr id="0" name=""/>
        <dsp:cNvSpPr/>
      </dsp:nvSpPr>
      <dsp:spPr>
        <a:xfrm>
          <a:off x="0" y="3088529"/>
          <a:ext cx="7058964" cy="12349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6BA3EC-6A78-487E-88EB-795664E450C9}">
      <dsp:nvSpPr>
        <dsp:cNvPr id="0" name=""/>
        <dsp:cNvSpPr/>
      </dsp:nvSpPr>
      <dsp:spPr>
        <a:xfrm>
          <a:off x="373584" y="3365874"/>
          <a:ext cx="679244" cy="679244"/>
        </a:xfrm>
        <a:prstGeom prst="rect">
          <a:avLst/>
        </a:prstGeom>
        <a:blipFill>
          <a:blip xmlns:r="http://schemas.openxmlformats.org/officeDocument/2006/relationships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1BE82C-C3E3-4EA3-B33F-68CC1DCF5707}">
      <dsp:nvSpPr>
        <dsp:cNvPr id="0" name=""/>
        <dsp:cNvSpPr/>
      </dsp:nvSpPr>
      <dsp:spPr>
        <a:xfrm>
          <a:off x="1426412" y="3088001"/>
          <a:ext cx="5632551" cy="12349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0703" tIns="130703" rIns="130703" bIns="13070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>
              <a:latin typeface="SassoonPrimaryType"/>
            </a:rPr>
            <a:t>Help us to support children with gaps in knowledge to create fluent readers and confident writers. </a:t>
          </a:r>
          <a:endParaRPr lang="en-US" sz="2000" kern="1200">
            <a:latin typeface="SassoonPrimaryType" pitchFamily="2" charset="0"/>
          </a:endParaRPr>
        </a:p>
      </dsp:txBody>
      <dsp:txXfrm>
        <a:off x="1426412" y="3088001"/>
        <a:ext cx="5632551" cy="12349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509685"/>
          </a:xfrm>
          <a:prstGeom prst="rect">
            <a:avLst/>
          </a:prstGeom>
        </p:spPr>
        <p:txBody>
          <a:bodyPr vert="horz" lIns="98179" tIns="49090" rIns="98179" bIns="49090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509685"/>
          </a:xfrm>
          <a:prstGeom prst="rect">
            <a:avLst/>
          </a:prstGeom>
        </p:spPr>
        <p:txBody>
          <a:bodyPr vert="horz" lIns="98179" tIns="49090" rIns="98179" bIns="49090" rtlCol="0"/>
          <a:lstStyle>
            <a:lvl1pPr algn="r">
              <a:defRPr sz="1300"/>
            </a:lvl1pPr>
          </a:lstStyle>
          <a:p>
            <a:fld id="{18CE5BA3-A1D5-4CD0-AF13-1B69CD5DEE5E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3550" y="12700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179" tIns="49090" rIns="98179" bIns="4909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888736"/>
            <a:ext cx="5618480" cy="3999875"/>
          </a:xfrm>
          <a:prstGeom prst="rect">
            <a:avLst/>
          </a:prstGeom>
        </p:spPr>
        <p:txBody>
          <a:bodyPr vert="horz" lIns="98179" tIns="49090" rIns="98179" bIns="4909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648730"/>
            <a:ext cx="3043343" cy="509684"/>
          </a:xfrm>
          <a:prstGeom prst="rect">
            <a:avLst/>
          </a:prstGeom>
        </p:spPr>
        <p:txBody>
          <a:bodyPr vert="horz" lIns="98179" tIns="49090" rIns="98179" bIns="49090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9648730"/>
            <a:ext cx="3043343" cy="509684"/>
          </a:xfrm>
          <a:prstGeom prst="rect">
            <a:avLst/>
          </a:prstGeom>
        </p:spPr>
        <p:txBody>
          <a:bodyPr vert="horz" lIns="98179" tIns="49090" rIns="98179" bIns="49090" rtlCol="0" anchor="b"/>
          <a:lstStyle>
            <a:lvl1pPr algn="r">
              <a:defRPr sz="1300"/>
            </a:lvl1pPr>
          </a:lstStyle>
          <a:p>
            <a:fld id="{9AF3A18B-0FC3-4F62-8E22-5D6E046CB3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033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6550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727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Parent pay – payment plan for trips throughout the year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065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ADAPT where needed for your year group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0023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8E6D6-4E09-D2DC-C8E9-6C3C4730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8EF435-5653-9C5F-75E0-06B22E91B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286A76-7A2A-802A-0BC7-560456289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ADAPT where needed for your year group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6D511-8AB8-A42B-4E00-1DAB7B562A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940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Reminder of how parents can support with reading, </a:t>
            </a:r>
            <a:r>
              <a:rPr lang="en-GB" err="1"/>
              <a:t>homelearning</a:t>
            </a:r>
            <a:r>
              <a:rPr lang="en-GB"/>
              <a:t>, getting children to school on time etc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78751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4057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Year 1- this slide can be changed to phonics, Year 2 and Year 6  - CGP and SATs revision mentions, Year 3 and Year 5 can continue to be times table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0368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300754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14918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0620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765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FREE course for parents to sign up to- scan QR code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307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2905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5731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6107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83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TOPIC names here with some images- brief description to be discussed with what they will learn.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43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6C4B6-4F34-6FED-9435-2838A7CE7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48A39C-A278-38D9-5848-E6A813A6F6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A71F38-01F2-CDB4-A971-99F97BC36B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ADD KEY LEARNING FOR YOUR YEAR GROUP – Think of coverage and End of Year expectations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E52F2-8A34-1FDB-5413-3DF5644521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836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THIS WOULD BE PHONICS year 1, SATS year 2 and 6 </a:t>
            </a:r>
            <a:r>
              <a:rPr lang="en-GB" err="1"/>
              <a:t>Yr</a:t>
            </a:r>
            <a:r>
              <a:rPr lang="en-GB"/>
              <a:t> 3 and 5 can omit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32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9178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968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F3A18B-0FC3-4F62-8E22-5D6E046CB3B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229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7120A-E229-92D9-9B94-057927AF9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0A5EC7-3C33-2273-8C94-2AE941758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8B15D-05D5-4F5C-B575-287CCC8F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CD6F2-F3DE-B266-C5D8-7EEA35ADC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1BA43-8FD4-C225-D948-CB68AA270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0831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112E9-66CA-C897-0EDE-A7CC3B09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D8B470-932E-47B3-8077-FBF8E595C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AA46BF-4806-BEC9-72A2-CAF0D3D73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BE3FD-A9F5-D5FF-25BB-AC106A56A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E761D-5A46-F562-03EB-CE0BCAF63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834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267F33-F2CC-0456-0EE6-B777E13BB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17F39-C901-FAD7-B798-5F4F2A95EE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9D7B6A-B5BC-F38F-068F-161B33691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0ADFA-38B7-2D5F-C4D4-718A14D2D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29456-22A8-1D09-BC11-5B5B764B2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9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E8728-1C7D-1A4C-D3F2-CED4B5C6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FF6E4-6ACA-C690-443E-E42539D315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CC3C9B-4CE5-D6BE-EF10-5C46D62A4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8CEE25-D961-A781-F9F6-F10B07F36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C8347-573F-509D-74D0-35C09590A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41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DB372-3B1C-1429-741A-99C8BE136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483DA-D05C-D926-F858-4EFB81163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638E4-EF47-3AAE-103D-9CDDE93F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A6452-D918-3BB1-609E-515740A0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02C49-857C-7C5A-B14D-1BF8C1304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970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F68C2-A841-B0D0-D86C-0F932977A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09619-BC2A-7EC5-6560-AC871C23E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8AB4BC-8F10-BDC8-1F04-112D16977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19B5B9-444F-F053-41A6-5E4E5D94B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A9CA64-CAE2-EEC7-9865-45126EF37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4EAB9-15B3-91A0-BFDA-DB0F91E92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69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6DBC9-7D25-804C-F150-DBDAA3605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86B42B-0547-57DE-D5CE-BC0B3AAE9D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F87835-26AD-7E12-31E9-8D06F5E84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CE385A-D7D2-9B71-F665-C7D522A0D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07E9A8-3DAD-F3DE-3E5B-54C0696EC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B7D868-0FFD-7132-7C4D-2A564D01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C36853-D489-07A8-8E3D-8FD2E160E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FEB4B7-B738-638D-A95F-A8AAD6E1E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86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9D148-5240-1653-2E3B-75064E1F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B0A5E-E0CF-E094-578C-6B63FC25D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1172DE-0C1E-E69A-92D7-1B0F3B028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7E7937-3E63-7DAC-0A0F-C82640290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23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10AD78-9169-9249-CCEF-6E50B84F2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FD5B24-18A4-D7C6-3044-9F589EBF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3F78B-5206-4878-B942-9C0597B5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47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2AA3E-A9A9-D987-9EBA-BEFE28911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44F9D-E44F-1826-873D-6E97D8BB7E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10EE4-3E8E-1235-14DE-EF2122CA1C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2C0966-08A4-92E2-5374-6E2D0DCF2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3CF79-C1B6-C34F-DAFB-2452FF49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52F654-77E6-07A4-0BD9-01D3E58D6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177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7B3C9-12BE-A1C3-34CE-A1EC930B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5D02E-1188-31E0-6313-8B090A032F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88E4D-8BBD-EB99-630A-51708270C7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004A13-8103-44CD-8FAB-32D128D8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F9D9D6-B0D7-A365-D086-F67482730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44FCC-A614-3243-A986-CD1A3E8D6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410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BA958E-18B1-2072-2433-1F76BD4AC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93296-BF32-4A87-8AA5-092048905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1B6EC8-66A8-22FA-4808-EF14BC856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22A8-2DD0-44D8-B06D-FE861A3822F9}" type="datetimeFigureOut">
              <a:rPr lang="en-GB" smtClean="0"/>
              <a:t>07/09/2026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7FCE0-C4A1-B9FA-4C8D-B585D6D7C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BBFF47-3807-80C4-2B40-3BAD24F73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B6E64-7001-4608-87D1-9E69947C43C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3643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0_7F043A7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6_1F4DB3E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netmatters.org/issues/inappropriate-content/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hyperlink" Target="https://nationalcollege.com/enrol/greenhill-academy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0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greenhill.theharmonytrust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01A167-FE62-DB3A-61AF-9AE9BDA740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Autofit/>
          </a:bodyPr>
          <a:lstStyle/>
          <a:p>
            <a:r>
              <a:rPr lang="en-GB" sz="6600" b="1">
                <a:solidFill>
                  <a:schemeClr val="tx2"/>
                </a:solidFill>
                <a:latin typeface="SassoonPrimaryType"/>
              </a:rPr>
              <a:t>Welcome to </a:t>
            </a:r>
          </a:p>
          <a:p>
            <a:r>
              <a:rPr lang="en-GB" sz="6600" b="1">
                <a:solidFill>
                  <a:schemeClr val="tx2"/>
                </a:solidFill>
                <a:latin typeface="SassoonPrimaryType"/>
              </a:rPr>
              <a:t>Year 1</a:t>
            </a:r>
            <a:endParaRPr lang="en-GB" sz="6600" b="1">
              <a:solidFill>
                <a:schemeClr val="tx2"/>
              </a:solidFill>
              <a:latin typeface="SassoonPrimaryType" pitchFamily="2" charset="0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ABF95E27-1EE2-D02C-980C-07ABAE6E9E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470" y="1804914"/>
            <a:ext cx="4141760" cy="4162571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87870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6361C-1994-553A-A4B5-DC76B6AA3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 Light"/>
                <a:ea typeface="Calibri Light"/>
                <a:cs typeface="Calibri Light"/>
              </a:rPr>
              <a:t>Home Time Arrangements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A2E38-4476-E60A-0F58-C2EF73109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>
                <a:latin typeface="Calibri Light"/>
                <a:ea typeface="Calibri Light"/>
                <a:cs typeface="Calibri Light"/>
              </a:rPr>
              <a:t>Children will be collected from the white doors at the end of the school day.</a:t>
            </a:r>
            <a:endParaRPr lang="en-US"/>
          </a:p>
          <a:p>
            <a:pPr marL="0" indent="0">
              <a:buNone/>
            </a:pPr>
            <a:endParaRPr lang="en-GB" sz="2400">
              <a:latin typeface="Calibri Light"/>
              <a:ea typeface="Calibri Light"/>
              <a:cs typeface="Calibri Light"/>
            </a:endParaRPr>
          </a:p>
          <a:p>
            <a:r>
              <a:rPr lang="en-GB" sz="2400">
                <a:latin typeface="Calibri Light"/>
                <a:ea typeface="Calibri Light"/>
                <a:cs typeface="Calibri Light"/>
              </a:rPr>
              <a:t>Parents and carers will be asked for their collection password to ensure all children go home safely.</a:t>
            </a:r>
          </a:p>
          <a:p>
            <a:endParaRPr lang="en-GB" sz="2400">
              <a:latin typeface="Calibri Light"/>
              <a:ea typeface="Calibri Light"/>
              <a:cs typeface="Calibri Light"/>
            </a:endParaRPr>
          </a:p>
          <a:p>
            <a:r>
              <a:rPr lang="en-GB" sz="2400">
                <a:latin typeface="Calibri Light"/>
                <a:ea typeface="Calibri Light"/>
                <a:cs typeface="Calibri Light"/>
              </a:rPr>
              <a:t>This helps staff become familiar with parents and carers while keeping our children secure.</a:t>
            </a:r>
          </a:p>
          <a:p>
            <a:endParaRPr lang="en-GB" sz="2400">
              <a:latin typeface="Calibri Light"/>
              <a:ea typeface="Calibri Light"/>
              <a:cs typeface="Calibri Light"/>
            </a:endParaRPr>
          </a:p>
          <a:p>
            <a:endParaRPr lang="en-GB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8202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365AA-95DC-3ACD-C736-FC706285C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182617"/>
            <a:ext cx="10515600" cy="1325563"/>
          </a:xfrm>
        </p:spPr>
        <p:txBody>
          <a:bodyPr/>
          <a:lstStyle/>
          <a:p>
            <a:r>
              <a:rPr lang="en-GB" b="1">
                <a:latin typeface="Calibri"/>
                <a:ea typeface="Calibri"/>
                <a:cs typeface="Calibri"/>
              </a:rPr>
              <a:t>PE kit 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BCD54390-20F0-DC03-6BC0-0D7C2401851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7663" y="199938"/>
            <a:ext cx="845379" cy="85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D6ED316-166A-F3A0-F871-3F74E8CD4E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7"/>
          <a:stretch/>
        </p:blipFill>
        <p:spPr bwMode="auto">
          <a:xfrm>
            <a:off x="1052953" y="1083914"/>
            <a:ext cx="1527810" cy="24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7947AF54-EBAE-1175-5FF4-92C7D87F2D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80"/>
          <a:stretch/>
        </p:blipFill>
        <p:spPr bwMode="auto">
          <a:xfrm>
            <a:off x="3042411" y="1083914"/>
            <a:ext cx="1518078" cy="243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F5D5FA0-E8F9-61EF-17CB-958ED73B19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48"/>
          <a:stretch/>
        </p:blipFill>
        <p:spPr bwMode="auto">
          <a:xfrm>
            <a:off x="6095999" y="912359"/>
            <a:ext cx="1518413" cy="25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288B4AC2-6E16-E49A-9C60-B6F4D39816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89"/>
          <a:stretch/>
        </p:blipFill>
        <p:spPr bwMode="auto">
          <a:xfrm>
            <a:off x="7914362" y="912360"/>
            <a:ext cx="1528085" cy="2545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AC9A75-7407-9E69-5F14-09D6646364F1}"/>
              </a:ext>
            </a:extLst>
          </p:cNvPr>
          <p:cNvSpPr txBox="1"/>
          <p:nvPr/>
        </p:nvSpPr>
        <p:spPr>
          <a:xfrm>
            <a:off x="901032" y="3678111"/>
            <a:ext cx="6094268" cy="136723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u="sng">
                <a:effectLst/>
                <a:latin typeface="Calibri"/>
                <a:ea typeface="Calibri"/>
                <a:cs typeface="Times New Roman"/>
              </a:rPr>
              <a:t>Indoor kit </a:t>
            </a:r>
            <a:endParaRPr lang="en-GB" sz="180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Calibri"/>
                <a:ea typeface="Calibri"/>
                <a:cs typeface="Times New Roman"/>
              </a:rPr>
              <a:t>A White T-Shirt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Calibri"/>
                <a:ea typeface="Calibri"/>
                <a:cs typeface="Times New Roman"/>
              </a:rPr>
              <a:t>Blue or Black Shorts/Jogging Pants or Leggings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1800">
                <a:effectLst/>
                <a:latin typeface="Calibri"/>
                <a:ea typeface="Calibri"/>
                <a:cs typeface="Times New Roman"/>
              </a:rPr>
              <a:t>Black Pumps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2A99F679-41D0-53E9-6CF2-64488622E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0" y="3679431"/>
            <a:ext cx="462438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b="1" i="0" u="sng" strike="noStrike" cap="none" normalizeH="0" baseline="0">
                <a:ln>
                  <a:noFill/>
                </a:ln>
                <a:effectLst/>
                <a:latin typeface="Calibri"/>
                <a:ea typeface="Calibri"/>
                <a:cs typeface="Times New Roman"/>
              </a:rPr>
              <a:t>Outdoor kit</a:t>
            </a:r>
            <a:endParaRPr lang="en-GB" altLang="en-US" b="1" i="0" u="sng" strike="noStrike" cap="none" normalizeH="0" baseline="0">
              <a:ln>
                <a:noFill/>
              </a:ln>
              <a:effectLst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altLang="en-US" b="0" i="0" u="none" strike="noStrike" cap="none" normalizeH="0" baseline="0">
              <a:ln>
                <a:noFill/>
              </a:ln>
              <a:effectLst/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0" i="0" u="none" strike="noStrike" cap="none" normalizeH="0" baseline="0">
                <a:ln>
                  <a:noFill/>
                </a:ln>
                <a:effectLst/>
                <a:latin typeface="Calibri"/>
                <a:ea typeface="Calibri"/>
                <a:cs typeface="Times New Roman"/>
              </a:rPr>
              <a:t>A White T-Shirt</a:t>
            </a:r>
            <a:endParaRPr lang="en-GB" altLang="en-US" b="0" i="0" u="none" strike="noStrike" cap="none" normalizeH="0" baseline="0">
              <a:ln>
                <a:noFill/>
              </a:ln>
              <a:effectLst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0" i="0" u="none" strike="noStrike" cap="none" normalizeH="0" baseline="0">
                <a:ln>
                  <a:noFill/>
                </a:ln>
                <a:effectLst/>
                <a:latin typeface="Calibri"/>
                <a:ea typeface="Calibri"/>
                <a:cs typeface="Times New Roman"/>
              </a:rPr>
              <a:t>Blue or Black Leggings or Jogging Pants</a:t>
            </a:r>
            <a:endParaRPr lang="en-GB" altLang="en-US" b="0" i="0" u="none" strike="noStrike" cap="none" normalizeH="0" baseline="0">
              <a:ln>
                <a:noFill/>
              </a:ln>
              <a:effectLst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GB" altLang="en-US" b="0" i="0" u="none" strike="noStrike" cap="none" normalizeH="0" baseline="0">
                <a:ln>
                  <a:noFill/>
                </a:ln>
                <a:effectLst/>
                <a:latin typeface="Calibri"/>
                <a:ea typeface="Calibri"/>
                <a:cs typeface="Times New Roman"/>
              </a:rPr>
              <a:t>A Hooded Jacket</a:t>
            </a:r>
            <a:endParaRPr lang="en-GB" altLang="en-US" b="0" i="0" u="none" strike="noStrike" cap="none" normalizeH="0" baseline="0">
              <a:ln>
                <a:noFill/>
              </a:ln>
              <a:effectLst/>
              <a:latin typeface="Calibri"/>
              <a:ea typeface="Calibri"/>
              <a:cs typeface="Times New Roman"/>
            </a:endParaRPr>
          </a:p>
          <a:p>
            <a:pPr>
              <a:buFontTx/>
              <a:buChar char="•"/>
            </a:pPr>
            <a:r>
              <a:rPr kumimoji="0" lang="en-GB" altLang="en-US" b="0" i="0" u="none" strike="noStrike" cap="none" normalizeH="0" baseline="0">
                <a:ln>
                  <a:noFill/>
                </a:ln>
                <a:effectLst/>
                <a:latin typeface="Calibri"/>
                <a:ea typeface="Calibri"/>
                <a:cs typeface="Times New Roman"/>
              </a:rPr>
              <a:t>Sensible Trainers (No Football Shoes/Boots)</a:t>
            </a:r>
            <a:r>
              <a:rPr kumimoji="0" lang="en-GB" altLang="en-US" b="0" i="0" u="none" strike="noStrike" cap="none" normalizeH="0" baseline="0">
                <a:ln>
                  <a:noFill/>
                </a:ln>
                <a:effectLst/>
                <a:latin typeface="Calibri"/>
                <a:ea typeface="Calibri"/>
                <a:cs typeface="Calibri"/>
              </a:rPr>
              <a:t> </a:t>
            </a:r>
            <a:endParaRPr lang="en-GB" altLang="en-US" b="0" i="0" u="none" strike="noStrike" cap="none" normalizeH="0" baseline="0">
              <a:ln>
                <a:noFill/>
              </a:ln>
              <a:effectLst/>
              <a:latin typeface="Calibri"/>
              <a:ea typeface="Calibri"/>
              <a:cs typeface="Calibri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GB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99AEE6F1-1AD0-4BEB-1644-E64F49C055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7C85E1-8BB0-B798-2907-BD361F56D242}"/>
              </a:ext>
            </a:extLst>
          </p:cNvPr>
          <p:cNvSpPr txBox="1"/>
          <p:nvPr/>
        </p:nvSpPr>
        <p:spPr>
          <a:xfrm>
            <a:off x="151376" y="5781647"/>
            <a:ext cx="1031900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3200">
                <a:latin typeface="Calibri"/>
                <a:ea typeface="Calibri"/>
                <a:cs typeface="Calibri"/>
              </a:rPr>
              <a:t>Class 3 PE Days: Wednesday and Thursday </a:t>
            </a:r>
          </a:p>
          <a:p>
            <a:r>
              <a:rPr lang="en-GB" sz="3200">
                <a:latin typeface="Calibri"/>
                <a:ea typeface="Calibri"/>
                <a:cs typeface="Calibri"/>
              </a:rPr>
              <a:t>Class 4 PE Days: Wednesday and Thursday </a:t>
            </a:r>
            <a:endParaRPr lang="en-GB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739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9F130-052E-7916-27E3-C4473C441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7CE7B7-BE1D-AD88-D2CB-23792CEA4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-182617"/>
            <a:ext cx="10515600" cy="1325563"/>
          </a:xfrm>
        </p:spPr>
        <p:txBody>
          <a:bodyPr/>
          <a:lstStyle/>
          <a:p>
            <a:r>
              <a:rPr lang="en-GB" b="1">
                <a:latin typeface="Calibri"/>
                <a:ea typeface="Calibri"/>
                <a:cs typeface="Calibri"/>
              </a:rPr>
              <a:t>Trips and visitors</a:t>
            </a: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9FAB108A-644E-4A06-9E17-D11208579B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0230" y="165819"/>
            <a:ext cx="629290" cy="635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2">
            <a:extLst>
              <a:ext uri="{FF2B5EF4-FFF2-40B4-BE49-F238E27FC236}">
                <a16:creationId xmlns:a16="http://schemas.microsoft.com/office/drawing/2014/main" id="{7153F8F9-D689-CD25-8613-B91C59237E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55A8F0D-201B-0B57-96BF-F92077FB2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00785"/>
              </p:ext>
            </p:extLst>
          </p:nvPr>
        </p:nvGraphicFramePr>
        <p:xfrm>
          <a:off x="578665" y="1131810"/>
          <a:ext cx="11157741" cy="3974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3963">
                  <a:extLst>
                    <a:ext uri="{9D8B030D-6E8A-4147-A177-3AD203B41FA5}">
                      <a16:colId xmlns:a16="http://schemas.microsoft.com/office/drawing/2014/main" val="3287376471"/>
                    </a:ext>
                  </a:extLst>
                </a:gridCol>
                <a:gridCol w="1593963">
                  <a:extLst>
                    <a:ext uri="{9D8B030D-6E8A-4147-A177-3AD203B41FA5}">
                      <a16:colId xmlns:a16="http://schemas.microsoft.com/office/drawing/2014/main" val="2994923523"/>
                    </a:ext>
                  </a:extLst>
                </a:gridCol>
                <a:gridCol w="1593963">
                  <a:extLst>
                    <a:ext uri="{9D8B030D-6E8A-4147-A177-3AD203B41FA5}">
                      <a16:colId xmlns:a16="http://schemas.microsoft.com/office/drawing/2014/main" val="2590296412"/>
                    </a:ext>
                  </a:extLst>
                </a:gridCol>
                <a:gridCol w="1593963">
                  <a:extLst>
                    <a:ext uri="{9D8B030D-6E8A-4147-A177-3AD203B41FA5}">
                      <a16:colId xmlns:a16="http://schemas.microsoft.com/office/drawing/2014/main" val="364794202"/>
                    </a:ext>
                  </a:extLst>
                </a:gridCol>
                <a:gridCol w="1593963">
                  <a:extLst>
                    <a:ext uri="{9D8B030D-6E8A-4147-A177-3AD203B41FA5}">
                      <a16:colId xmlns:a16="http://schemas.microsoft.com/office/drawing/2014/main" val="1682032324"/>
                    </a:ext>
                  </a:extLst>
                </a:gridCol>
                <a:gridCol w="1593963">
                  <a:extLst>
                    <a:ext uri="{9D8B030D-6E8A-4147-A177-3AD203B41FA5}">
                      <a16:colId xmlns:a16="http://schemas.microsoft.com/office/drawing/2014/main" val="3773439171"/>
                    </a:ext>
                  </a:extLst>
                </a:gridCol>
                <a:gridCol w="1593963">
                  <a:extLst>
                    <a:ext uri="{9D8B030D-6E8A-4147-A177-3AD203B41FA5}">
                      <a16:colId xmlns:a16="http://schemas.microsoft.com/office/drawing/2014/main" val="3156550408"/>
                    </a:ext>
                  </a:extLst>
                </a:gridCol>
              </a:tblGrid>
              <a:tr h="593065">
                <a:tc>
                  <a:txBody>
                    <a:bodyPr/>
                    <a:lstStyle/>
                    <a:p>
                      <a:r>
                        <a:rPr lang="en-GB"/>
                        <a:t>Autumn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Autumn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Spring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Spring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Summer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Summer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/>
                        <a:t>Total cost for Year 1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0209965"/>
                  </a:ext>
                </a:extLst>
              </a:tr>
              <a:tr h="2124392">
                <a:tc>
                  <a:txBody>
                    <a:bodyPr/>
                    <a:lstStyle/>
                    <a:p>
                      <a:r>
                        <a:rPr lang="en-GB" sz="1200" b="1" i="0" u="none" strike="noStrike" kern="1200" dirty="0">
                          <a:solidFill>
                            <a:srgbClr val="000000"/>
                          </a:solidFill>
                          <a:latin typeface="Aptos"/>
                          <a:ea typeface="+mn-ea"/>
                          <a:cs typeface="+mn-cs"/>
                        </a:rPr>
                        <a:t>Topic: Me and my world</a:t>
                      </a:r>
                      <a:endParaRPr lang="en-US" sz="1200" b="1" i="0" u="none" strike="noStrike" kern="1200" dirty="0">
                        <a:solidFill>
                          <a:srgbClr val="000000"/>
                        </a:solidFill>
                        <a:latin typeface="Aptos"/>
                        <a:ea typeface="+mn-ea"/>
                        <a:cs typeface="+mn-cs"/>
                      </a:endParaRPr>
                    </a:p>
                    <a:p>
                      <a:pPr lvl="0">
                        <a:buNone/>
                      </a:pPr>
                      <a:r>
                        <a:rPr lang="en-GB" sz="1200" b="1" i="0" u="none" strike="noStrike" kern="1200" dirty="0">
                          <a:solidFill>
                            <a:srgbClr val="000000"/>
                          </a:solidFill>
                          <a:latin typeface="Aptos"/>
                          <a:ea typeface="+mn-ea"/>
                          <a:cs typeface="+mn-cs"/>
                        </a:rPr>
                        <a:t>Local walk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noProof="0" dirty="0">
                          <a:latin typeface="Aptos"/>
                        </a:rPr>
                        <a:t>Local walk – </a:t>
                      </a:r>
                      <a:r>
                        <a:rPr lang="en-GB" sz="1200" b="1" i="0" u="none" strike="noStrike" noProof="0" dirty="0">
                          <a:latin typeface="Aptos"/>
                        </a:rPr>
                        <a:t>FREE</a:t>
                      </a:r>
                      <a:endParaRPr lang="en-GB" sz="1200" b="0" i="0" u="none" strike="noStrike" noProof="0" dirty="0">
                        <a:latin typeface="Aptos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latin typeface="Aptos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i="1" u="none" strike="noStrike" noProof="0" dirty="0">
                          <a:latin typeface="Aptos"/>
                        </a:rPr>
                        <a:t>Literacy: </a:t>
                      </a:r>
                      <a:r>
                        <a:rPr lang="en-GB" sz="1200" b="0" i="0" u="none" strike="noStrike" noProof="0" dirty="0">
                          <a:latin typeface="Aptos"/>
                        </a:rPr>
                        <a:t>Author visit </a:t>
                      </a:r>
                      <a:endParaRPr lang="en-GB" dirty="0"/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noProof="0" dirty="0">
                          <a:latin typeface="Aptos"/>
                        </a:rPr>
                        <a:t>Au1 or Au2</a:t>
                      </a:r>
                      <a:r>
                        <a:rPr lang="en-GB" sz="1200" b="0" i="0" u="none" strike="noStrike" noProof="0" dirty="0">
                          <a:latin typeface="Aptos"/>
                        </a:rPr>
                        <a:t> </a:t>
                      </a: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kern="1200" dirty="0">
                          <a:solidFill>
                            <a:srgbClr val="000000"/>
                          </a:solidFill>
                          <a:latin typeface="Aptos"/>
                          <a:ea typeface="+mn-ea"/>
                          <a:cs typeface="+mn-cs"/>
                        </a:rPr>
                        <a:t>Topic: Dinosaurs</a:t>
                      </a:r>
                      <a:endParaRPr lang="en-GB" sz="1200" b="1" i="0" u="none" strike="noStrike" kern="1200" noProof="0" dirty="0">
                        <a:solidFill>
                          <a:srgbClr val="000000"/>
                        </a:solidFill>
                        <a:latin typeface="Aptos"/>
                        <a:ea typeface="+mn-ea"/>
                        <a:cs typeface="+mn-cs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1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Topic:</a:t>
                      </a:r>
                      <a:r>
                        <a:rPr lang="en-GB" sz="1200" b="0" i="0" u="none" strike="noStrike" noProof="0" dirty="0">
                          <a:solidFill>
                            <a:srgbClr val="000000"/>
                          </a:solidFill>
                          <a:latin typeface="Aptos"/>
                        </a:rPr>
                        <a:t> Dinosaurs (visitor into school) - </a:t>
                      </a:r>
                      <a:endParaRPr lang="en-GB" sz="1200" b="1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solidFill>
                          <a:srgbClr val="000000"/>
                        </a:solidFill>
                        <a:latin typeface="Aptos"/>
                      </a:endParaRPr>
                    </a:p>
                    <a:p>
                      <a:pPr lvl="0">
                        <a:buNone/>
                      </a:pPr>
                      <a:r>
                        <a:rPr lang="en-GB" sz="1200" b="1" i="0" u="none" strike="noStrike" kern="1200" dirty="0">
                          <a:solidFill>
                            <a:srgbClr val="000000"/>
                          </a:solidFill>
                          <a:latin typeface="Aptos"/>
                          <a:ea typeface="+mn-ea"/>
                          <a:cs typeface="+mn-cs"/>
                        </a:rPr>
                        <a:t>Experience: </a:t>
                      </a:r>
                      <a:r>
                        <a:rPr lang="en-GB" sz="1200" b="0" i="1" u="none" strike="noStrike" kern="1200" dirty="0">
                          <a:solidFill>
                            <a:srgbClr val="000000"/>
                          </a:solidFill>
                          <a:latin typeface="Aptos"/>
                          <a:ea typeface="+mn-ea"/>
                          <a:cs typeface="+mn-cs"/>
                        </a:rPr>
                        <a:t>Pantomime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b="1" i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Topic: Literacy</a:t>
                      </a:r>
                      <a:endParaRPr lang="en-US" b="1"/>
                    </a:p>
                    <a:p>
                      <a:pPr lvl="0">
                        <a:buNone/>
                      </a:pPr>
                      <a:endParaRPr lang="en-GB" sz="1200" b="0" i="0" u="none" strike="noStrike" noProof="0">
                        <a:solidFill>
                          <a:srgbClr val="000000"/>
                        </a:solidFill>
                        <a:latin typeface="Aptos"/>
                      </a:endParaRPr>
                    </a:p>
                    <a:p>
                      <a:pPr lvl="0">
                        <a:buNone/>
                      </a:pPr>
                      <a:r>
                        <a:rPr lang="en-GB" sz="1200" b="1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Alexandra park </a:t>
                      </a: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–Literacy link (make sandwiches and have picnic in the park – Paddington story)</a:t>
                      </a:r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noProof="0" dirty="0">
                          <a:latin typeface="Aptos"/>
                        </a:rPr>
                        <a:t>T</a:t>
                      </a:r>
                      <a:r>
                        <a:rPr lang="en-GB" sz="1200" b="1" i="0" u="none" strike="noStrike" noProof="0" dirty="0">
                          <a:latin typeface="Aptos"/>
                        </a:rPr>
                        <a:t>opic: A is for Africa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0" i="0" u="none" strike="noStrike" noProof="0" dirty="0">
                          <a:latin typeface="Aptos"/>
                        </a:rPr>
                        <a:t>– print workshop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b="0" i="0" u="none" strike="noStrike" noProof="0" dirty="0">
                        <a:latin typeface="Aptos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i="1" u="none" strike="noStrike" noProof="0" dirty="0">
                          <a:latin typeface="Aptos"/>
                        </a:rPr>
                        <a:t>Science:</a:t>
                      </a:r>
                      <a:r>
                        <a:rPr lang="en-GB" sz="1200" b="0" i="0" u="none" strike="noStrike" noProof="0" dirty="0">
                          <a:latin typeface="Aptos"/>
                        </a:rPr>
                        <a:t> Northern Roots - </a:t>
                      </a:r>
                      <a:r>
                        <a:rPr lang="en-GB" sz="1200" b="1" i="0" u="none" strike="noStrike" noProof="0" dirty="0">
                          <a:latin typeface="Aptos"/>
                        </a:rPr>
                        <a:t>FREE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200" b="1" i="0" u="none" strike="noStrike" noProof="0" dirty="0">
                        <a:latin typeface="Aptos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b="1" i="0" u="none" strike="noStrike" noProof="0" dirty="0">
                          <a:latin typeface="Aptos"/>
                        </a:rPr>
                        <a:t>Topic: Great Fire of London: </a:t>
                      </a:r>
                      <a:r>
                        <a:rPr lang="en-GB" sz="1200" b="0" i="0" u="none" strike="noStrike" noProof="0" dirty="0">
                          <a:latin typeface="Aptos"/>
                        </a:rPr>
                        <a:t>London Museum Online Session </a:t>
                      </a:r>
                      <a:r>
                        <a:rPr lang="en-GB" sz="1200" b="1" i="0" u="none" strike="noStrike" noProof="0" dirty="0">
                          <a:latin typeface="Aptos"/>
                        </a:rPr>
                        <a:t>– FREE </a:t>
                      </a:r>
                      <a:endParaRPr lang="en-GB" sz="1200" b="0" i="0" u="none" strike="noStrike" noProof="0" dirty="0">
                        <a:latin typeface="Aptos"/>
                      </a:endParaRPr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200" b="1" i="0" u="none" strike="noStrike" noProof="0">
                          <a:latin typeface="Aptos"/>
                        </a:rPr>
                        <a:t>Topic: PE</a:t>
                      </a:r>
                      <a:endParaRPr lang="en-US"/>
                    </a:p>
                    <a:p>
                      <a:pPr lvl="0">
                        <a:buNone/>
                      </a:pPr>
                      <a:endParaRPr lang="en-GB" sz="1200" b="1" i="0" u="none" strike="noStrike" noProof="0">
                        <a:latin typeface="Aptos"/>
                      </a:endParaRPr>
                    </a:p>
                    <a:p>
                      <a:pPr lvl="0">
                        <a:buNone/>
                      </a:pPr>
                      <a:r>
                        <a:rPr lang="en-GB" sz="1200" b="1" i="0" u="none" strike="noStrike" noProof="0">
                          <a:latin typeface="Aptos"/>
                        </a:rPr>
                        <a:t>Alexandra park</a:t>
                      </a: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 –</a:t>
                      </a:r>
                      <a:endParaRPr lang="en-US"/>
                    </a:p>
                    <a:p>
                      <a:pPr lvl="0">
                        <a:buNone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Free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b="1"/>
                        <a:t>*TBC </a:t>
                      </a:r>
                      <a:r>
                        <a:rPr lang="en-GB" b="1" dirty="0"/>
                        <a:t>- £23.30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618856"/>
                  </a:ext>
                </a:extLst>
              </a:tr>
              <a:tr h="865609">
                <a:tc gridSpan="7"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r>
                        <a:rPr lang="en-GB" dirty="0"/>
                        <a:t>* Please not prices are based on last academic year and may change slightly.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50111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98353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708" y="0"/>
            <a:ext cx="10515600" cy="1325563"/>
          </a:xfrm>
        </p:spPr>
        <p:txBody>
          <a:bodyPr/>
          <a:lstStyle/>
          <a:p>
            <a:r>
              <a:rPr lang="en-GB" b="1" u="sng">
                <a:latin typeface="Calibri"/>
                <a:ea typeface="Calibri"/>
                <a:cs typeface="Calibri"/>
              </a:rPr>
              <a:t>Homework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3CBF8E-130D-2906-E4E5-E5DAB1931479}"/>
              </a:ext>
            </a:extLst>
          </p:cNvPr>
          <p:cNvSpPr txBox="1">
            <a:spLocks/>
          </p:cNvSpPr>
          <p:nvPr/>
        </p:nvSpPr>
        <p:spPr>
          <a:xfrm>
            <a:off x="987944" y="1322151"/>
            <a:ext cx="6700568" cy="441577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3900" u="sng">
                <a:latin typeface="Calibri"/>
                <a:ea typeface="Calibri"/>
                <a:cs typeface="Calibri"/>
              </a:rPr>
              <a:t>Reading</a:t>
            </a:r>
            <a:endParaRPr lang="en-GB" u="sng">
              <a:latin typeface="Calibri"/>
              <a:ea typeface="Calibri"/>
              <a:cs typeface="Calibri"/>
            </a:endParaRPr>
          </a:p>
          <a:p>
            <a:pPr lvl="1"/>
            <a:r>
              <a:rPr lang="en-US" sz="3100">
                <a:latin typeface="Calibri"/>
                <a:ea typeface="Calibri"/>
                <a:cs typeface="Calibri"/>
              </a:rPr>
              <a:t>Every child will read to an adult once per week in school, usually 3 times (GR)</a:t>
            </a:r>
          </a:p>
          <a:p>
            <a:pPr lvl="1"/>
            <a:endParaRPr lang="en-US" sz="3100">
              <a:latin typeface="Calibri"/>
              <a:ea typeface="Calibri"/>
              <a:cs typeface="Calibri"/>
            </a:endParaRPr>
          </a:p>
          <a:p>
            <a:pPr lvl="1"/>
            <a:r>
              <a:rPr lang="en-US" sz="3100">
                <a:latin typeface="Calibri"/>
                <a:ea typeface="Calibri"/>
                <a:cs typeface="Calibri"/>
              </a:rPr>
              <a:t>Please read home at least 3 times per week, everyday if possible.</a:t>
            </a:r>
          </a:p>
          <a:p>
            <a:pPr lvl="1"/>
            <a:endParaRPr lang="en-US" sz="3100">
              <a:latin typeface="Calibri"/>
              <a:ea typeface="Calibri"/>
              <a:cs typeface="Calibri"/>
            </a:endParaRPr>
          </a:p>
          <a:p>
            <a:pPr lvl="1"/>
            <a:r>
              <a:rPr lang="en-US" sz="3100">
                <a:latin typeface="Calibri"/>
                <a:ea typeface="Calibri"/>
                <a:cs typeface="Calibri"/>
              </a:rPr>
              <a:t>Write in the reading record.</a:t>
            </a:r>
          </a:p>
          <a:p>
            <a:pPr lvl="1"/>
            <a:endParaRPr lang="en-US" sz="3100">
              <a:latin typeface="Calibri"/>
              <a:ea typeface="Calibri"/>
              <a:cs typeface="Calibri"/>
            </a:endParaRPr>
          </a:p>
          <a:p>
            <a:pPr lvl="1"/>
            <a:r>
              <a:rPr lang="en-US" sz="3100">
                <a:latin typeface="Calibri"/>
                <a:ea typeface="Calibri"/>
                <a:cs typeface="Calibri"/>
              </a:rPr>
              <a:t>Every child will also on a Friday choose a book to read for pleasure that they can take home and read.</a:t>
            </a:r>
          </a:p>
          <a:p>
            <a:pPr lvl="1"/>
            <a:endParaRPr lang="en-US" sz="3100">
              <a:latin typeface="Calibri"/>
              <a:ea typeface="Calibri"/>
              <a:cs typeface="Calibri"/>
            </a:endParaRPr>
          </a:p>
          <a:p>
            <a:pPr lvl="1"/>
            <a:r>
              <a:rPr lang="en-US" sz="3100">
                <a:latin typeface="Calibri"/>
                <a:ea typeface="Calibri"/>
                <a:cs typeface="Calibri"/>
              </a:rPr>
              <a:t>Book bags will remain in school till Friday every week.</a:t>
            </a:r>
          </a:p>
          <a:p>
            <a:pPr lvl="1"/>
            <a:endParaRPr lang="en-US" sz="3100">
              <a:latin typeface="Calibri"/>
              <a:ea typeface="Calibri"/>
              <a:cs typeface="Calibri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1C6CBC70-6AA4-DBAA-B0BA-712BD88426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171" y="2837414"/>
            <a:ext cx="2305618" cy="173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151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334EC-7366-FE50-B219-C07C44B77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BFF20-00DD-3592-1E34-D3A5AEF7C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08" y="0"/>
            <a:ext cx="10515600" cy="1325563"/>
          </a:xfrm>
        </p:spPr>
        <p:txBody>
          <a:bodyPr/>
          <a:lstStyle/>
          <a:p>
            <a:r>
              <a:rPr lang="en-GB" b="1" u="sng">
                <a:latin typeface="Calibri"/>
                <a:ea typeface="Calibri"/>
                <a:cs typeface="Calibri"/>
              </a:rPr>
              <a:t>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64FE9E-1174-6A5A-FB54-50440743D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885" y="1053856"/>
            <a:ext cx="9034822" cy="45232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000">
                <a:latin typeface="Segoe UI"/>
                <a:ea typeface="Calibri"/>
                <a:cs typeface="Segoe UI"/>
              </a:rPr>
              <a:t> In </a:t>
            </a:r>
            <a:r>
              <a:rPr lang="en-GB" sz="2000" b="1">
                <a:latin typeface="Segoe UI"/>
                <a:ea typeface="Calibri"/>
                <a:cs typeface="Segoe UI"/>
              </a:rPr>
              <a:t>Autumn 1</a:t>
            </a:r>
            <a:r>
              <a:rPr lang="en-GB" sz="2000">
                <a:latin typeface="Segoe UI"/>
                <a:ea typeface="Calibri"/>
                <a:cs typeface="Segoe UI"/>
              </a:rPr>
              <a:t>, children will bring home their reading books each week. Alongside their reading, they will receive homework activities linked to their learning.</a:t>
            </a:r>
            <a:endParaRPr lang="en-GB" sz="2000">
              <a:latin typeface="Calibri" panose="020F0502020204030204"/>
              <a:ea typeface="Calibri"/>
              <a:cs typeface="Calibri"/>
            </a:endParaRPr>
          </a:p>
          <a:p>
            <a:pPr>
              <a:buNone/>
            </a:pPr>
            <a:endParaRPr lang="en-GB" sz="2000">
              <a:latin typeface="Segoe UI"/>
              <a:ea typeface="Calibri"/>
              <a:cs typeface="Segoe UI"/>
            </a:endParaRPr>
          </a:p>
          <a:p>
            <a:r>
              <a:rPr lang="en-GB" sz="2000">
                <a:latin typeface="Segoe UI"/>
                <a:ea typeface="Calibri"/>
                <a:cs typeface="Segoe UI"/>
              </a:rPr>
              <a:t>Once the children have completed our introductory computing lessons and are confident using the technology, homework will also be set through </a:t>
            </a:r>
            <a:r>
              <a:rPr lang="en-GB" sz="2000" b="1">
                <a:latin typeface="Segoe UI"/>
                <a:ea typeface="Calibri"/>
                <a:cs typeface="Segoe UI"/>
              </a:rPr>
              <a:t>Purple Mash</a:t>
            </a:r>
            <a:r>
              <a:rPr lang="en-GB" sz="2000">
                <a:latin typeface="Segoe UI"/>
                <a:ea typeface="Calibri"/>
                <a:cs typeface="Segoe UI"/>
              </a:rPr>
              <a:t>. This will allow children to practise and consolidate their learning at home in a fun and engaging way.</a:t>
            </a:r>
            <a:endParaRPr lang="en-GB" sz="2000">
              <a:ea typeface="Calibri"/>
              <a:cs typeface="Calibri"/>
            </a:endParaRPr>
          </a:p>
          <a:p>
            <a:pPr>
              <a:buNone/>
            </a:pPr>
            <a:endParaRPr lang="en-GB" sz="2000">
              <a:latin typeface="Segoe UI"/>
              <a:ea typeface="Calibri"/>
              <a:cs typeface="Segoe UI"/>
            </a:endParaRPr>
          </a:p>
          <a:p>
            <a:r>
              <a:rPr lang="en-GB" sz="2000">
                <a:latin typeface="Segoe UI"/>
                <a:ea typeface="Calibri"/>
                <a:cs typeface="Segoe UI"/>
              </a:rPr>
              <a:t>We appreciate your support in encouraging your child to complete their reading and homework activities regularly.</a:t>
            </a:r>
            <a:endParaRPr lang="en-GB" sz="2000">
              <a:ea typeface="Calibri"/>
              <a:cs typeface="Calibri"/>
            </a:endParaRPr>
          </a:p>
          <a:p>
            <a:pPr marL="0" indent="0">
              <a:buNone/>
            </a:pPr>
            <a:endParaRPr lang="en-GB" sz="3600" u="sng">
              <a:ea typeface="Calibri"/>
              <a:cs typeface="Calibri"/>
            </a:endParaRPr>
          </a:p>
          <a:p>
            <a:pPr lvl="1"/>
            <a:endParaRPr lang="en-GB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9" name="Picture 8" descr="A black square with white text&#10;&#10;AI-generated content may be incorrect.">
            <a:extLst>
              <a:ext uri="{FF2B5EF4-FFF2-40B4-BE49-F238E27FC236}">
                <a16:creationId xmlns:a16="http://schemas.microsoft.com/office/drawing/2014/main" id="{1CF911B3-8F68-E5D5-B0F0-A70A5A4AED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632" y="3940838"/>
            <a:ext cx="256222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95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7" r="7867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latin typeface="SassoonPrimaryType"/>
              </a:rPr>
              <a:t>How you can </a:t>
            </a:r>
            <a:r>
              <a:rPr lang="en-US" sz="4800" b="1">
                <a:latin typeface="SassoonPrimaryType"/>
              </a:rPr>
              <a:t>help…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220495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69E90-8F28-715B-D14E-ECE07F9F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637" y="483181"/>
            <a:ext cx="10515600" cy="1325563"/>
          </a:xfrm>
        </p:spPr>
        <p:txBody>
          <a:bodyPr/>
          <a:lstStyle/>
          <a:p>
            <a:r>
              <a:rPr lang="en-GB" u="sng" dirty="0">
                <a:latin typeface="Calibri"/>
                <a:ea typeface="Calibri"/>
                <a:cs typeface="Calibri"/>
              </a:rPr>
              <a:t>Attendance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F70CB1-CB4D-31ED-9C3D-B71FF881A4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1835" y="2103444"/>
            <a:ext cx="4752179" cy="33102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8B830E-0337-D054-DCBB-F4A77A9E1E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7928" y="115642"/>
            <a:ext cx="6764763" cy="662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8602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389" y="126139"/>
            <a:ext cx="3776211" cy="1325563"/>
          </a:xfrm>
        </p:spPr>
        <p:txBody>
          <a:bodyPr/>
          <a:lstStyle/>
          <a:p>
            <a:pPr algn="ctr"/>
            <a:r>
              <a:rPr lang="en-GB" u="sng">
                <a:latin typeface="SassoonPrimaryType" pitchFamily="2" charset="0"/>
              </a:rPr>
              <a:t>Spelling Games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389" y="2977227"/>
            <a:ext cx="3776211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GB">
                <a:latin typeface="SassoonPrimaryType" pitchFamily="2" charset="0"/>
              </a:rPr>
              <a:t>Boggle</a:t>
            </a:r>
          </a:p>
          <a:p>
            <a:pPr marL="0" indent="0" algn="ctr">
              <a:buNone/>
            </a:pPr>
            <a:r>
              <a:rPr lang="en-GB">
                <a:latin typeface="SassoonPrimaryType" pitchFamily="2" charset="0"/>
              </a:rPr>
              <a:t>Make your own word searches using spelling words</a:t>
            </a:r>
          </a:p>
          <a:p>
            <a:pPr marL="0" indent="0" algn="ctr">
              <a:buNone/>
            </a:pPr>
            <a:r>
              <a:rPr lang="en-GB">
                <a:latin typeface="SassoonPrimaryType" pitchFamily="2" charset="0"/>
              </a:rPr>
              <a:t>Chanting</a:t>
            </a:r>
          </a:p>
          <a:p>
            <a:pPr marL="0" indent="0" algn="ctr">
              <a:buNone/>
            </a:pPr>
            <a:r>
              <a:rPr lang="en-GB">
                <a:latin typeface="SassoonPrimaryType" pitchFamily="2" charset="0"/>
              </a:rPr>
              <a:t>Silly sentences</a:t>
            </a:r>
          </a:p>
          <a:p>
            <a:pPr marL="0" indent="0" algn="ctr">
              <a:buNone/>
            </a:pPr>
            <a:r>
              <a:rPr lang="en-GB">
                <a:latin typeface="SassoonPrimaryType" pitchFamily="2" charset="0"/>
              </a:rPr>
              <a:t>Rainbow writing</a:t>
            </a:r>
          </a:p>
          <a:p>
            <a:pPr marL="0" indent="0" algn="ctr">
              <a:buNone/>
            </a:pPr>
            <a:r>
              <a:rPr lang="en-GB">
                <a:latin typeface="SassoonPrimaryType" pitchFamily="2" charset="0"/>
              </a:rPr>
              <a:t>Roll and spell</a:t>
            </a:r>
          </a:p>
          <a:p>
            <a:pPr marL="0" indent="0">
              <a:buNone/>
            </a:pPr>
            <a:endParaRPr lang="en-GB">
              <a:latin typeface="SassoonPrimaryType" pitchFamily="2" charset="0"/>
            </a:endParaRPr>
          </a:p>
          <a:p>
            <a:endParaRPr lang="en-GB"/>
          </a:p>
          <a:p>
            <a:pPr marL="0" indent="0">
              <a:buNone/>
            </a:pPr>
            <a:endParaRPr lang="en-GB"/>
          </a:p>
          <a:p>
            <a:endParaRPr lang="en-GB"/>
          </a:p>
        </p:txBody>
      </p:sp>
      <p:pic>
        <p:nvPicPr>
          <p:cNvPr id="6146" name="Picture 2" descr="9 Fun DIY Spelling Word Games for the Classroom | YourDiction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94" y="1451702"/>
            <a:ext cx="2440932" cy="15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193531" y="126139"/>
            <a:ext cx="37762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u="sng">
                <a:latin typeface="SassoonPrimaryType" pitchFamily="2" charset="0"/>
              </a:rPr>
              <a:t>Reading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193531" y="2977227"/>
            <a:ext cx="3938771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Read Daily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Look at signs in the local area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Key words in shops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Visit the library- it is FREE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Share a love of reading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Family Read Time</a:t>
            </a:r>
          </a:p>
          <a:p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endParaRPr lang="en-GB"/>
          </a:p>
        </p:txBody>
      </p:sp>
      <p:pic>
        <p:nvPicPr>
          <p:cNvPr id="8" name="Picture 2" descr="9 Fun DIY Spelling Word Games for the Classroom | YourDiction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636" y="1451702"/>
            <a:ext cx="2440932" cy="15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8124673" y="126139"/>
            <a:ext cx="37762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u="sng">
                <a:latin typeface="SassoonPrimaryType" pitchFamily="2" charset="0"/>
              </a:rPr>
              <a:t>Writing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124673" y="2977227"/>
            <a:ext cx="3776211" cy="388077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Play dough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Tie shoe laces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Threading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Painting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Cutting skills paper and helping cook dinner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Real life experiences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>
                <a:latin typeface="SassoonPrimaryType" pitchFamily="2" charset="0"/>
              </a:rPr>
              <a:t>Talk Time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>
              <a:latin typeface="SassoonPrimaryType" pitchFamily="2" charset="0"/>
            </a:endParaRPr>
          </a:p>
          <a:p>
            <a:endParaRPr lang="en-GB"/>
          </a:p>
          <a:p>
            <a:pPr marL="0" indent="0">
              <a:buFont typeface="Arial" panose="020B0604020202020204" pitchFamily="34" charset="0"/>
              <a:buNone/>
            </a:pPr>
            <a:endParaRPr lang="en-GB"/>
          </a:p>
          <a:p>
            <a:endParaRPr lang="en-GB"/>
          </a:p>
        </p:txBody>
      </p:sp>
      <p:pic>
        <p:nvPicPr>
          <p:cNvPr id="11" name="Picture 2" descr="9 Fun DIY Spelling Word Games for the Classroom | YourDiction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9778" y="1451702"/>
            <a:ext cx="2440932" cy="15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2473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r="7812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SassoonPrimaryType" pitchFamily="2" charset="0"/>
              </a:rPr>
              <a:t>Online safety @ Greenhill…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0769906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person sitting at a desk using a computer&#10;&#10;Description automatically generated">
            <a:extLst>
              <a:ext uri="{FF2B5EF4-FFF2-40B4-BE49-F238E27FC236}">
                <a16:creationId xmlns:a16="http://schemas.microsoft.com/office/drawing/2014/main" id="{1772308A-1ED1-1E09-F3CE-4CA581C608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4836" y="643467"/>
            <a:ext cx="10662327" cy="55710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01337" y="3644537"/>
            <a:ext cx="3788229" cy="1201783"/>
          </a:xfrm>
          <a:prstGeom prst="rect">
            <a:avLst/>
          </a:prstGeom>
          <a:solidFill>
            <a:srgbClr val="F29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233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GB" sz="4000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Class Teachers... 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1385" y="2414677"/>
            <a:ext cx="8336887" cy="3449790"/>
          </a:xfrm>
        </p:spPr>
        <p:txBody>
          <a:bodyPr/>
          <a:lstStyle/>
          <a:p>
            <a:pPr marL="0" indent="0" defTabSz="722376">
              <a:spcBef>
                <a:spcPts val="790"/>
              </a:spcBef>
              <a:buNone/>
            </a:pPr>
            <a:r>
              <a:rPr lang="en-GB" sz="2212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GB"/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5977422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A70D93-AABC-67FD-1BEF-C67892CDED1C}"/>
              </a:ext>
            </a:extLst>
          </p:cNvPr>
          <p:cNvSpPr txBox="1"/>
          <p:nvPr/>
        </p:nvSpPr>
        <p:spPr>
          <a:xfrm>
            <a:off x="417094" y="4118609"/>
            <a:ext cx="1099852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400">
                <a:ea typeface="Calibri"/>
                <a:cs typeface="Calibri"/>
              </a:rPr>
              <a:t>Mrs McMahon           Miss Yasin      Miss Wooller    Mrs Dunnington   Mrs Hartley         Mrs Bradburn       Miss Begum             Mrs Bennet</a:t>
            </a:r>
            <a:r>
              <a:rPr lang="en-GB">
                <a:ea typeface="Calibri"/>
                <a:cs typeface="Calibri"/>
              </a:rPr>
              <a:t> </a:t>
            </a:r>
          </a:p>
        </p:txBody>
      </p:sp>
      <p:pic>
        <p:nvPicPr>
          <p:cNvPr id="8" name="Picture 7" descr="A person with long hair smiling&#10;&#10;AI-generated content may be incorrect.">
            <a:extLst>
              <a:ext uri="{FF2B5EF4-FFF2-40B4-BE49-F238E27FC236}">
                <a16:creationId xmlns:a16="http://schemas.microsoft.com/office/drawing/2014/main" id="{23A2875B-6A15-6700-CD15-ACEA4DC1E8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098071" y="2561794"/>
            <a:ext cx="1636569" cy="1291070"/>
          </a:xfrm>
          <a:prstGeom prst="rect">
            <a:avLst/>
          </a:prstGeom>
        </p:spPr>
      </p:pic>
      <p:pic>
        <p:nvPicPr>
          <p:cNvPr id="10" name="Picture 9" descr="A person smiling for the camera&#10;&#10;AI-generated content may be incorrect.">
            <a:extLst>
              <a:ext uri="{FF2B5EF4-FFF2-40B4-BE49-F238E27FC236}">
                <a16:creationId xmlns:a16="http://schemas.microsoft.com/office/drawing/2014/main" id="{EAB2DA38-3092-8EC5-36CD-5705F4D739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353810" y="5286964"/>
            <a:ext cx="1613189" cy="1231323"/>
          </a:xfrm>
          <a:prstGeom prst="rect">
            <a:avLst/>
          </a:prstGeom>
        </p:spPr>
      </p:pic>
      <p:pic>
        <p:nvPicPr>
          <p:cNvPr id="11" name="Picture 10" descr="A person taking a selfie&#10;&#10;AI-generated content may be incorrect.">
            <a:extLst>
              <a:ext uri="{FF2B5EF4-FFF2-40B4-BE49-F238E27FC236}">
                <a16:creationId xmlns:a16="http://schemas.microsoft.com/office/drawing/2014/main" id="{506867FB-F21A-4AB1-9414-822C92ABD7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6481" y="2367161"/>
            <a:ext cx="1271019" cy="1643349"/>
          </a:xfrm>
          <a:prstGeom prst="rect">
            <a:avLst/>
          </a:prstGeom>
        </p:spPr>
      </p:pic>
      <p:pic>
        <p:nvPicPr>
          <p:cNvPr id="12" name="Picture 11" descr="A person in a red shirt&#10;&#10;AI-generated content may be incorrect.">
            <a:extLst>
              <a:ext uri="{FF2B5EF4-FFF2-40B4-BE49-F238E27FC236}">
                <a16:creationId xmlns:a16="http://schemas.microsoft.com/office/drawing/2014/main" id="{25ABD24D-3521-8324-7F92-A13A63864D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76269" y="2371113"/>
            <a:ext cx="1368273" cy="1665270"/>
          </a:xfrm>
          <a:prstGeom prst="rect">
            <a:avLst/>
          </a:prstGeom>
        </p:spPr>
      </p:pic>
      <p:pic>
        <p:nvPicPr>
          <p:cNvPr id="13" name="Picture 12" descr="A person with blonde hair&#10;&#10;AI-generated content may be incorrect.">
            <a:extLst>
              <a:ext uri="{FF2B5EF4-FFF2-40B4-BE49-F238E27FC236}">
                <a16:creationId xmlns:a16="http://schemas.microsoft.com/office/drawing/2014/main" id="{DEAF30D7-EAE0-36AC-8BEF-7CDDF184B4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28679" y="2279630"/>
            <a:ext cx="1263498" cy="165298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C218595-B595-0C0D-C99A-D8B7A13E4D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48606" y="2352280"/>
            <a:ext cx="1390581" cy="173423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5E5C39F-F6EB-A167-DFCC-9AC234BB4A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2533" y="5013805"/>
            <a:ext cx="1231323" cy="170132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6A96466-EC9C-5BF7-0103-962085BF4E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30401" y="5006831"/>
            <a:ext cx="1231324" cy="177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12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38125" y="49877"/>
            <a:ext cx="11715750" cy="6709242"/>
            <a:chOff x="238125" y="49877"/>
            <a:chExt cx="11715750" cy="6709242"/>
          </a:xfrm>
        </p:grpSpPr>
        <p:pic>
          <p:nvPicPr>
            <p:cNvPr id="4" name="Picture 3">
              <a:hlinkClick r:id="rId3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8125" y="49877"/>
              <a:ext cx="11715750" cy="22574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125" y="2307302"/>
              <a:ext cx="11715750" cy="223249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8125" y="4539794"/>
              <a:ext cx="11715750" cy="22193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29399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DF735-CF55-AAD6-3780-5E7B253FF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860" y="327881"/>
            <a:ext cx="5120561" cy="1325563"/>
          </a:xfrm>
        </p:spPr>
        <p:txBody>
          <a:bodyPr>
            <a:normAutofit/>
          </a:bodyPr>
          <a:lstStyle/>
          <a:p>
            <a:r>
              <a:rPr lang="en-US" sz="4100" b="1">
                <a:latin typeface="SassoonPrimaryType" pitchFamily="2" charset="0"/>
                <a:cs typeface="Calibri Light"/>
              </a:rPr>
              <a:t>National Online Safety Parent Course</a:t>
            </a:r>
            <a:endParaRPr lang="en-US" sz="4100" b="1">
              <a:latin typeface="SassoonPrimaryType" pitchFamily="2" charset="0"/>
            </a:endParaRP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5DBBC7D-19EC-D0CC-9D6B-861B119C4B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109" r="20075" b="-4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C9059C-E613-F99F-572B-7F353680EC28}"/>
              </a:ext>
            </a:extLst>
          </p:cNvPr>
          <p:cNvSpPr txBox="1"/>
          <p:nvPr/>
        </p:nvSpPr>
        <p:spPr>
          <a:xfrm>
            <a:off x="227283" y="1808460"/>
            <a:ext cx="5954888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/>
                <a:cs typeface="Calibri" panose="020F0502020204030204"/>
              </a:rPr>
              <a:t>Register for an account using the QR code or go to</a:t>
            </a:r>
            <a:r>
              <a:rPr lang="en-US" sz="2400">
                <a:latin typeface="SassoonPrimaryType"/>
                <a:ea typeface="Cambria"/>
                <a:cs typeface="Calibri" panose="020F0502020204030204"/>
              </a:rPr>
              <a:t>:</a:t>
            </a:r>
            <a:r>
              <a:rPr lang="en-US" b="1">
                <a:latin typeface="SassoonPrimaryType"/>
                <a:ea typeface="Cambria"/>
                <a:cs typeface="Calibri" panose="020F0502020204030204"/>
              </a:rPr>
              <a:t> </a:t>
            </a:r>
            <a:r>
              <a:rPr lang="en-US" b="1">
                <a:ea typeface="+mn-lt"/>
                <a:cs typeface="+mn-lt"/>
                <a:hlinkClick r:id="rId4"/>
              </a:rPr>
              <a:t>https://nationalcollege.com/enrol/greenhill-academy</a:t>
            </a:r>
            <a:endParaRPr lang="en-US" b="1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 pitchFamily="2" charset="0"/>
                <a:ea typeface="Cambria"/>
                <a:cs typeface="Calibri" panose="020F0502020204030204"/>
              </a:rPr>
              <a:t>Register (selecting parent/carer)</a:t>
            </a:r>
            <a:endParaRPr lang="en-US" sz="1600">
              <a:latin typeface="SassoonPrimaryType" pitchFamily="2" charset="0"/>
              <a:ea typeface="Cambria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400">
                <a:latin typeface="SassoonPrimaryType" pitchFamily="2" charset="0"/>
                <a:ea typeface="Cambria"/>
                <a:cs typeface="Calibri" panose="020F0502020204030204"/>
              </a:rPr>
              <a:t>Search for the following courses:</a:t>
            </a:r>
          </a:p>
          <a:p>
            <a:pPr marL="285750" indent="-285750">
              <a:buFont typeface="Arial"/>
              <a:buChar char="•"/>
            </a:pPr>
            <a:endParaRPr lang="en-US">
              <a:latin typeface="Calibri"/>
              <a:ea typeface="Cambria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>
              <a:latin typeface="Calibri"/>
              <a:ea typeface="Cambria"/>
              <a:cs typeface="Calibri" panose="020F0502020204030204"/>
            </a:endParaRPr>
          </a:p>
        </p:txBody>
      </p:sp>
      <p:pic>
        <p:nvPicPr>
          <p:cNvPr id="8" name="Picture 7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E012EA26-518E-30F8-EF0D-10F3044F72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969" y="4047465"/>
            <a:ext cx="4690533" cy="2623768"/>
          </a:xfrm>
          <a:prstGeom prst="rect">
            <a:avLst/>
          </a:prstGeom>
        </p:spPr>
      </p:pic>
      <p:pic>
        <p:nvPicPr>
          <p:cNvPr id="10" name="Picture 9" descr="A person in a blue suit&#10;&#10;Description automatically generated">
            <a:extLst>
              <a:ext uri="{FF2B5EF4-FFF2-40B4-BE49-F238E27FC236}">
                <a16:creationId xmlns:a16="http://schemas.microsoft.com/office/drawing/2014/main" id="{E16BFE52-E627-16AF-1E9A-A2D3BE5F7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1745" y="3461904"/>
            <a:ext cx="3984978" cy="2187514"/>
          </a:xfrm>
          <a:prstGeom prst="rect">
            <a:avLst/>
          </a:prstGeom>
        </p:spPr>
      </p:pic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4505E408-FA2F-CE8F-ED4E-D4170F179F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8439" y="3678597"/>
            <a:ext cx="23812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7335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hild sitting at a desk with a computer&#10;&#10;Description automatically generated">
            <a:extLst>
              <a:ext uri="{FF2B5EF4-FFF2-40B4-BE49-F238E27FC236}">
                <a16:creationId xmlns:a16="http://schemas.microsoft.com/office/drawing/2014/main" id="{AB06B4FC-8EAB-530B-65B9-97F66E73CF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8201" y="475245"/>
            <a:ext cx="11505243" cy="5904274"/>
          </a:xfrm>
        </p:spPr>
      </p:pic>
    </p:spTree>
    <p:extLst>
      <p:ext uri="{BB962C8B-B14F-4D97-AF65-F5344CB8AC3E}">
        <p14:creationId xmlns:p14="http://schemas.microsoft.com/office/powerpoint/2010/main" val="2596811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girls sitting under a tree&#10;&#10;Description automatically generated">
            <a:extLst>
              <a:ext uri="{FF2B5EF4-FFF2-40B4-BE49-F238E27FC236}">
                <a16:creationId xmlns:a16="http://schemas.microsoft.com/office/drawing/2014/main" id="{E1A6D77D-325C-5AD5-11D9-C82F7393A2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6797" y="475245"/>
            <a:ext cx="11488051" cy="6010375"/>
          </a:xfrm>
        </p:spPr>
      </p:pic>
    </p:spTree>
    <p:extLst>
      <p:ext uri="{BB962C8B-B14F-4D97-AF65-F5344CB8AC3E}">
        <p14:creationId xmlns:p14="http://schemas.microsoft.com/office/powerpoint/2010/main" val="753400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boys in a garden&#10;&#10;Description automatically generated">
            <a:extLst>
              <a:ext uri="{FF2B5EF4-FFF2-40B4-BE49-F238E27FC236}">
                <a16:creationId xmlns:a16="http://schemas.microsoft.com/office/drawing/2014/main" id="{B0422A0E-3836-38F6-0533-8CDACFA47C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" b="153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EB375-5AF6-0F6C-B503-DC03C1E45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  <a:latin typeface="SassoonPrimaryType" pitchFamily="2" charset="0"/>
              </a:rPr>
              <a:t>Thank you for listening!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3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group of children riding scooters&#10;&#10;Description automatically generated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23298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Calibri"/>
                <a:ea typeface="Calibri"/>
                <a:cs typeface="Calibri"/>
              </a:rPr>
              <a:t>Our Learning…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4251469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338377" y="337709"/>
            <a:ext cx="5982789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800" b="1" u="sng">
                <a:latin typeface="Calibri"/>
                <a:ea typeface="Calibri"/>
                <a:cs typeface="Calibri"/>
              </a:rPr>
              <a:t>Topics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9FF62FB-E95D-E36F-3942-90669E3CFE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579350"/>
              </p:ext>
            </p:extLst>
          </p:nvPr>
        </p:nvGraphicFramePr>
        <p:xfrm>
          <a:off x="317083" y="1347898"/>
          <a:ext cx="11354256" cy="48695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376">
                  <a:extLst>
                    <a:ext uri="{9D8B030D-6E8A-4147-A177-3AD203B41FA5}">
                      <a16:colId xmlns:a16="http://schemas.microsoft.com/office/drawing/2014/main" val="1636635470"/>
                    </a:ext>
                  </a:extLst>
                </a:gridCol>
                <a:gridCol w="1892376">
                  <a:extLst>
                    <a:ext uri="{9D8B030D-6E8A-4147-A177-3AD203B41FA5}">
                      <a16:colId xmlns:a16="http://schemas.microsoft.com/office/drawing/2014/main" val="4118717579"/>
                    </a:ext>
                  </a:extLst>
                </a:gridCol>
                <a:gridCol w="1892376">
                  <a:extLst>
                    <a:ext uri="{9D8B030D-6E8A-4147-A177-3AD203B41FA5}">
                      <a16:colId xmlns:a16="http://schemas.microsoft.com/office/drawing/2014/main" val="1051101991"/>
                    </a:ext>
                  </a:extLst>
                </a:gridCol>
                <a:gridCol w="1892376">
                  <a:extLst>
                    <a:ext uri="{9D8B030D-6E8A-4147-A177-3AD203B41FA5}">
                      <a16:colId xmlns:a16="http://schemas.microsoft.com/office/drawing/2014/main" val="3304538958"/>
                    </a:ext>
                  </a:extLst>
                </a:gridCol>
                <a:gridCol w="1892376">
                  <a:extLst>
                    <a:ext uri="{9D8B030D-6E8A-4147-A177-3AD203B41FA5}">
                      <a16:colId xmlns:a16="http://schemas.microsoft.com/office/drawing/2014/main" val="1429111465"/>
                    </a:ext>
                  </a:extLst>
                </a:gridCol>
                <a:gridCol w="1892376">
                  <a:extLst>
                    <a:ext uri="{9D8B030D-6E8A-4147-A177-3AD203B41FA5}">
                      <a16:colId xmlns:a16="http://schemas.microsoft.com/office/drawing/2014/main" val="3368101904"/>
                    </a:ext>
                  </a:extLst>
                </a:gridCol>
              </a:tblGrid>
              <a:tr h="998593"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Autumn 1 - Geography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Autumn 2 - 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Spring 1 - Geography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Spring 2 - </a:t>
                      </a:r>
                    </a:p>
                    <a:p>
                      <a:pPr lvl="0" algn="ctr">
                        <a:buNone/>
                      </a:pPr>
                      <a:r>
                        <a:rPr lang="en-GB"/>
                        <a:t>History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Summer 1 - Geography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/>
                        <a:t>Summer 2 - History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51643"/>
                  </a:ext>
                </a:extLst>
              </a:tr>
              <a:tr h="998593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 and My World </a:t>
                      </a:r>
                      <a:endParaRPr lang="en-GB" sz="2800"/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explain where I live and know my address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use simple maps of a local area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name, describe and compare places I know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To ask simple geographical questions</a:t>
                      </a:r>
                    </a:p>
                    <a:p>
                      <a:pPr marL="285750" marR="0" lvl="0" indent="-28575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noProof="0">
                          <a:solidFill>
                            <a:srgbClr val="000000"/>
                          </a:solidFill>
                          <a:latin typeface="Arial"/>
                        </a:rPr>
                        <a:t>Pledge 8: Be an adventurer </a:t>
                      </a:r>
                      <a:endParaRPr lang="en-GB" sz="1200"/>
                    </a:p>
                    <a:p>
                      <a:pPr lvl="0" algn="ctr">
                        <a:buNone/>
                      </a:pPr>
                      <a:endParaRPr lang="en-GB" sz="2800"/>
                    </a:p>
                    <a:p>
                      <a:pPr lvl="0" algn="ctr">
                        <a:buNone/>
                      </a:pPr>
                      <a:endParaRPr lang="en-GB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Digging for Dinosaurs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put 3 events and objects in chronological order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understand the passing of time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begin to use dates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know one cause of an event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use words and phrases like old, new and a long time ago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sort a range of differed artefacts describing the similarities and differences</a:t>
                      </a:r>
                      <a:endParaRPr lang="en-GB" sz="1200" b="0" i="0" u="none" strike="noStrike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Great Britain Now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name the four countries in the United Kingdom and locate them on a map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name some of the main towns and cities in the UK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ask simple geographical questions</a:t>
                      </a:r>
                      <a:endParaRPr lang="en-GB" sz="1800" b="0" i="0" u="none" strike="noStrike" kern="1200" noProof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Castles</a:t>
                      </a:r>
                      <a:endParaRPr lang="en-GB" sz="2800"/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use words and phrases like old, new and a long time ago.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explain how I have changed since I was born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know difference between past and present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know simple facts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answer simple questions from sources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talk, write or draw about aspects of the past</a:t>
                      </a:r>
                      <a:endParaRPr lang="en-GB" sz="1200" b="0" i="0" u="none" strike="noStrike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GB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is for Africa</a:t>
                      </a:r>
                      <a:endParaRPr lang="en-GB" sz="2800"/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ask simple geographical questions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name, describe and compare places I know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name and locate the world’s seven continents and five oceans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explain some of the main things in hot and cold places</a:t>
                      </a:r>
                      <a:endParaRPr lang="en-GB" sz="1200" b="0" i="0" u="none" strike="noStrike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London’s Burning, London’s Burning</a:t>
                      </a:r>
                      <a:r>
                        <a:rPr lang="en-GB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put 3 events and objects in chronological order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understand the passing of time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begin to use dates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know one cause of an event. </a:t>
                      </a:r>
                      <a:endParaRPr lang="en-US" sz="1200" b="0" i="0" u="none" strike="noStrike" kern="1200" noProof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Courier New,monospace"/>
                        <a:buChar char="o"/>
                      </a:pPr>
                      <a:r>
                        <a:rPr lang="en-GB" sz="1200" b="0" i="0" u="none" strike="noStrike" kern="1200" noProof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To use words and phrases like old, new and a long time ago</a:t>
                      </a:r>
                      <a:endParaRPr lang="en-GB" sz="1200" b="0" i="0" u="none" strike="noStrike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7240066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17E41B2-AE5E-9C66-F969-87B1C08E5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09" y="5473974"/>
            <a:ext cx="1880871" cy="9981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FE2C9C-2EEB-1AB7-3590-EA7B74053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7954" y="340499"/>
            <a:ext cx="1966650" cy="9981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2F9F81-D3E5-9D72-D2D3-1508A9D6B1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5781" y="5024552"/>
            <a:ext cx="1479819" cy="13823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ACA6A59-ABE5-FB93-6CF7-B6C60C9190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7152" y="226032"/>
            <a:ext cx="1909960" cy="10698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90B6DB2-F98F-4541-6442-6F6A2FDF3B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6771" y="5028731"/>
            <a:ext cx="1147840" cy="108222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7096718-92D2-90D6-5AF0-80DC57C85C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00098" y="221389"/>
            <a:ext cx="1861834" cy="108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20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713985-FAD6-3FC2-516A-047FDE1F3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B66B7-22E3-F43A-E011-0F55269DF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274" y="221435"/>
            <a:ext cx="10515600" cy="62765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>
                <a:latin typeface="Calibri"/>
                <a:ea typeface="Calibri"/>
                <a:cs typeface="Calibri Light"/>
              </a:rPr>
              <a:t>Key Learning in Year 1 </a:t>
            </a:r>
          </a:p>
        </p:txBody>
      </p:sp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846AE32F-4DE4-1D84-7050-1C587DB219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676601"/>
              </p:ext>
            </p:extLst>
          </p:nvPr>
        </p:nvGraphicFramePr>
        <p:xfrm>
          <a:off x="362989" y="971758"/>
          <a:ext cx="3054478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4478">
                  <a:extLst>
                    <a:ext uri="{9D8B030D-6E8A-4147-A177-3AD203B41FA5}">
                      <a16:colId xmlns:a16="http://schemas.microsoft.com/office/drawing/2014/main" val="1973964997"/>
                    </a:ext>
                  </a:extLst>
                </a:gridCol>
              </a:tblGrid>
              <a:tr h="514905">
                <a:tc>
                  <a:txBody>
                    <a:bodyPr/>
                    <a:lstStyle/>
                    <a:p>
                      <a:pPr algn="ctr"/>
                      <a:r>
                        <a:rPr lang="en-GB" sz="2800"/>
                        <a:t>Writing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515186"/>
                  </a:ext>
                </a:extLst>
              </a:tr>
              <a:tr h="5079742">
                <a:tc>
                  <a:txBody>
                    <a:bodyPr/>
                    <a:lstStyle/>
                    <a:p>
                      <a:r>
                        <a:rPr lang="en-GB" sz="1400" b="1" i="1"/>
                        <a:t>Spag skills: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Capital letters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Letter formation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Finger spaces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Punctuation ( . ! ?)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Adjectives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Nouns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Verbs (including imperative)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Suffix and Prefix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Plurals </a:t>
                      </a:r>
                    </a:p>
                    <a:p>
                      <a:pPr lvl="0">
                        <a:buNone/>
                      </a:pPr>
                      <a:r>
                        <a:rPr lang="en-GB" sz="1400" b="0" i="0"/>
                        <a:t>Conjunctions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400" b="1" i="1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1" i="1" u="none" strike="noStrike" noProof="0">
                          <a:latin typeface="Calibri"/>
                        </a:rPr>
                        <a:t>Text types: </a:t>
                      </a:r>
                      <a:endParaRPr lang="en-GB" sz="1400" b="0" i="0" u="none" strike="noStrike" noProof="0">
                        <a:latin typeface="Calibri"/>
                      </a:endParaRP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Character description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Setting description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Retell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Poetry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Instruction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Graphic Novel 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Non-chronological report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b="0" i="0" u="none" strike="noStrike" noProof="0">
                          <a:latin typeface="Calibri"/>
                        </a:rPr>
                        <a:t>Diary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800" b="0" i="0" u="none" strike="noStrike" noProof="0">
                        <a:latin typeface="Calibri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186614"/>
                  </a:ext>
                </a:extLst>
              </a:tr>
            </a:tbl>
          </a:graphicData>
        </a:graphic>
      </p:graphicFrame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EE79C630-0991-CCCA-4B30-7624BA32AE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66013"/>
              </p:ext>
            </p:extLst>
          </p:nvPr>
        </p:nvGraphicFramePr>
        <p:xfrm>
          <a:off x="4544290" y="969818"/>
          <a:ext cx="3282461" cy="5564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2461">
                  <a:extLst>
                    <a:ext uri="{9D8B030D-6E8A-4147-A177-3AD203B41FA5}">
                      <a16:colId xmlns:a16="http://schemas.microsoft.com/office/drawing/2014/main" val="708256261"/>
                    </a:ext>
                  </a:extLst>
                </a:gridCol>
              </a:tblGrid>
              <a:tr h="544879">
                <a:tc>
                  <a:txBody>
                    <a:bodyPr/>
                    <a:lstStyle/>
                    <a:p>
                      <a:pPr algn="ctr"/>
                      <a:r>
                        <a:rPr lang="en-GB" sz="2800"/>
                        <a:t>Maths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399098"/>
                  </a:ext>
                </a:extLst>
              </a:tr>
              <a:tr h="5019494">
                <a:tc>
                  <a:txBody>
                    <a:bodyPr/>
                    <a:lstStyle/>
                    <a:p>
                      <a:r>
                        <a:rPr lang="en-GB" b="1" i="1"/>
                        <a:t>Number: </a:t>
                      </a:r>
                      <a:endParaRPr lang="en-US"/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Read, write and count numbers to 100 in numbers and words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Find 1 more and 1 less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Write numbers 1 – 20 in words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Number facts to 20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Add one and two digit numbers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Solve missing number problems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Know the 2, 5 and 10 times table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½ and ¼</a:t>
                      </a:r>
                      <a:endParaRPr lang="en-GB" sz="1400" b="0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  <a:p>
                      <a:pPr lvl="0">
                        <a:buNone/>
                      </a:pPr>
                      <a:r>
                        <a:rPr lang="en-GB" b="1" i="1"/>
                        <a:t>Shape, Space and Measure: </a:t>
                      </a:r>
                      <a:endParaRPr lang="en-GB"/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Time to o'clock and half past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2D and 3D Shapes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Recognise</a:t>
                      </a: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coins and notes for pounds and pence</a:t>
                      </a:r>
                    </a:p>
                    <a:p>
                      <a:pPr marL="0" lvl="0" algn="l" defTabSz="914400" rtl="0" eaLnBrk="1" latinLnBrk="0" hangingPunct="1">
                        <a:buNone/>
                      </a:pPr>
                      <a:r>
                        <a:rPr lang="en-US" sz="1400" b="0" i="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Length, Mass and Volume</a:t>
                      </a:r>
                      <a:endParaRPr lang="en-GB" sz="1400" b="0" i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  <a:p>
                      <a:pPr lvl="0">
                        <a:buNone/>
                      </a:pPr>
                      <a:endParaRPr lang="en-GB"/>
                    </a:p>
                    <a:p>
                      <a:pPr lvl="0">
                        <a:buNone/>
                      </a:pPr>
                      <a:endParaRPr lang="en-GB"/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119543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36FA6506-E87B-9D7F-7475-EA4E7101B0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5974113"/>
              </p:ext>
            </p:extLst>
          </p:nvPr>
        </p:nvGraphicFramePr>
        <p:xfrm>
          <a:off x="8562108" y="969817"/>
          <a:ext cx="3210639" cy="5564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10639">
                  <a:extLst>
                    <a:ext uri="{9D8B030D-6E8A-4147-A177-3AD203B41FA5}">
                      <a16:colId xmlns:a16="http://schemas.microsoft.com/office/drawing/2014/main" val="708256261"/>
                    </a:ext>
                  </a:extLst>
                </a:gridCol>
              </a:tblGrid>
              <a:tr h="544879">
                <a:tc>
                  <a:txBody>
                    <a:bodyPr/>
                    <a:lstStyle/>
                    <a:p>
                      <a:pPr algn="ctr"/>
                      <a:r>
                        <a:rPr lang="en-GB" sz="2800"/>
                        <a:t>Reading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1399098"/>
                  </a:ext>
                </a:extLst>
              </a:tr>
              <a:tr h="5019494">
                <a:tc>
                  <a:txBody>
                    <a:bodyPr/>
                    <a:lstStyle/>
                    <a:p>
                      <a:r>
                        <a:rPr lang="en-GB" b="1" i="1"/>
                        <a:t>Phonics lessons:</a:t>
                      </a:r>
                      <a:r>
                        <a:rPr lang="en-GB"/>
                        <a:t> whole class and interventions</a:t>
                      </a:r>
                    </a:p>
                    <a:p>
                      <a:pPr lvl="0">
                        <a:buNone/>
                      </a:pPr>
                      <a:endParaRPr lang="en-GB"/>
                    </a:p>
                    <a:p>
                      <a:pPr lvl="0">
                        <a:buNone/>
                      </a:pPr>
                      <a:r>
                        <a:rPr lang="en-GB" b="1" i="1"/>
                        <a:t>Reading comprehension: 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/>
                        <a:t>Prediction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/>
                        <a:t>Decoding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/>
                        <a:t>Fluency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/>
                        <a:t>Comprehension questions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/>
                        <a:t>Variety of texts: fiction, non-fiction and poetry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GB" sz="1800" kern="120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Understand features of texts e.g. title, blurb, contents, glossary, index</a:t>
                      </a:r>
                      <a:endParaRPr lang="en-GB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>
                        <a:buNone/>
                      </a:pPr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119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209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774" y="609600"/>
            <a:ext cx="11847226" cy="1099457"/>
          </a:xfrm>
        </p:spPr>
        <p:txBody>
          <a:bodyPr>
            <a:normAutofit/>
          </a:bodyPr>
          <a:lstStyle/>
          <a:p>
            <a:pPr algn="ctr"/>
            <a:r>
              <a:rPr lang="en-GB" b="1" u="sng">
                <a:latin typeface="Calibri"/>
                <a:ea typeface="Calibri"/>
                <a:cs typeface="Calibri"/>
              </a:rPr>
              <a:t>Phonics Screening Check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9552AA0-6756-83B7-0C7C-0D76E76E04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4097539"/>
              </p:ext>
            </p:extLst>
          </p:nvPr>
        </p:nvGraphicFramePr>
        <p:xfrm>
          <a:off x="338027" y="1977298"/>
          <a:ext cx="7058964" cy="4323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5" name="Content Placeholder 2">
            <a:extLst>
              <a:ext uri="{FF2B5EF4-FFF2-40B4-BE49-F238E27FC236}">
                <a16:creationId xmlns:a16="http://schemas.microsoft.com/office/drawing/2014/main" id="{29BB3F84-D14F-9D49-F5D1-9B4C8D34F0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9738263"/>
              </p:ext>
            </p:extLst>
          </p:nvPr>
        </p:nvGraphicFramePr>
        <p:xfrm>
          <a:off x="490427" y="2129698"/>
          <a:ext cx="7058964" cy="4323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56" name="Picture 55" descr="Phonics Screening Check - PhonicsBloom.com">
            <a:extLst>
              <a:ext uri="{FF2B5EF4-FFF2-40B4-BE49-F238E27FC236}">
                <a16:creationId xmlns:a16="http://schemas.microsoft.com/office/drawing/2014/main" id="{C01BB768-30DB-5BD5-9FB3-AE6046C5BCB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00841" y="289344"/>
            <a:ext cx="2019300" cy="2857500"/>
          </a:xfrm>
          <a:prstGeom prst="rect">
            <a:avLst/>
          </a:prstGeom>
        </p:spPr>
      </p:pic>
      <p:pic>
        <p:nvPicPr>
          <p:cNvPr id="57" name="Picture 56" descr="How important is the Phonics Screening Check? | ReadwithPhonics - Learn to  Read with Phonics">
            <a:extLst>
              <a:ext uri="{FF2B5EF4-FFF2-40B4-BE49-F238E27FC236}">
                <a16:creationId xmlns:a16="http://schemas.microsoft.com/office/drawing/2014/main" id="{F917CBE1-1574-0425-A394-C3DD96F2C0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80088" y="3615637"/>
            <a:ext cx="2847975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5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7D15C-7132-FAE5-EF34-2D4C1214D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>
                <a:latin typeface="Calibri"/>
                <a:ea typeface="Calibri"/>
                <a:cs typeface="Calibri"/>
              </a:rPr>
              <a:t>Phonics Screening Check</a:t>
            </a:r>
            <a:endParaRPr lang="en-GB">
              <a:latin typeface="Calibri"/>
              <a:ea typeface="Calibri"/>
              <a:cs typeface="Calibri"/>
            </a:endParaRPr>
          </a:p>
          <a:p>
            <a:endParaRPr lang="en-GB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DC49E-EED6-91CE-57C6-A72B3BBE6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>
                <a:ea typeface="Calibri"/>
                <a:cs typeface="Calibri"/>
              </a:rPr>
              <a:t>We teach phonics daily</a:t>
            </a:r>
          </a:p>
          <a:p>
            <a:r>
              <a:rPr lang="en-GB">
                <a:ea typeface="Calibri"/>
                <a:cs typeface="Calibri"/>
              </a:rPr>
              <a:t>We will complete a phonics check at the end of every half term. </a:t>
            </a:r>
          </a:p>
          <a:p>
            <a:r>
              <a:rPr lang="en-GB">
                <a:ea typeface="Calibri"/>
                <a:cs typeface="Calibri"/>
              </a:rPr>
              <a:t>Your child will bring home a reading book based on the phonics level that they are at. Please read it with them and encourage them to "blend" the words using "pure sounds". </a:t>
            </a:r>
          </a:p>
          <a:p>
            <a:r>
              <a:rPr lang="en-GB">
                <a:ea typeface="Calibri"/>
                <a:cs typeface="Calibri"/>
              </a:rPr>
              <a:t>Always ask your child to smooth read their sentences to make sure they understand it. </a:t>
            </a:r>
          </a:p>
          <a:p>
            <a:r>
              <a:rPr lang="en-GB">
                <a:ea typeface="Calibri"/>
                <a:cs typeface="Calibri"/>
              </a:rPr>
              <a:t>You can read your child's book to them. You can read a page each. They can read to siblings and cousins. Make reading fun! </a:t>
            </a:r>
          </a:p>
        </p:txBody>
      </p:sp>
    </p:spTree>
    <p:extLst>
      <p:ext uri="{BB962C8B-B14F-4D97-AF65-F5344CB8AC3E}">
        <p14:creationId xmlns:p14="http://schemas.microsoft.com/office/powerpoint/2010/main" val="86000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DE762B-C0FF-FBD3-6061-19F2FD85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6" r="778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150BA5-E843-EE65-2A3A-DE0B86183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>
                <a:latin typeface="Calibri"/>
                <a:ea typeface="Calibri"/>
                <a:cs typeface="Calibri"/>
              </a:rPr>
              <a:t>Important information…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5C3E2-AC60-682D-4B08-CB21BBA48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/>
              <a:t> 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eenhill Academy - FULL COLOUR LOGO_HIGH RES">
            <a:extLst>
              <a:ext uri="{FF2B5EF4-FFF2-40B4-BE49-F238E27FC236}">
                <a16:creationId xmlns:a16="http://schemas.microsoft.com/office/drawing/2014/main" id="{D3765497-295D-ED81-78E5-43E21DDAAE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15620" y="6068964"/>
            <a:ext cx="664534" cy="66787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087504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1B3D-AA8A-5DD4-7B96-CFBB961E3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51461"/>
          </a:xfrm>
        </p:spPr>
        <p:txBody>
          <a:bodyPr/>
          <a:lstStyle/>
          <a:p>
            <a:r>
              <a:rPr lang="en-GB" b="1">
                <a:latin typeface="Segoe UI" panose="020B0502040204020203" pitchFamily="34" charset="0"/>
              </a:rPr>
              <a:t>🌞</a:t>
            </a:r>
            <a:r>
              <a:rPr lang="en-GB"/>
              <a:t>Morning Routine – Year 1 </a:t>
            </a:r>
          </a:p>
        </p:txBody>
      </p:sp>
      <p:pic>
        <p:nvPicPr>
          <p:cNvPr id="5" name="Picture 4" descr="Greenhill Academy - FULL COLOUR LOGO_HIGH RES">
            <a:extLst>
              <a:ext uri="{FF2B5EF4-FFF2-40B4-BE49-F238E27FC236}">
                <a16:creationId xmlns:a16="http://schemas.microsoft.com/office/drawing/2014/main" id="{D7E85236-310B-C30D-ECFA-94FA69CF029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8413" y="255306"/>
            <a:ext cx="845379" cy="851461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30A9191-D05E-FEEB-E649-2C2044012F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6406"/>
            <a:ext cx="10515600" cy="5166470"/>
          </a:xfrm>
        </p:spPr>
        <p:txBody>
          <a:bodyPr>
            <a:normAutofit fontScale="55000" lnSpcReduction="20000"/>
          </a:bodyPr>
          <a:lstStyle/>
          <a:p>
            <a:pPr fontAlgn="t">
              <a:lnSpc>
                <a:spcPts val="1500"/>
              </a:lnSpc>
              <a:buNone/>
            </a:pPr>
            <a:r>
              <a:rPr lang="en-GB" b="1">
                <a:latin typeface="Segoe UI" panose="020B0502040204020203" pitchFamily="34" charset="0"/>
              </a:rPr>
              <a:t>Starting the Day</a:t>
            </a:r>
            <a:endParaRPr lang="en-GB">
              <a:latin typeface="Segoe UI" panose="020B0502040204020203" pitchFamily="34" charset="0"/>
            </a:endParaRPr>
          </a:p>
          <a:p>
            <a:pPr marL="342900" lvl="0" indent="-342900" fontAlgn="t">
              <a:lnSpc>
                <a:spcPts val="1500"/>
              </a:lnSpc>
            </a:pPr>
            <a:r>
              <a:rPr lang="en-GB">
                <a:latin typeface="Segoe UI" panose="020B0502040204020203" pitchFamily="34" charset="0"/>
              </a:rPr>
              <a:t>Children are dropped off at the </a:t>
            </a:r>
            <a:r>
              <a:rPr lang="en-GB" b="1">
                <a:latin typeface="Segoe UI" panose="020B0502040204020203" pitchFamily="34" charset="0"/>
              </a:rPr>
              <a:t>Infant Door</a:t>
            </a:r>
            <a:r>
              <a:rPr lang="en-GB">
                <a:latin typeface="Segoe UI" panose="020B0502040204020203" pitchFamily="34" charset="0"/>
              </a:rPr>
              <a:t> each morning.</a:t>
            </a:r>
          </a:p>
          <a:p>
            <a:pPr marL="342900" lvl="0" indent="-342900" fontAlgn="t">
              <a:lnSpc>
                <a:spcPts val="1500"/>
              </a:lnSpc>
            </a:pPr>
            <a:r>
              <a:rPr lang="en-GB">
                <a:latin typeface="Segoe UI" panose="020B0502040204020203" pitchFamily="34" charset="0"/>
              </a:rPr>
              <a:t>They will come into the classroom</a:t>
            </a:r>
            <a:r>
              <a:rPr lang="en-GB" b="1">
                <a:latin typeface="Segoe UI" panose="020B0502040204020203" pitchFamily="34" charset="0"/>
              </a:rPr>
              <a:t> independently</a:t>
            </a:r>
            <a:r>
              <a:rPr lang="en-GB">
                <a:latin typeface="Segoe UI" panose="020B0502040204020203" pitchFamily="34" charset="0"/>
              </a:rPr>
              <a:t>, put away their belongings, and begin their</a:t>
            </a:r>
          </a:p>
          <a:p>
            <a:pPr marL="0" lvl="0" indent="0"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 morning jobs.</a:t>
            </a:r>
          </a:p>
          <a:p>
            <a:pPr marL="342900" lvl="0" indent="-342900" fontAlgn="t">
              <a:lnSpc>
                <a:spcPts val="1500"/>
              </a:lnSpc>
            </a:pPr>
            <a:r>
              <a:rPr lang="en-GB">
                <a:latin typeface="Segoe UI" panose="020B0502040204020203" pitchFamily="34" charset="0"/>
              </a:rPr>
              <a:t>This routine helps the children settle quickly and prepares them for a positive start to their day of</a:t>
            </a:r>
          </a:p>
          <a:p>
            <a:pPr marL="0" lvl="0" indent="0"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 learning.</a:t>
            </a:r>
          </a:p>
          <a:p>
            <a:pPr marL="0" lvl="0" indent="0" fontAlgn="t">
              <a:lnSpc>
                <a:spcPts val="1500"/>
              </a:lnSpc>
              <a:buNone/>
            </a:pPr>
            <a:endParaRPr lang="en-GB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 b="1">
                <a:latin typeface="Segoe UI" panose="020B0502040204020203" pitchFamily="34" charset="0"/>
              </a:rPr>
              <a:t>Communication at Drop-Off</a:t>
            </a:r>
            <a:endParaRPr lang="en-GB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At the beginning of the day, staff are focused on ensuring that all children arrive safely and settle</a:t>
            </a: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happily, into class. For this reason, we are unable to have detailed conversations during morning</a:t>
            </a: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dropoff.</a:t>
            </a: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If you need to pass on a message or speak with us, please:</a:t>
            </a: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✅ Let the staff member on the door know, and they will pass the message on to the class team.</a:t>
            </a: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✅ Email the </a:t>
            </a:r>
            <a:r>
              <a:rPr lang="en-GB" b="1">
                <a:latin typeface="Segoe UI" panose="020B0502040204020203" pitchFamily="34" charset="0"/>
                <a:hlinkClick r:id="rId4"/>
              </a:rPr>
              <a:t>info@greenhill.theharmonytrust.org</a:t>
            </a:r>
            <a:r>
              <a:rPr lang="en-GB" b="1">
                <a:latin typeface="Segoe UI" panose="020B0502040204020203" pitchFamily="34" charset="0"/>
              </a:rPr>
              <a:t> </a:t>
            </a:r>
            <a:r>
              <a:rPr lang="en-GB">
                <a:latin typeface="Segoe UI" panose="020B0502040204020203" pitchFamily="34" charset="0"/>
              </a:rPr>
              <a:t>account, and the school office will ensure your message reaches us.</a:t>
            </a:r>
          </a:p>
          <a:p>
            <a:pPr fontAlgn="t">
              <a:lnSpc>
                <a:spcPts val="1500"/>
              </a:lnSpc>
              <a:buNone/>
            </a:pPr>
            <a:endParaRPr lang="en-GB">
              <a:latin typeface="Segoe UI" panose="020B0502040204020203" pitchFamily="34" charset="0"/>
            </a:endParaRPr>
          </a:p>
          <a:p>
            <a:pPr fontAlgn="t">
              <a:lnSpc>
                <a:spcPts val="1500"/>
              </a:lnSpc>
              <a:buNone/>
            </a:pPr>
            <a:r>
              <a:rPr lang="en-GB">
                <a:latin typeface="Segoe UI" panose="020B0502040204020203" pitchFamily="34" charset="0"/>
              </a:rPr>
              <a:t>Thank you for your support in helping us create a calm, safe, and positive start to every school day.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604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08114B179C27449B0757125DA7D1AA" ma:contentTypeVersion="19" ma:contentTypeDescription="Create a new document." ma:contentTypeScope="" ma:versionID="34bc4f088bcdbe0b95a79ec73c7fe41c">
  <xsd:schema xmlns:xsd="http://www.w3.org/2001/XMLSchema" xmlns:xs="http://www.w3.org/2001/XMLSchema" xmlns:p="http://schemas.microsoft.com/office/2006/metadata/properties" xmlns:ns2="99c1226f-8280-4718-a867-733cddbf65c6" xmlns:ns3="156e7a42-0e09-4696-8e9d-388addba30cd" targetNamespace="http://schemas.microsoft.com/office/2006/metadata/properties" ma:root="true" ma:fieldsID="5567832732361b61f14170c215d4b309" ns2:_="" ns3:_="">
    <xsd:import namespace="99c1226f-8280-4718-a867-733cddbf65c6"/>
    <xsd:import namespace="156e7a42-0e09-4696-8e9d-388addba30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c1226f-8280-4718-a867-733cddbf65c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b28e544-5f6c-4cb5-861b-18150fae68e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6e7a42-0e09-4696-8e9d-388addba30c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a45b2fd-1d42-48f6-a5a3-6bc9351b7a53}" ma:internalName="TaxCatchAll" ma:showField="CatchAllData" ma:web="156e7a42-0e09-4696-8e9d-388addba30c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9c1226f-8280-4718-a867-733cddbf65c6">
      <Terms xmlns="http://schemas.microsoft.com/office/infopath/2007/PartnerControls"/>
    </lcf76f155ced4ddcb4097134ff3c332f>
    <TaxCatchAll xmlns="156e7a42-0e09-4696-8e9d-388addba30cd" xsi:nil="true"/>
    <SharedWithUsers xmlns="156e7a42-0e09-4696-8e9d-388addba30cd">
      <UserInfo>
        <DisplayName/>
        <AccountId xsi:nil="true"/>
        <AccountType/>
      </UserInfo>
    </SharedWithUsers>
    <MediaLengthInSeconds xmlns="99c1226f-8280-4718-a867-733cddbf65c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882DB6B-8E6A-46F8-9F4A-4BD3348589D7}">
  <ds:schemaRefs>
    <ds:schemaRef ds:uri="156e7a42-0e09-4696-8e9d-388addba30cd"/>
    <ds:schemaRef ds:uri="99c1226f-8280-4718-a867-733cddbf65c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07ED464-B5D1-4730-B04A-DA16E74B3795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156e7a42-0e09-4696-8e9d-388addba30cd"/>
    <ds:schemaRef ds:uri="http://schemas.microsoft.com/office/infopath/2007/PartnerControls"/>
    <ds:schemaRef ds:uri="http://purl.org/dc/terms/"/>
    <ds:schemaRef ds:uri="http://schemas.microsoft.com/office/2006/metadata/properties"/>
    <ds:schemaRef ds:uri="99c1226f-8280-4718-a867-733cddbf65c6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18DAF3EC-DF7D-4346-9F60-6C9B58B5B01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528</TotalTime>
  <Words>1581</Words>
  <Application>Microsoft Office PowerPoint</Application>
  <PresentationFormat>Widescreen</PresentationFormat>
  <Paragraphs>274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Courier New,monospace</vt:lpstr>
      <vt:lpstr>SassoonPrimaryType</vt:lpstr>
      <vt:lpstr>Segoe UI</vt:lpstr>
      <vt:lpstr>Symbol</vt:lpstr>
      <vt:lpstr>Office Theme</vt:lpstr>
      <vt:lpstr>PowerPoint Presentation</vt:lpstr>
      <vt:lpstr>Class Teachers... </vt:lpstr>
      <vt:lpstr>Our Learning…</vt:lpstr>
      <vt:lpstr>PowerPoint Presentation</vt:lpstr>
      <vt:lpstr>Key Learning in Year 1 </vt:lpstr>
      <vt:lpstr>Phonics Screening Check</vt:lpstr>
      <vt:lpstr>Phonics Screening Check </vt:lpstr>
      <vt:lpstr>Important information…</vt:lpstr>
      <vt:lpstr>🌞Morning Routine – Year 1 </vt:lpstr>
      <vt:lpstr>Home Time Arrangements</vt:lpstr>
      <vt:lpstr>PE kit </vt:lpstr>
      <vt:lpstr>Trips and visitors</vt:lpstr>
      <vt:lpstr>Homework</vt:lpstr>
      <vt:lpstr>Homework</vt:lpstr>
      <vt:lpstr>How you can help…</vt:lpstr>
      <vt:lpstr>Attendance</vt:lpstr>
      <vt:lpstr>Spelling Games</vt:lpstr>
      <vt:lpstr>Online safety @ Greenhill…</vt:lpstr>
      <vt:lpstr>PowerPoint Presentation</vt:lpstr>
      <vt:lpstr>PowerPoint Presentation</vt:lpstr>
      <vt:lpstr>National Online Safety Parent Course</vt:lpstr>
      <vt:lpstr>PowerPoint Presentation</vt:lpstr>
      <vt:lpstr>PowerPoint Presentation</vt:lpstr>
      <vt:lpstr>Thank you for listening!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Chloe S. Glynn</dc:creator>
  <cp:lastModifiedBy>Beth Wooller</cp:lastModifiedBy>
  <cp:revision>6</cp:revision>
  <cp:lastPrinted>2026-09-07T07:04:08Z</cp:lastPrinted>
  <dcterms:created xsi:type="dcterms:W3CDTF">2023-09-10T14:44:14Z</dcterms:created>
  <dcterms:modified xsi:type="dcterms:W3CDTF">2026-09-07T15:52:08Z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0x0101005608114B179C27449B0757125DA7D1AA</vt:lpwstr>
  </property>
  <property fmtid="{D5CDD505-2E9C-101B-9397-08002B2CF9AE}" pid="3" name="Order">
    <vt:r8>34641900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