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10158413" cy="14593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0D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9D237-F915-451C-8055-89C30C53A89A}" v="3" dt="2026-02-04T10:25:34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kota Garth" userId="57b941d0-8ad1-4c2a-a61a-e1b5a4a85c41" providerId="ADAL" clId="{297C9D63-0C48-4A56-AAFA-0B4C67FB48C0}"/>
    <pc:docChg chg="undo custSel modSld modNotesMaster">
      <pc:chgData name="Dakota Garth" userId="57b941d0-8ad1-4c2a-a61a-e1b5a4a85c41" providerId="ADAL" clId="{297C9D63-0C48-4A56-AAFA-0B4C67FB48C0}" dt="2026-02-04T10:25:44.271" v="146" actId="1037"/>
      <pc:docMkLst>
        <pc:docMk/>
      </pc:docMkLst>
      <pc:sldChg chg="modSp mod">
        <pc:chgData name="Dakota Garth" userId="57b941d0-8ad1-4c2a-a61a-e1b5a4a85c41" providerId="ADAL" clId="{297C9D63-0C48-4A56-AAFA-0B4C67FB48C0}" dt="2026-02-04T10:25:44.271" v="146" actId="1037"/>
        <pc:sldMkLst>
          <pc:docMk/>
          <pc:sldMk cId="3821179301" sldId="257"/>
        </pc:sldMkLst>
        <pc:spChg chg="mod">
          <ac:chgData name="Dakota Garth" userId="57b941d0-8ad1-4c2a-a61a-e1b5a4a85c41" providerId="ADAL" clId="{297C9D63-0C48-4A56-AAFA-0B4C67FB48C0}" dt="2026-02-04T09:40:08.396" v="38" actId="1076"/>
          <ac:spMkLst>
            <pc:docMk/>
            <pc:sldMk cId="3821179301" sldId="257"/>
            <ac:spMk id="5" creationId="{0D2D9619-0595-E0CE-D232-E82F9DBFED97}"/>
          </ac:spMkLst>
        </pc:spChg>
        <pc:spChg chg="mod">
          <ac:chgData name="Dakota Garth" userId="57b941d0-8ad1-4c2a-a61a-e1b5a4a85c41" providerId="ADAL" clId="{297C9D63-0C48-4A56-AAFA-0B4C67FB48C0}" dt="2026-02-04T09:38:57.841" v="34" actId="5793"/>
          <ac:spMkLst>
            <pc:docMk/>
            <pc:sldMk cId="3821179301" sldId="257"/>
            <ac:spMk id="6" creationId="{524CC988-6678-8EF4-5F60-DCB9A15687BC}"/>
          </ac:spMkLst>
        </pc:spChg>
        <pc:spChg chg="mod">
          <ac:chgData name="Dakota Garth" userId="57b941d0-8ad1-4c2a-a61a-e1b5a4a85c41" providerId="ADAL" clId="{297C9D63-0C48-4A56-AAFA-0B4C67FB48C0}" dt="2026-02-04T10:24:58.567" v="135" actId="1036"/>
          <ac:spMkLst>
            <pc:docMk/>
            <pc:sldMk cId="3821179301" sldId="257"/>
            <ac:spMk id="8" creationId="{3D65D49A-8587-1F6B-D432-FB966F50F9D4}"/>
          </ac:spMkLst>
        </pc:spChg>
        <pc:spChg chg="mod">
          <ac:chgData name="Dakota Garth" userId="57b941d0-8ad1-4c2a-a61a-e1b5a4a85c41" providerId="ADAL" clId="{297C9D63-0C48-4A56-AAFA-0B4C67FB48C0}" dt="2026-02-04T10:00:00.653" v="94" actId="20577"/>
          <ac:spMkLst>
            <pc:docMk/>
            <pc:sldMk cId="3821179301" sldId="257"/>
            <ac:spMk id="9" creationId="{5E90DB90-A087-2A7C-5EA3-24639CED1588}"/>
          </ac:spMkLst>
        </pc:spChg>
        <pc:picChg chg="mod">
          <ac:chgData name="Dakota Garth" userId="57b941d0-8ad1-4c2a-a61a-e1b5a4a85c41" providerId="ADAL" clId="{297C9D63-0C48-4A56-AAFA-0B4C67FB48C0}" dt="2026-02-04T09:37:31.130" v="30" actId="1582"/>
          <ac:picMkLst>
            <pc:docMk/>
            <pc:sldMk cId="3821179301" sldId="257"/>
            <ac:picMk id="3" creationId="{0EC1D1ED-0F8D-593C-4ABD-B7B8D5A6FFA1}"/>
          </ac:picMkLst>
        </pc:picChg>
        <pc:picChg chg="mod">
          <ac:chgData name="Dakota Garth" userId="57b941d0-8ad1-4c2a-a61a-e1b5a4a85c41" providerId="ADAL" clId="{297C9D63-0C48-4A56-AAFA-0B4C67FB48C0}" dt="2026-02-04T10:25:44.271" v="146" actId="1037"/>
          <ac:picMkLst>
            <pc:docMk/>
            <pc:sldMk cId="3821179301" sldId="257"/>
            <ac:picMk id="16" creationId="{3CE6009B-1427-A454-277A-CFFED5C70D9E}"/>
          </ac:picMkLst>
        </pc:picChg>
        <pc:picChg chg="mod">
          <ac:chgData name="Dakota Garth" userId="57b941d0-8ad1-4c2a-a61a-e1b5a4a85c41" providerId="ADAL" clId="{297C9D63-0C48-4A56-AAFA-0B4C67FB48C0}" dt="2026-02-04T09:36:34.705" v="24" actId="1037"/>
          <ac:picMkLst>
            <pc:docMk/>
            <pc:sldMk cId="3821179301" sldId="257"/>
            <ac:picMk id="19" creationId="{DDEF80D7-BFBE-4200-393A-783ECDE05960}"/>
          </ac:picMkLst>
        </pc:picChg>
        <pc:picChg chg="mod">
          <ac:chgData name="Dakota Garth" userId="57b941d0-8ad1-4c2a-a61a-e1b5a4a85c41" providerId="ADAL" clId="{297C9D63-0C48-4A56-AAFA-0B4C67FB48C0}" dt="2026-02-04T09:41:33.826" v="59" actId="1036"/>
          <ac:picMkLst>
            <pc:docMk/>
            <pc:sldMk cId="3821179301" sldId="257"/>
            <ac:picMk id="20" creationId="{A4A4E207-8E7F-45AA-EA11-221DB2DF9AAC}"/>
          </ac:picMkLst>
        </pc:picChg>
        <pc:picChg chg="mod">
          <ac:chgData name="Dakota Garth" userId="57b941d0-8ad1-4c2a-a61a-e1b5a4a85c41" providerId="ADAL" clId="{297C9D63-0C48-4A56-AAFA-0B4C67FB48C0}" dt="2026-02-04T09:41:39.185" v="92" actId="1038"/>
          <ac:picMkLst>
            <pc:docMk/>
            <pc:sldMk cId="3821179301" sldId="257"/>
            <ac:picMk id="22" creationId="{178F0E5E-771E-0F71-42E4-42F2E2ED1494}"/>
          </ac:picMkLst>
        </pc:picChg>
        <pc:picChg chg="mod ord">
          <ac:chgData name="Dakota Garth" userId="57b941d0-8ad1-4c2a-a61a-e1b5a4a85c41" providerId="ADAL" clId="{297C9D63-0C48-4A56-AAFA-0B4C67FB48C0}" dt="2026-02-04T09:41:44.877" v="93" actId="13244"/>
          <ac:picMkLst>
            <pc:docMk/>
            <pc:sldMk cId="3821179301" sldId="257"/>
            <ac:picMk id="24" creationId="{F8BA6FC8-49E1-0258-E16D-ADECC96D93A8}"/>
          </ac:picMkLst>
        </pc:picChg>
        <pc:picChg chg="mod">
          <ac:chgData name="Dakota Garth" userId="57b941d0-8ad1-4c2a-a61a-e1b5a4a85c41" providerId="ADAL" clId="{297C9D63-0C48-4A56-AAFA-0B4C67FB48C0}" dt="2026-02-04T09:37:21.584" v="28" actId="1582"/>
          <ac:picMkLst>
            <pc:docMk/>
            <pc:sldMk cId="3821179301" sldId="257"/>
            <ac:picMk id="25" creationId="{0604B2D0-E390-8669-DFAF-DFB0A322032B}"/>
          </ac:picMkLst>
        </pc:picChg>
        <pc:picChg chg="mod">
          <ac:chgData name="Dakota Garth" userId="57b941d0-8ad1-4c2a-a61a-e1b5a4a85c41" providerId="ADAL" clId="{297C9D63-0C48-4A56-AAFA-0B4C67FB48C0}" dt="2026-02-04T09:36:25.106" v="8" actId="1036"/>
          <ac:picMkLst>
            <pc:docMk/>
            <pc:sldMk cId="3821179301" sldId="257"/>
            <ac:picMk id="27" creationId="{F2997598-2221-D452-96CA-167EB9EB2AF1}"/>
          </ac:picMkLst>
        </pc:picChg>
        <pc:picChg chg="mod">
          <ac:chgData name="Dakota Garth" userId="57b941d0-8ad1-4c2a-a61a-e1b5a4a85c41" providerId="ADAL" clId="{297C9D63-0C48-4A56-AAFA-0B4C67FB48C0}" dt="2026-02-04T09:40:08.213" v="37" actId="1076"/>
          <ac:picMkLst>
            <pc:docMk/>
            <pc:sldMk cId="3821179301" sldId="257"/>
            <ac:picMk id="1026" creationId="{48EB3E1B-CA4B-00F3-1F27-8F354319A7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1979" cy="732229"/>
          </a:xfrm>
          <a:prstGeom prst="rect">
            <a:avLst/>
          </a:prstGeom>
        </p:spPr>
        <p:txBody>
          <a:bodyPr vert="horz" lIns="141439" tIns="70720" rIns="141439" bIns="70720" rtlCol="0"/>
          <a:lstStyle>
            <a:lvl1pPr algn="l">
              <a:defRPr sz="1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083" y="0"/>
            <a:ext cx="4401979" cy="732229"/>
          </a:xfrm>
          <a:prstGeom prst="rect">
            <a:avLst/>
          </a:prstGeom>
        </p:spPr>
        <p:txBody>
          <a:bodyPr vert="horz" lIns="141439" tIns="70720" rIns="141439" bIns="70720" rtlCol="0"/>
          <a:lstStyle>
            <a:lvl1pPr algn="r">
              <a:defRPr sz="1900"/>
            </a:lvl1pPr>
          </a:lstStyle>
          <a:p>
            <a:fld id="{2C120D95-0226-4ECD-A0D3-0EA40B84AC2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824038"/>
            <a:ext cx="8755063" cy="492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439" tIns="70720" rIns="141439" bIns="70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5842" y="7023309"/>
            <a:ext cx="8126730" cy="5746343"/>
          </a:xfrm>
          <a:prstGeom prst="rect">
            <a:avLst/>
          </a:prstGeom>
        </p:spPr>
        <p:txBody>
          <a:bodyPr vert="horz" lIns="141439" tIns="70720" rIns="141439" bIns="70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61662"/>
            <a:ext cx="4401979" cy="732227"/>
          </a:xfrm>
          <a:prstGeom prst="rect">
            <a:avLst/>
          </a:prstGeom>
        </p:spPr>
        <p:txBody>
          <a:bodyPr vert="horz" lIns="141439" tIns="70720" rIns="141439" bIns="70720" rtlCol="0" anchor="b"/>
          <a:lstStyle>
            <a:lvl1pPr algn="l">
              <a:defRPr sz="1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083" y="13861662"/>
            <a:ext cx="4401979" cy="732227"/>
          </a:xfrm>
          <a:prstGeom prst="rect">
            <a:avLst/>
          </a:prstGeom>
        </p:spPr>
        <p:txBody>
          <a:bodyPr vert="horz" lIns="141439" tIns="70720" rIns="141439" bIns="70720" rtlCol="0" anchor="b"/>
          <a:lstStyle>
            <a:lvl1pPr algn="r">
              <a:defRPr sz="1900"/>
            </a:lvl1pPr>
          </a:lstStyle>
          <a:p>
            <a:fld id="{F2F72A90-4C8C-4628-A563-F60A964B2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6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8A4D-7134-91E2-5DC0-D2C4E95A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CE8BF-E37D-8095-0107-E9E16B335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5D64-5716-8B35-14B9-F9FF8506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1C0B7-0CD7-2F92-5AF8-39DF0BF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963A-54D9-4D50-0CB6-3727426D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4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ED25-530D-8579-511F-4B01208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AB587-7E13-DF2C-0C19-F3B542755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A33B-A4B1-57D1-AFB9-96CDFBA4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B976-5CAA-84C4-3493-A160DA7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3F0A-DD50-C131-649B-78AE4DF9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1E939-1BA5-2C6C-B8F2-B120989E3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FA63-CBF0-D538-A09A-FEAC3FDE1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0298-2CD4-9FFC-613F-ACBF8BAA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29F3-1892-DB59-D1D8-67D4B951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FCF4-5215-B3A0-4A82-FC33976B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4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F43B-C2AC-29DC-0A3E-1F23A8B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18EF-53C2-976C-D727-06A1F6A3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176A-2A35-5DF7-D2C3-66B47BE5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0A92-6809-D62D-C7C8-8974D9D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4920-B934-B8DF-35A1-67CF19B3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F238-F266-A180-11C5-808D4607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EA24-1CB5-E256-2F64-266E469D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5202-186E-3F9D-4BE6-E10E3C9D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5AB3-FF76-3EAB-DD8F-96C2FF2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DEBC-CC65-CF35-587A-EFAA6DB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AED3-ACE9-9BC1-1F8A-715194D9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6E60-28EF-9C64-7F92-A289EF5EE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B3B23-17F1-4247-B5EF-A624B51A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9A4BB-F762-E1A6-E0BA-B2B6B969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84C4B-FF66-D119-05EA-BD2EC754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AE998-B7EB-C4F2-2EA9-24EEF39E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4CE-D2B7-7B86-B32D-5BAF8281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BA9D8-7833-C680-5A50-47B69556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0705D-1FFA-6206-2CDA-0BDE47925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47D89-44F3-8E36-8DF8-FE402E47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0515B-BCC2-B10E-FBAA-DA4BE1715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8D73B-240B-CB57-2360-B6E0C045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74F66-5E51-8906-B917-A5ACC71D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BF02F-8B56-A991-04E2-9B11C57A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1927-685D-3D64-CF01-411A31D6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47350-1BCD-4FDA-C4C3-7711F18B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64769-06EF-458E-790F-73D8B7D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4DBBF-D8E6-B336-69B3-FEF3BCED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4E6A1-3B5F-C57F-3C98-C922E1F2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9F52-3B4A-9B92-3088-7EA22822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72C4-4C16-9B19-DC43-BFCB8493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3301-9473-A7C4-4C5E-00535ABE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4A7A-5CEF-CB9C-672E-87928D53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037-5FE0-C70D-F7B0-F26EF8479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346AF-1631-82DB-D1C0-CF13A3D0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D6EB1-447A-335F-67F2-1DD48C3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A7B4-7771-AD46-E9D7-CE6AAD4F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6F17-1CF8-DB76-E0A4-53BFE19C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0E074-15FC-B938-D5DA-F94E6E23F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2EE9-15EF-BA35-FE64-9325789BE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816C8-49AE-C2CE-9DE1-7729225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38AD6-84CF-D588-D698-38B30773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9B3B-1ABF-78BD-1233-4D6D14AB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CD6BD-EF10-EBF9-4207-EDDF23E8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5C1C-727B-F51A-8611-20F2AF1B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4FC1-E36E-41D4-9D51-B29E8A89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E635-C93A-47B3-B2AC-0517E294D7C1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DB265-6805-988C-E4E9-99E57768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3C306-DBEC-D1D5-0B1F-F25A36DD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B00C-516C-4432-A218-B2340AF71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music note and a treble clef&#10;&#10;Description automatically generated">
            <a:extLst>
              <a:ext uri="{FF2B5EF4-FFF2-40B4-BE49-F238E27FC236}">
                <a16:creationId xmlns:a16="http://schemas.microsoft.com/office/drawing/2014/main" id="{178F0E5E-771E-0F71-42E4-42F2E2ED14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1229414" y="4147228"/>
            <a:ext cx="460615" cy="641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A4E207-8E7F-45AA-EA11-221DB2DF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330278" y="5387895"/>
            <a:ext cx="332319" cy="467776"/>
          </a:xfrm>
          <a:prstGeom prst="rect">
            <a:avLst/>
          </a:prstGeom>
        </p:spPr>
      </p:pic>
      <p:pic>
        <p:nvPicPr>
          <p:cNvPr id="16" name="Picture 15" descr="A close-up of a person reading a book&#10;&#10;Description automatically generated">
            <a:extLst>
              <a:ext uri="{FF2B5EF4-FFF2-40B4-BE49-F238E27FC236}">
                <a16:creationId xmlns:a16="http://schemas.microsoft.com/office/drawing/2014/main" id="{3CE6009B-1427-A454-277A-CFFED5C70D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410789" y="293473"/>
            <a:ext cx="373051" cy="465901"/>
          </a:xfrm>
          <a:prstGeom prst="rect">
            <a:avLst/>
          </a:prstGeom>
        </p:spPr>
      </p:pic>
      <p:pic>
        <p:nvPicPr>
          <p:cNvPr id="24" name="Picture 23" descr="A maths symbols and a ruler&#10;&#10;Description automatically generated">
            <a:extLst>
              <a:ext uri="{FF2B5EF4-FFF2-40B4-BE49-F238E27FC236}">
                <a16:creationId xmlns:a16="http://schemas.microsoft.com/office/drawing/2014/main" id="{F8BA6FC8-49E1-0258-E16D-ADECC96D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373019" y="2150859"/>
            <a:ext cx="414889" cy="607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F8C65-22BC-1D3F-719A-E79B3155E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388" y="137219"/>
            <a:ext cx="11803224" cy="646330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B3E1B-CA4B-00F3-1F27-8F354319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57" y="1154513"/>
            <a:ext cx="5335543" cy="54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ext Box">
            <a:extLst>
              <a:ext uri="{FF2B5EF4-FFF2-40B4-BE49-F238E27FC236}">
                <a16:creationId xmlns:a16="http://schemas.microsoft.com/office/drawing/2014/main" id="{5E311546-71DD-3967-7D8A-8E805770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90" y="-8498994"/>
            <a:ext cx="1570210" cy="3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D9619-0595-E0CE-D232-E82F9DBFED97}"/>
              </a:ext>
            </a:extLst>
          </p:cNvPr>
          <p:cNvSpPr txBox="1"/>
          <p:nvPr/>
        </p:nvSpPr>
        <p:spPr>
          <a:xfrm>
            <a:off x="350740" y="275037"/>
            <a:ext cx="2478331" cy="1769715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Literacy</a:t>
            </a:r>
            <a:endParaRPr lang="en-GB" b="1" u="sng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ea typeface="Calibri" panose="020F0502020204030204"/>
                <a:cs typeface="Calibri" panose="020F0502020204030204"/>
              </a:rPr>
              <a:t>Explore stories like “The Toy Maker” and “Can’t you sleep little bear?”</a:t>
            </a: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ea typeface="Calibri" panose="020F0502020204030204"/>
                <a:cs typeface="Calibri" panose="020F0502020204030204"/>
              </a:rPr>
              <a:t>Engage in mark-making and writing tasks related to different jobs. Use some of their print and letter knowledge in their early writing. </a:t>
            </a:r>
          </a:p>
          <a:p>
            <a:endParaRPr lang="en-GB" sz="1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CC988-6678-8EF4-5F60-DCB9A15687BC}"/>
              </a:ext>
            </a:extLst>
          </p:cNvPr>
          <p:cNvSpPr txBox="1"/>
          <p:nvPr/>
        </p:nvSpPr>
        <p:spPr>
          <a:xfrm>
            <a:off x="358367" y="2117918"/>
            <a:ext cx="2460147" cy="2446824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Maths</a:t>
            </a:r>
          </a:p>
          <a:p>
            <a:r>
              <a:rPr lang="en-GB" sz="1100" dirty="0">
                <a:ea typeface="Calibri"/>
                <a:cs typeface="Calibri"/>
              </a:rPr>
              <a:t>This term we will be focussing on counting, sorting, and measuring through practical activities like building and cooking. </a:t>
            </a:r>
          </a:p>
          <a:p>
            <a:pPr marL="285750" indent="-285750">
              <a:buFont typeface="Arial"/>
              <a:buChar char="•"/>
            </a:pPr>
            <a:endParaRPr lang="en-GB" sz="1100" dirty="0">
              <a:ea typeface="Calibri"/>
              <a:cs typeface="Calibri"/>
            </a:endParaRPr>
          </a:p>
          <a:p>
            <a:pPr marL="285750" indent="-72000">
              <a:buFont typeface="Arial"/>
              <a:buChar char="•"/>
            </a:pPr>
            <a:r>
              <a:rPr lang="en-GB" sz="1000" dirty="0">
                <a:ea typeface="Calibri"/>
                <a:cs typeface="Calibri"/>
              </a:rPr>
              <a:t>Repeating pattern</a:t>
            </a:r>
          </a:p>
          <a:p>
            <a:pPr marL="285750" indent="-72000">
              <a:buFont typeface="Arial"/>
              <a:buChar char="•"/>
            </a:pPr>
            <a:endParaRPr lang="en-GB" sz="1000" dirty="0">
              <a:ea typeface="Calibri"/>
              <a:cs typeface="Calibri"/>
            </a:endParaRPr>
          </a:p>
          <a:p>
            <a:pPr marL="285750" indent="-72000">
              <a:buFont typeface="Arial"/>
              <a:buChar char="•"/>
            </a:pPr>
            <a:r>
              <a:rPr lang="en-GB" sz="1000" dirty="0">
                <a:ea typeface="Calibri"/>
                <a:cs typeface="Calibri"/>
              </a:rPr>
              <a:t>Positional Language</a:t>
            </a:r>
          </a:p>
          <a:p>
            <a:pPr marL="285750" indent="-72000">
              <a:buFont typeface="Arial"/>
              <a:buChar char="•"/>
            </a:pPr>
            <a:endParaRPr lang="en-GB" sz="1000" dirty="0">
              <a:ea typeface="Calibri"/>
              <a:cs typeface="Calibri"/>
            </a:endParaRPr>
          </a:p>
          <a:p>
            <a:pPr marL="285750" indent="-72000">
              <a:buFont typeface="Arial"/>
              <a:buChar char="•"/>
            </a:pPr>
            <a:r>
              <a:rPr lang="en-GB" sz="1000" dirty="0">
                <a:ea typeface="Calibri"/>
                <a:cs typeface="Calibri"/>
              </a:rPr>
              <a:t>Comparing capacity</a:t>
            </a:r>
          </a:p>
          <a:p>
            <a:pPr marL="285750" indent="-72000">
              <a:buFont typeface="Arial"/>
              <a:buChar char="•"/>
            </a:pPr>
            <a:endParaRPr lang="en-GB" sz="1000" dirty="0">
              <a:ea typeface="Calibri"/>
              <a:cs typeface="Calibri"/>
            </a:endParaRPr>
          </a:p>
          <a:p>
            <a:pPr marL="285750" indent="-72000">
              <a:buFont typeface="Arial"/>
              <a:buChar char="•"/>
            </a:pPr>
            <a:r>
              <a:rPr lang="en-GB" sz="1000" dirty="0">
                <a:ea typeface="Calibri"/>
                <a:cs typeface="Calibri"/>
              </a:rPr>
              <a:t>2D shapes</a:t>
            </a:r>
          </a:p>
          <a:p>
            <a:pPr marL="213750"/>
            <a:endParaRPr lang="en-GB" sz="10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AC3C3-A1BC-9D84-8D21-BA586354C654}"/>
              </a:ext>
            </a:extLst>
          </p:cNvPr>
          <p:cNvSpPr txBox="1"/>
          <p:nvPr/>
        </p:nvSpPr>
        <p:spPr>
          <a:xfrm>
            <a:off x="2921000" y="5088224"/>
            <a:ext cx="4946195" cy="1323439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Communication and Language</a:t>
            </a:r>
            <a:r>
              <a:rPr lang="en-GB" sz="1600" dirty="0"/>
              <a:t> </a:t>
            </a:r>
          </a:p>
          <a:p>
            <a:r>
              <a:rPr lang="en-GB" sz="1600" dirty="0"/>
              <a:t>Understand ‘how’ and ‘why’ questions, like: “why do you think the caterpillar got so fat?” Know many rhymes, be able to talk about familiar books, and be able to tell a long story.</a:t>
            </a:r>
            <a:endParaRPr lang="en-GB" sz="1600" b="1" u="sng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5D49A-8587-1F6B-D432-FB966F50F9D4}"/>
              </a:ext>
            </a:extLst>
          </p:cNvPr>
          <p:cNvSpPr txBox="1"/>
          <p:nvPr/>
        </p:nvSpPr>
        <p:spPr>
          <a:xfrm>
            <a:off x="359793" y="4780849"/>
            <a:ext cx="2478331" cy="1622560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Understanding the World</a:t>
            </a:r>
            <a:endParaRPr lang="en-GB" sz="1200" b="1" u="sng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/>
                <a:cs typeface="Calibri"/>
              </a:rPr>
              <a:t>This term, the children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and talk about different forces they can feel.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differences between materials and changes they notice.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collections of materials with similar and/or different properties.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0DB90-A087-2A7C-5EA3-24639CED1588}"/>
              </a:ext>
            </a:extLst>
          </p:cNvPr>
          <p:cNvSpPr txBox="1"/>
          <p:nvPr/>
        </p:nvSpPr>
        <p:spPr>
          <a:xfrm>
            <a:off x="9405956" y="251495"/>
            <a:ext cx="2321643" cy="3686266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Physical Development</a:t>
            </a:r>
          </a:p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taking part in some group activities which they make up for themselves, or in teams.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others to manage large items, such as moving long planks safely, carrying large hollow blocks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comfortable grip with good control when holding pens and pencils</a:t>
            </a: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endParaRPr lang="en-GB" sz="1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ea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547E2-C713-6356-045C-3386F332BEBB}"/>
              </a:ext>
            </a:extLst>
          </p:cNvPr>
          <p:cNvSpPr txBox="1"/>
          <p:nvPr/>
        </p:nvSpPr>
        <p:spPr>
          <a:xfrm>
            <a:off x="9381683" y="4119734"/>
            <a:ext cx="2321643" cy="1107996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Music- Singing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/>
              <a:t>Record a performance</a:t>
            </a:r>
            <a:endParaRPr lang="en-GB" sz="1500" dirty="0"/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Calibri" panose="020F0502020204030204"/>
                <a:cs typeface="Calibri"/>
              </a:rPr>
              <a:t>Improve tone, controlling breathing and  pitch.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C9B01-B5AE-EBFB-EEE3-34E4280D501E}"/>
              </a:ext>
            </a:extLst>
          </p:cNvPr>
          <p:cNvSpPr txBox="1"/>
          <p:nvPr/>
        </p:nvSpPr>
        <p:spPr>
          <a:xfrm>
            <a:off x="9381684" y="5337261"/>
            <a:ext cx="2321643" cy="1107996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Art/DT- </a:t>
            </a:r>
            <a:r>
              <a:rPr lang="en-GB" sz="1400" b="1" u="sng" dirty="0">
                <a:cs typeface="Times New Roman"/>
              </a:rPr>
              <a:t>Art – Portraits </a:t>
            </a:r>
            <a:endParaRPr lang="en-GB" sz="1400" b="1" dirty="0">
              <a:cs typeface="Times New Roman"/>
            </a:endParaRPr>
          </a:p>
          <a:p>
            <a:endParaRPr lang="en-GB" sz="1200" b="1" dirty="0">
              <a:latin typeface="Times New Roman"/>
              <a:cs typeface="Times New Roman"/>
            </a:endParaRPr>
          </a:p>
          <a:p>
            <a:r>
              <a:rPr lang="en-GB" sz="1200" dirty="0">
                <a:cs typeface="Times New Roman"/>
              </a:rPr>
              <a:t>Create job-related props, role-play scenarios, and participate in songs like “Old McDonald Had a Farm.”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DB3AF-A02F-0A1B-8AD5-973F20F6C319}"/>
              </a:ext>
            </a:extLst>
          </p:cNvPr>
          <p:cNvSpPr txBox="1"/>
          <p:nvPr/>
        </p:nvSpPr>
        <p:spPr>
          <a:xfrm>
            <a:off x="2895475" y="275037"/>
            <a:ext cx="3302921" cy="1431161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Personal, Social &amp; Emotional Development </a:t>
            </a:r>
          </a:p>
          <a:p>
            <a:pPr algn="l" rtl="0" fontAlgn="base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find solutions to conflicts &amp; rivalries, e.g. accepting not everyone can be Spiderman in a game</a:t>
            </a: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 rtl="0" fontAlgn="base"/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82AA9-5C45-2508-5D16-6DD288FC570A}"/>
              </a:ext>
            </a:extLst>
          </p:cNvPr>
          <p:cNvSpPr txBox="1"/>
          <p:nvPr/>
        </p:nvSpPr>
        <p:spPr>
          <a:xfrm>
            <a:off x="6273799" y="257024"/>
            <a:ext cx="3065753" cy="1446550"/>
          </a:xfrm>
          <a:prstGeom prst="rect">
            <a:avLst/>
          </a:prstGeom>
          <a:solidFill>
            <a:srgbClr val="97B0DD">
              <a:alpha val="45098"/>
            </a:srgb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u="sng" dirty="0"/>
              <a:t>Understanding the World </a:t>
            </a:r>
            <a:endParaRPr lang="en-GB" sz="1600" b="1" u="sng" dirty="0">
              <a:ea typeface="Calibri"/>
              <a:cs typeface="Calibri"/>
            </a:endParaRPr>
          </a:p>
          <a:p>
            <a:r>
              <a:rPr lang="en-GB" sz="1200" dirty="0">
                <a:ea typeface="Calibri"/>
                <a:cs typeface="Calibri"/>
              </a:rPr>
              <a:t>Use all their senses in hands-on exploration of natural materials.   </a:t>
            </a:r>
          </a:p>
          <a:p>
            <a:r>
              <a:rPr lang="en-GB" sz="1200" dirty="0">
                <a:ea typeface="Calibri"/>
                <a:cs typeface="Calibri"/>
              </a:rPr>
              <a:t>Begin to make sense of their own life story and history and show interest in different occupations. Talk about what they see, using a wide vocabulary.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1AA24-CA40-1395-F43D-DD13C400530F}"/>
              </a:ext>
            </a:extLst>
          </p:cNvPr>
          <p:cNvSpPr txBox="1"/>
          <p:nvPr/>
        </p:nvSpPr>
        <p:spPr>
          <a:xfrm>
            <a:off x="3070784" y="2803180"/>
            <a:ext cx="533679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/>
              <a:t>Spring 2</a:t>
            </a:r>
          </a:p>
          <a:p>
            <a:pPr algn="ctr"/>
            <a:r>
              <a:rPr lang="en-GB" sz="2400" b="1" dirty="0"/>
              <a:t>Learning In Nursery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D1ED-0F8D-593C-4ABD-B7B8D5A6FF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000" y="1809922"/>
            <a:ext cx="1544943" cy="154494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A13302-6C85-162F-2D00-868658EAF3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0187" y="4430953"/>
            <a:ext cx="1299561" cy="19807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EF80D7-BFBE-4200-393A-783ECDE059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4300" y="1815929"/>
            <a:ext cx="1439514" cy="113524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04B2D0-E390-8669-DFAF-DFB0A32203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5122" y="3621860"/>
            <a:ext cx="1381318" cy="1413849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997598-2221-D452-96CA-167EB9EB2A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2041" y="3086382"/>
            <a:ext cx="1323402" cy="12375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117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c53300-4beb-4d0e-bce1-c43ce5a168bb">
      <Terms xmlns="http://schemas.microsoft.com/office/infopath/2007/PartnerControls"/>
    </lcf76f155ced4ddcb4097134ff3c332f>
    <TaxCatchAll xmlns="df49e0a7-d179-4a04-8fd0-2b85766db69e" xsi:nil="true"/>
    <SharedWithUsers xmlns="df49e0a7-d179-4a04-8fd0-2b85766db69e">
      <UserInfo>
        <DisplayName>Nicola Cummins</DisplayName>
        <AccountId>16</AccountId>
        <AccountType/>
      </UserInfo>
      <UserInfo>
        <DisplayName>Aimee J. Wall</DisplayName>
        <AccountId>34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2E98F685D334E90D65EAE34C41BC0" ma:contentTypeVersion="18" ma:contentTypeDescription="Create a new document." ma:contentTypeScope="" ma:versionID="e2ab6eb48ec9a37a1b8766749ba18a6f">
  <xsd:schema xmlns:xsd="http://www.w3.org/2001/XMLSchema" xmlns:xs="http://www.w3.org/2001/XMLSchema" xmlns:p="http://schemas.microsoft.com/office/2006/metadata/properties" xmlns:ns2="df49e0a7-d179-4a04-8fd0-2b85766db69e" xmlns:ns3="39c53300-4beb-4d0e-bce1-c43ce5a168bb" targetNamespace="http://schemas.microsoft.com/office/2006/metadata/properties" ma:root="true" ma:fieldsID="f5b94ec17797ac3e15f06c6d25cb7c9f" ns2:_="" ns3:_="">
    <xsd:import namespace="df49e0a7-d179-4a04-8fd0-2b85766db69e"/>
    <xsd:import namespace="39c53300-4beb-4d0e-bce1-c43ce5a168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9e0a7-d179-4a04-8fd0-2b85766db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183d5b-3c4e-4a8c-861e-ce31e445c525}" ma:internalName="TaxCatchAll" ma:showField="CatchAllData" ma:web="df49e0a7-d179-4a04-8fd0-2b85766db6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53300-4beb-4d0e-bce1-c43ce5a16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28e544-5f6c-4cb5-861b-18150fae68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89DF3-DA79-4D6A-8416-FC382833A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C4967-6C05-4592-8188-1C2388CF1729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39c53300-4beb-4d0e-bce1-c43ce5a168bb"/>
    <ds:schemaRef ds:uri="http://schemas.openxmlformats.org/package/2006/metadata/core-properties"/>
    <ds:schemaRef ds:uri="df49e0a7-d179-4a04-8fd0-2b85766db69e"/>
  </ds:schemaRefs>
</ds:datastoreItem>
</file>

<file path=customXml/itemProps3.xml><?xml version="1.0" encoding="utf-8"?>
<ds:datastoreItem xmlns:ds="http://schemas.openxmlformats.org/officeDocument/2006/customXml" ds:itemID="{74163C38-09DA-4AD3-AA37-9DA483138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9e0a7-d179-4a04-8fd0-2b85766db69e"/>
    <ds:schemaRef ds:uri="39c53300-4beb-4d0e-bce1-c43ce5a16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325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S. Glynn</dc:creator>
  <cp:lastModifiedBy>Dakota Garth</cp:lastModifiedBy>
  <cp:revision>13</cp:revision>
  <cp:lastPrinted>2026-02-04T10:25:36Z</cp:lastPrinted>
  <dcterms:created xsi:type="dcterms:W3CDTF">2024-05-16T07:51:30Z</dcterms:created>
  <dcterms:modified xsi:type="dcterms:W3CDTF">2026-02-04T10:25:52Z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0x0101009992E98F685D334E90D65EAE34C41BC0</vt:lpwstr>
  </property>
</Properties>
</file>