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23100" cy="101584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FD10BF-2EB4-4BA1-8FF4-F647E9DF1B8B}" v="1" dt="2025-12-17T13:35:23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9" d="100"/>
          <a:sy n="89" d="100"/>
        </p:scale>
        <p:origin x="1398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ma Khalil" userId="3047b22c-05fc-454d-a65e-05717da2f507" providerId="ADAL" clId="{BA8B0506-BEE4-43FA-AA42-38C65D673603}"/>
    <pc:docChg chg="custSel modSld">
      <pc:chgData name="Asma Khalil" userId="3047b22c-05fc-454d-a65e-05717da2f507" providerId="ADAL" clId="{BA8B0506-BEE4-43FA-AA42-38C65D673603}" dt="2025-12-17T13:38:31.982" v="768" actId="6549"/>
      <pc:docMkLst>
        <pc:docMk/>
      </pc:docMkLst>
      <pc:sldChg chg="modSp mod">
        <pc:chgData name="Asma Khalil" userId="3047b22c-05fc-454d-a65e-05717da2f507" providerId="ADAL" clId="{BA8B0506-BEE4-43FA-AA42-38C65D673603}" dt="2025-12-17T13:38:31.982" v="768" actId="6549"/>
        <pc:sldMkLst>
          <pc:docMk/>
          <pc:sldMk cId="3821179301" sldId="257"/>
        </pc:sldMkLst>
        <pc:spChg chg="mod">
          <ac:chgData name="Asma Khalil" userId="3047b22c-05fc-454d-a65e-05717da2f507" providerId="ADAL" clId="{BA8B0506-BEE4-43FA-AA42-38C65D673603}" dt="2025-12-17T13:29:09.029" v="79" actId="5793"/>
          <ac:spMkLst>
            <pc:docMk/>
            <pc:sldMk cId="3821179301" sldId="257"/>
            <ac:spMk id="6" creationId="{524CC988-6678-8EF4-5F60-DCB9A15687BC}"/>
          </ac:spMkLst>
        </pc:spChg>
        <pc:spChg chg="mod">
          <ac:chgData name="Asma Khalil" userId="3047b22c-05fc-454d-a65e-05717da2f507" providerId="ADAL" clId="{BA8B0506-BEE4-43FA-AA42-38C65D673603}" dt="2025-12-17T13:33:27.782" v="555" actId="313"/>
          <ac:spMkLst>
            <pc:docMk/>
            <pc:sldMk cId="3821179301" sldId="257"/>
            <ac:spMk id="10" creationId="{FF3803B8-D12D-8246-F8FD-23ED26A31B07}"/>
          </ac:spMkLst>
        </pc:spChg>
        <pc:spChg chg="mod">
          <ac:chgData name="Asma Khalil" userId="3047b22c-05fc-454d-a65e-05717da2f507" providerId="ADAL" clId="{BA8B0506-BEE4-43FA-AA42-38C65D673603}" dt="2025-12-17T13:38:31.982" v="768" actId="6549"/>
          <ac:spMkLst>
            <pc:docMk/>
            <pc:sldMk cId="3821179301" sldId="257"/>
            <ac:spMk id="12" creationId="{13BC9B01-B5AE-EBFB-EEE3-34E4280D501E}"/>
          </ac:spMkLst>
        </pc:spChg>
        <pc:spChg chg="mod">
          <ac:chgData name="Asma Khalil" userId="3047b22c-05fc-454d-a65e-05717da2f507" providerId="ADAL" clId="{BA8B0506-BEE4-43FA-AA42-38C65D673603}" dt="2025-12-17T13:31:20.957" v="302" actId="20577"/>
          <ac:spMkLst>
            <pc:docMk/>
            <pc:sldMk cId="3821179301" sldId="257"/>
            <ac:spMk id="14" creationId="{53882AA9-5C45-2508-5D16-6DD288FC570A}"/>
          </ac:spMkLst>
        </pc:spChg>
        <pc:picChg chg="mod">
          <ac:chgData name="Asma Khalil" userId="3047b22c-05fc-454d-a65e-05717da2f507" providerId="ADAL" clId="{BA8B0506-BEE4-43FA-AA42-38C65D673603}" dt="2025-12-17T13:33:35.283" v="556" actId="1076"/>
          <ac:picMkLst>
            <pc:docMk/>
            <pc:sldMk cId="3821179301" sldId="257"/>
            <ac:picMk id="2" creationId="{C84B1C82-B628-3694-7308-BA0B760F8EA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509685"/>
          </a:xfrm>
          <a:prstGeom prst="rect">
            <a:avLst/>
          </a:prstGeom>
        </p:spPr>
        <p:txBody>
          <a:bodyPr vert="horz" lIns="98179" tIns="49090" rIns="98179" bIns="4909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509685"/>
          </a:xfrm>
          <a:prstGeom prst="rect">
            <a:avLst/>
          </a:prstGeom>
        </p:spPr>
        <p:txBody>
          <a:bodyPr vert="horz" lIns="98179" tIns="49090" rIns="98179" bIns="49090" rtlCol="0"/>
          <a:lstStyle>
            <a:lvl1pPr algn="r">
              <a:defRPr sz="1300"/>
            </a:lvl1pPr>
          </a:lstStyle>
          <a:p>
            <a:fld id="{2C120D95-0226-4ECD-A0D3-0EA40B84AC23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3550" y="12700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179" tIns="49090" rIns="98179" bIns="4909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888736"/>
            <a:ext cx="5618480" cy="3999875"/>
          </a:xfrm>
          <a:prstGeom prst="rect">
            <a:avLst/>
          </a:prstGeom>
        </p:spPr>
        <p:txBody>
          <a:bodyPr vert="horz" lIns="98179" tIns="49090" rIns="98179" bIns="4909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48730"/>
            <a:ext cx="3043343" cy="509684"/>
          </a:xfrm>
          <a:prstGeom prst="rect">
            <a:avLst/>
          </a:prstGeom>
        </p:spPr>
        <p:txBody>
          <a:bodyPr vert="horz" lIns="98179" tIns="49090" rIns="98179" bIns="4909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9648730"/>
            <a:ext cx="3043343" cy="509684"/>
          </a:xfrm>
          <a:prstGeom prst="rect">
            <a:avLst/>
          </a:prstGeom>
        </p:spPr>
        <p:txBody>
          <a:bodyPr vert="horz" lIns="98179" tIns="49090" rIns="98179" bIns="49090" rtlCol="0" anchor="b"/>
          <a:lstStyle>
            <a:lvl1pPr algn="r">
              <a:defRPr sz="1300"/>
            </a:lvl1pPr>
          </a:lstStyle>
          <a:p>
            <a:fld id="{F2F72A90-4C8C-4628-A563-F60A964B2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46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8A4D-7134-91E2-5DC0-D2C4E95AD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CE8BF-E37D-8095-0107-E9E16B335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E5D64-5716-8B35-14B9-F9FF8506E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1C0B7-0CD7-2F92-5AF8-39DF0BF7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0963A-54D9-4D50-0CB6-3727426D1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54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5ED25-530D-8579-511F-4B0120878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1AB587-7E13-DF2C-0C19-F3B542755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FA33B-A4B1-57D1-AFB9-96CDFBA4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9B976-5CAA-84C4-3493-A160DA78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C3F0A-DD50-C131-649B-78AE4DF9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39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01E939-1BA5-2C6C-B8F2-B120989E3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7FA63-CBF0-D538-A09A-FEAC3FDE1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20298-2CD4-9FFC-613F-ACBF8BAA4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729F3-1892-DB59-D1D8-67D4B951C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4FCF4-5215-B3A0-4A82-FC33976BC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24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F43B-C2AC-29DC-0A3E-1F23A8B1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A18EF-53C2-976C-D727-06A1F6A3F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E176A-2A35-5DF7-D2C3-66B47BE55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D0A92-6809-D62D-C7C8-8974D9D01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4920-B934-B8DF-35A1-67CF19B3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10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F238-F266-A180-11C5-808D46073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7EA24-1CB5-E256-2F64-266E469D4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25202-186E-3F9D-4BE6-E10E3C9D4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65AB3-FF76-3EAB-DD8F-96C2FF23A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4DEBC-CC65-CF35-587A-EFAA6DB5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7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BAED3-ACE9-9BC1-1F8A-715194D97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D6E60-28EF-9C64-7F92-A289EF5EE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B3B23-17F1-4247-B5EF-A624B51A3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9A4BB-F762-E1A6-E0BA-B2B6B9695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84C4B-FF66-D119-05EA-BD2EC7546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AE998-B7EB-C4F2-2EA9-24EEF39E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05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484CE-D2B7-7B86-B32D-5BAF82819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BA9D8-7833-C680-5A50-47B695564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00705D-1FFA-6206-2CDA-0BDE47925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447D89-44F3-8E36-8DF8-FE402E47B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0515B-BCC2-B10E-FBAA-DA4BE1715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A8D73B-240B-CB57-2360-B6E0C0458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474F66-5E51-8906-B917-A5ACC71D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4BF02F-8B56-A991-04E2-9B11C57A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28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D1927-685D-3D64-CF01-411A31D6B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47350-1BCD-4FDA-C4C3-7711F18B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64769-06EF-458E-790F-73D8B7D3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84DBBF-D8E6-B336-69B3-FEF3BCED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17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44E6A1-3B5F-C57F-3C98-C922E1F2C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639F52-3B4A-9B92-3088-7EA22822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B72C4-4C16-9B19-DC43-BFCB8493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58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A3301-9473-A7C4-4C5E-00535ABEE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4A7A-5CEF-CB9C-672E-87928D536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49037-5FE0-C70D-F7B0-F26EF8479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346AF-1631-82DB-D1C0-CF13A3D0A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D6EB1-447A-335F-67F2-1DD48C3A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EA7B4-7771-AD46-E9D7-CE6AAD4F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3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46F17-1CF8-DB76-E0A4-53BFE19C8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0E074-15FC-B938-D5DA-F94E6E23F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52EE9-15EF-BA35-FE64-9325789BE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816C8-49AE-C2CE-9DE1-77292250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538AD6-84CF-D588-D698-38B30773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19B3B-1ABF-78BD-1233-4D6D14AB5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7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CD6BD-EF10-EBF9-4207-EDDF23E80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75C1C-727B-F51A-8611-20F2AF1B1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F4FC1-E36E-41D4-9D51-B29E8A895A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CE635-C93A-47B3-B2AC-0517E294D7C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DB265-6805-988C-E4E9-99E577680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3C306-DBEC-D1D5-0B1F-F25A36DDA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20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4F8C65-22BC-1D3F-719A-E79B3155EC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388" y="137219"/>
            <a:ext cx="11803224" cy="6463308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/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8EB3E1B-CA4B-00F3-1F27-8F354319A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795" y="814284"/>
            <a:ext cx="5335543" cy="541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Text Box">
            <a:extLst>
              <a:ext uri="{FF2B5EF4-FFF2-40B4-BE49-F238E27FC236}">
                <a16:creationId xmlns:a16="http://schemas.microsoft.com/office/drawing/2014/main" id="{5E311546-71DD-3967-7D8A-8E8057700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1790" y="-8498994"/>
            <a:ext cx="1570210" cy="36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2D9619-0595-E0CE-D232-E82F9DBFED97}"/>
              </a:ext>
            </a:extLst>
          </p:cNvPr>
          <p:cNvSpPr txBox="1"/>
          <p:nvPr/>
        </p:nvSpPr>
        <p:spPr>
          <a:xfrm>
            <a:off x="392727" y="349189"/>
            <a:ext cx="2661775" cy="150810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Literacy</a:t>
            </a:r>
          </a:p>
          <a:p>
            <a:endParaRPr lang="en-GB" b="1" u="sng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GB" sz="1400">
                <a:ea typeface="Calibri" panose="020F0502020204030204"/>
                <a:cs typeface="Calibri" panose="020F0502020204030204"/>
              </a:rPr>
              <a:t>Recount</a:t>
            </a:r>
          </a:p>
          <a:p>
            <a:pPr marL="285750" indent="-285750">
              <a:buFont typeface="Arial"/>
              <a:buChar char="•"/>
            </a:pPr>
            <a:r>
              <a:rPr lang="en-GB" sz="1400">
                <a:ea typeface="Calibri" panose="020F0502020204030204"/>
                <a:cs typeface="Calibri" panose="020F0502020204030204"/>
              </a:rPr>
              <a:t>Persuasive Speech</a:t>
            </a:r>
          </a:p>
          <a:p>
            <a:pPr marL="285750" indent="-285750">
              <a:buFont typeface="Arial"/>
              <a:buChar char="•"/>
            </a:pPr>
            <a:r>
              <a:rPr lang="en-GB" sz="1400">
                <a:ea typeface="Calibri" panose="020F0502020204030204"/>
                <a:cs typeface="Calibri" panose="020F0502020204030204"/>
              </a:rPr>
              <a:t>Narrative </a:t>
            </a:r>
          </a:p>
          <a:p>
            <a:endParaRPr lang="en-GB" sz="14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4CC988-6678-8EF4-5F60-DCB9A15687BC}"/>
              </a:ext>
            </a:extLst>
          </p:cNvPr>
          <p:cNvSpPr txBox="1"/>
          <p:nvPr/>
        </p:nvSpPr>
        <p:spPr>
          <a:xfrm>
            <a:off x="392728" y="2008555"/>
            <a:ext cx="2653115" cy="224676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Maths</a:t>
            </a:r>
          </a:p>
          <a:p>
            <a:endParaRPr lang="en-GB" sz="12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1600" dirty="0">
                <a:ea typeface="Calibri"/>
                <a:cs typeface="Calibri"/>
              </a:rPr>
              <a:t>Capacity</a:t>
            </a:r>
          </a:p>
          <a:p>
            <a:pPr marL="285750" indent="-285750">
              <a:buFont typeface="Arial"/>
              <a:buChar char="•"/>
            </a:pPr>
            <a:r>
              <a:rPr lang="en-GB" sz="1600" dirty="0">
                <a:ea typeface="Calibri"/>
                <a:cs typeface="Calibri"/>
              </a:rPr>
              <a:t>Angles</a:t>
            </a:r>
          </a:p>
          <a:p>
            <a:pPr marL="285750" indent="-285750">
              <a:buFont typeface="Arial"/>
              <a:buChar char="•"/>
            </a:pPr>
            <a:r>
              <a:rPr lang="en-GB" sz="1600" dirty="0">
                <a:ea typeface="Calibri"/>
                <a:cs typeface="Calibri"/>
              </a:rPr>
              <a:t>Shape</a:t>
            </a:r>
          </a:p>
          <a:p>
            <a:pPr marL="285750" indent="-285750">
              <a:buFont typeface="Arial"/>
              <a:buChar char="•"/>
            </a:pPr>
            <a:r>
              <a:rPr lang="en-GB" sz="1600" dirty="0">
                <a:ea typeface="Calibri"/>
                <a:cs typeface="Calibri"/>
              </a:rPr>
              <a:t>Time </a:t>
            </a:r>
          </a:p>
          <a:p>
            <a:pPr marL="285750" indent="-285750">
              <a:buFont typeface="Arial"/>
              <a:buChar char="•"/>
            </a:pPr>
            <a:r>
              <a:rPr lang="en-GB" sz="1600" dirty="0">
                <a:ea typeface="Calibri"/>
                <a:cs typeface="Calibri"/>
              </a:rPr>
              <a:t>Length and Perimeter</a:t>
            </a:r>
          </a:p>
          <a:p>
            <a:endParaRPr lang="en-GB" sz="1500" dirty="0">
              <a:ea typeface="Calibri" panose="020F0502020204030204"/>
              <a:cs typeface="Calibri" panose="020F0502020204030204"/>
            </a:endParaRPr>
          </a:p>
          <a:p>
            <a:endParaRPr lang="en-GB" sz="15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4AC3C3-A1BC-9D84-8D21-BA586354C654}"/>
              </a:ext>
            </a:extLst>
          </p:cNvPr>
          <p:cNvSpPr txBox="1"/>
          <p:nvPr/>
        </p:nvSpPr>
        <p:spPr>
          <a:xfrm>
            <a:off x="3185435" y="4747176"/>
            <a:ext cx="2783131" cy="1661993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Topic – Refugees</a:t>
            </a:r>
            <a:endParaRPr lang="en-GB" b="1" u="sng" dirty="0">
              <a:ea typeface="Calibri"/>
              <a:cs typeface="Calibri"/>
            </a:endParaRPr>
          </a:p>
          <a:p>
            <a:endParaRPr lang="en-GB" sz="1200" dirty="0"/>
          </a:p>
          <a:p>
            <a:pPr marL="171450" indent="-171450">
              <a:buFont typeface="Arial"/>
              <a:buChar char="•"/>
            </a:pPr>
            <a:r>
              <a:rPr lang="en-GB" sz="1200" dirty="0">
                <a:ea typeface="Calibri"/>
                <a:cs typeface="Calibri"/>
              </a:rPr>
              <a:t>Know how refugees contribute to society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>
                <a:ea typeface="Calibri"/>
                <a:cs typeface="Calibri"/>
              </a:rPr>
              <a:t>Where refugees come from 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>
                <a:ea typeface="Calibri"/>
                <a:cs typeface="Calibri"/>
              </a:rPr>
              <a:t>Why people become refugees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>
                <a:ea typeface="Calibri"/>
                <a:cs typeface="Calibri"/>
              </a:rPr>
              <a:t>How we can support refugees    in Oldham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65D49A-8587-1F6B-D432-FB966F50F9D4}"/>
              </a:ext>
            </a:extLst>
          </p:cNvPr>
          <p:cNvSpPr txBox="1"/>
          <p:nvPr/>
        </p:nvSpPr>
        <p:spPr>
          <a:xfrm>
            <a:off x="420950" y="4520768"/>
            <a:ext cx="2632913" cy="196977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Science-</a:t>
            </a:r>
            <a:r>
              <a:rPr lang="en-GB" sz="1200" b="1" u="sng"/>
              <a:t> </a:t>
            </a:r>
            <a:r>
              <a:rPr lang="en-GB" b="1" u="sng"/>
              <a:t>Living Things and their habitats.</a:t>
            </a:r>
            <a:endParaRPr lang="en-GB" b="1" u="sng">
              <a:ea typeface="Calibri"/>
              <a:cs typeface="Calibri"/>
            </a:endParaRPr>
          </a:p>
          <a:p>
            <a:endParaRPr lang="en-GB" sz="1400" b="1" u="sng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 sz="1200">
                <a:ea typeface="Calibri"/>
                <a:cs typeface="Calibri"/>
              </a:rPr>
              <a:t>Know how animals can be classified</a:t>
            </a:r>
          </a:p>
          <a:p>
            <a:pPr marL="171450" indent="-171450">
              <a:buFont typeface="Arial"/>
              <a:buChar char="•"/>
            </a:pPr>
            <a:r>
              <a:rPr lang="en-GB" sz="1200">
                <a:ea typeface="Calibri"/>
                <a:cs typeface="Calibri"/>
              </a:rPr>
              <a:t>Understand how a classification key works</a:t>
            </a:r>
          </a:p>
          <a:p>
            <a:pPr marL="171450" indent="-171450">
              <a:buFont typeface="Arial"/>
              <a:buChar char="•"/>
            </a:pPr>
            <a:r>
              <a:rPr lang="en-GB" sz="1200">
                <a:ea typeface="Calibri"/>
                <a:cs typeface="Calibri"/>
              </a:rPr>
              <a:t>Understand the there are harmful and helpful microorganisms. </a:t>
            </a:r>
          </a:p>
          <a:p>
            <a:endParaRPr lang="en-GB" sz="1200"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90DB90-A087-2A7C-5EA3-24639CED1588}"/>
              </a:ext>
            </a:extLst>
          </p:cNvPr>
          <p:cNvSpPr txBox="1"/>
          <p:nvPr/>
        </p:nvSpPr>
        <p:spPr>
          <a:xfrm>
            <a:off x="9375114" y="350395"/>
            <a:ext cx="2476864" cy="210826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PSHE- Relationships Education</a:t>
            </a:r>
            <a:endParaRPr lang="en-GB" b="1" u="sng">
              <a:ea typeface="Calibri"/>
              <a:cs typeface="Calibri"/>
            </a:endParaRPr>
          </a:p>
          <a:p>
            <a:endParaRPr lang="en-GB" sz="1500"/>
          </a:p>
          <a:p>
            <a:pPr marL="285750" indent="-285750">
              <a:buFont typeface="Arial"/>
              <a:buChar char="•"/>
            </a:pPr>
            <a:r>
              <a:rPr lang="en-GB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 know what boundaries are and what is appropriate in a friendship with peers and others</a:t>
            </a:r>
            <a:endParaRPr lang="en-GB" sz="1000" b="0" i="0">
              <a:solidFill>
                <a:srgbClr val="000000"/>
              </a:solidFill>
              <a:effectLst/>
              <a:latin typeface="Calibri" panose="020F0502020204030204" pitchFamily="34" charset="0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Know the difference between appropriate and inappropriate touch.</a:t>
            </a:r>
          </a:p>
          <a:p>
            <a:pPr marL="285750" indent="-285750">
              <a:buFont typeface="Arial"/>
              <a:buChar char="•"/>
            </a:pPr>
            <a:r>
              <a:rPr lang="en-GB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Understand digital boundaries</a:t>
            </a:r>
            <a:endParaRPr lang="en-GB" sz="10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Know to report to a trusted adult when I feel unsafe, including online. </a:t>
            </a:r>
            <a:endParaRPr lang="en-GB" sz="100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3803B8-D12D-8246-F8FD-23ED26A31B07}"/>
              </a:ext>
            </a:extLst>
          </p:cNvPr>
          <p:cNvSpPr txBox="1"/>
          <p:nvPr/>
        </p:nvSpPr>
        <p:spPr>
          <a:xfrm>
            <a:off x="9299902" y="2733930"/>
            <a:ext cx="2480971" cy="196207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PE- Dance</a:t>
            </a:r>
            <a:endParaRPr lang="en-GB" b="1" u="sng" dirty="0">
              <a:ea typeface="Calibri"/>
              <a:cs typeface="Calibri"/>
            </a:endParaRPr>
          </a:p>
          <a:p>
            <a:endParaRPr lang="en-GB" b="1" u="sng" dirty="0">
              <a:ea typeface="Calibri"/>
              <a:cs typeface="Calibri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 recognise the style of Latin American dance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 learn motif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 use motif with a partner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 choreograph a dance with a partner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 critique performances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 perform Latin American dance.</a:t>
            </a:r>
            <a:endParaRPr lang="en-GB" sz="105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0547E2-C713-6356-045C-3386F332BEBB}"/>
              </a:ext>
            </a:extLst>
          </p:cNvPr>
          <p:cNvSpPr txBox="1"/>
          <p:nvPr/>
        </p:nvSpPr>
        <p:spPr>
          <a:xfrm>
            <a:off x="9304850" y="4759117"/>
            <a:ext cx="2476023" cy="156966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Music- Singing</a:t>
            </a:r>
          </a:p>
          <a:p>
            <a:pPr marL="171450" indent="-171450">
              <a:buFont typeface="Arial"/>
              <a:buChar char="•"/>
            </a:pPr>
            <a:endParaRPr lang="en-GB" sz="1200"/>
          </a:p>
          <a:p>
            <a:pPr marL="171450" indent="-171450">
              <a:buFont typeface="Arial"/>
              <a:buChar char="•"/>
            </a:pPr>
            <a:r>
              <a:rPr lang="en-GB" sz="1200"/>
              <a:t>Record a performance</a:t>
            </a:r>
            <a:endParaRPr lang="en-GB" sz="1500"/>
          </a:p>
          <a:p>
            <a:pPr marL="171450" indent="-171450">
              <a:buFont typeface="Arial"/>
              <a:buChar char="•"/>
            </a:pPr>
            <a:r>
              <a:rPr lang="en-GB" sz="1200">
                <a:ea typeface="Calibri" panose="020F0502020204030204"/>
                <a:cs typeface="Calibri"/>
              </a:rPr>
              <a:t>Improve tone, controlling breathing and  pitch </a:t>
            </a:r>
          </a:p>
          <a:p>
            <a:endParaRPr lang="en-GB" sz="1500">
              <a:cs typeface="Calibri"/>
            </a:endParaRPr>
          </a:p>
          <a:p>
            <a:endParaRPr lang="en-GB" sz="1500">
              <a:ea typeface="Calibri" panose="020F0502020204030204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BC9B01-B5AE-EBFB-EEE3-34E4280D501E}"/>
              </a:ext>
            </a:extLst>
          </p:cNvPr>
          <p:cNvSpPr txBox="1"/>
          <p:nvPr/>
        </p:nvSpPr>
        <p:spPr>
          <a:xfrm>
            <a:off x="6199966" y="4761287"/>
            <a:ext cx="2864463" cy="1661993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>
                <a:ea typeface="Calibri"/>
                <a:cs typeface="Calibri"/>
              </a:rPr>
              <a:t>DT – To design and make a savoury snack for Argentine celebration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Design/research/Plan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To practise skills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To make final prototype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To evaluate </a:t>
            </a:r>
            <a:r>
              <a:rPr lang="en-GB" sz="1200">
                <a:ea typeface="Calibri"/>
                <a:cs typeface="Calibri"/>
              </a:rPr>
              <a:t>my product</a:t>
            </a:r>
            <a:endParaRPr lang="en-GB" sz="1200" dirty="0">
              <a:ea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FDB3AF-A02F-0A1B-8AD5-973F20F6C319}"/>
              </a:ext>
            </a:extLst>
          </p:cNvPr>
          <p:cNvSpPr txBox="1"/>
          <p:nvPr/>
        </p:nvSpPr>
        <p:spPr>
          <a:xfrm>
            <a:off x="3297790" y="360795"/>
            <a:ext cx="2773896" cy="1661993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Computing – Spreadsheets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GB" sz="1200">
              <a:ea typeface="Calibri" panose="020F0502020204030204"/>
              <a:cs typeface="Calibri" panose="020F0502020204030204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200">
                <a:ea typeface="Calibri" panose="020F0502020204030204"/>
                <a:cs typeface="Calibri" panose="020F0502020204030204"/>
              </a:rPr>
              <a:t>Know what a spreadsheet 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200">
                <a:ea typeface="Calibri" panose="020F0502020204030204"/>
                <a:cs typeface="Calibri" panose="020F0502020204030204"/>
              </a:rPr>
              <a:t>Use basic and advanced formulae in Excel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200">
                <a:ea typeface="Calibri" panose="020F0502020204030204"/>
                <a:cs typeface="Calibri" panose="020F0502020204030204"/>
              </a:rPr>
              <a:t>Organise data in Excel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200">
                <a:ea typeface="Calibri" panose="020F0502020204030204"/>
                <a:cs typeface="Calibri" panose="020F0502020204030204"/>
              </a:rPr>
              <a:t>Create graphs in Excel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2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882AA9-5C45-2508-5D16-6DD288FC570A}"/>
              </a:ext>
            </a:extLst>
          </p:cNvPr>
          <p:cNvSpPr txBox="1"/>
          <p:nvPr/>
        </p:nvSpPr>
        <p:spPr>
          <a:xfrm>
            <a:off x="6197562" y="353000"/>
            <a:ext cx="3003561" cy="169277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RE- </a:t>
            </a:r>
            <a:r>
              <a:rPr lang="en-GB" sz="1400" b="1" u="sng" dirty="0"/>
              <a:t>What values do people live by?</a:t>
            </a:r>
          </a:p>
          <a:p>
            <a:endParaRPr lang="en-GB" sz="800" b="1" u="sng" dirty="0">
              <a:ea typeface="Calibri"/>
              <a:cs typeface="Calibri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200" dirty="0">
                <a:latin typeface="Calibri Light"/>
                <a:ea typeface="Calibri Light"/>
                <a:cs typeface="Calibri Light"/>
              </a:rPr>
              <a:t>What is a code for living?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200" dirty="0">
                <a:latin typeface="Calibri Light"/>
                <a:ea typeface="Calibri Light"/>
                <a:cs typeface="Calibri Light"/>
              </a:rPr>
              <a:t>What codes of living might Humanist/Christians/Muslims/Jews/Buddhist follow?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200" dirty="0">
                <a:latin typeface="Calibri Light"/>
                <a:ea typeface="Calibri Light"/>
                <a:cs typeface="Calibri Light"/>
              </a:rPr>
              <a:t>What codes of living do I follow?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01AA24-CA40-1395-F43D-DD13C400530F}"/>
              </a:ext>
            </a:extLst>
          </p:cNvPr>
          <p:cNvSpPr txBox="1"/>
          <p:nvPr/>
        </p:nvSpPr>
        <p:spPr>
          <a:xfrm>
            <a:off x="3392643" y="3049907"/>
            <a:ext cx="533679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/>
              <a:t>Spring 1 Learning </a:t>
            </a:r>
            <a:endParaRPr lang="en-GB" sz="2400" b="1">
              <a:ea typeface="Calibri"/>
              <a:cs typeface="Calibri"/>
            </a:endParaRPr>
          </a:p>
          <a:p>
            <a:pPr algn="ctr"/>
            <a:r>
              <a:rPr lang="en-GB" sz="2400" b="1"/>
              <a:t>In Year 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4B1C82-B628-3694-7308-BA0B760F8E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3030" y="4800017"/>
            <a:ext cx="542813" cy="553842"/>
          </a:xfrm>
          <a:prstGeom prst="rect">
            <a:avLst/>
          </a:prstGeom>
        </p:spPr>
      </p:pic>
      <p:pic>
        <p:nvPicPr>
          <p:cNvPr id="16" name="Picture 15" descr="A close-up of a person reading a book&#10;&#10;Description automatically generated">
            <a:extLst>
              <a:ext uri="{FF2B5EF4-FFF2-40B4-BE49-F238E27FC236}">
                <a16:creationId xmlns:a16="http://schemas.microsoft.com/office/drawing/2014/main" id="{3CE6009B-1427-A454-277A-CFFED5C70D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96840" y="387783"/>
            <a:ext cx="439630" cy="601734"/>
          </a:xfrm>
          <a:prstGeom prst="rect">
            <a:avLst/>
          </a:prstGeom>
        </p:spPr>
      </p:pic>
      <p:pic>
        <p:nvPicPr>
          <p:cNvPr id="17" name="Picture 16" descr="A computer with a keyboard&#10;&#10;Description automatically generated">
            <a:extLst>
              <a:ext uri="{FF2B5EF4-FFF2-40B4-BE49-F238E27FC236}">
                <a16:creationId xmlns:a16="http://schemas.microsoft.com/office/drawing/2014/main" id="{C6CD9A2E-9D05-F078-0FAB-B6D5D0FC78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9383" y="1524977"/>
            <a:ext cx="640917" cy="481136"/>
          </a:xfrm>
          <a:prstGeom prst="rect">
            <a:avLst/>
          </a:prstGeom>
        </p:spPr>
      </p:pic>
      <p:pic>
        <p:nvPicPr>
          <p:cNvPr id="18" name="Picture 17" descr="A black and white symbol&#10;&#10;Description automatically generated">
            <a:extLst>
              <a:ext uri="{FF2B5EF4-FFF2-40B4-BE49-F238E27FC236}">
                <a16:creationId xmlns:a16="http://schemas.microsoft.com/office/drawing/2014/main" id="{689777F0-1977-E14A-C6CF-D15C4B01C3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37872" y="1711555"/>
            <a:ext cx="380771" cy="471900"/>
          </a:xfrm>
          <a:prstGeom prst="rect">
            <a:avLst/>
          </a:prstGeom>
        </p:spPr>
      </p:pic>
      <p:pic>
        <p:nvPicPr>
          <p:cNvPr id="19" name="Picture 18" descr="A math problem with a yellow palette and black text&#10;&#10;Description automatically generated">
            <a:extLst>
              <a:ext uri="{FF2B5EF4-FFF2-40B4-BE49-F238E27FC236}">
                <a16:creationId xmlns:a16="http://schemas.microsoft.com/office/drawing/2014/main" id="{D3E670AA-2A7F-557E-ED58-DD25194AEDF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61438" y="4800108"/>
            <a:ext cx="408188" cy="58848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A4E207-8E7F-45AA-EA11-221DB2DF9AA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37450" y="5353859"/>
            <a:ext cx="415432" cy="584767"/>
          </a:xfrm>
          <a:prstGeom prst="rect">
            <a:avLst/>
          </a:prstGeom>
        </p:spPr>
      </p:pic>
      <p:pic>
        <p:nvPicPr>
          <p:cNvPr id="21" name="Picture 20" descr="A close-up of a sign&#10;&#10;Description automatically generated">
            <a:extLst>
              <a:ext uri="{FF2B5EF4-FFF2-40B4-BE49-F238E27FC236}">
                <a16:creationId xmlns:a16="http://schemas.microsoft.com/office/drawing/2014/main" id="{4B7DDC3D-DE98-672E-6F14-9B4B1D45C03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206144" y="2771915"/>
            <a:ext cx="510590" cy="547465"/>
          </a:xfrm>
          <a:prstGeom prst="rect">
            <a:avLst/>
          </a:prstGeom>
        </p:spPr>
      </p:pic>
      <p:pic>
        <p:nvPicPr>
          <p:cNvPr id="22" name="Picture 21" descr="A music note and a treble clef&#10;&#10;Description automatically generated">
            <a:extLst>
              <a:ext uri="{FF2B5EF4-FFF2-40B4-BE49-F238E27FC236}">
                <a16:creationId xmlns:a16="http://schemas.microsoft.com/office/drawing/2014/main" id="{178F0E5E-771E-0F71-42E4-42F2E2ED1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307522" y="4797545"/>
            <a:ext cx="460615" cy="641590"/>
          </a:xfrm>
          <a:prstGeom prst="rect">
            <a:avLst/>
          </a:prstGeom>
        </p:spPr>
      </p:pic>
      <p:pic>
        <p:nvPicPr>
          <p:cNvPr id="23" name="Picture 22" descr="A person pointing at a globe&#10;&#10;Description automatically generated">
            <a:extLst>
              <a:ext uri="{FF2B5EF4-FFF2-40B4-BE49-F238E27FC236}">
                <a16:creationId xmlns:a16="http://schemas.microsoft.com/office/drawing/2014/main" id="{99501D79-FDD1-6D20-05FE-C11AAF47DD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369662" y="471641"/>
            <a:ext cx="422167" cy="517875"/>
          </a:xfrm>
          <a:prstGeom prst="rect">
            <a:avLst/>
          </a:prstGeom>
        </p:spPr>
      </p:pic>
      <p:pic>
        <p:nvPicPr>
          <p:cNvPr id="24" name="Picture 23" descr="A maths symbols and a ruler&#10;&#10;Description automatically generated">
            <a:extLst>
              <a:ext uri="{FF2B5EF4-FFF2-40B4-BE49-F238E27FC236}">
                <a16:creationId xmlns:a16="http://schemas.microsoft.com/office/drawing/2014/main" id="{F8BA6FC8-49E1-0258-E16D-ADECC96D93A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83954" y="2187222"/>
            <a:ext cx="424020" cy="52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17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92E98F685D334E90D65EAE34C41BC0" ma:contentTypeVersion="18" ma:contentTypeDescription="Create a new document." ma:contentTypeScope="" ma:versionID="394578a0f9994ad1d858e2bb741e0040">
  <xsd:schema xmlns:xsd="http://www.w3.org/2001/XMLSchema" xmlns:xs="http://www.w3.org/2001/XMLSchema" xmlns:p="http://schemas.microsoft.com/office/2006/metadata/properties" xmlns:ns2="df49e0a7-d179-4a04-8fd0-2b85766db69e" xmlns:ns3="39c53300-4beb-4d0e-bce1-c43ce5a168bb" targetNamespace="http://schemas.microsoft.com/office/2006/metadata/properties" ma:root="true" ma:fieldsID="1cad165f269f9c0acd9cddcc8412b6ab" ns2:_="" ns3:_="">
    <xsd:import namespace="df49e0a7-d179-4a04-8fd0-2b85766db69e"/>
    <xsd:import namespace="39c53300-4beb-4d0e-bce1-c43ce5a168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49e0a7-d179-4a04-8fd0-2b85766db6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183d5b-3c4e-4a8c-861e-ce31e445c525}" ma:internalName="TaxCatchAll" ma:showField="CatchAllData" ma:web="df49e0a7-d179-4a04-8fd0-2b85766db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c53300-4beb-4d0e-bce1-c43ce5a168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b28e544-5f6c-4cb5-861b-18150fae68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c53300-4beb-4d0e-bce1-c43ce5a168bb">
      <Terms xmlns="http://schemas.microsoft.com/office/infopath/2007/PartnerControls"/>
    </lcf76f155ced4ddcb4097134ff3c332f>
    <TaxCatchAll xmlns="df49e0a7-d179-4a04-8fd0-2b85766db69e" xsi:nil="true"/>
    <SharedWithUsers xmlns="df49e0a7-d179-4a04-8fd0-2b85766db69e">
      <UserInfo>
        <DisplayName>Nicola Cummins</DisplayName>
        <AccountId>44</AccountId>
        <AccountType/>
      </UserInfo>
      <UserInfo>
        <DisplayName>Aimee J. Wall</DisplayName>
        <AccountId>19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FD89DF3-DA79-4D6A-8416-FC382833A7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260DFB-C50F-4062-85C1-7614E867EE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49e0a7-d179-4a04-8fd0-2b85766db69e"/>
    <ds:schemaRef ds:uri="39c53300-4beb-4d0e-bce1-c43ce5a168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4C4967-6C05-4592-8188-1C2388CF1729}">
  <ds:schemaRefs>
    <ds:schemaRef ds:uri="156e7a42-0e09-4696-8e9d-388addba30cd"/>
    <ds:schemaRef ds:uri="99c1226f-8280-4718-a867-733cddbf65c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39c53300-4beb-4d0e-bce1-c43ce5a168bb"/>
    <ds:schemaRef ds:uri="df49e0a7-d179-4a04-8fd0-2b85766db69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S. Glynn</dc:creator>
  <cp:lastModifiedBy>Asma Khalil</cp:lastModifiedBy>
  <cp:revision>2</cp:revision>
  <cp:lastPrinted>2024-11-06T13:54:06Z</cp:lastPrinted>
  <dcterms:created xsi:type="dcterms:W3CDTF">2024-05-16T07:51:30Z</dcterms:created>
  <dcterms:modified xsi:type="dcterms:W3CDTF">2025-12-17T13:38:34Z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0x0101009992E98F685D334E90D65EAE34C41BC0</vt:lpwstr>
  </property>
  <property fmtid="{D5CDD505-2E9C-101B-9397-08002B2CF9AE}" pid="4" name="Order">
    <vt:r8>48799900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