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57" r:id="rId3"/>
    <p:sldId id="259" r:id="rId4"/>
    <p:sldId id="258"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0" d="100"/>
          <a:sy n="80" d="100"/>
        </p:scale>
        <p:origin x="120" y="6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165C41-4AA7-400E-BBD1-996138AA10B3}" type="datetimeFigureOut">
              <a:rPr lang="en-US" smtClean="0"/>
              <a:t>9/24/2020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CB366E-D316-4DD9-9AAA-B27E14735A52}" type="slidenum">
              <a:rPr lang="en-US" smtClean="0"/>
              <a:t>‹#›</a:t>
            </a:fld>
            <a:endParaRPr lang="en-US"/>
          </a:p>
        </p:txBody>
      </p:sp>
    </p:spTree>
    <p:extLst>
      <p:ext uri="{BB962C8B-B14F-4D97-AF65-F5344CB8AC3E}">
        <p14:creationId xmlns:p14="http://schemas.microsoft.com/office/powerpoint/2010/main" val="3348398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Children look at the image and try to identify the features of a non-chronological report.</a:t>
            </a:r>
          </a:p>
        </p:txBody>
      </p:sp>
      <p:sp>
        <p:nvSpPr>
          <p:cNvPr id="4" name="Slide Number Placeholder 3"/>
          <p:cNvSpPr>
            <a:spLocks noGrp="1"/>
          </p:cNvSpPr>
          <p:nvPr>
            <p:ph type="sldNum" sz="quarter" idx="10"/>
          </p:nvPr>
        </p:nvSpPr>
        <p:spPr/>
        <p:txBody>
          <a:bodyPr/>
          <a:lstStyle/>
          <a:p>
            <a:fld id="{5C14DA45-52B1-4BFC-A127-7896E705BA7C}" type="slidenum">
              <a:rPr lang="en-GB" smtClean="0"/>
              <a:t>3</a:t>
            </a:fld>
            <a:endParaRPr lang="en-GB"/>
          </a:p>
        </p:txBody>
      </p:sp>
    </p:spTree>
    <p:extLst>
      <p:ext uri="{BB962C8B-B14F-4D97-AF65-F5344CB8AC3E}">
        <p14:creationId xmlns:p14="http://schemas.microsoft.com/office/powerpoint/2010/main" val="2988756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76DAAA7-2915-4603-A3E5-C31AF7F8D767}" type="datetimeFigureOut">
              <a:rPr lang="en-GB" smtClean="0"/>
              <a:t>24/09/2020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62E136-499C-4E52-B7C5-989D58589D53}" type="slidenum">
              <a:rPr lang="en-GB" smtClean="0"/>
              <a:t>‹#›</a:t>
            </a:fld>
            <a:endParaRPr lang="en-GB"/>
          </a:p>
        </p:txBody>
      </p:sp>
    </p:spTree>
    <p:extLst>
      <p:ext uri="{BB962C8B-B14F-4D97-AF65-F5344CB8AC3E}">
        <p14:creationId xmlns:p14="http://schemas.microsoft.com/office/powerpoint/2010/main" val="3064611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76DAAA7-2915-4603-A3E5-C31AF7F8D767}" type="datetimeFigureOut">
              <a:rPr lang="en-GB" smtClean="0"/>
              <a:t>24/09/2020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62E136-499C-4E52-B7C5-989D58589D53}" type="slidenum">
              <a:rPr lang="en-GB" smtClean="0"/>
              <a:t>‹#›</a:t>
            </a:fld>
            <a:endParaRPr lang="en-GB"/>
          </a:p>
        </p:txBody>
      </p:sp>
    </p:spTree>
    <p:extLst>
      <p:ext uri="{BB962C8B-B14F-4D97-AF65-F5344CB8AC3E}">
        <p14:creationId xmlns:p14="http://schemas.microsoft.com/office/powerpoint/2010/main" val="4203343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76DAAA7-2915-4603-A3E5-C31AF7F8D767}" type="datetimeFigureOut">
              <a:rPr lang="en-GB" smtClean="0"/>
              <a:t>24/09/2020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62E136-499C-4E52-B7C5-989D58589D53}" type="slidenum">
              <a:rPr lang="en-GB" smtClean="0"/>
              <a:t>‹#›</a:t>
            </a:fld>
            <a:endParaRPr lang="en-GB"/>
          </a:p>
        </p:txBody>
      </p:sp>
    </p:spTree>
    <p:extLst>
      <p:ext uri="{BB962C8B-B14F-4D97-AF65-F5344CB8AC3E}">
        <p14:creationId xmlns:p14="http://schemas.microsoft.com/office/powerpoint/2010/main" val="1415559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76DAAA7-2915-4603-A3E5-C31AF7F8D767}" type="datetimeFigureOut">
              <a:rPr lang="en-GB" smtClean="0"/>
              <a:t>24/09/2020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62E136-499C-4E52-B7C5-989D58589D53}" type="slidenum">
              <a:rPr lang="en-GB" smtClean="0"/>
              <a:t>‹#›</a:t>
            </a:fld>
            <a:endParaRPr lang="en-GB"/>
          </a:p>
        </p:txBody>
      </p:sp>
    </p:spTree>
    <p:extLst>
      <p:ext uri="{BB962C8B-B14F-4D97-AF65-F5344CB8AC3E}">
        <p14:creationId xmlns:p14="http://schemas.microsoft.com/office/powerpoint/2010/main" val="2175989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6DAAA7-2915-4603-A3E5-C31AF7F8D767}" type="datetimeFigureOut">
              <a:rPr lang="en-GB" smtClean="0"/>
              <a:t>24/09/2020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62E136-499C-4E52-B7C5-989D58589D53}" type="slidenum">
              <a:rPr lang="en-GB" smtClean="0"/>
              <a:t>‹#›</a:t>
            </a:fld>
            <a:endParaRPr lang="en-GB"/>
          </a:p>
        </p:txBody>
      </p:sp>
    </p:spTree>
    <p:extLst>
      <p:ext uri="{BB962C8B-B14F-4D97-AF65-F5344CB8AC3E}">
        <p14:creationId xmlns:p14="http://schemas.microsoft.com/office/powerpoint/2010/main" val="544359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76DAAA7-2915-4603-A3E5-C31AF7F8D767}" type="datetimeFigureOut">
              <a:rPr lang="en-GB" smtClean="0"/>
              <a:t>24/09/2020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62E136-499C-4E52-B7C5-989D58589D53}" type="slidenum">
              <a:rPr lang="en-GB" smtClean="0"/>
              <a:t>‹#›</a:t>
            </a:fld>
            <a:endParaRPr lang="en-GB"/>
          </a:p>
        </p:txBody>
      </p:sp>
    </p:spTree>
    <p:extLst>
      <p:ext uri="{BB962C8B-B14F-4D97-AF65-F5344CB8AC3E}">
        <p14:creationId xmlns:p14="http://schemas.microsoft.com/office/powerpoint/2010/main" val="4244605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76DAAA7-2915-4603-A3E5-C31AF7F8D767}" type="datetimeFigureOut">
              <a:rPr lang="en-GB" smtClean="0"/>
              <a:t>24/09/2020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962E136-499C-4E52-B7C5-989D58589D53}" type="slidenum">
              <a:rPr lang="en-GB" smtClean="0"/>
              <a:t>‹#›</a:t>
            </a:fld>
            <a:endParaRPr lang="en-GB"/>
          </a:p>
        </p:txBody>
      </p:sp>
    </p:spTree>
    <p:extLst>
      <p:ext uri="{BB962C8B-B14F-4D97-AF65-F5344CB8AC3E}">
        <p14:creationId xmlns:p14="http://schemas.microsoft.com/office/powerpoint/2010/main" val="2556991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76DAAA7-2915-4603-A3E5-C31AF7F8D767}" type="datetimeFigureOut">
              <a:rPr lang="en-GB" smtClean="0"/>
              <a:t>24/09/2020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962E136-499C-4E52-B7C5-989D58589D53}" type="slidenum">
              <a:rPr lang="en-GB" smtClean="0"/>
              <a:t>‹#›</a:t>
            </a:fld>
            <a:endParaRPr lang="en-GB"/>
          </a:p>
        </p:txBody>
      </p:sp>
    </p:spTree>
    <p:extLst>
      <p:ext uri="{BB962C8B-B14F-4D97-AF65-F5344CB8AC3E}">
        <p14:creationId xmlns:p14="http://schemas.microsoft.com/office/powerpoint/2010/main" val="4092626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6DAAA7-2915-4603-A3E5-C31AF7F8D767}" type="datetimeFigureOut">
              <a:rPr lang="en-GB" smtClean="0"/>
              <a:t>24/09/2020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962E136-499C-4E52-B7C5-989D58589D53}" type="slidenum">
              <a:rPr lang="en-GB" smtClean="0"/>
              <a:t>‹#›</a:t>
            </a:fld>
            <a:endParaRPr lang="en-GB"/>
          </a:p>
        </p:txBody>
      </p:sp>
    </p:spTree>
    <p:extLst>
      <p:ext uri="{BB962C8B-B14F-4D97-AF65-F5344CB8AC3E}">
        <p14:creationId xmlns:p14="http://schemas.microsoft.com/office/powerpoint/2010/main" val="3067478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6DAAA7-2915-4603-A3E5-C31AF7F8D767}" type="datetimeFigureOut">
              <a:rPr lang="en-GB" smtClean="0"/>
              <a:t>24/09/2020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62E136-499C-4E52-B7C5-989D58589D53}" type="slidenum">
              <a:rPr lang="en-GB" smtClean="0"/>
              <a:t>‹#›</a:t>
            </a:fld>
            <a:endParaRPr lang="en-GB"/>
          </a:p>
        </p:txBody>
      </p:sp>
    </p:spTree>
    <p:extLst>
      <p:ext uri="{BB962C8B-B14F-4D97-AF65-F5344CB8AC3E}">
        <p14:creationId xmlns:p14="http://schemas.microsoft.com/office/powerpoint/2010/main" val="3238538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6DAAA7-2915-4603-A3E5-C31AF7F8D767}" type="datetimeFigureOut">
              <a:rPr lang="en-GB" smtClean="0"/>
              <a:t>24/09/2020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62E136-499C-4E52-B7C5-989D58589D53}" type="slidenum">
              <a:rPr lang="en-GB" smtClean="0"/>
              <a:t>‹#›</a:t>
            </a:fld>
            <a:endParaRPr lang="en-GB"/>
          </a:p>
        </p:txBody>
      </p:sp>
    </p:spTree>
    <p:extLst>
      <p:ext uri="{BB962C8B-B14F-4D97-AF65-F5344CB8AC3E}">
        <p14:creationId xmlns:p14="http://schemas.microsoft.com/office/powerpoint/2010/main" val="1419104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6DAAA7-2915-4603-A3E5-C31AF7F8D767}" type="datetimeFigureOut">
              <a:rPr lang="en-GB" smtClean="0"/>
              <a:t>24/09/2020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62E136-499C-4E52-B7C5-989D58589D53}" type="slidenum">
              <a:rPr lang="en-GB" smtClean="0"/>
              <a:t>‹#›</a:t>
            </a:fld>
            <a:endParaRPr lang="en-GB"/>
          </a:p>
        </p:txBody>
      </p:sp>
    </p:spTree>
    <p:extLst>
      <p:ext uri="{BB962C8B-B14F-4D97-AF65-F5344CB8AC3E}">
        <p14:creationId xmlns:p14="http://schemas.microsoft.com/office/powerpoint/2010/main" val="3944097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mylearning.org/resources/drawing-of-a-public-hanging-outside-newgate-priso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alistic-dripping-blood-texture-free-with-transparent-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1588"/>
            <a:ext cx="12345988" cy="499517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Text Box 3"/>
          <p:cNvSpPr txBox="1">
            <a:spLocks noChangeArrowheads="1"/>
          </p:cNvSpPr>
          <p:nvPr/>
        </p:nvSpPr>
        <p:spPr bwMode="auto">
          <a:xfrm>
            <a:off x="956400" y="1881051"/>
            <a:ext cx="10708731" cy="311570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5600" b="0" i="0" u="none" strike="noStrike" cap="none" normalizeH="0" baseline="0" dirty="0" smtClean="0">
                <a:ln>
                  <a:noFill/>
                </a:ln>
                <a:solidFill>
                  <a:srgbClr val="000000"/>
                </a:solidFill>
                <a:effectLst/>
                <a:latin typeface="Chiller" panose="04020404031007020602" pitchFamily="82" charset="0"/>
              </a:rPr>
              <a:t>The Bloody Code</a:t>
            </a:r>
            <a:endParaRPr kumimoji="0" lang="en-US" altLang="en-US" sz="20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492403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69709" y="0"/>
            <a:ext cx="7498730" cy="4389500"/>
          </a:xfrm>
          <a:prstGeom prst="rect">
            <a:avLst/>
          </a:prstGeom>
        </p:spPr>
      </p:pic>
      <p:sp>
        <p:nvSpPr>
          <p:cNvPr id="5" name="TextBox 4"/>
          <p:cNvSpPr txBox="1"/>
          <p:nvPr/>
        </p:nvSpPr>
        <p:spPr>
          <a:xfrm>
            <a:off x="2634916" y="586384"/>
            <a:ext cx="5047985" cy="646331"/>
          </a:xfrm>
          <a:prstGeom prst="rect">
            <a:avLst/>
          </a:prstGeom>
          <a:noFill/>
        </p:spPr>
        <p:txBody>
          <a:bodyPr wrap="none" rtlCol="0">
            <a:spAutoFit/>
          </a:bodyPr>
          <a:lstStyle/>
          <a:p>
            <a:r>
              <a:rPr lang="en-US" sz="3600" dirty="0" smtClean="0"/>
              <a:t>Non-Chronological Report</a:t>
            </a:r>
            <a:endParaRPr lang="en-US" sz="3600" dirty="0"/>
          </a:p>
        </p:txBody>
      </p:sp>
      <p:sp>
        <p:nvSpPr>
          <p:cNvPr id="6" name="Rectangle 5"/>
          <p:cNvSpPr/>
          <p:nvPr/>
        </p:nvSpPr>
        <p:spPr>
          <a:xfrm>
            <a:off x="2537291" y="1656141"/>
            <a:ext cx="5054635" cy="1077218"/>
          </a:xfrm>
          <a:prstGeom prst="rect">
            <a:avLst/>
          </a:prstGeom>
        </p:spPr>
        <p:txBody>
          <a:bodyPr wrap="square">
            <a:spAutoFit/>
          </a:bodyPr>
          <a:lstStyle/>
          <a:p>
            <a:pPr lvl="0"/>
            <a:r>
              <a:rPr lang="en-US" sz="3200" dirty="0" smtClean="0">
                <a:solidFill>
                  <a:prstClr val="black"/>
                </a:solidFill>
              </a:rPr>
              <a:t>Anyone interested in learning about the Bloody Code</a:t>
            </a:r>
            <a:endParaRPr lang="en-US" sz="3200" dirty="0">
              <a:solidFill>
                <a:prstClr val="black"/>
              </a:solidFill>
            </a:endParaRPr>
          </a:p>
        </p:txBody>
      </p:sp>
      <p:sp>
        <p:nvSpPr>
          <p:cNvPr id="7" name="Rectangle 6"/>
          <p:cNvSpPr/>
          <p:nvPr/>
        </p:nvSpPr>
        <p:spPr>
          <a:xfrm>
            <a:off x="2537741" y="2981704"/>
            <a:ext cx="4945901" cy="954107"/>
          </a:xfrm>
          <a:prstGeom prst="rect">
            <a:avLst/>
          </a:prstGeom>
        </p:spPr>
        <p:txBody>
          <a:bodyPr wrap="square">
            <a:spAutoFit/>
          </a:bodyPr>
          <a:lstStyle/>
          <a:p>
            <a:r>
              <a:rPr lang="en-US" sz="2800" dirty="0" smtClean="0"/>
              <a:t>To provide information about the Bloody Code</a:t>
            </a:r>
            <a:endParaRPr lang="en-US" sz="2800" dirty="0"/>
          </a:p>
        </p:txBody>
      </p:sp>
      <p:sp>
        <p:nvSpPr>
          <p:cNvPr id="8" name="TextBox 7"/>
          <p:cNvSpPr txBox="1"/>
          <p:nvPr/>
        </p:nvSpPr>
        <p:spPr>
          <a:xfrm>
            <a:off x="8129053" y="348916"/>
            <a:ext cx="3438110" cy="5016758"/>
          </a:xfrm>
          <a:prstGeom prst="rect">
            <a:avLst/>
          </a:prstGeom>
          <a:noFill/>
        </p:spPr>
        <p:txBody>
          <a:bodyPr wrap="square" rtlCol="0">
            <a:spAutoFit/>
          </a:bodyPr>
          <a:lstStyle/>
          <a:p>
            <a:r>
              <a:rPr lang="en-US" sz="3200" dirty="0" smtClean="0"/>
              <a:t>Your task today is to write a non-chronological report all about the Bloody Code.</a:t>
            </a:r>
          </a:p>
          <a:p>
            <a:endParaRPr lang="en-US" sz="3200" dirty="0"/>
          </a:p>
          <a:p>
            <a:r>
              <a:rPr lang="en-US" sz="3200" dirty="0" smtClean="0"/>
              <a:t>You must use the information you researched on Wednesday.</a:t>
            </a:r>
            <a:endParaRPr lang="en-US" sz="3200" dirty="0"/>
          </a:p>
        </p:txBody>
      </p:sp>
    </p:spTree>
    <p:extLst>
      <p:ext uri="{BB962C8B-B14F-4D97-AF65-F5344CB8AC3E}">
        <p14:creationId xmlns:p14="http://schemas.microsoft.com/office/powerpoint/2010/main" val="32163467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A2030F-3651-4A66-9395-0475B5F0A070}"/>
              </a:ext>
            </a:extLst>
          </p:cNvPr>
          <p:cNvSpPr>
            <a:spLocks noGrp="1"/>
          </p:cNvSpPr>
          <p:nvPr>
            <p:ph type="title"/>
          </p:nvPr>
        </p:nvSpPr>
        <p:spPr>
          <a:xfrm>
            <a:off x="0" y="0"/>
            <a:ext cx="12192000" cy="1032387"/>
          </a:xfrm>
        </p:spPr>
        <p:txBody>
          <a:bodyPr>
            <a:normAutofit/>
          </a:bodyPr>
          <a:lstStyle/>
          <a:p>
            <a:r>
              <a:rPr lang="en-GB" sz="5400" b="1" dirty="0" smtClean="0">
                <a:ln w="0">
                  <a:solidFill>
                    <a:srgbClr val="C00000"/>
                  </a:solidFill>
                </a:ln>
                <a:solidFill>
                  <a:srgbClr val="FF0000"/>
                </a:solidFill>
                <a:effectLst>
                  <a:outerShdw blurRad="38100" dist="25400" dir="5400000" algn="ctr" rotWithShape="0">
                    <a:srgbClr val="6E747A">
                      <a:alpha val="43000"/>
                    </a:srgbClr>
                  </a:outerShdw>
                </a:effectLst>
                <a:latin typeface="Berlin Sans FB Demi" panose="020E0802020502020306" pitchFamily="34" charset="0"/>
                <a:ea typeface="Irish Grover" panose="02000000000000000000" pitchFamily="2" charset="0"/>
              </a:rPr>
              <a:t>Remind me of the features…</a:t>
            </a:r>
            <a:endParaRPr lang="en-GB" sz="5400" b="1" dirty="0">
              <a:ln w="0">
                <a:solidFill>
                  <a:srgbClr val="C00000"/>
                </a:solidFill>
              </a:ln>
              <a:solidFill>
                <a:srgbClr val="FF0000"/>
              </a:solidFill>
              <a:effectLst>
                <a:outerShdw blurRad="38100" dist="25400" dir="5400000" algn="ctr" rotWithShape="0">
                  <a:srgbClr val="6E747A">
                    <a:alpha val="43000"/>
                  </a:srgbClr>
                </a:outerShdw>
              </a:effectLst>
              <a:latin typeface="Berlin Sans FB Demi" panose="020E0802020502020306" pitchFamily="34" charset="0"/>
              <a:ea typeface="Irish Grover" panose="02000000000000000000" pitchFamily="2" charset="0"/>
            </a:endParaRPr>
          </a:p>
        </p:txBody>
      </p:sp>
      <p:sp>
        <p:nvSpPr>
          <p:cNvPr id="7" name="Content Placeholder 2">
            <a:extLst>
              <a:ext uri="{FF2B5EF4-FFF2-40B4-BE49-F238E27FC236}">
                <a16:creationId xmlns:a16="http://schemas.microsoft.com/office/drawing/2014/main" xmlns="" id="{F04B39B7-C66C-4D10-AD48-61647D07B186}"/>
              </a:ext>
            </a:extLst>
          </p:cNvPr>
          <p:cNvSpPr>
            <a:spLocks noGrp="1"/>
          </p:cNvSpPr>
          <p:nvPr>
            <p:ph idx="1"/>
          </p:nvPr>
        </p:nvSpPr>
        <p:spPr>
          <a:xfrm>
            <a:off x="0" y="1032387"/>
            <a:ext cx="12191999" cy="5825613"/>
          </a:xfrm>
        </p:spPr>
        <p:txBody>
          <a:bodyPr>
            <a:normAutofit/>
          </a:bodyPr>
          <a:lstStyle/>
          <a:p>
            <a:pPr marL="0" indent="0" algn="ctr">
              <a:buNone/>
            </a:pPr>
            <a:endParaRPr lang="en-GB" sz="3200" dirty="0">
              <a:ln w="0">
                <a:solidFill>
                  <a:srgbClr val="002060"/>
                </a:solidFill>
              </a:ln>
              <a:solidFill>
                <a:srgbClr val="00B0F0"/>
              </a:solidFill>
              <a:effectLst>
                <a:outerShdw blurRad="38100" dist="25400" dir="5400000" algn="ctr" rotWithShape="0">
                  <a:srgbClr val="6E747A">
                    <a:alpha val="43000"/>
                  </a:srgbClr>
                </a:outerShdw>
              </a:effectLst>
              <a:latin typeface="AR ESSENCE" panose="02000000000000000000" pitchFamily="2" charset="0"/>
              <a:ea typeface="Irish Grover" panose="02000000000000000000" pitchFamily="2" charset="0"/>
            </a:endParaRPr>
          </a:p>
          <a:p>
            <a:pPr marL="0" indent="0" algn="ctr">
              <a:buNone/>
            </a:pPr>
            <a:endParaRPr lang="en-GB" dirty="0">
              <a:ln w="0">
                <a:solidFill>
                  <a:srgbClr val="002060"/>
                </a:solidFill>
              </a:ln>
              <a:solidFill>
                <a:srgbClr val="00B0F0"/>
              </a:solidFill>
              <a:effectLst>
                <a:outerShdw blurRad="38100" dist="25400" dir="5400000" algn="ctr" rotWithShape="0">
                  <a:srgbClr val="6E747A">
                    <a:alpha val="43000"/>
                  </a:srgbClr>
                </a:outerShdw>
              </a:effectLst>
              <a:latin typeface="AR ESSENCE" panose="02000000000000000000" pitchFamily="2" charset="0"/>
              <a:ea typeface="Irish Grover" panose="02000000000000000000" pitchFamily="2" charset="0"/>
            </a:endParaRPr>
          </a:p>
          <a:p>
            <a:pPr marL="0" indent="0" algn="ctr">
              <a:buNone/>
            </a:pPr>
            <a:endParaRPr lang="en-GB" dirty="0">
              <a:ln w="0">
                <a:solidFill>
                  <a:srgbClr val="002060"/>
                </a:solidFill>
              </a:ln>
              <a:solidFill>
                <a:srgbClr val="00B0F0"/>
              </a:solidFill>
              <a:effectLst>
                <a:outerShdw blurRad="38100" dist="25400" dir="5400000" algn="ctr" rotWithShape="0">
                  <a:srgbClr val="6E747A">
                    <a:alpha val="43000"/>
                  </a:srgbClr>
                </a:outerShdw>
              </a:effectLst>
              <a:latin typeface="AR ESSENCE" panose="02000000000000000000" pitchFamily="2" charset="0"/>
              <a:ea typeface="Irish Grover" panose="02000000000000000000" pitchFamily="2" charset="0"/>
            </a:endParaRPr>
          </a:p>
        </p:txBody>
      </p:sp>
      <p:pic>
        <p:nvPicPr>
          <p:cNvPr id="1026" name="Picture 2" descr="Image result for non-chronological report example">
            <a:extLst>
              <a:ext uri="{FF2B5EF4-FFF2-40B4-BE49-F238E27FC236}">
                <a16:creationId xmlns:a16="http://schemas.microsoft.com/office/drawing/2014/main" xmlns="" id="{0FC5A2B1-079A-4254-91D5-F37FB5D2B8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603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xmlns="" id="{542B1007-AC05-466C-B1BB-6EC5CB6A3591}"/>
              </a:ext>
            </a:extLst>
          </p:cNvPr>
          <p:cNvSpPr/>
          <p:nvPr/>
        </p:nvSpPr>
        <p:spPr>
          <a:xfrm>
            <a:off x="235974" y="840658"/>
            <a:ext cx="6975987" cy="122411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xmlns="" id="{621F611F-3708-4921-A6E8-D680AE5A064E}"/>
              </a:ext>
            </a:extLst>
          </p:cNvPr>
          <p:cNvSpPr/>
          <p:nvPr/>
        </p:nvSpPr>
        <p:spPr>
          <a:xfrm>
            <a:off x="235974" y="2094270"/>
            <a:ext cx="2344994" cy="383458"/>
          </a:xfrm>
          <a:prstGeom prst="roundRect">
            <a:avLst/>
          </a:prstGeom>
          <a:noFill/>
          <a:ln w="5715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xmlns="" id="{85CEE2D0-3099-48C0-978D-76727AED9C30}"/>
              </a:ext>
            </a:extLst>
          </p:cNvPr>
          <p:cNvSpPr/>
          <p:nvPr/>
        </p:nvSpPr>
        <p:spPr>
          <a:xfrm>
            <a:off x="3868992" y="2094270"/>
            <a:ext cx="1455176" cy="383458"/>
          </a:xfrm>
          <a:prstGeom prst="roundRect">
            <a:avLst/>
          </a:prstGeom>
          <a:noFill/>
          <a:ln w="5715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xmlns="" id="{0F76D24C-C0DA-47C9-8BE6-6367E7F626E9}"/>
              </a:ext>
            </a:extLst>
          </p:cNvPr>
          <p:cNvSpPr/>
          <p:nvPr/>
        </p:nvSpPr>
        <p:spPr>
          <a:xfrm>
            <a:off x="235974" y="5442155"/>
            <a:ext cx="1455176" cy="383458"/>
          </a:xfrm>
          <a:prstGeom prst="roundRect">
            <a:avLst/>
          </a:prstGeom>
          <a:noFill/>
          <a:ln w="5715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xmlns="" id="{CFB46638-CA39-40E4-A16E-0D063AFAB62E}"/>
              </a:ext>
            </a:extLst>
          </p:cNvPr>
          <p:cNvSpPr/>
          <p:nvPr/>
        </p:nvSpPr>
        <p:spPr>
          <a:xfrm>
            <a:off x="7334864" y="132736"/>
            <a:ext cx="1809136" cy="383458"/>
          </a:xfrm>
          <a:prstGeom prst="roundRect">
            <a:avLst/>
          </a:prstGeom>
          <a:noFill/>
          <a:ln w="5715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xmlns="" id="{5DC44922-9118-47C7-B63E-1463755F7071}"/>
              </a:ext>
            </a:extLst>
          </p:cNvPr>
          <p:cNvSpPr/>
          <p:nvPr/>
        </p:nvSpPr>
        <p:spPr>
          <a:xfrm>
            <a:off x="235974" y="2507223"/>
            <a:ext cx="3451124" cy="2831691"/>
          </a:xfrm>
          <a:prstGeom prst="roundRect">
            <a:avLst>
              <a:gd name="adj" fmla="val 6250"/>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xmlns="" id="{0F54F185-2AEE-4F84-890E-295F37CBCA7F}"/>
              </a:ext>
            </a:extLst>
          </p:cNvPr>
          <p:cNvSpPr/>
          <p:nvPr/>
        </p:nvSpPr>
        <p:spPr>
          <a:xfrm>
            <a:off x="3937821" y="4336025"/>
            <a:ext cx="2099187" cy="1032385"/>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Rounded Corners 14">
            <a:extLst>
              <a:ext uri="{FF2B5EF4-FFF2-40B4-BE49-F238E27FC236}">
                <a16:creationId xmlns:a16="http://schemas.microsoft.com/office/drawing/2014/main" xmlns="" id="{6987FE91-0DA2-4F5C-AE78-BED3CC15FB57}"/>
              </a:ext>
            </a:extLst>
          </p:cNvPr>
          <p:cNvSpPr/>
          <p:nvPr/>
        </p:nvSpPr>
        <p:spPr>
          <a:xfrm>
            <a:off x="7329949" y="3392130"/>
            <a:ext cx="4748980" cy="2050020"/>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 name="Straight Connector 15">
            <a:extLst>
              <a:ext uri="{FF2B5EF4-FFF2-40B4-BE49-F238E27FC236}">
                <a16:creationId xmlns:a16="http://schemas.microsoft.com/office/drawing/2014/main" xmlns="" id="{BAE14DED-06B8-4DFE-BE27-A293831DD9D0}"/>
              </a:ext>
            </a:extLst>
          </p:cNvPr>
          <p:cNvCxnSpPr/>
          <p:nvPr/>
        </p:nvCxnSpPr>
        <p:spPr>
          <a:xfrm>
            <a:off x="7329949" y="752167"/>
            <a:ext cx="4277032"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016742DA-6D70-4EA4-9414-FF090DBB93B7}"/>
              </a:ext>
            </a:extLst>
          </p:cNvPr>
          <p:cNvCxnSpPr>
            <a:cxnSpLocks/>
          </p:cNvCxnSpPr>
          <p:nvPr/>
        </p:nvCxnSpPr>
        <p:spPr>
          <a:xfrm>
            <a:off x="8480323" y="2851347"/>
            <a:ext cx="1238864"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xmlns="" id="{1E1CA385-1DF3-43F0-AFD6-FEE0851ECB41}"/>
              </a:ext>
            </a:extLst>
          </p:cNvPr>
          <p:cNvSpPr/>
          <p:nvPr/>
        </p:nvSpPr>
        <p:spPr>
          <a:xfrm>
            <a:off x="2082331" y="962233"/>
            <a:ext cx="3283271" cy="769441"/>
          </a:xfrm>
          <a:prstGeom prst="rect">
            <a:avLst/>
          </a:prstGeom>
          <a:noFill/>
        </p:spPr>
        <p:txBody>
          <a:bodyPr wrap="none" lIns="91440" tIns="45720" rIns="91440" bIns="45720">
            <a:spAutoFit/>
          </a:bodyPr>
          <a:lstStyle/>
          <a:p>
            <a:pPr algn="ctr"/>
            <a:r>
              <a:rPr lang="en-US" sz="4400" b="1" cap="none" spc="0" dirty="0">
                <a:ln w="22225">
                  <a:solidFill>
                    <a:srgbClr val="C00000"/>
                  </a:solidFill>
                  <a:prstDash val="solid"/>
                </a:ln>
                <a:solidFill>
                  <a:srgbClr val="FF0000"/>
                </a:solidFill>
                <a:effectLst/>
                <a:latin typeface="Berlin Sans FB Demi" panose="020E0802020502020306" pitchFamily="34" charset="0"/>
              </a:rPr>
              <a:t>Introduction</a:t>
            </a:r>
          </a:p>
        </p:txBody>
      </p:sp>
      <p:sp>
        <p:nvSpPr>
          <p:cNvPr id="22" name="Rectangle 21">
            <a:extLst>
              <a:ext uri="{FF2B5EF4-FFF2-40B4-BE49-F238E27FC236}">
                <a16:creationId xmlns:a16="http://schemas.microsoft.com/office/drawing/2014/main" xmlns="" id="{B144CBB8-D947-4E1B-BF69-4A017D3241A1}"/>
              </a:ext>
            </a:extLst>
          </p:cNvPr>
          <p:cNvSpPr/>
          <p:nvPr/>
        </p:nvSpPr>
        <p:spPr>
          <a:xfrm>
            <a:off x="5181598" y="1976280"/>
            <a:ext cx="2861187" cy="584775"/>
          </a:xfrm>
          <a:prstGeom prst="rect">
            <a:avLst/>
          </a:prstGeom>
          <a:noFill/>
        </p:spPr>
        <p:txBody>
          <a:bodyPr wrap="square" lIns="91440" tIns="45720" rIns="91440" bIns="45720">
            <a:spAutoFit/>
          </a:bodyPr>
          <a:lstStyle/>
          <a:p>
            <a:pPr algn="ctr"/>
            <a:r>
              <a:rPr lang="en-US" sz="3200" b="1" cap="none" spc="0" dirty="0">
                <a:ln w="22225">
                  <a:solidFill>
                    <a:schemeClr val="accent6">
                      <a:lumMod val="50000"/>
                    </a:schemeClr>
                  </a:solidFill>
                  <a:prstDash val="solid"/>
                </a:ln>
                <a:solidFill>
                  <a:srgbClr val="00CC00"/>
                </a:solidFill>
                <a:effectLst/>
                <a:latin typeface="Berlin Sans FB Demi" panose="020E0802020502020306" pitchFamily="34" charset="0"/>
              </a:rPr>
              <a:t>Sub-headings</a:t>
            </a:r>
          </a:p>
        </p:txBody>
      </p:sp>
      <p:sp>
        <p:nvSpPr>
          <p:cNvPr id="23" name="Rectangle 22">
            <a:extLst>
              <a:ext uri="{FF2B5EF4-FFF2-40B4-BE49-F238E27FC236}">
                <a16:creationId xmlns:a16="http://schemas.microsoft.com/office/drawing/2014/main" xmlns="" id="{417DE8C0-5BF2-48C3-9B0B-E4C36930D4CF}"/>
              </a:ext>
            </a:extLst>
          </p:cNvPr>
          <p:cNvSpPr/>
          <p:nvPr/>
        </p:nvSpPr>
        <p:spPr>
          <a:xfrm>
            <a:off x="530942" y="3258807"/>
            <a:ext cx="2861187" cy="1200329"/>
          </a:xfrm>
          <a:prstGeom prst="rect">
            <a:avLst/>
          </a:prstGeom>
          <a:noFill/>
        </p:spPr>
        <p:txBody>
          <a:bodyPr wrap="square" lIns="91440" tIns="45720" rIns="91440" bIns="45720">
            <a:spAutoFit/>
          </a:bodyPr>
          <a:lstStyle/>
          <a:p>
            <a:pPr algn="ctr"/>
            <a:r>
              <a:rPr lang="en-US" sz="3600" b="1" cap="none" spc="0" dirty="0">
                <a:ln w="22225">
                  <a:solidFill>
                    <a:srgbClr val="002060"/>
                  </a:solidFill>
                  <a:prstDash val="solid"/>
                </a:ln>
                <a:solidFill>
                  <a:srgbClr val="00B0F0"/>
                </a:solidFill>
                <a:effectLst/>
                <a:latin typeface="Berlin Sans FB Demi" panose="020E0802020502020306" pitchFamily="34" charset="0"/>
              </a:rPr>
              <a:t>Main information</a:t>
            </a:r>
          </a:p>
        </p:txBody>
      </p:sp>
      <p:cxnSp>
        <p:nvCxnSpPr>
          <p:cNvPr id="24" name="Straight Connector 23">
            <a:extLst>
              <a:ext uri="{FF2B5EF4-FFF2-40B4-BE49-F238E27FC236}">
                <a16:creationId xmlns:a16="http://schemas.microsoft.com/office/drawing/2014/main" xmlns="" id="{EA61EB75-D249-452D-80B2-272E58F2E45F}"/>
              </a:ext>
            </a:extLst>
          </p:cNvPr>
          <p:cNvCxnSpPr>
            <a:cxnSpLocks/>
          </p:cNvCxnSpPr>
          <p:nvPr/>
        </p:nvCxnSpPr>
        <p:spPr>
          <a:xfrm>
            <a:off x="1342103" y="6012418"/>
            <a:ext cx="1238864"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xmlns="" id="{0A94AF17-5B23-42D8-A73B-95EE1939D4FC}"/>
              </a:ext>
            </a:extLst>
          </p:cNvPr>
          <p:cNvSpPr/>
          <p:nvPr/>
        </p:nvSpPr>
        <p:spPr>
          <a:xfrm>
            <a:off x="7905135" y="4043637"/>
            <a:ext cx="3770672" cy="584775"/>
          </a:xfrm>
          <a:prstGeom prst="rect">
            <a:avLst/>
          </a:prstGeom>
          <a:noFill/>
        </p:spPr>
        <p:txBody>
          <a:bodyPr wrap="square" lIns="91440" tIns="45720" rIns="91440" bIns="45720">
            <a:spAutoFit/>
          </a:bodyPr>
          <a:lstStyle/>
          <a:p>
            <a:pPr algn="ctr"/>
            <a:r>
              <a:rPr lang="en-US" sz="3200" b="1" cap="none" spc="0" dirty="0">
                <a:ln w="22225">
                  <a:solidFill>
                    <a:schemeClr val="accent4">
                      <a:lumMod val="50000"/>
                    </a:schemeClr>
                  </a:solidFill>
                  <a:prstDash val="solid"/>
                </a:ln>
                <a:solidFill>
                  <a:srgbClr val="FFC000"/>
                </a:solidFill>
                <a:effectLst/>
                <a:latin typeface="Berlin Sans FB Demi" panose="020E0802020502020306" pitchFamily="34" charset="0"/>
              </a:rPr>
              <a:t>Pictures/Diagrams</a:t>
            </a:r>
          </a:p>
        </p:txBody>
      </p:sp>
      <p:sp>
        <p:nvSpPr>
          <p:cNvPr id="26" name="Rectangle 25">
            <a:extLst>
              <a:ext uri="{FF2B5EF4-FFF2-40B4-BE49-F238E27FC236}">
                <a16:creationId xmlns:a16="http://schemas.microsoft.com/office/drawing/2014/main" xmlns="" id="{428AE219-AAF0-4039-9A1B-68C8DCD1060A}"/>
              </a:ext>
            </a:extLst>
          </p:cNvPr>
          <p:cNvSpPr/>
          <p:nvPr/>
        </p:nvSpPr>
        <p:spPr>
          <a:xfrm>
            <a:off x="7836309" y="1179575"/>
            <a:ext cx="3770672" cy="1077218"/>
          </a:xfrm>
          <a:prstGeom prst="rect">
            <a:avLst/>
          </a:prstGeom>
          <a:noFill/>
        </p:spPr>
        <p:txBody>
          <a:bodyPr wrap="square" lIns="91440" tIns="45720" rIns="91440" bIns="45720">
            <a:spAutoFit/>
          </a:bodyPr>
          <a:lstStyle/>
          <a:p>
            <a:pPr algn="ctr"/>
            <a:r>
              <a:rPr lang="en-US" sz="3200" b="1" cap="none" spc="0" dirty="0">
                <a:ln w="22225">
                  <a:solidFill>
                    <a:srgbClr val="002060"/>
                  </a:solidFill>
                  <a:prstDash val="solid"/>
                </a:ln>
                <a:solidFill>
                  <a:srgbClr val="7030A0"/>
                </a:solidFill>
                <a:effectLst/>
                <a:latin typeface="Berlin Sans FB Demi" panose="020E0802020502020306" pitchFamily="34" charset="0"/>
              </a:rPr>
              <a:t>Present Tense &amp; Third person</a:t>
            </a:r>
          </a:p>
        </p:txBody>
      </p:sp>
    </p:spTree>
    <p:extLst>
      <p:ext uri="{BB962C8B-B14F-4D97-AF65-F5344CB8AC3E}">
        <p14:creationId xmlns:p14="http://schemas.microsoft.com/office/powerpoint/2010/main" val="3891030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nodePh="1">
                                  <p:stCondLst>
                                    <p:cond delay="0"/>
                                  </p:stCondLst>
                                  <p:endCondLst>
                                    <p:cond evt="begin" delay="0">
                                      <p:tn val="11"/>
                                    </p:cond>
                                  </p:end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fade">
                                      <p:cBhvr>
                                        <p:cTn id="18" dur="500"/>
                                        <p:tgtEl>
                                          <p:spTgt spid="102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ppt_x"/>
                                          </p:val>
                                        </p:tav>
                                        <p:tav tm="100000">
                                          <p:val>
                                            <p:strVal val="#ppt_x"/>
                                          </p:val>
                                        </p:tav>
                                      </p:tavLst>
                                    </p:anim>
                                    <p:anim calcmode="lin" valueType="num">
                                      <p:cBhvr additive="base">
                                        <p:cTn id="46" dur="500" fill="hold"/>
                                        <p:tgtEl>
                                          <p:spTgt spid="12"/>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ppt_x"/>
                                          </p:val>
                                        </p:tav>
                                        <p:tav tm="100000">
                                          <p:val>
                                            <p:strVal val="#ppt_x"/>
                                          </p:val>
                                        </p:tav>
                                      </p:tavLst>
                                    </p:anim>
                                    <p:anim calcmode="lin" valueType="num">
                                      <p:cBhvr additive="base">
                                        <p:cTn id="5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ppt_x"/>
                                          </p:val>
                                        </p:tav>
                                        <p:tav tm="100000">
                                          <p:val>
                                            <p:strVal val="#ppt_x"/>
                                          </p:val>
                                        </p:tav>
                                      </p:tavLst>
                                    </p:anim>
                                    <p:anim calcmode="lin" valueType="num">
                                      <p:cBhvr additive="base">
                                        <p:cTn id="6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500" fill="hold"/>
                                        <p:tgtEl>
                                          <p:spTgt spid="15"/>
                                        </p:tgtEl>
                                        <p:attrNameLst>
                                          <p:attrName>ppt_x</p:attrName>
                                        </p:attrNameLst>
                                      </p:cBhvr>
                                      <p:tavLst>
                                        <p:tav tm="0">
                                          <p:val>
                                            <p:strVal val="#ppt_x"/>
                                          </p:val>
                                        </p:tav>
                                        <p:tav tm="100000">
                                          <p:val>
                                            <p:strVal val="#ppt_x"/>
                                          </p:val>
                                        </p:tav>
                                      </p:tavLst>
                                    </p:anim>
                                    <p:anim calcmode="lin" valueType="num">
                                      <p:cBhvr additive="base">
                                        <p:cTn id="66" dur="500" fill="hold"/>
                                        <p:tgtEl>
                                          <p:spTgt spid="15"/>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3"/>
                                        </p:tgtEl>
                                        <p:attrNameLst>
                                          <p:attrName>style.visibility</p:attrName>
                                        </p:attrNameLst>
                                      </p:cBhvr>
                                      <p:to>
                                        <p:strVal val="visible"/>
                                      </p:to>
                                    </p:set>
                                    <p:anim calcmode="lin" valueType="num">
                                      <p:cBhvr additive="base">
                                        <p:cTn id="69" dur="500" fill="hold"/>
                                        <p:tgtEl>
                                          <p:spTgt spid="13"/>
                                        </p:tgtEl>
                                        <p:attrNameLst>
                                          <p:attrName>ppt_x</p:attrName>
                                        </p:attrNameLst>
                                      </p:cBhvr>
                                      <p:tavLst>
                                        <p:tav tm="0">
                                          <p:val>
                                            <p:strVal val="#ppt_x"/>
                                          </p:val>
                                        </p:tav>
                                        <p:tav tm="100000">
                                          <p:val>
                                            <p:strVal val="#ppt_x"/>
                                          </p:val>
                                        </p:tav>
                                      </p:tavLst>
                                    </p:anim>
                                    <p:anim calcmode="lin" valueType="num">
                                      <p:cBhvr additive="base">
                                        <p:cTn id="70" dur="500" fill="hold"/>
                                        <p:tgtEl>
                                          <p:spTgt spid="13"/>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additive="base">
                                        <p:cTn id="73" dur="500" fill="hold"/>
                                        <p:tgtEl>
                                          <p:spTgt spid="25"/>
                                        </p:tgtEl>
                                        <p:attrNameLst>
                                          <p:attrName>ppt_x</p:attrName>
                                        </p:attrNameLst>
                                      </p:cBhvr>
                                      <p:tavLst>
                                        <p:tav tm="0">
                                          <p:val>
                                            <p:strVal val="#ppt_x"/>
                                          </p:val>
                                        </p:tav>
                                        <p:tav tm="100000">
                                          <p:val>
                                            <p:strVal val="#ppt_x"/>
                                          </p:val>
                                        </p:tav>
                                      </p:tavLst>
                                    </p:anim>
                                    <p:anim calcmode="lin" valueType="num">
                                      <p:cBhvr additive="base">
                                        <p:cTn id="7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additive="base">
                                        <p:cTn id="79" dur="500" fill="hold"/>
                                        <p:tgtEl>
                                          <p:spTgt spid="24"/>
                                        </p:tgtEl>
                                        <p:attrNameLst>
                                          <p:attrName>ppt_x</p:attrName>
                                        </p:attrNameLst>
                                      </p:cBhvr>
                                      <p:tavLst>
                                        <p:tav tm="0">
                                          <p:val>
                                            <p:strVal val="#ppt_x"/>
                                          </p:val>
                                        </p:tav>
                                        <p:tav tm="100000">
                                          <p:val>
                                            <p:strVal val="#ppt_x"/>
                                          </p:val>
                                        </p:tav>
                                      </p:tavLst>
                                    </p:anim>
                                    <p:anim calcmode="lin" valueType="num">
                                      <p:cBhvr additive="base">
                                        <p:cTn id="80" dur="500" fill="hold"/>
                                        <p:tgtEl>
                                          <p:spTgt spid="24"/>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additive="base">
                                        <p:cTn id="83" dur="500" fill="hold"/>
                                        <p:tgtEl>
                                          <p:spTgt spid="16"/>
                                        </p:tgtEl>
                                        <p:attrNameLst>
                                          <p:attrName>ppt_x</p:attrName>
                                        </p:attrNameLst>
                                      </p:cBhvr>
                                      <p:tavLst>
                                        <p:tav tm="0">
                                          <p:val>
                                            <p:strVal val="#ppt_x"/>
                                          </p:val>
                                        </p:tav>
                                        <p:tav tm="100000">
                                          <p:val>
                                            <p:strVal val="#ppt_x"/>
                                          </p:val>
                                        </p:tav>
                                      </p:tavLst>
                                    </p:anim>
                                    <p:anim calcmode="lin" valueType="num">
                                      <p:cBhvr additive="base">
                                        <p:cTn id="84" dur="500" fill="hold"/>
                                        <p:tgtEl>
                                          <p:spTgt spid="16"/>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500" fill="hold"/>
                                        <p:tgtEl>
                                          <p:spTgt spid="18"/>
                                        </p:tgtEl>
                                        <p:attrNameLst>
                                          <p:attrName>ppt_x</p:attrName>
                                        </p:attrNameLst>
                                      </p:cBhvr>
                                      <p:tavLst>
                                        <p:tav tm="0">
                                          <p:val>
                                            <p:strVal val="#ppt_x"/>
                                          </p:val>
                                        </p:tav>
                                        <p:tav tm="100000">
                                          <p:val>
                                            <p:strVal val="#ppt_x"/>
                                          </p:val>
                                        </p:tav>
                                      </p:tavLst>
                                    </p:anim>
                                    <p:anim calcmode="lin" valueType="num">
                                      <p:cBhvr additive="base">
                                        <p:cTn id="88" dur="5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additive="base">
                                        <p:cTn id="91" dur="500" fill="hold"/>
                                        <p:tgtEl>
                                          <p:spTgt spid="26"/>
                                        </p:tgtEl>
                                        <p:attrNameLst>
                                          <p:attrName>ppt_x</p:attrName>
                                        </p:attrNameLst>
                                      </p:cBhvr>
                                      <p:tavLst>
                                        <p:tav tm="0">
                                          <p:val>
                                            <p:strVal val="#ppt_x"/>
                                          </p:val>
                                        </p:tav>
                                        <p:tav tm="100000">
                                          <p:val>
                                            <p:strVal val="#ppt_x"/>
                                          </p:val>
                                        </p:tav>
                                      </p:tavLst>
                                    </p:anim>
                                    <p:anim calcmode="lin" valueType="num">
                                      <p:cBhvr additive="base">
                                        <p:cTn id="9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6" grpId="0" animBg="1"/>
      <p:bldP spid="8" grpId="0" animBg="1"/>
      <p:bldP spid="10" grpId="0" animBg="1"/>
      <p:bldP spid="11" grpId="0" animBg="1"/>
      <p:bldP spid="12" grpId="0" animBg="1"/>
      <p:bldP spid="9" grpId="0" animBg="1"/>
      <p:bldP spid="13" grpId="0" animBg="1"/>
      <p:bldP spid="15" grpId="0" animBg="1"/>
      <p:bldP spid="20" grpId="0"/>
      <p:bldP spid="22" grpId="0"/>
      <p:bldP spid="23" grpId="0"/>
      <p:bldP spid="25" grpId="0"/>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936" y="256841"/>
            <a:ext cx="10515600" cy="1325563"/>
          </a:xfrm>
        </p:spPr>
        <p:txBody>
          <a:bodyPr/>
          <a:lstStyle/>
          <a:p>
            <a:r>
              <a:rPr lang="en-US" u="sng" dirty="0" smtClean="0"/>
              <a:t>The Bloody Code</a:t>
            </a:r>
            <a:endParaRPr lang="en-US" u="sng" dirty="0"/>
          </a:p>
        </p:txBody>
      </p:sp>
      <p:sp>
        <p:nvSpPr>
          <p:cNvPr id="3" name="Content Placeholder 2"/>
          <p:cNvSpPr>
            <a:spLocks noGrp="1"/>
          </p:cNvSpPr>
          <p:nvPr>
            <p:ph idx="1"/>
          </p:nvPr>
        </p:nvSpPr>
        <p:spPr>
          <a:xfrm>
            <a:off x="413083" y="1582404"/>
            <a:ext cx="10515600" cy="4351338"/>
          </a:xfrm>
        </p:spPr>
        <p:txBody>
          <a:bodyPr>
            <a:normAutofit lnSpcReduction="10000"/>
          </a:bodyPr>
          <a:lstStyle/>
          <a:p>
            <a:pPr marL="0" indent="0">
              <a:buNone/>
            </a:pPr>
            <a:r>
              <a:rPr lang="en-GB" dirty="0" smtClean="0"/>
              <a:t>Below are the sub-headings you will use.  You should have researched these on Monday.</a:t>
            </a:r>
          </a:p>
          <a:p>
            <a:pPr marL="0" indent="0">
              <a:buNone/>
            </a:pPr>
            <a:endParaRPr lang="en-GB" b="1" dirty="0" smtClean="0"/>
          </a:p>
          <a:p>
            <a:r>
              <a:rPr lang="en-GB" b="1" dirty="0" smtClean="0"/>
              <a:t>What </a:t>
            </a:r>
            <a:r>
              <a:rPr lang="en-GB" b="1" dirty="0"/>
              <a:t>is ‘The Bloody Code’?</a:t>
            </a:r>
          </a:p>
          <a:p>
            <a:r>
              <a:rPr lang="en-GB" b="1" dirty="0"/>
              <a:t>Why was The Bloody Code introduced?</a:t>
            </a:r>
          </a:p>
          <a:p>
            <a:r>
              <a:rPr lang="en-GB" b="1" dirty="0"/>
              <a:t>How did The Bloody Code end?</a:t>
            </a:r>
          </a:p>
          <a:p>
            <a:r>
              <a:rPr lang="en-GB" b="1" dirty="0"/>
              <a:t>What were common punishments during this time?</a:t>
            </a:r>
          </a:p>
          <a:p>
            <a:r>
              <a:rPr lang="en-GB" b="1" dirty="0"/>
              <a:t>What crimes carried the death penalty during this time?</a:t>
            </a:r>
          </a:p>
          <a:p>
            <a:r>
              <a:rPr lang="en-GB" b="1" dirty="0"/>
              <a:t>Facts and statistics (e.g. How many deaths were recorded)</a:t>
            </a:r>
          </a:p>
          <a:p>
            <a:pPr marL="0" indent="0">
              <a:buNone/>
            </a:pPr>
            <a:endParaRPr lang="en-US" dirty="0"/>
          </a:p>
        </p:txBody>
      </p:sp>
    </p:spTree>
    <p:extLst>
      <p:ext uri="{BB962C8B-B14F-4D97-AF65-F5344CB8AC3E}">
        <p14:creationId xmlns:p14="http://schemas.microsoft.com/office/powerpoint/2010/main" val="4700540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8968" y="2833597"/>
            <a:ext cx="10515600" cy="4351338"/>
          </a:xfrm>
        </p:spPr>
        <p:txBody>
          <a:bodyPr>
            <a:normAutofit/>
          </a:bodyPr>
          <a:lstStyle/>
          <a:p>
            <a:pPr marL="0" indent="0">
              <a:buNone/>
            </a:pPr>
            <a:r>
              <a:rPr lang="en-GB" sz="3600" b="1" u="sng" dirty="0"/>
              <a:t>What is ‘The Bloody Code’?</a:t>
            </a:r>
          </a:p>
          <a:p>
            <a:pPr marL="0" indent="0">
              <a:buNone/>
            </a:pPr>
            <a:r>
              <a:rPr lang="en-GB" i="1" dirty="0">
                <a:latin typeface="Karla"/>
              </a:rPr>
              <a:t>The 'Bloody Code' was the name given to the English legal system from the late 17th Century to the early 19th Century.</a:t>
            </a:r>
            <a:br>
              <a:rPr lang="en-GB" i="1" dirty="0">
                <a:latin typeface="Karla"/>
              </a:rPr>
            </a:br>
            <a:r>
              <a:rPr lang="en-GB" i="1" dirty="0" smtClean="0">
                <a:latin typeface="Karla"/>
              </a:rPr>
              <a:t>It </a:t>
            </a:r>
            <a:r>
              <a:rPr lang="en-GB" i="1" dirty="0">
                <a:latin typeface="Karla"/>
              </a:rPr>
              <a:t>was known as the Bloody Code because of the huge numbers of crimes for which the death penalty could be imposed. It would seem as if every crime was punishable by death in the 1800s, even those which we would consider to be very minor or trivial today such as stealing a rabbit.</a:t>
            </a:r>
          </a:p>
          <a:p>
            <a:pPr marL="0" indent="0">
              <a:buNone/>
            </a:pPr>
            <a:r>
              <a:rPr lang="en-GB" dirty="0">
                <a:solidFill>
                  <a:srgbClr val="00AFAA"/>
                </a:solidFill>
                <a:latin typeface="Karla"/>
                <a:hlinkClick r:id="rId2"/>
              </a:rPr>
              <a:t/>
            </a:r>
            <a:br>
              <a:rPr lang="en-GB" dirty="0">
                <a:solidFill>
                  <a:srgbClr val="00AFAA"/>
                </a:solidFill>
                <a:latin typeface="Karla"/>
                <a:hlinkClick r:id="rId2"/>
              </a:rPr>
            </a:br>
            <a:endParaRPr lang="en-US" dirty="0"/>
          </a:p>
        </p:txBody>
      </p:sp>
      <p:pic>
        <p:nvPicPr>
          <p:cNvPr id="4" name="Picture 3"/>
          <p:cNvPicPr>
            <a:picLocks noChangeAspect="1"/>
          </p:cNvPicPr>
          <p:nvPr/>
        </p:nvPicPr>
        <p:blipFill>
          <a:blip r:embed="rId3"/>
          <a:stretch>
            <a:fillRect/>
          </a:stretch>
        </p:blipFill>
        <p:spPr>
          <a:xfrm>
            <a:off x="156888" y="0"/>
            <a:ext cx="4655744" cy="2725313"/>
          </a:xfrm>
          <a:prstGeom prst="rect">
            <a:avLst/>
          </a:prstGeom>
        </p:spPr>
      </p:pic>
    </p:spTree>
    <p:extLst>
      <p:ext uri="{BB962C8B-B14F-4D97-AF65-F5344CB8AC3E}">
        <p14:creationId xmlns:p14="http://schemas.microsoft.com/office/powerpoint/2010/main" val="39012808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179</Words>
  <Application>Microsoft Office PowerPoint</Application>
  <PresentationFormat>Widescreen</PresentationFormat>
  <Paragraphs>28</Paragraphs>
  <Slides>5</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vt:i4>
      </vt:variant>
    </vt:vector>
  </HeadingPairs>
  <TitlesOfParts>
    <vt:vector size="14" baseType="lpstr">
      <vt:lpstr>AR ESSENCE</vt:lpstr>
      <vt:lpstr>Arial</vt:lpstr>
      <vt:lpstr>Berlin Sans FB Demi</vt:lpstr>
      <vt:lpstr>Calibri</vt:lpstr>
      <vt:lpstr>Calibri Light</vt:lpstr>
      <vt:lpstr>Chiller</vt:lpstr>
      <vt:lpstr>Irish Grover</vt:lpstr>
      <vt:lpstr>Karla</vt:lpstr>
      <vt:lpstr>Office Theme</vt:lpstr>
      <vt:lpstr>PowerPoint Presentation</vt:lpstr>
      <vt:lpstr>PowerPoint Presentation</vt:lpstr>
      <vt:lpstr>Remind me of the features…</vt:lpstr>
      <vt:lpstr>The Bloody Code</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Baldock</dc:creator>
  <cp:lastModifiedBy>Alex Gill</cp:lastModifiedBy>
  <cp:revision>6</cp:revision>
  <dcterms:created xsi:type="dcterms:W3CDTF">2018-09-28T13:41:22Z</dcterms:created>
  <dcterms:modified xsi:type="dcterms:W3CDTF">2020-09-24T09:35:19Z</dcterms:modified>
</cp:coreProperties>
</file>