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69" r:id="rId2"/>
    <p:sldId id="263" r:id="rId3"/>
    <p:sldId id="257" r:id="rId4"/>
    <p:sldId id="264" r:id="rId5"/>
    <p:sldId id="270" r:id="rId6"/>
    <p:sldId id="261" r:id="rId7"/>
    <p:sldId id="266" r:id="rId8"/>
    <p:sldId id="267" r:id="rId9"/>
    <p:sldId id="268"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7" d="100"/>
          <a:sy n="87" d="100"/>
        </p:scale>
        <p:origin x="533" y="4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1F179D4-8E3A-49ED-A284-6B8762A4C482}" type="datetimeFigureOut">
              <a:rPr lang="en-GB" smtClean="0"/>
              <a:t>06/09/2020</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9BB742-604E-4AC6-A239-B4E51B88DAD2}" type="slidenum">
              <a:rPr lang="en-GB" smtClean="0"/>
              <a:t>‹#›</a:t>
            </a:fld>
            <a:endParaRPr lang="en-GB"/>
          </a:p>
        </p:txBody>
      </p:sp>
    </p:spTree>
    <p:extLst>
      <p:ext uri="{BB962C8B-B14F-4D97-AF65-F5344CB8AC3E}">
        <p14:creationId xmlns:p14="http://schemas.microsoft.com/office/powerpoint/2010/main" val="1153341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cs typeface="Arial" panose="020B0604020202020204" pitchFamily="34" charset="0"/>
            </a:endParaRPr>
          </a:p>
        </p:txBody>
      </p:sp>
      <p:sp>
        <p:nvSpPr>
          <p:cNvPr id="11268" name="Slide Number Placeholder 3"/>
          <p:cNvSpPr>
            <a:spLocks noGrp="1"/>
          </p:cNvSpPr>
          <p:nvPr>
            <p:ph type="sldNum" sz="quarter" idx="5"/>
          </p:nvPr>
        </p:nvSpPr>
        <p:spPr bwMode="auto">
          <a:xfrm>
            <a:off x="5588000" y="6397625"/>
            <a:ext cx="4276725" cy="3365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A7E03202-2037-431A-AF76-60A712DBCC05}" type="slidenum">
              <a:rPr lang="en-GB" altLang="en-US" smtClean="0">
                <a:solidFill>
                  <a:srgbClr val="000000"/>
                </a:solidFill>
                <a:latin typeface="Calibri" panose="020F0502020204030204" pitchFamily="34" charset="0"/>
                <a:ea typeface="MS PGothic" panose="020B0600070205080204" pitchFamily="34" charset="-128"/>
              </a:rPr>
              <a:pPr fontAlgn="base">
                <a:spcBef>
                  <a:spcPct val="0"/>
                </a:spcBef>
                <a:spcAft>
                  <a:spcPct val="0"/>
                </a:spcAft>
              </a:pPr>
              <a:t>2</a:t>
            </a:fld>
            <a:endParaRPr lang="en-GB" altLang="en-US">
              <a:solidFill>
                <a:srgbClr val="000000"/>
              </a:solidFill>
              <a:latin typeface="Calibri" panose="020F0502020204030204" pitchFamily="34" charset="0"/>
              <a:ea typeface="MS PGothic" panose="020B0600070205080204" pitchFamily="34" charset="-128"/>
            </a:endParaRPr>
          </a:p>
        </p:txBody>
      </p:sp>
    </p:spTree>
    <p:extLst>
      <p:ext uri="{BB962C8B-B14F-4D97-AF65-F5344CB8AC3E}">
        <p14:creationId xmlns:p14="http://schemas.microsoft.com/office/powerpoint/2010/main" val="8243042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8DF32109-5530-4301-9CCE-4D186A77F507}" type="datetimeFigureOut">
              <a:rPr lang="en-GB" smtClean="0"/>
              <a:t>06/09/2020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3A1C06E-6FB5-441D-B717-828102F5DA1F}" type="slidenum">
              <a:rPr lang="en-GB" smtClean="0"/>
              <a:t>‹#›</a:t>
            </a:fld>
            <a:endParaRPr lang="en-GB"/>
          </a:p>
        </p:txBody>
      </p:sp>
    </p:spTree>
    <p:extLst>
      <p:ext uri="{BB962C8B-B14F-4D97-AF65-F5344CB8AC3E}">
        <p14:creationId xmlns:p14="http://schemas.microsoft.com/office/powerpoint/2010/main" val="31607308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DF32109-5530-4301-9CCE-4D186A77F507}" type="datetimeFigureOut">
              <a:rPr lang="en-GB" smtClean="0"/>
              <a:t>06/09/2020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3A1C06E-6FB5-441D-B717-828102F5DA1F}" type="slidenum">
              <a:rPr lang="en-GB" smtClean="0"/>
              <a:t>‹#›</a:t>
            </a:fld>
            <a:endParaRPr lang="en-GB"/>
          </a:p>
        </p:txBody>
      </p:sp>
    </p:spTree>
    <p:extLst>
      <p:ext uri="{BB962C8B-B14F-4D97-AF65-F5344CB8AC3E}">
        <p14:creationId xmlns:p14="http://schemas.microsoft.com/office/powerpoint/2010/main" val="21074268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DF32109-5530-4301-9CCE-4D186A77F507}" type="datetimeFigureOut">
              <a:rPr lang="en-GB" smtClean="0"/>
              <a:t>06/09/2020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3A1C06E-6FB5-441D-B717-828102F5DA1F}" type="slidenum">
              <a:rPr lang="en-GB" smtClean="0"/>
              <a:t>‹#›</a:t>
            </a:fld>
            <a:endParaRPr lang="en-GB"/>
          </a:p>
        </p:txBody>
      </p:sp>
    </p:spTree>
    <p:extLst>
      <p:ext uri="{BB962C8B-B14F-4D97-AF65-F5344CB8AC3E}">
        <p14:creationId xmlns:p14="http://schemas.microsoft.com/office/powerpoint/2010/main" val="25894004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KSL slide">
    <p:spTree>
      <p:nvGrpSpPr>
        <p:cNvPr id="1" name=""/>
        <p:cNvGrpSpPr/>
        <p:nvPr/>
      </p:nvGrpSpPr>
      <p:grpSpPr>
        <a:xfrm>
          <a:off x="0" y="0"/>
          <a:ext cx="0" cy="0"/>
          <a:chOff x="0" y="0"/>
          <a:chExt cx="0" cy="0"/>
        </a:xfrm>
      </p:grpSpPr>
      <p:sp>
        <p:nvSpPr>
          <p:cNvPr id="18" name="Text Placeholder 17"/>
          <p:cNvSpPr>
            <a:spLocks noGrp="1"/>
          </p:cNvSpPr>
          <p:nvPr>
            <p:ph type="body" sz="quarter" idx="15"/>
          </p:nvPr>
        </p:nvSpPr>
        <p:spPr>
          <a:xfrm>
            <a:off x="677334" y="1332653"/>
            <a:ext cx="10799233" cy="2102879"/>
          </a:xfrm>
          <a:prstGeom prst="rect">
            <a:avLst/>
          </a:prstGeom>
        </p:spPr>
        <p:txBody>
          <a:bodyPr/>
          <a:lstStyle>
            <a:lvl1pPr marL="342900" indent="-342900">
              <a:buFontTx/>
              <a:buBlip>
                <a:blip r:embed="rId2"/>
              </a:buBlip>
              <a:defRPr sz="2400"/>
            </a:lvl1pPr>
            <a:lvl2pPr marL="742950" indent="-285750">
              <a:buFont typeface="Arial" panose="020B0604020202020204" pitchFamily="34" charset="0"/>
              <a:buChar char="•"/>
              <a:defRPr sz="2000" baseline="0"/>
            </a:lvl2pPr>
            <a:lvl3pPr marL="1143000" marR="0" indent="-228600" algn="l" defTabSz="457200" rtl="0" eaLnBrk="1" fontAlgn="base" latinLnBrk="0" hangingPunct="1">
              <a:lnSpc>
                <a:spcPct val="100000"/>
              </a:lnSpc>
              <a:spcBef>
                <a:spcPct val="20000"/>
              </a:spcBef>
              <a:spcAft>
                <a:spcPct val="0"/>
              </a:spcAft>
              <a:buClrTx/>
              <a:buSzTx/>
              <a:buFont typeface="Courier New" panose="02070309020205020404" pitchFamily="49" charset="0"/>
              <a:buChar char="o"/>
              <a:tabLst/>
              <a:defRPr sz="2000" baseline="0"/>
            </a:lvl3pPr>
          </a:lstStyle>
          <a:p>
            <a:pPr lvl="0"/>
            <a:r>
              <a:rPr lang="en-US"/>
              <a:t>Click to edit Master text styles</a:t>
            </a:r>
          </a:p>
          <a:p>
            <a:pPr lvl="1"/>
            <a:r>
              <a:rPr lang="en-US"/>
              <a:t>Second level</a:t>
            </a:r>
          </a:p>
          <a:p>
            <a:pPr lvl="2"/>
            <a:r>
              <a:rPr lang="en-US"/>
              <a:t>Third level</a:t>
            </a:r>
          </a:p>
          <a:p>
            <a:pPr lvl="3"/>
            <a:r>
              <a:rPr lang="en-US"/>
              <a:t>Fourth level</a:t>
            </a:r>
          </a:p>
        </p:txBody>
      </p:sp>
      <p:sp>
        <p:nvSpPr>
          <p:cNvPr id="2" name="Title 1"/>
          <p:cNvSpPr>
            <a:spLocks noGrp="1"/>
          </p:cNvSpPr>
          <p:nvPr>
            <p:ph type="title"/>
          </p:nvPr>
        </p:nvSpPr>
        <p:spPr>
          <a:xfrm>
            <a:off x="677332" y="130630"/>
            <a:ext cx="10799235" cy="927463"/>
          </a:xfrm>
        </p:spPr>
        <p:txBody>
          <a:bodyPr/>
          <a:lstStyle>
            <a:lvl1pPr>
              <a:defRPr/>
            </a:lvl1pPr>
          </a:lstStyle>
          <a:p>
            <a:r>
              <a:rPr lang="en-US"/>
              <a:t>Click to edit Master title style</a:t>
            </a:r>
            <a:endParaRPr lang="en-GB" dirty="0"/>
          </a:p>
        </p:txBody>
      </p:sp>
      <p:sp>
        <p:nvSpPr>
          <p:cNvPr id="4" name="Slide Number Placeholder 5"/>
          <p:cNvSpPr>
            <a:spLocks noGrp="1"/>
          </p:cNvSpPr>
          <p:nvPr>
            <p:ph type="sldNum" sz="quarter" idx="16"/>
          </p:nvPr>
        </p:nvSpPr>
        <p:spPr/>
        <p:txBody>
          <a:bodyPr/>
          <a:lstStyle>
            <a:lvl1pPr defTabSz="914400" eaLnBrk="1" fontAlgn="auto" hangingPunct="1">
              <a:spcBef>
                <a:spcPts val="0"/>
              </a:spcBef>
              <a:spcAft>
                <a:spcPts val="0"/>
              </a:spcAft>
              <a:defRPr>
                <a:ea typeface="+mn-ea"/>
              </a:defRPr>
            </a:lvl1pPr>
          </a:lstStyle>
          <a:p>
            <a:pPr>
              <a:defRPr/>
            </a:pPr>
            <a:r>
              <a:rPr lang="en-US" altLang="en-US"/>
              <a:t> Slide </a:t>
            </a:r>
            <a:fld id="{9FA782BB-8CF5-4B4C-BF6E-1F897E7A4BD9}" type="slidenum">
              <a:rPr lang="en-US" altLang="en-US"/>
              <a:pPr>
                <a:defRPr/>
              </a:pPr>
              <a:t>‹#›</a:t>
            </a:fld>
            <a:endParaRPr lang="en-US" altLang="en-US"/>
          </a:p>
        </p:txBody>
      </p:sp>
      <p:sp>
        <p:nvSpPr>
          <p:cNvPr id="5" name="Footer Placeholder 1"/>
          <p:cNvSpPr>
            <a:spLocks noGrp="1"/>
          </p:cNvSpPr>
          <p:nvPr>
            <p:ph type="ftr" sz="quarter" idx="17"/>
          </p:nvPr>
        </p:nvSpPr>
        <p:spPr/>
        <p:txBody>
          <a:bodyPr/>
          <a:lstStyle>
            <a:lvl1pPr defTabSz="914400" fontAlgn="auto">
              <a:spcBef>
                <a:spcPts val="0"/>
              </a:spcBef>
              <a:spcAft>
                <a:spcPts val="0"/>
              </a:spcAft>
              <a:defRPr>
                <a:ea typeface="+mn-ea"/>
              </a:defRPr>
            </a:lvl1pPr>
          </a:lstStyle>
          <a:p>
            <a:pPr>
              <a:defRPr/>
            </a:pPr>
            <a:r>
              <a:rPr lang="en-US" altLang="en-US"/>
              <a:t>© The Key Support Services Ltd</a:t>
            </a:r>
            <a:endParaRPr lang="en-GB" sz="1200">
              <a:solidFill>
                <a:srgbClr val="12263F">
                  <a:tint val="75000"/>
                </a:srgbClr>
              </a:solidFill>
              <a:latin typeface="Calibri" panose="020F0502020204030204" pitchFamily="34" charset="0"/>
            </a:endParaRPr>
          </a:p>
        </p:txBody>
      </p:sp>
    </p:spTree>
    <p:extLst>
      <p:ext uri="{BB962C8B-B14F-4D97-AF65-F5344CB8AC3E}">
        <p14:creationId xmlns:p14="http://schemas.microsoft.com/office/powerpoint/2010/main" val="20376678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DF32109-5530-4301-9CCE-4D186A77F507}" type="datetimeFigureOut">
              <a:rPr lang="en-GB" smtClean="0"/>
              <a:t>06/09/2020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3A1C06E-6FB5-441D-B717-828102F5DA1F}" type="slidenum">
              <a:rPr lang="en-GB" smtClean="0"/>
              <a:t>‹#›</a:t>
            </a:fld>
            <a:endParaRPr lang="en-GB"/>
          </a:p>
        </p:txBody>
      </p:sp>
    </p:spTree>
    <p:extLst>
      <p:ext uri="{BB962C8B-B14F-4D97-AF65-F5344CB8AC3E}">
        <p14:creationId xmlns:p14="http://schemas.microsoft.com/office/powerpoint/2010/main" val="29135192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DF32109-5530-4301-9CCE-4D186A77F507}" type="datetimeFigureOut">
              <a:rPr lang="en-GB" smtClean="0"/>
              <a:t>06/09/2020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3A1C06E-6FB5-441D-B717-828102F5DA1F}" type="slidenum">
              <a:rPr lang="en-GB" smtClean="0"/>
              <a:t>‹#›</a:t>
            </a:fld>
            <a:endParaRPr lang="en-GB"/>
          </a:p>
        </p:txBody>
      </p:sp>
    </p:spTree>
    <p:extLst>
      <p:ext uri="{BB962C8B-B14F-4D97-AF65-F5344CB8AC3E}">
        <p14:creationId xmlns:p14="http://schemas.microsoft.com/office/powerpoint/2010/main" val="27330600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8DF32109-5530-4301-9CCE-4D186A77F507}" type="datetimeFigureOut">
              <a:rPr lang="en-GB" smtClean="0"/>
              <a:t>06/09/2020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3A1C06E-6FB5-441D-B717-828102F5DA1F}" type="slidenum">
              <a:rPr lang="en-GB" smtClean="0"/>
              <a:t>‹#›</a:t>
            </a:fld>
            <a:endParaRPr lang="en-GB"/>
          </a:p>
        </p:txBody>
      </p:sp>
    </p:spTree>
    <p:extLst>
      <p:ext uri="{BB962C8B-B14F-4D97-AF65-F5344CB8AC3E}">
        <p14:creationId xmlns:p14="http://schemas.microsoft.com/office/powerpoint/2010/main" val="34433844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8DF32109-5530-4301-9CCE-4D186A77F507}" type="datetimeFigureOut">
              <a:rPr lang="en-GB" smtClean="0"/>
              <a:t>06/09/2020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3A1C06E-6FB5-441D-B717-828102F5DA1F}" type="slidenum">
              <a:rPr lang="en-GB" smtClean="0"/>
              <a:t>‹#›</a:t>
            </a:fld>
            <a:endParaRPr lang="en-GB"/>
          </a:p>
        </p:txBody>
      </p:sp>
    </p:spTree>
    <p:extLst>
      <p:ext uri="{BB962C8B-B14F-4D97-AF65-F5344CB8AC3E}">
        <p14:creationId xmlns:p14="http://schemas.microsoft.com/office/powerpoint/2010/main" val="8761306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8DF32109-5530-4301-9CCE-4D186A77F507}" type="datetimeFigureOut">
              <a:rPr lang="en-GB" smtClean="0"/>
              <a:t>06/09/2020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3A1C06E-6FB5-441D-B717-828102F5DA1F}" type="slidenum">
              <a:rPr lang="en-GB" smtClean="0"/>
              <a:t>‹#›</a:t>
            </a:fld>
            <a:endParaRPr lang="en-GB"/>
          </a:p>
        </p:txBody>
      </p:sp>
    </p:spTree>
    <p:extLst>
      <p:ext uri="{BB962C8B-B14F-4D97-AF65-F5344CB8AC3E}">
        <p14:creationId xmlns:p14="http://schemas.microsoft.com/office/powerpoint/2010/main" val="31729664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F32109-5530-4301-9CCE-4D186A77F507}" type="datetimeFigureOut">
              <a:rPr lang="en-GB" smtClean="0"/>
              <a:t>06/09/2020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3A1C06E-6FB5-441D-B717-828102F5DA1F}" type="slidenum">
              <a:rPr lang="en-GB" smtClean="0"/>
              <a:t>‹#›</a:t>
            </a:fld>
            <a:endParaRPr lang="en-GB"/>
          </a:p>
        </p:txBody>
      </p:sp>
    </p:spTree>
    <p:extLst>
      <p:ext uri="{BB962C8B-B14F-4D97-AF65-F5344CB8AC3E}">
        <p14:creationId xmlns:p14="http://schemas.microsoft.com/office/powerpoint/2010/main" val="40144354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DF32109-5530-4301-9CCE-4D186A77F507}" type="datetimeFigureOut">
              <a:rPr lang="en-GB" smtClean="0"/>
              <a:t>06/09/2020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3A1C06E-6FB5-441D-B717-828102F5DA1F}" type="slidenum">
              <a:rPr lang="en-GB" smtClean="0"/>
              <a:t>‹#›</a:t>
            </a:fld>
            <a:endParaRPr lang="en-GB"/>
          </a:p>
        </p:txBody>
      </p:sp>
    </p:spTree>
    <p:extLst>
      <p:ext uri="{BB962C8B-B14F-4D97-AF65-F5344CB8AC3E}">
        <p14:creationId xmlns:p14="http://schemas.microsoft.com/office/powerpoint/2010/main" val="6155107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DF32109-5530-4301-9CCE-4D186A77F507}" type="datetimeFigureOut">
              <a:rPr lang="en-GB" smtClean="0"/>
              <a:t>06/09/2020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3A1C06E-6FB5-441D-B717-828102F5DA1F}" type="slidenum">
              <a:rPr lang="en-GB" smtClean="0"/>
              <a:t>‹#›</a:t>
            </a:fld>
            <a:endParaRPr lang="en-GB"/>
          </a:p>
        </p:txBody>
      </p:sp>
    </p:spTree>
    <p:extLst>
      <p:ext uri="{BB962C8B-B14F-4D97-AF65-F5344CB8AC3E}">
        <p14:creationId xmlns:p14="http://schemas.microsoft.com/office/powerpoint/2010/main" val="34793715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DF32109-5530-4301-9CCE-4D186A77F507}" type="datetimeFigureOut">
              <a:rPr lang="en-GB" smtClean="0"/>
              <a:t>06/09/2020</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A1C06E-6FB5-441D-B717-828102F5DA1F}" type="slidenum">
              <a:rPr lang="en-GB" smtClean="0"/>
              <a:t>‹#›</a:t>
            </a:fld>
            <a:endParaRPr lang="en-GB"/>
          </a:p>
        </p:txBody>
      </p:sp>
    </p:spTree>
    <p:extLst>
      <p:ext uri="{BB962C8B-B14F-4D97-AF65-F5344CB8AC3E}">
        <p14:creationId xmlns:p14="http://schemas.microsoft.com/office/powerpoint/2010/main" val="11472150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995124"/>
            <a:ext cx="9144000" cy="2387600"/>
          </a:xfrm>
        </p:spPr>
        <p:txBody>
          <a:bodyPr>
            <a:normAutofit fontScale="90000"/>
          </a:bodyPr>
          <a:lstStyle/>
          <a:p>
            <a:r>
              <a:rPr lang="en-US" dirty="0">
                <a:solidFill>
                  <a:srgbClr val="FF0000"/>
                </a:solidFill>
                <a:latin typeface="Comic Sans MS" panose="030F0702030302020204" pitchFamily="66" charset="0"/>
              </a:rPr>
              <a:t>P</a:t>
            </a:r>
            <a:r>
              <a:rPr lang="en-US" dirty="0">
                <a:latin typeface="Comic Sans MS" panose="030F0702030302020204" pitchFamily="66" charset="0"/>
              </a:rPr>
              <a:t>ersonal </a:t>
            </a:r>
            <a:r>
              <a:rPr lang="en-US" dirty="0">
                <a:solidFill>
                  <a:srgbClr val="FF0000"/>
                </a:solidFill>
                <a:latin typeface="Comic Sans MS" panose="030F0702030302020204" pitchFamily="66" charset="0"/>
              </a:rPr>
              <a:t>S</a:t>
            </a:r>
            <a:r>
              <a:rPr lang="en-US" dirty="0">
                <a:latin typeface="Comic Sans MS" panose="030F0702030302020204" pitchFamily="66" charset="0"/>
              </a:rPr>
              <a:t>ocial </a:t>
            </a:r>
            <a:r>
              <a:rPr lang="en-US" dirty="0">
                <a:solidFill>
                  <a:srgbClr val="FF0000"/>
                </a:solidFill>
                <a:latin typeface="Comic Sans MS" panose="030F0702030302020204" pitchFamily="66" charset="0"/>
              </a:rPr>
              <a:t>H</a:t>
            </a:r>
            <a:r>
              <a:rPr lang="en-US" dirty="0">
                <a:latin typeface="Comic Sans MS" panose="030F0702030302020204" pitchFamily="66" charset="0"/>
              </a:rPr>
              <a:t>ealth </a:t>
            </a:r>
            <a:r>
              <a:rPr lang="en-US" dirty="0">
                <a:solidFill>
                  <a:srgbClr val="FF0000"/>
                </a:solidFill>
                <a:latin typeface="Comic Sans MS" panose="030F0702030302020204" pitchFamily="66" charset="0"/>
              </a:rPr>
              <a:t>E</a:t>
            </a:r>
            <a:r>
              <a:rPr lang="en-US" dirty="0">
                <a:latin typeface="Comic Sans MS" panose="030F0702030302020204" pitchFamily="66" charset="0"/>
              </a:rPr>
              <a:t>conomics (</a:t>
            </a:r>
            <a:r>
              <a:rPr lang="en-US" dirty="0">
                <a:solidFill>
                  <a:srgbClr val="FF0000"/>
                </a:solidFill>
                <a:latin typeface="Comic Sans MS" panose="030F0702030302020204" pitchFamily="66" charset="0"/>
              </a:rPr>
              <a:t>PSHE</a:t>
            </a:r>
            <a:r>
              <a:rPr lang="en-US" dirty="0">
                <a:latin typeface="Comic Sans MS" panose="030F0702030302020204" pitchFamily="66" charset="0"/>
              </a:rPr>
              <a:t>) </a:t>
            </a:r>
            <a:br>
              <a:rPr lang="en-US" dirty="0">
                <a:latin typeface="Comic Sans MS" panose="030F0702030302020204" pitchFamily="66" charset="0"/>
              </a:rPr>
            </a:br>
            <a:r>
              <a:rPr lang="en-US" dirty="0">
                <a:latin typeface="Comic Sans MS" panose="030F0702030302020204" pitchFamily="66" charset="0"/>
              </a:rPr>
              <a:t>and </a:t>
            </a:r>
            <a:br>
              <a:rPr lang="en-US" dirty="0">
                <a:latin typeface="Comic Sans MS" panose="030F0702030302020204" pitchFamily="66" charset="0"/>
              </a:rPr>
            </a:br>
            <a:r>
              <a:rPr lang="en-US" dirty="0">
                <a:solidFill>
                  <a:srgbClr val="FF0000"/>
                </a:solidFill>
                <a:latin typeface="Comic Sans MS" panose="030F0702030302020204" pitchFamily="66" charset="0"/>
              </a:rPr>
              <a:t>R</a:t>
            </a:r>
            <a:r>
              <a:rPr lang="en-US" dirty="0">
                <a:latin typeface="Comic Sans MS" panose="030F0702030302020204" pitchFamily="66" charset="0"/>
              </a:rPr>
              <a:t>elationships and </a:t>
            </a:r>
            <a:r>
              <a:rPr lang="en-US" dirty="0">
                <a:solidFill>
                  <a:srgbClr val="FF0000"/>
                </a:solidFill>
                <a:latin typeface="Comic Sans MS" panose="030F0702030302020204" pitchFamily="66" charset="0"/>
              </a:rPr>
              <a:t>S</a:t>
            </a:r>
            <a:r>
              <a:rPr lang="en-US" dirty="0">
                <a:latin typeface="Comic Sans MS" panose="030F0702030302020204" pitchFamily="66" charset="0"/>
              </a:rPr>
              <a:t>ex </a:t>
            </a:r>
            <a:r>
              <a:rPr lang="en-US" dirty="0">
                <a:solidFill>
                  <a:srgbClr val="FF0000"/>
                </a:solidFill>
                <a:latin typeface="Comic Sans MS" panose="030F0702030302020204" pitchFamily="66" charset="0"/>
              </a:rPr>
              <a:t>E</a:t>
            </a:r>
            <a:r>
              <a:rPr lang="en-US" dirty="0">
                <a:latin typeface="Comic Sans MS" panose="030F0702030302020204" pitchFamily="66" charset="0"/>
              </a:rPr>
              <a:t>ducation (</a:t>
            </a:r>
            <a:r>
              <a:rPr lang="en-US" dirty="0">
                <a:solidFill>
                  <a:srgbClr val="FF0000"/>
                </a:solidFill>
                <a:latin typeface="Comic Sans MS" panose="030F0702030302020204" pitchFamily="66" charset="0"/>
              </a:rPr>
              <a:t>RSE</a:t>
            </a:r>
            <a:r>
              <a:rPr lang="en-US" dirty="0">
                <a:latin typeface="Comic Sans MS" panose="030F0702030302020204" pitchFamily="66" charset="0"/>
              </a:rPr>
              <a:t>)</a:t>
            </a:r>
            <a:endParaRPr lang="en-GB" dirty="0">
              <a:latin typeface="Comic Sans MS" panose="030F0702030302020204" pitchFamily="66" charset="0"/>
            </a:endParaRPr>
          </a:p>
        </p:txBody>
      </p:sp>
      <p:sp>
        <p:nvSpPr>
          <p:cNvPr id="3" name="Subtitle 2"/>
          <p:cNvSpPr>
            <a:spLocks noGrp="1"/>
          </p:cNvSpPr>
          <p:nvPr>
            <p:ph type="subTitle" idx="1"/>
          </p:nvPr>
        </p:nvSpPr>
        <p:spPr>
          <a:xfrm>
            <a:off x="1603131" y="5606684"/>
            <a:ext cx="9144000" cy="1655762"/>
          </a:xfrm>
        </p:spPr>
        <p:txBody>
          <a:bodyPr/>
          <a:lstStyle/>
          <a:p>
            <a:r>
              <a:rPr lang="en-GB" dirty="0" err="1">
                <a:latin typeface="Comic Sans MS" panose="030F0702030302020204" pitchFamily="66" charset="0"/>
              </a:rPr>
              <a:t>Moldgreen</a:t>
            </a:r>
            <a:r>
              <a:rPr lang="en-GB" dirty="0">
                <a:latin typeface="Comic Sans MS" panose="030F0702030302020204" pitchFamily="66" charset="0"/>
              </a:rPr>
              <a:t> Community Primary School</a:t>
            </a:r>
          </a:p>
        </p:txBody>
      </p:sp>
      <p:pic>
        <p:nvPicPr>
          <p:cNvPr id="5" name="Picture 4">
            <a:extLst>
              <a:ext uri="{FF2B5EF4-FFF2-40B4-BE49-F238E27FC236}">
                <a16:creationId xmlns:a16="http://schemas.microsoft.com/office/drawing/2014/main" id="{45FD934A-C680-4DAE-AFC7-A3166EA6A359}"/>
              </a:ext>
            </a:extLst>
          </p:cNvPr>
          <p:cNvPicPr>
            <a:picLocks noChangeAspect="1"/>
          </p:cNvPicPr>
          <p:nvPr/>
        </p:nvPicPr>
        <p:blipFill>
          <a:blip r:embed="rId2"/>
          <a:stretch>
            <a:fillRect/>
          </a:stretch>
        </p:blipFill>
        <p:spPr>
          <a:xfrm>
            <a:off x="412581" y="247360"/>
            <a:ext cx="1038095" cy="1352381"/>
          </a:xfrm>
          <a:prstGeom prst="rect">
            <a:avLst/>
          </a:prstGeom>
        </p:spPr>
      </p:pic>
      <p:pic>
        <p:nvPicPr>
          <p:cNvPr id="10" name="Picture 9">
            <a:extLst>
              <a:ext uri="{FF2B5EF4-FFF2-40B4-BE49-F238E27FC236}">
                <a16:creationId xmlns:a16="http://schemas.microsoft.com/office/drawing/2014/main" id="{98DFEA11-8222-423E-BA4C-7E61818AA41C}"/>
              </a:ext>
            </a:extLst>
          </p:cNvPr>
          <p:cNvPicPr>
            <a:picLocks noChangeAspect="1"/>
          </p:cNvPicPr>
          <p:nvPr/>
        </p:nvPicPr>
        <p:blipFill>
          <a:blip r:embed="rId2"/>
          <a:stretch>
            <a:fillRect/>
          </a:stretch>
        </p:blipFill>
        <p:spPr>
          <a:xfrm>
            <a:off x="596918" y="4846813"/>
            <a:ext cx="1038095" cy="1352381"/>
          </a:xfrm>
          <a:prstGeom prst="rect">
            <a:avLst/>
          </a:prstGeom>
        </p:spPr>
      </p:pic>
      <p:pic>
        <p:nvPicPr>
          <p:cNvPr id="12" name="Picture 11">
            <a:extLst>
              <a:ext uri="{FF2B5EF4-FFF2-40B4-BE49-F238E27FC236}">
                <a16:creationId xmlns:a16="http://schemas.microsoft.com/office/drawing/2014/main" id="{2F81CE2B-531F-4C7E-B436-B1569D711748}"/>
              </a:ext>
            </a:extLst>
          </p:cNvPr>
          <p:cNvPicPr>
            <a:picLocks noChangeAspect="1"/>
          </p:cNvPicPr>
          <p:nvPr/>
        </p:nvPicPr>
        <p:blipFill>
          <a:blip r:embed="rId2"/>
          <a:stretch>
            <a:fillRect/>
          </a:stretch>
        </p:blipFill>
        <p:spPr>
          <a:xfrm>
            <a:off x="10715249" y="4846813"/>
            <a:ext cx="1038095" cy="1352381"/>
          </a:xfrm>
          <a:prstGeom prst="rect">
            <a:avLst/>
          </a:prstGeom>
        </p:spPr>
      </p:pic>
      <p:pic>
        <p:nvPicPr>
          <p:cNvPr id="14" name="Picture 13">
            <a:extLst>
              <a:ext uri="{FF2B5EF4-FFF2-40B4-BE49-F238E27FC236}">
                <a16:creationId xmlns:a16="http://schemas.microsoft.com/office/drawing/2014/main" id="{A9AE385F-987C-4D46-A8D6-7157BBD8237F}"/>
              </a:ext>
            </a:extLst>
          </p:cNvPr>
          <p:cNvPicPr>
            <a:picLocks noChangeAspect="1"/>
          </p:cNvPicPr>
          <p:nvPr/>
        </p:nvPicPr>
        <p:blipFill>
          <a:blip r:embed="rId2"/>
          <a:stretch>
            <a:fillRect/>
          </a:stretch>
        </p:blipFill>
        <p:spPr>
          <a:xfrm>
            <a:off x="10668000" y="187718"/>
            <a:ext cx="1038095" cy="1352381"/>
          </a:xfrm>
          <a:prstGeom prst="rect">
            <a:avLst/>
          </a:prstGeom>
        </p:spPr>
      </p:pic>
      <p:sp>
        <p:nvSpPr>
          <p:cNvPr id="15" name="WordArt 2">
            <a:extLst>
              <a:ext uri="{FF2B5EF4-FFF2-40B4-BE49-F238E27FC236}">
                <a16:creationId xmlns:a16="http://schemas.microsoft.com/office/drawing/2014/main" id="{AFC5A909-AE93-4037-8ED1-CFD7FAD801E6}"/>
              </a:ext>
            </a:extLst>
          </p:cNvPr>
          <p:cNvSpPr>
            <a:spLocks noChangeArrowheads="1" noChangeShapeType="1" noTextEdit="1"/>
          </p:cNvSpPr>
          <p:nvPr/>
        </p:nvSpPr>
        <p:spPr bwMode="auto">
          <a:xfrm>
            <a:off x="149113" y="1220328"/>
            <a:ext cx="1485900" cy="758826"/>
          </a:xfrm>
          <a:prstGeom prst="rect">
            <a:avLst/>
          </a:prstGeom>
          <a:extLst>
            <a:ext uri="{AF507438-7753-43E0-B8FC-AC1667EBCBE1}">
              <a14:hiddenEffects xmlns:a14="http://schemas.microsoft.com/office/drawing/2010/main">
                <a:effectLst/>
              </a14:hiddenEffects>
            </a:ext>
          </a:extLst>
        </p:spPr>
        <p:txBody>
          <a:bodyPr wrap="none" fromWordArt="1">
            <a:prstTxWarp prst="textArchDown">
              <a:avLst>
                <a:gd name="adj" fmla="val 20689980"/>
              </a:avLst>
            </a:prstTxWarp>
          </a:bodyPr>
          <a:lstStyle/>
          <a:p>
            <a:pPr algn="ctr" rtl="0">
              <a:buNone/>
            </a:pPr>
            <a:r>
              <a:rPr lang="en-GB" sz="1000" b="1" kern="10" spc="0" dirty="0">
                <a:ln w="9525">
                  <a:solidFill>
                    <a:srgbClr val="000000"/>
                  </a:solidFill>
                  <a:round/>
                  <a:headEnd/>
                  <a:tailEnd/>
                </a:ln>
                <a:solidFill>
                  <a:srgbClr val="000000"/>
                </a:solidFill>
                <a:effectLst/>
                <a:latin typeface="Arial" panose="020B0604020202020204" pitchFamily="34" charset="0"/>
                <a:cs typeface="Arial" panose="020B0604020202020204" pitchFamily="34" charset="0"/>
              </a:rPr>
              <a:t>High Standards in a Caring Environment</a:t>
            </a:r>
          </a:p>
        </p:txBody>
      </p:sp>
      <p:sp>
        <p:nvSpPr>
          <p:cNvPr id="17" name="WordArt 2">
            <a:extLst>
              <a:ext uri="{FF2B5EF4-FFF2-40B4-BE49-F238E27FC236}">
                <a16:creationId xmlns:a16="http://schemas.microsoft.com/office/drawing/2014/main" id="{FBA87033-D907-4274-845B-34818392BC65}"/>
              </a:ext>
            </a:extLst>
          </p:cNvPr>
          <p:cNvSpPr>
            <a:spLocks noChangeArrowheads="1" noChangeShapeType="1" noTextEdit="1"/>
          </p:cNvSpPr>
          <p:nvPr/>
        </p:nvSpPr>
        <p:spPr bwMode="auto">
          <a:xfrm>
            <a:off x="373015" y="5819781"/>
            <a:ext cx="1485900" cy="758826"/>
          </a:xfrm>
          <a:prstGeom prst="rect">
            <a:avLst/>
          </a:prstGeom>
          <a:extLst>
            <a:ext uri="{AF507438-7753-43E0-B8FC-AC1667EBCBE1}">
              <a14:hiddenEffects xmlns:a14="http://schemas.microsoft.com/office/drawing/2010/main">
                <a:effectLst/>
              </a14:hiddenEffects>
            </a:ext>
          </a:extLst>
        </p:spPr>
        <p:txBody>
          <a:bodyPr wrap="none" fromWordArt="1">
            <a:prstTxWarp prst="textArchDown">
              <a:avLst>
                <a:gd name="adj" fmla="val 20689980"/>
              </a:avLst>
            </a:prstTxWarp>
          </a:bodyPr>
          <a:lstStyle/>
          <a:p>
            <a:pPr algn="ctr" rtl="0">
              <a:buNone/>
            </a:pPr>
            <a:r>
              <a:rPr lang="en-GB" sz="1000" b="1" kern="10" spc="0" dirty="0">
                <a:ln w="9525">
                  <a:solidFill>
                    <a:srgbClr val="000000"/>
                  </a:solidFill>
                  <a:round/>
                  <a:headEnd/>
                  <a:tailEnd/>
                </a:ln>
                <a:solidFill>
                  <a:srgbClr val="000000"/>
                </a:solidFill>
                <a:effectLst/>
                <a:latin typeface="Arial" panose="020B0604020202020204" pitchFamily="34" charset="0"/>
                <a:cs typeface="Arial" panose="020B0604020202020204" pitchFamily="34" charset="0"/>
              </a:rPr>
              <a:t>High Standards in a Caring Environment</a:t>
            </a:r>
          </a:p>
        </p:txBody>
      </p:sp>
      <p:sp>
        <p:nvSpPr>
          <p:cNvPr id="19" name="WordArt 2">
            <a:extLst>
              <a:ext uri="{FF2B5EF4-FFF2-40B4-BE49-F238E27FC236}">
                <a16:creationId xmlns:a16="http://schemas.microsoft.com/office/drawing/2014/main" id="{A647F136-2752-4167-A93C-E5210189BE28}"/>
              </a:ext>
            </a:extLst>
          </p:cNvPr>
          <p:cNvSpPr>
            <a:spLocks noChangeArrowheads="1" noChangeShapeType="1" noTextEdit="1"/>
          </p:cNvSpPr>
          <p:nvPr/>
        </p:nvSpPr>
        <p:spPr bwMode="auto">
          <a:xfrm>
            <a:off x="10444097" y="1220328"/>
            <a:ext cx="1485900" cy="758826"/>
          </a:xfrm>
          <a:prstGeom prst="rect">
            <a:avLst/>
          </a:prstGeom>
          <a:extLst>
            <a:ext uri="{AF507438-7753-43E0-B8FC-AC1667EBCBE1}">
              <a14:hiddenEffects xmlns:a14="http://schemas.microsoft.com/office/drawing/2010/main">
                <a:effectLst/>
              </a14:hiddenEffects>
            </a:ext>
          </a:extLst>
        </p:spPr>
        <p:txBody>
          <a:bodyPr wrap="none" fromWordArt="1">
            <a:prstTxWarp prst="textArchDown">
              <a:avLst>
                <a:gd name="adj" fmla="val 20689980"/>
              </a:avLst>
            </a:prstTxWarp>
          </a:bodyPr>
          <a:lstStyle/>
          <a:p>
            <a:pPr algn="ctr" rtl="0">
              <a:buNone/>
            </a:pPr>
            <a:r>
              <a:rPr lang="en-GB" sz="1000" b="1" kern="10" spc="0" dirty="0">
                <a:ln w="9525">
                  <a:solidFill>
                    <a:srgbClr val="000000"/>
                  </a:solidFill>
                  <a:round/>
                  <a:headEnd/>
                  <a:tailEnd/>
                </a:ln>
                <a:solidFill>
                  <a:srgbClr val="000000"/>
                </a:solidFill>
                <a:effectLst/>
                <a:latin typeface="Arial" panose="020B0604020202020204" pitchFamily="34" charset="0"/>
                <a:cs typeface="Arial" panose="020B0604020202020204" pitchFamily="34" charset="0"/>
              </a:rPr>
              <a:t>High Standards in a Caring Environment</a:t>
            </a:r>
          </a:p>
        </p:txBody>
      </p:sp>
      <p:sp>
        <p:nvSpPr>
          <p:cNvPr id="21" name="WordArt 2">
            <a:extLst>
              <a:ext uri="{FF2B5EF4-FFF2-40B4-BE49-F238E27FC236}">
                <a16:creationId xmlns:a16="http://schemas.microsoft.com/office/drawing/2014/main" id="{BB23284B-4416-438F-914B-46E48AC38681}"/>
              </a:ext>
            </a:extLst>
          </p:cNvPr>
          <p:cNvSpPr>
            <a:spLocks noChangeArrowheads="1" noChangeShapeType="1" noTextEdit="1"/>
          </p:cNvSpPr>
          <p:nvPr/>
        </p:nvSpPr>
        <p:spPr bwMode="auto">
          <a:xfrm>
            <a:off x="10491347" y="5831540"/>
            <a:ext cx="1485900" cy="758826"/>
          </a:xfrm>
          <a:prstGeom prst="rect">
            <a:avLst/>
          </a:prstGeom>
          <a:extLst>
            <a:ext uri="{AF507438-7753-43E0-B8FC-AC1667EBCBE1}">
              <a14:hiddenEffects xmlns:a14="http://schemas.microsoft.com/office/drawing/2010/main">
                <a:effectLst/>
              </a14:hiddenEffects>
            </a:ext>
          </a:extLst>
        </p:spPr>
        <p:txBody>
          <a:bodyPr wrap="none" fromWordArt="1">
            <a:prstTxWarp prst="textArchDown">
              <a:avLst>
                <a:gd name="adj" fmla="val 20689980"/>
              </a:avLst>
            </a:prstTxWarp>
          </a:bodyPr>
          <a:lstStyle/>
          <a:p>
            <a:pPr algn="ctr" rtl="0">
              <a:buNone/>
            </a:pPr>
            <a:r>
              <a:rPr lang="en-GB" sz="1000" b="1" kern="10" spc="0" dirty="0">
                <a:ln w="9525">
                  <a:solidFill>
                    <a:srgbClr val="000000"/>
                  </a:solidFill>
                  <a:round/>
                  <a:headEnd/>
                  <a:tailEnd/>
                </a:ln>
                <a:solidFill>
                  <a:srgbClr val="000000"/>
                </a:solidFill>
                <a:effectLst/>
                <a:latin typeface="Arial" panose="020B0604020202020204" pitchFamily="34" charset="0"/>
                <a:cs typeface="Arial" panose="020B0604020202020204" pitchFamily="34" charset="0"/>
              </a:rPr>
              <a:t>High Standards in a Caring Environment</a:t>
            </a:r>
          </a:p>
        </p:txBody>
      </p:sp>
    </p:spTree>
    <p:extLst>
      <p:ext uri="{BB962C8B-B14F-4D97-AF65-F5344CB8AC3E}">
        <p14:creationId xmlns:p14="http://schemas.microsoft.com/office/powerpoint/2010/main" val="4410412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Footer Placeholder 1"/>
          <p:cNvSpPr>
            <a:spLocks noGrp="1"/>
          </p:cNvSpPr>
          <p:nvPr>
            <p:ph type="ftr" sz="quarter" idx="17"/>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r>
              <a:rPr lang="en-US" altLang="en-US">
                <a:solidFill>
                  <a:srgbClr val="3E3E3E"/>
                </a:solidFill>
              </a:rPr>
              <a:t>© The Key Support Services Ltd</a:t>
            </a:r>
            <a:endParaRPr lang="en-GB" altLang="en-US" sz="1200">
              <a:solidFill>
                <a:srgbClr val="8A8D92"/>
              </a:solidFill>
              <a:latin typeface="Calibri" panose="020F0502020204030204" pitchFamily="34" charset="0"/>
            </a:endParaRPr>
          </a:p>
        </p:txBody>
      </p:sp>
      <p:sp>
        <p:nvSpPr>
          <p:cNvPr id="10243" name="Slide Number Placeholder 2"/>
          <p:cNvSpPr>
            <a:spLocks noGrp="1"/>
          </p:cNvSpPr>
          <p:nvPr>
            <p:ph type="sldNum" sz="quarter" idx="16"/>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bIns="45720" numCol="1" anchor="t"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r>
              <a:rPr lang="en-US" altLang="en-US">
                <a:solidFill>
                  <a:srgbClr val="3E3E3E"/>
                </a:solidFill>
              </a:rPr>
              <a:t> Slide </a:t>
            </a:r>
            <a:fld id="{F108179E-90A3-4A14-9268-E73513D8FFD9}" type="slidenum">
              <a:rPr lang="en-US" altLang="en-US" smtClean="0">
                <a:solidFill>
                  <a:srgbClr val="3E3E3E"/>
                </a:solidFill>
              </a:rPr>
              <a:pPr fontAlgn="base">
                <a:spcBef>
                  <a:spcPct val="0"/>
                </a:spcBef>
                <a:spcAft>
                  <a:spcPct val="0"/>
                </a:spcAft>
              </a:pPr>
              <a:t>2</a:t>
            </a:fld>
            <a:endParaRPr lang="en-US" altLang="en-US">
              <a:solidFill>
                <a:srgbClr val="3E3E3E"/>
              </a:solidFill>
            </a:endParaRPr>
          </a:p>
        </p:txBody>
      </p:sp>
      <p:sp>
        <p:nvSpPr>
          <p:cNvPr id="11268" name="Text Placeholder 3"/>
          <p:cNvSpPr>
            <a:spLocks noGrp="1"/>
          </p:cNvSpPr>
          <p:nvPr>
            <p:ph type="body" sz="quarter" idx="15"/>
          </p:nvPr>
        </p:nvSpPr>
        <p:spPr bwMode="auto">
          <a:xfrm>
            <a:off x="1257300" y="1508125"/>
            <a:ext cx="8099425" cy="4071938"/>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eaLnBrk="1" hangingPunct="1">
              <a:buFontTx/>
              <a:buNone/>
              <a:defRPr/>
            </a:pPr>
            <a:r>
              <a:rPr lang="en-GB" altLang="en-US" dirty="0">
                <a:latin typeface="Comic Sans MS" panose="030F0702030302020204" pitchFamily="66" charset="0"/>
              </a:rPr>
              <a:t>We want to:</a:t>
            </a:r>
          </a:p>
          <a:p>
            <a:pPr eaLnBrk="1" hangingPunct="1">
              <a:defRPr/>
            </a:pPr>
            <a:r>
              <a:rPr lang="en-GB" altLang="en-US" dirty="0">
                <a:latin typeface="Comic Sans MS" panose="030F0702030302020204" pitchFamily="66" charset="0"/>
              </a:rPr>
              <a:t>Explain the changes to requirements for RSE coming in from September 2020</a:t>
            </a:r>
          </a:p>
          <a:p>
            <a:pPr eaLnBrk="1" hangingPunct="1">
              <a:defRPr/>
            </a:pPr>
            <a:r>
              <a:rPr lang="en-GB" altLang="en-US" dirty="0">
                <a:latin typeface="Comic Sans MS" panose="030F0702030302020204" pitchFamily="66" charset="0"/>
              </a:rPr>
              <a:t>Get your views on our RSE curriculum</a:t>
            </a:r>
          </a:p>
          <a:p>
            <a:pPr eaLnBrk="1" hangingPunct="1">
              <a:defRPr/>
            </a:pPr>
            <a:r>
              <a:rPr lang="en-GB" altLang="en-US" dirty="0">
                <a:latin typeface="Comic Sans MS" panose="030F0702030302020204" pitchFamily="66" charset="0"/>
              </a:rPr>
              <a:t>Explain how we have updated our PSHCE curriculum to cover the new statutory elements of RSE</a:t>
            </a:r>
          </a:p>
          <a:p>
            <a:pPr marL="0" indent="0" eaLnBrk="1" hangingPunct="1">
              <a:buFontTx/>
              <a:buNone/>
              <a:defRPr/>
            </a:pPr>
            <a:endParaRPr lang="en-GB" altLang="en-US" dirty="0"/>
          </a:p>
        </p:txBody>
      </p:sp>
      <p:sp>
        <p:nvSpPr>
          <p:cNvPr id="10245" name="Title 4"/>
          <p:cNvSpPr>
            <a:spLocks noGrp="1"/>
          </p:cNvSpPr>
          <p:nvPr>
            <p:ph type="title"/>
          </p:nvPr>
        </p:nvSpPr>
        <p:spPr>
          <a:xfrm>
            <a:off x="914400" y="92075"/>
            <a:ext cx="8099425" cy="928688"/>
          </a:xfrm>
        </p:spPr>
        <p:txBody>
          <a:bodyPr/>
          <a:lstStyle/>
          <a:p>
            <a:pPr eaLnBrk="1" hangingPunct="1"/>
            <a:r>
              <a:rPr lang="en-US" altLang="en-US" dirty="0">
                <a:latin typeface="Comic Sans MS" panose="030F0702030302020204" pitchFamily="66" charset="0"/>
              </a:rPr>
              <a:t>Objectives</a:t>
            </a:r>
          </a:p>
        </p:txBody>
      </p:sp>
    </p:spTree>
    <p:extLst>
      <p:ext uri="{BB962C8B-B14F-4D97-AF65-F5344CB8AC3E}">
        <p14:creationId xmlns:p14="http://schemas.microsoft.com/office/powerpoint/2010/main" val="10346504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latin typeface="Comic Sans MS" panose="030F0702030302020204" pitchFamily="66" charset="0"/>
              </a:rPr>
              <a:t>What’s New?</a:t>
            </a:r>
            <a:endParaRPr lang="en-GB" b="1" dirty="0">
              <a:latin typeface="Comic Sans MS" panose="030F0702030302020204" pitchFamily="66" charset="0"/>
            </a:endParaRPr>
          </a:p>
        </p:txBody>
      </p:sp>
      <p:sp>
        <p:nvSpPr>
          <p:cNvPr id="3" name="Content Placeholder 2"/>
          <p:cNvSpPr>
            <a:spLocks noGrp="1"/>
          </p:cNvSpPr>
          <p:nvPr>
            <p:ph idx="1"/>
          </p:nvPr>
        </p:nvSpPr>
        <p:spPr>
          <a:xfrm>
            <a:off x="838200" y="1371600"/>
            <a:ext cx="10515600" cy="4805363"/>
          </a:xfrm>
        </p:spPr>
        <p:txBody>
          <a:bodyPr>
            <a:normAutofit fontScale="92500"/>
          </a:bodyPr>
          <a:lstStyle/>
          <a:p>
            <a:endParaRPr lang="en-GB" altLang="en-US" sz="2400" dirty="0"/>
          </a:p>
          <a:p>
            <a:r>
              <a:rPr lang="en-GB" altLang="en-US" sz="2400" dirty="0">
                <a:latin typeface="Comic Sans MS" panose="030F0702030302020204" pitchFamily="66" charset="0"/>
              </a:rPr>
              <a:t>We </a:t>
            </a:r>
            <a:r>
              <a:rPr lang="en-GB" altLang="en-US" sz="2400" b="1" dirty="0">
                <a:latin typeface="Comic Sans MS" panose="030F0702030302020204" pitchFamily="66" charset="0"/>
              </a:rPr>
              <a:t>must </a:t>
            </a:r>
            <a:r>
              <a:rPr lang="en-GB" altLang="en-US" sz="2400" dirty="0">
                <a:latin typeface="Comic Sans MS" panose="030F0702030302020204" pitchFamily="66" charset="0"/>
              </a:rPr>
              <a:t>provide the following to all pupils:</a:t>
            </a:r>
          </a:p>
          <a:p>
            <a:pPr lvl="1"/>
            <a:r>
              <a:rPr lang="en-GB" altLang="en-US" sz="2100" dirty="0">
                <a:latin typeface="Comic Sans MS" panose="030F0702030302020204" pitchFamily="66" charset="0"/>
              </a:rPr>
              <a:t>Relationships education</a:t>
            </a:r>
          </a:p>
          <a:p>
            <a:pPr lvl="1"/>
            <a:r>
              <a:rPr lang="en-GB" altLang="en-US" sz="2100" dirty="0">
                <a:latin typeface="Comic Sans MS" panose="030F0702030302020204" pitchFamily="66" charset="0"/>
              </a:rPr>
              <a:t>Health education</a:t>
            </a:r>
          </a:p>
          <a:p>
            <a:pPr marL="457200" lvl="1" indent="0">
              <a:buNone/>
            </a:pPr>
            <a:endParaRPr lang="en-GB" altLang="en-US" sz="2400" dirty="0">
              <a:latin typeface="Comic Sans MS" panose="030F0702030302020204" pitchFamily="66" charset="0"/>
              <a:ea typeface="MS PGothic" panose="020B0600070205080204" pitchFamily="34" charset="-128"/>
              <a:cs typeface="Arial" panose="020B0604020202020204" pitchFamily="34" charset="0"/>
            </a:endParaRPr>
          </a:p>
          <a:p>
            <a:pPr marL="457200" indent="-457200"/>
            <a:r>
              <a:rPr lang="en-GB" sz="2400" dirty="0">
                <a:latin typeface="Comic Sans MS" panose="030F0702030302020204" pitchFamily="66" charset="0"/>
              </a:rPr>
              <a:t>The </a:t>
            </a:r>
            <a:r>
              <a:rPr lang="en-GB" sz="2400" dirty="0" err="1">
                <a:latin typeface="Comic Sans MS" panose="030F0702030302020204" pitchFamily="66" charset="0"/>
              </a:rPr>
              <a:t>DfE</a:t>
            </a:r>
            <a:r>
              <a:rPr lang="en-GB" sz="2400" dirty="0">
                <a:latin typeface="Comic Sans MS" panose="030F0702030302020204" pitchFamily="66" charset="0"/>
              </a:rPr>
              <a:t> have made it clear that </a:t>
            </a:r>
            <a:r>
              <a:rPr lang="en-GB" sz="2400" b="1" dirty="0">
                <a:latin typeface="Comic Sans MS" panose="030F0702030302020204" pitchFamily="66" charset="0"/>
              </a:rPr>
              <a:t>schools should </a:t>
            </a:r>
            <a:r>
              <a:rPr lang="en-GB" sz="2400" b="1" dirty="0">
                <a:solidFill>
                  <a:srgbClr val="FF0000"/>
                </a:solidFill>
                <a:latin typeface="Comic Sans MS" panose="030F0702030302020204" pitchFamily="66" charset="0"/>
              </a:rPr>
              <a:t>not</a:t>
            </a:r>
            <a:r>
              <a:rPr lang="en-GB" sz="2400" b="1" dirty="0">
                <a:latin typeface="Comic Sans MS" panose="030F0702030302020204" pitchFamily="66" charset="0"/>
              </a:rPr>
              <a:t> just ‘teach to the guidance’</a:t>
            </a:r>
            <a:r>
              <a:rPr lang="en-GB" sz="2400" dirty="0">
                <a:latin typeface="Comic Sans MS" panose="030F0702030302020204" pitchFamily="66" charset="0"/>
              </a:rPr>
              <a:t>, but see it as the basic requirement which forms part of broader PSHE education. </a:t>
            </a:r>
          </a:p>
          <a:p>
            <a:pPr marL="457200" indent="-457200"/>
            <a:endParaRPr lang="en-GB" sz="2400" dirty="0">
              <a:latin typeface="Comic Sans MS" panose="030F0702030302020204" pitchFamily="66" charset="0"/>
            </a:endParaRPr>
          </a:p>
          <a:p>
            <a:pPr marL="457200" indent="-457200"/>
            <a:r>
              <a:rPr lang="en-GB" sz="2400" b="1" dirty="0">
                <a:latin typeface="Comic Sans MS" panose="030F0702030302020204" pitchFamily="66" charset="0"/>
              </a:rPr>
              <a:t>The statutory guidance outlines what schools </a:t>
            </a:r>
            <a:r>
              <a:rPr lang="en-GB" sz="2400" b="1" i="1" dirty="0">
                <a:solidFill>
                  <a:srgbClr val="FF0000"/>
                </a:solidFill>
                <a:latin typeface="Comic Sans MS" panose="030F0702030302020204" pitchFamily="66" charset="0"/>
              </a:rPr>
              <a:t>must</a:t>
            </a:r>
            <a:r>
              <a:rPr lang="en-GB" sz="2400" b="1" i="1" dirty="0">
                <a:latin typeface="Comic Sans MS" panose="030F0702030302020204" pitchFamily="66" charset="0"/>
              </a:rPr>
              <a:t> </a:t>
            </a:r>
            <a:r>
              <a:rPr lang="en-GB" sz="2400" b="1" dirty="0">
                <a:latin typeface="Comic Sans MS" panose="030F0702030302020204" pitchFamily="66" charset="0"/>
              </a:rPr>
              <a:t>cover – though not everything that schools </a:t>
            </a:r>
            <a:r>
              <a:rPr lang="en-GB" sz="2400" b="1" i="1" dirty="0">
                <a:solidFill>
                  <a:srgbClr val="FF0000"/>
                </a:solidFill>
                <a:latin typeface="Comic Sans MS" panose="030F0702030302020204" pitchFamily="66" charset="0"/>
              </a:rPr>
              <a:t>should</a:t>
            </a:r>
            <a:r>
              <a:rPr lang="en-GB" sz="2400" b="1" dirty="0">
                <a:latin typeface="Comic Sans MS" panose="030F0702030302020204" pitchFamily="66" charset="0"/>
              </a:rPr>
              <a:t> cover </a:t>
            </a:r>
            <a:r>
              <a:rPr lang="en-GB" sz="2400" dirty="0">
                <a:latin typeface="Comic Sans MS" panose="030F0702030302020204" pitchFamily="66" charset="0"/>
              </a:rPr>
              <a:t>– in PSHCE from 2020. The Department for Education (</a:t>
            </a:r>
            <a:r>
              <a:rPr lang="en-GB" sz="2400" dirty="0" err="1">
                <a:latin typeface="Comic Sans MS" panose="030F0702030302020204" pitchFamily="66" charset="0"/>
              </a:rPr>
              <a:t>DfE</a:t>
            </a:r>
            <a:r>
              <a:rPr lang="en-GB" sz="2400" dirty="0">
                <a:latin typeface="Comic Sans MS" panose="030F0702030302020204" pitchFamily="66" charset="0"/>
              </a:rPr>
              <a:t>) says: </a:t>
            </a:r>
            <a:r>
              <a:rPr lang="en-GB" sz="2400" i="1" dirty="0">
                <a:latin typeface="Comic Sans MS" panose="030F0702030302020204" pitchFamily="66" charset="0"/>
              </a:rPr>
              <a:t>‘All elements of PSHE are important and the government continues to recommend PSHE be taught in schools’.</a:t>
            </a:r>
          </a:p>
          <a:p>
            <a:endParaRPr lang="en-GB" altLang="en-US" sz="2400" dirty="0">
              <a:latin typeface="Comic Sans MS" panose="030F0702030302020204" pitchFamily="66" charset="0"/>
              <a:ea typeface="MS PGothic" panose="020B0600070205080204" pitchFamily="34" charset="-128"/>
              <a:cs typeface="Arial" panose="020B0604020202020204" pitchFamily="34" charset="0"/>
            </a:endParaRPr>
          </a:p>
          <a:p>
            <a:pPr marL="0" indent="0">
              <a:buNone/>
            </a:pPr>
            <a:endParaRPr lang="en-GB" dirty="0"/>
          </a:p>
        </p:txBody>
      </p:sp>
    </p:spTree>
    <p:extLst>
      <p:ext uri="{BB962C8B-B14F-4D97-AF65-F5344CB8AC3E}">
        <p14:creationId xmlns:p14="http://schemas.microsoft.com/office/powerpoint/2010/main" val="30379842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568D3420-694A-400E-9E71-DEDDF1178FBC}"/>
              </a:ext>
            </a:extLst>
          </p:cNvPr>
          <p:cNvPicPr>
            <a:picLocks noChangeAspect="1"/>
          </p:cNvPicPr>
          <p:nvPr/>
        </p:nvPicPr>
        <p:blipFill>
          <a:blip r:embed="rId2"/>
          <a:stretch>
            <a:fillRect/>
          </a:stretch>
        </p:blipFill>
        <p:spPr>
          <a:xfrm>
            <a:off x="1709578" y="643467"/>
            <a:ext cx="8772843" cy="5571065"/>
          </a:xfrm>
          <a:prstGeom prst="rect">
            <a:avLst/>
          </a:prstGeom>
        </p:spPr>
      </p:pic>
    </p:spTree>
    <p:extLst>
      <p:ext uri="{BB962C8B-B14F-4D97-AF65-F5344CB8AC3E}">
        <p14:creationId xmlns:p14="http://schemas.microsoft.com/office/powerpoint/2010/main" val="2669648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839ECD48-2565-4001-9DA8-3B48881D83A9}"/>
              </a:ext>
            </a:extLst>
          </p:cNvPr>
          <p:cNvPicPr>
            <a:picLocks noChangeAspect="1"/>
          </p:cNvPicPr>
          <p:nvPr/>
        </p:nvPicPr>
        <p:blipFill>
          <a:blip r:embed="rId2"/>
          <a:stretch>
            <a:fillRect/>
          </a:stretch>
        </p:blipFill>
        <p:spPr>
          <a:xfrm>
            <a:off x="1663446" y="1235202"/>
            <a:ext cx="8865108" cy="4387596"/>
          </a:xfrm>
          <a:prstGeom prst="rect">
            <a:avLst/>
          </a:prstGeom>
        </p:spPr>
      </p:pic>
    </p:spTree>
    <p:extLst>
      <p:ext uri="{BB962C8B-B14F-4D97-AF65-F5344CB8AC3E}">
        <p14:creationId xmlns:p14="http://schemas.microsoft.com/office/powerpoint/2010/main" val="25163254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466542" y="460836"/>
            <a:ext cx="7875874" cy="769441"/>
          </a:xfrm>
          <a:prstGeom prst="rect">
            <a:avLst/>
          </a:prstGeom>
        </p:spPr>
        <p:txBody>
          <a:bodyPr wrap="none">
            <a:spAutoFit/>
          </a:bodyPr>
          <a:lstStyle/>
          <a:p>
            <a:r>
              <a:rPr lang="en-GB" sz="4400" b="1" dirty="0">
                <a:solidFill>
                  <a:srgbClr val="FF0000"/>
                </a:solidFill>
                <a:latin typeface="Comic Sans MS" panose="030F0702030302020204" pitchFamily="66" charset="0"/>
              </a:rPr>
              <a:t>What about Sex Education?</a:t>
            </a:r>
          </a:p>
        </p:txBody>
      </p:sp>
      <p:sp>
        <p:nvSpPr>
          <p:cNvPr id="3" name="Rectangle 2"/>
          <p:cNvSpPr/>
          <p:nvPr/>
        </p:nvSpPr>
        <p:spPr>
          <a:xfrm>
            <a:off x="742950" y="1520600"/>
            <a:ext cx="10734675" cy="4154984"/>
          </a:xfrm>
          <a:prstGeom prst="rect">
            <a:avLst/>
          </a:prstGeom>
        </p:spPr>
        <p:txBody>
          <a:bodyPr wrap="square">
            <a:spAutoFit/>
          </a:bodyPr>
          <a:lstStyle/>
          <a:p>
            <a:pPr marL="342900" indent="-342900">
              <a:buFont typeface="Arial" panose="020B0604020202020204" pitchFamily="34" charset="0"/>
              <a:buChar char="•"/>
            </a:pPr>
            <a:r>
              <a:rPr lang="en-GB" sz="2400" dirty="0">
                <a:latin typeface="Comic Sans MS" panose="030F0702030302020204" pitchFamily="66" charset="0"/>
              </a:rPr>
              <a:t>These new statutory requirements do not extend to </a:t>
            </a:r>
            <a:r>
              <a:rPr lang="en-GB" sz="2400" b="1" dirty="0">
                <a:latin typeface="Comic Sans MS" panose="030F0702030302020204" pitchFamily="66" charset="0"/>
              </a:rPr>
              <a:t>sex education </a:t>
            </a:r>
            <a:r>
              <a:rPr lang="en-GB" sz="2400" dirty="0">
                <a:latin typeface="Comic Sans MS" panose="030F0702030302020204" pitchFamily="66" charset="0"/>
              </a:rPr>
              <a:t>at KS 1 and 2 (beyond the biological/reproductive aspects schools are already required to cover in science)</a:t>
            </a:r>
          </a:p>
          <a:p>
            <a:endParaRPr lang="en-GB" sz="2400" dirty="0">
              <a:latin typeface="Comic Sans MS" panose="030F0702030302020204" pitchFamily="66" charset="0"/>
            </a:endParaRPr>
          </a:p>
          <a:p>
            <a:pPr marL="342900" indent="-342900">
              <a:buFont typeface="Arial" panose="020B0604020202020204" pitchFamily="34" charset="0"/>
              <a:buChar char="•"/>
            </a:pPr>
            <a:r>
              <a:rPr lang="en-GB" sz="2400" dirty="0">
                <a:latin typeface="Comic Sans MS" panose="030F0702030302020204" pitchFamily="66" charset="0"/>
              </a:rPr>
              <a:t>However, the Department for Education </a:t>
            </a:r>
            <a:r>
              <a:rPr lang="en-GB" sz="2400" i="1" dirty="0">
                <a:latin typeface="Comic Sans MS" panose="030F0702030302020204" pitchFamily="66" charset="0"/>
              </a:rPr>
              <a:t>‘continues to recommend that all primary schools should have a sex education programme tailored to the age and the physical and emotional maturity of the pupils’ </a:t>
            </a:r>
          </a:p>
          <a:p>
            <a:pPr marL="342900" indent="-342900">
              <a:buFont typeface="Arial" panose="020B0604020202020204" pitchFamily="34" charset="0"/>
              <a:buChar char="•"/>
            </a:pPr>
            <a:endParaRPr lang="en-GB" sz="2400" i="1" dirty="0">
              <a:latin typeface="Comic Sans MS" panose="030F0702030302020204" pitchFamily="66" charset="0"/>
            </a:endParaRPr>
          </a:p>
          <a:p>
            <a:pPr marL="342900" indent="-342900">
              <a:buFont typeface="Arial" panose="020B0604020202020204" pitchFamily="34" charset="0"/>
              <a:buChar char="•"/>
            </a:pPr>
            <a:r>
              <a:rPr lang="en-GB" sz="2400" dirty="0">
                <a:latin typeface="Comic Sans MS" panose="030F0702030302020204" pitchFamily="66" charset="0"/>
              </a:rPr>
              <a:t>Parents will continue to have the right to withdraw their child from sex education but </a:t>
            </a:r>
            <a:r>
              <a:rPr lang="en-GB" sz="2400" b="1" dirty="0">
                <a:latin typeface="Comic Sans MS" panose="030F0702030302020204" pitchFamily="66" charset="0"/>
              </a:rPr>
              <a:t>not</a:t>
            </a:r>
            <a:r>
              <a:rPr lang="en-GB" sz="2400" dirty="0">
                <a:latin typeface="Comic Sans MS" panose="030F0702030302020204" pitchFamily="66" charset="0"/>
              </a:rPr>
              <a:t> from statutory Relationships Education or Health Education. </a:t>
            </a:r>
          </a:p>
        </p:txBody>
      </p:sp>
    </p:spTree>
    <p:extLst>
      <p:ext uri="{BB962C8B-B14F-4D97-AF65-F5344CB8AC3E}">
        <p14:creationId xmlns:p14="http://schemas.microsoft.com/office/powerpoint/2010/main" val="15735910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78372" y="536028"/>
            <a:ext cx="10997383" cy="769441"/>
          </a:xfrm>
          <a:prstGeom prst="rect">
            <a:avLst/>
          </a:prstGeom>
        </p:spPr>
        <p:txBody>
          <a:bodyPr wrap="square">
            <a:spAutoFit/>
          </a:bodyPr>
          <a:lstStyle/>
          <a:p>
            <a:pPr algn="ctr"/>
            <a:r>
              <a:rPr lang="en-GB" sz="4400" b="1" dirty="0">
                <a:solidFill>
                  <a:srgbClr val="000000"/>
                </a:solidFill>
                <a:latin typeface="Comic Sans MS" panose="030F0702030302020204" pitchFamily="66" charset="0"/>
              </a:rPr>
              <a:t>Right of withdrawal </a:t>
            </a:r>
          </a:p>
        </p:txBody>
      </p:sp>
      <p:sp>
        <p:nvSpPr>
          <p:cNvPr id="2" name="Rectangle 1"/>
          <p:cNvSpPr/>
          <p:nvPr/>
        </p:nvSpPr>
        <p:spPr>
          <a:xfrm>
            <a:off x="5789862" y="1996517"/>
            <a:ext cx="6096000" cy="4031873"/>
          </a:xfrm>
          <a:prstGeom prst="rect">
            <a:avLst/>
          </a:prstGeom>
        </p:spPr>
        <p:style>
          <a:lnRef idx="1">
            <a:schemeClr val="accent2"/>
          </a:lnRef>
          <a:fillRef idx="2">
            <a:schemeClr val="accent2"/>
          </a:fillRef>
          <a:effectRef idx="1">
            <a:schemeClr val="accent2"/>
          </a:effectRef>
          <a:fontRef idx="minor">
            <a:schemeClr val="dk1"/>
          </a:fontRef>
        </p:style>
        <p:txBody>
          <a:bodyPr>
            <a:spAutoFit/>
          </a:bodyPr>
          <a:lstStyle/>
          <a:p>
            <a:pPr algn="ctr"/>
            <a:r>
              <a:rPr lang="en-GB" sz="1600" b="1" dirty="0">
                <a:solidFill>
                  <a:srgbClr val="000000"/>
                </a:solidFill>
                <a:latin typeface="Comic Sans MS" panose="030F0702030302020204" pitchFamily="66" charset="0"/>
              </a:rPr>
              <a:t>Starting September 2020</a:t>
            </a:r>
          </a:p>
          <a:p>
            <a:pPr marL="285750" indent="-285750">
              <a:buFont typeface="Arial" panose="020B0604020202020204" pitchFamily="34" charset="0"/>
              <a:buChar char="•"/>
            </a:pPr>
            <a:r>
              <a:rPr lang="en-GB" sz="1600" dirty="0">
                <a:solidFill>
                  <a:srgbClr val="000000"/>
                </a:solidFill>
                <a:latin typeface="Comic Sans MS" panose="030F0702030302020204" pitchFamily="66" charset="0"/>
              </a:rPr>
              <a:t>Parents will not be able to withdraw their child from any aspect of Relationships Education or Health Education.</a:t>
            </a:r>
          </a:p>
          <a:p>
            <a:pPr marL="285750" indent="-285750">
              <a:buFont typeface="Arial" panose="020B0604020202020204" pitchFamily="34" charset="0"/>
              <a:buChar char="•"/>
            </a:pPr>
            <a:r>
              <a:rPr lang="en-GB" sz="1600" dirty="0">
                <a:solidFill>
                  <a:srgbClr val="000000"/>
                </a:solidFill>
                <a:latin typeface="Comic Sans MS" panose="030F0702030302020204" pitchFamily="66" charset="0"/>
              </a:rPr>
              <a:t>Parents will be able to withdraw their child (following discussion with the school) from </a:t>
            </a:r>
            <a:r>
              <a:rPr lang="en-GB" sz="1600" b="1" dirty="0">
                <a:solidFill>
                  <a:srgbClr val="000000"/>
                </a:solidFill>
                <a:latin typeface="Comic Sans MS" panose="030F0702030302020204" pitchFamily="66" charset="0"/>
              </a:rPr>
              <a:t>any or all aspects of Sex Education</a:t>
            </a:r>
            <a:r>
              <a:rPr lang="en-GB" sz="1600" dirty="0">
                <a:solidFill>
                  <a:srgbClr val="000000"/>
                </a:solidFill>
                <a:latin typeface="Comic Sans MS" panose="030F0702030302020204" pitchFamily="66" charset="0"/>
              </a:rPr>
              <a:t>, other than those which are part of the science curriculum, up to and until three terms before the age of 16.</a:t>
            </a:r>
          </a:p>
          <a:p>
            <a:pPr marL="285750" indent="-285750">
              <a:buFont typeface="Arial" panose="020B0604020202020204" pitchFamily="34" charset="0"/>
              <a:buChar char="•"/>
            </a:pPr>
            <a:r>
              <a:rPr lang="en-GB" sz="1600" dirty="0">
                <a:solidFill>
                  <a:srgbClr val="000000"/>
                </a:solidFill>
                <a:latin typeface="Comic Sans MS" panose="030F0702030302020204" pitchFamily="66" charset="0"/>
              </a:rPr>
              <a:t>After that point, the guidance states that ‘if the child wishes to receive sex education rather than be withdrawn, the school should make arrangements to provide the child with sex education during one of those terms.’</a:t>
            </a:r>
          </a:p>
          <a:p>
            <a:pPr marL="285750" indent="-285750">
              <a:buFont typeface="Arial" panose="020B0604020202020204" pitchFamily="34" charset="0"/>
              <a:buChar char="•"/>
            </a:pPr>
            <a:r>
              <a:rPr lang="en-GB" sz="1600" dirty="0">
                <a:solidFill>
                  <a:srgbClr val="000000"/>
                </a:solidFill>
                <a:latin typeface="Comic Sans MS" panose="030F0702030302020204" pitchFamily="66" charset="0"/>
              </a:rPr>
              <a:t>Where pupils are withdrawn from sex education, schools should document the process and will have to ‘ensure that the pupil receives appropriate, purposeful education during the period of withdrawal.’</a:t>
            </a:r>
          </a:p>
        </p:txBody>
      </p:sp>
      <p:sp>
        <p:nvSpPr>
          <p:cNvPr id="4" name="Rectangle 3"/>
          <p:cNvSpPr/>
          <p:nvPr/>
        </p:nvSpPr>
        <p:spPr>
          <a:xfrm>
            <a:off x="378372" y="1996518"/>
            <a:ext cx="4713890" cy="4031873"/>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algn="ctr"/>
            <a:r>
              <a:rPr lang="en-GB" sz="1600" b="1" dirty="0">
                <a:latin typeface="Comic Sans MS" panose="030F0702030302020204" pitchFamily="66" charset="0"/>
              </a:rPr>
              <a:t>Previous Guidelines</a:t>
            </a:r>
          </a:p>
          <a:p>
            <a:pPr marL="285750" indent="-285750">
              <a:buFont typeface="Arial" panose="020B0604020202020204" pitchFamily="34" charset="0"/>
              <a:buChar char="•"/>
            </a:pPr>
            <a:r>
              <a:rPr lang="en-GB" sz="1600" dirty="0">
                <a:latin typeface="Comic Sans MS" panose="030F0702030302020204" pitchFamily="66" charset="0"/>
              </a:rPr>
              <a:t>Under the current SRE guidance, until September 2020, parents can choose to withdraw their child (up to the age of 18) from any or all aspects of Sex and Relationships Education that are not included within the statutory National Curriculum. </a:t>
            </a:r>
          </a:p>
          <a:p>
            <a:pPr marL="285750" indent="-285750">
              <a:buFont typeface="Arial" panose="020B0604020202020204" pitchFamily="34" charset="0"/>
              <a:buChar char="•"/>
            </a:pPr>
            <a:r>
              <a:rPr lang="en-GB" sz="1600" dirty="0">
                <a:latin typeface="Comic Sans MS" panose="030F0702030302020204" pitchFamily="66" charset="0"/>
              </a:rPr>
              <a:t>This means that parents are not permitted to withdraw their child from elements of sex education (for example reproductive and biological aspects) that are within the science curriculum. </a:t>
            </a:r>
          </a:p>
          <a:p>
            <a:pPr marL="285750" indent="-285750">
              <a:buFont typeface="Arial" panose="020B0604020202020204" pitchFamily="34" charset="0"/>
              <a:buChar char="•"/>
            </a:pPr>
            <a:r>
              <a:rPr lang="en-GB" sz="1600" dirty="0">
                <a:latin typeface="Comic Sans MS" panose="030F0702030302020204" pitchFamily="66" charset="0"/>
              </a:rPr>
              <a:t>Schools must make alternative arrangements for pupils whose parents choose to withdraw them from SRE lessons</a:t>
            </a:r>
          </a:p>
        </p:txBody>
      </p:sp>
    </p:spTree>
    <p:extLst>
      <p:ext uri="{BB962C8B-B14F-4D97-AF65-F5344CB8AC3E}">
        <p14:creationId xmlns:p14="http://schemas.microsoft.com/office/powerpoint/2010/main" val="24760915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835330" y="2132422"/>
            <a:ext cx="3595354" cy="2114914"/>
          </a:xfrm>
          <a:prstGeom prst="rect">
            <a:avLst/>
          </a:prstGeom>
        </p:spPr>
      </p:pic>
      <p:sp>
        <p:nvSpPr>
          <p:cNvPr id="3" name="Rectangle 2"/>
          <p:cNvSpPr/>
          <p:nvPr/>
        </p:nvSpPr>
        <p:spPr>
          <a:xfrm>
            <a:off x="191192" y="4570501"/>
            <a:ext cx="5137266" cy="584775"/>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r>
              <a:rPr lang="en-GB" sz="3200" b="1" i="1" dirty="0"/>
              <a:t>Search ‘RSE FAQ’ on GOV.UK</a:t>
            </a:r>
          </a:p>
        </p:txBody>
      </p:sp>
      <p:pic>
        <p:nvPicPr>
          <p:cNvPr id="4" name="Picture 3"/>
          <p:cNvPicPr>
            <a:picLocks noChangeAspect="1"/>
          </p:cNvPicPr>
          <p:nvPr/>
        </p:nvPicPr>
        <p:blipFill>
          <a:blip r:embed="rId3"/>
          <a:stretch>
            <a:fillRect/>
          </a:stretch>
        </p:blipFill>
        <p:spPr>
          <a:xfrm>
            <a:off x="5068477" y="2011644"/>
            <a:ext cx="6837751" cy="1795081"/>
          </a:xfrm>
          <a:prstGeom prst="rect">
            <a:avLst/>
          </a:prstGeom>
        </p:spPr>
      </p:pic>
      <p:sp>
        <p:nvSpPr>
          <p:cNvPr id="5" name="Rectangle 4"/>
          <p:cNvSpPr/>
          <p:nvPr/>
        </p:nvSpPr>
        <p:spPr>
          <a:xfrm>
            <a:off x="5500878" y="4570502"/>
            <a:ext cx="6637423" cy="584775"/>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r>
              <a:rPr lang="en-GB" sz="3200" b="1" i="1" dirty="0"/>
              <a:t>Search ‘RSE Parent Guide’ on GOV.UK</a:t>
            </a:r>
          </a:p>
        </p:txBody>
      </p:sp>
      <p:sp>
        <p:nvSpPr>
          <p:cNvPr id="6" name="TextBox 5"/>
          <p:cNvSpPr txBox="1"/>
          <p:nvPr/>
        </p:nvSpPr>
        <p:spPr>
          <a:xfrm>
            <a:off x="2955508" y="432261"/>
            <a:ext cx="6931442" cy="769441"/>
          </a:xfrm>
          <a:prstGeom prst="rect">
            <a:avLst/>
          </a:prstGeom>
          <a:noFill/>
        </p:spPr>
        <p:txBody>
          <a:bodyPr wrap="square" rtlCol="0">
            <a:spAutoFit/>
          </a:bodyPr>
          <a:lstStyle/>
          <a:p>
            <a:pPr algn="ctr"/>
            <a:r>
              <a:rPr lang="en-US" sz="4400" b="1" dirty="0">
                <a:latin typeface="Comic Sans MS" panose="030F0702030302020204" pitchFamily="66" charset="0"/>
              </a:rPr>
              <a:t>For more information</a:t>
            </a:r>
            <a:r>
              <a:rPr lang="en-US" sz="4400" b="1" dirty="0"/>
              <a:t>:</a:t>
            </a:r>
            <a:endParaRPr lang="en-GB" sz="4400" b="1" dirty="0"/>
          </a:p>
        </p:txBody>
      </p:sp>
    </p:spTree>
    <p:extLst>
      <p:ext uri="{BB962C8B-B14F-4D97-AF65-F5344CB8AC3E}">
        <p14:creationId xmlns:p14="http://schemas.microsoft.com/office/powerpoint/2010/main" val="29977713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6000" b="1" dirty="0">
                <a:latin typeface="Comic Sans MS" panose="030F0702030302020204" pitchFamily="66" charset="0"/>
              </a:rPr>
              <a:t>Any questions or concerns:</a:t>
            </a:r>
            <a:endParaRPr lang="en-GB" sz="6000" b="1" dirty="0">
              <a:latin typeface="Comic Sans MS" panose="030F0702030302020204" pitchFamily="66" charset="0"/>
            </a:endParaRPr>
          </a:p>
        </p:txBody>
      </p:sp>
      <p:sp>
        <p:nvSpPr>
          <p:cNvPr id="3" name="Content Placeholder 2"/>
          <p:cNvSpPr>
            <a:spLocks noGrp="1"/>
          </p:cNvSpPr>
          <p:nvPr>
            <p:ph idx="1"/>
          </p:nvPr>
        </p:nvSpPr>
        <p:spPr>
          <a:xfrm>
            <a:off x="838200" y="2801389"/>
            <a:ext cx="10515600" cy="3375574"/>
          </a:xfrm>
        </p:spPr>
        <p:txBody>
          <a:bodyPr>
            <a:normAutofit/>
          </a:bodyPr>
          <a:lstStyle/>
          <a:p>
            <a:pPr marL="0" indent="0" algn="ctr">
              <a:buNone/>
            </a:pPr>
            <a:r>
              <a:rPr lang="en-US" sz="4400" b="1" dirty="0" err="1">
                <a:latin typeface="Comic Sans MS" panose="030F0702030302020204" pitchFamily="66" charset="0"/>
              </a:rPr>
              <a:t>Mr</a:t>
            </a:r>
            <a:r>
              <a:rPr lang="en-US" sz="4400" b="1" dirty="0">
                <a:latin typeface="Comic Sans MS" panose="030F0702030302020204" pitchFamily="66" charset="0"/>
              </a:rPr>
              <a:t> Craig Millington (PSHCE and RSE Subject Leader)</a:t>
            </a:r>
          </a:p>
          <a:p>
            <a:pPr marL="0" indent="0" algn="ctr">
              <a:buNone/>
            </a:pPr>
            <a:r>
              <a:rPr lang="en-US" sz="4400" b="1" dirty="0" err="1">
                <a:latin typeface="Comic Sans MS" panose="030F0702030302020204" pitchFamily="66" charset="0"/>
              </a:rPr>
              <a:t>Mrs</a:t>
            </a:r>
            <a:r>
              <a:rPr lang="en-US" sz="4400" b="1" dirty="0">
                <a:latin typeface="Comic Sans MS" panose="030F0702030302020204" pitchFamily="66" charset="0"/>
              </a:rPr>
              <a:t> Helen Pearson (Head Teacher)</a:t>
            </a:r>
          </a:p>
          <a:p>
            <a:pPr marL="0" indent="0" algn="ctr">
              <a:buNone/>
            </a:pPr>
            <a:endParaRPr lang="en-GB" sz="4000" b="1" dirty="0">
              <a:latin typeface="Comic Sans MS" panose="030F0702030302020204" pitchFamily="66" charset="0"/>
            </a:endParaRPr>
          </a:p>
        </p:txBody>
      </p:sp>
    </p:spTree>
    <p:extLst>
      <p:ext uri="{BB962C8B-B14F-4D97-AF65-F5344CB8AC3E}">
        <p14:creationId xmlns:p14="http://schemas.microsoft.com/office/powerpoint/2010/main" val="22151031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571</Words>
  <Application>Microsoft Office PowerPoint</Application>
  <PresentationFormat>Widescreen</PresentationFormat>
  <Paragraphs>45</Paragraphs>
  <Slides>9</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Calibri Light</vt:lpstr>
      <vt:lpstr>Comic Sans MS</vt:lpstr>
      <vt:lpstr>Courier New</vt:lpstr>
      <vt:lpstr>Office Theme</vt:lpstr>
      <vt:lpstr>Personal Social Health Economics (PSHE)  and  Relationships and Sex Education (RSE)</vt:lpstr>
      <vt:lpstr>Objectives</vt:lpstr>
      <vt:lpstr>What’s New?</vt:lpstr>
      <vt:lpstr>PowerPoint Presentation</vt:lpstr>
      <vt:lpstr>PowerPoint Presentation</vt:lpstr>
      <vt:lpstr>PowerPoint Presentation</vt:lpstr>
      <vt:lpstr>PowerPoint Presentation</vt:lpstr>
      <vt:lpstr>PowerPoint Presentation</vt:lpstr>
      <vt:lpstr>Any questions or concerns: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Personal Social Health Economics (PSHE)  and  Relationships and Sex Education (RSE)</dc:title>
  <dc:creator>craig millington</dc:creator>
  <cp:lastModifiedBy>craig millington</cp:lastModifiedBy>
  <cp:revision>1</cp:revision>
  <dcterms:created xsi:type="dcterms:W3CDTF">2020-09-06T10:36:49Z</dcterms:created>
  <dcterms:modified xsi:type="dcterms:W3CDTF">2020-09-06T10:40:08Z</dcterms:modified>
</cp:coreProperties>
</file>