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702" r:id="rId5"/>
    <p:sldMasterId id="2147483745" r:id="rId6"/>
    <p:sldMasterId id="2147483747" r:id="rId7"/>
  </p:sldMasterIdLst>
  <p:notesMasterIdLst>
    <p:notesMasterId r:id="rId20"/>
  </p:notesMasterIdLst>
  <p:sldIdLst>
    <p:sldId id="256" r:id="rId8"/>
    <p:sldId id="607" r:id="rId9"/>
    <p:sldId id="446" r:id="rId10"/>
    <p:sldId id="616" r:id="rId11"/>
    <p:sldId id="638" r:id="rId12"/>
    <p:sldId id="619" r:id="rId13"/>
    <p:sldId id="635" r:id="rId14"/>
    <p:sldId id="634" r:id="rId15"/>
    <p:sldId id="636" r:id="rId16"/>
    <p:sldId id="637" r:id="rId17"/>
    <p:sldId id="632" r:id="rId18"/>
    <p:sldId id="639" r:id="rId19"/>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6DAC89-B644-61D7-5560-811713186174}" name="Sarah Paxton" initials="SP" userId="S::spaxton@wandlelearningpartnership.org.uk::2df68680-0ec5-4347-a5b4-6b217d65efa5" providerId="AD"/>
  <p188:author id="{D751B489-D472-24FA-D0F2-3845651BDF90}" name="Charlotte Raby" initials="CR" userId="3ce8dd4a77e46e4f" providerId="Windows Live"/>
  <p188:author id="{C8315BCA-A218-1D7A-F66D-398CF925E28A}" name="Tracy Kewley" initials="TK" userId="S::tkewley@wandlelearningpartnership.org.uk::b68af60d-7d66-41d4-8c63-93e8fe2e4ce0" providerId="AD"/>
  <p188:author id="{34BC2CEA-C756-0034-F59C-B216CD5D6786}" name="Faye Cheeseman" initials="FC" userId="ede99bed8c69c0a5"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C4F76"/>
    <a:srgbClr val="EE7E30"/>
    <a:srgbClr val="EDCD2F"/>
    <a:srgbClr val="DC3C64"/>
    <a:srgbClr val="EF7E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F3A15-57E3-0EF2-8578-037F6B14B884}" v="1" dt="2023-07-17T13:30:25.216"/>
    <p1510:client id="{6A2A5B7E-7380-4660-80C4-98EA029248BB}" v="5" dt="2023-07-17T09:09:29.283"/>
    <p1510:client id="{6E0BB8AC-F73F-F2C2-8CFB-CC0F4DD45511}" v="2" dt="2023-07-11T11:15:32.716"/>
    <p1510:client id="{A1012FAC-40DD-7626-FA1E-3AA5BE259BE6}" v="1" dt="2023-07-17T12:19:15.260"/>
    <p1510:client id="{D6ED1747-F7CE-EC99-CF38-0E064D4AA56C}" v="43" dt="2023-07-17T13:17:47.840"/>
    <p1510:client id="{EE519597-F35B-6F95-5A20-9A9A6D2A78A4}" v="9" dt="2023-07-11T10:56:59.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1751"/>
  </p:normalViewPr>
  <p:slideViewPr>
    <p:cSldViewPr snapToGrid="0">
      <p:cViewPr varScale="1">
        <p:scale>
          <a:sx n="67" d="100"/>
          <a:sy n="67" d="100"/>
        </p:scale>
        <p:origin x="228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Calibri"/>
                <a:cs typeface="Calibri"/>
              </a:rPr>
              <a:t>Suggested resources:</a:t>
            </a:r>
          </a:p>
          <a:p>
            <a:pPr marL="171450" indent="-171450">
              <a:buFont typeface="Arial"/>
              <a:buChar char="•"/>
            </a:pPr>
            <a:r>
              <a:rPr lang="en-US">
                <a:latin typeface="Calibri"/>
                <a:cs typeface="Calibri"/>
              </a:rPr>
              <a:t>Print out the Foundations for Love of Reading handout for parents to take home.</a:t>
            </a:r>
            <a:endParaRPr lang="en-US" b="1">
              <a:latin typeface="Calibri"/>
              <a:cs typeface="Calibri"/>
            </a:endParaRPr>
          </a:p>
          <a:p>
            <a:pPr marL="171450" indent="-171450">
              <a:buFont typeface="Arial"/>
              <a:buChar char="•"/>
            </a:pPr>
            <a:r>
              <a:rPr lang="en-US">
                <a:latin typeface="Calibri"/>
                <a:cs typeface="Calibri"/>
              </a:rPr>
              <a:t>A selection of picture books on display for parents to look at. </a:t>
            </a:r>
            <a:endParaRPr lang="en-US" b="1">
              <a:latin typeface="Calibri"/>
              <a:cs typeface="Calibri"/>
            </a:endParaRPr>
          </a:p>
          <a:p>
            <a:pPr marL="171450" indent="-171450">
              <a:buFont typeface="Arial"/>
              <a:buChar char="•"/>
            </a:pPr>
            <a:r>
              <a:rPr lang="en-US">
                <a:latin typeface="Calibri"/>
                <a:cs typeface="Calibri"/>
              </a:rPr>
              <a:t>Choose one book that you can read aloud for Slide 8 – make sure it has some dialogue so you can model reading a character's voice with expression.</a:t>
            </a:r>
          </a:p>
          <a:p>
            <a:endParaRPr lang="en-US" b="1">
              <a:cs typeface="Calibri"/>
            </a:endParaRPr>
          </a:p>
          <a:p>
            <a:r>
              <a:rPr lang="en-US" b="1">
                <a:latin typeface="Calibri"/>
                <a:cs typeface="Calibri"/>
              </a:rPr>
              <a:t>Suggested script:</a:t>
            </a:r>
            <a:endParaRPr lang="en-US"/>
          </a:p>
          <a:p>
            <a:pPr marL="171450" indent="-171450">
              <a:buFont typeface="Calibri"/>
              <a:buChar char="-"/>
            </a:pPr>
            <a:r>
              <a:rPr lang="en-US">
                <a:latin typeface="Calibri"/>
                <a:cs typeface="Calibri"/>
              </a:rPr>
              <a:t>Welcome to this parent information session all about how we use Little Wandle Foundations in our Nursery to support your child to develop a love of reading.</a:t>
            </a:r>
            <a:endParaRPr lang="en-US"/>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lnSpc>
                <a:spcPct val="90000"/>
              </a:lnSpc>
              <a:spcBef>
                <a:spcPts val="1000"/>
              </a:spcBef>
              <a:buFont typeface="Arial,Sans-Serif"/>
              <a:buChar char="•"/>
            </a:pPr>
            <a:r>
              <a:rPr lang="en-US" dirty="0">
                <a:latin typeface="Calibri"/>
                <a:cs typeface="Calibri"/>
              </a:rPr>
              <a:t>Read the text on the slide.</a:t>
            </a:r>
          </a:p>
          <a:p>
            <a:pPr marL="171450" indent="-171450">
              <a:lnSpc>
                <a:spcPct val="90000"/>
              </a:lnSpc>
              <a:spcBef>
                <a:spcPts val="1000"/>
              </a:spcBef>
              <a:buFont typeface="Arial,Sans-Serif"/>
              <a:buChar char="•"/>
            </a:pPr>
            <a:r>
              <a:rPr lang="en-US" dirty="0">
                <a:latin typeface="Calibri"/>
                <a:cs typeface="Calibri"/>
              </a:rPr>
              <a:t>Show the parents some of your class's </a:t>
            </a:r>
            <a:r>
              <a:rPr lang="en-GB" dirty="0">
                <a:latin typeface="Calibri"/>
                <a:cs typeface="Calibri"/>
              </a:rPr>
              <a:t>favourite</a:t>
            </a:r>
            <a:r>
              <a:rPr lang="en-US" dirty="0">
                <a:latin typeface="Calibri"/>
                <a:cs typeface="Calibri"/>
              </a:rPr>
              <a:t> books at the moment.</a:t>
            </a:r>
            <a:endParaRPr lang="en-US" dirty="0"/>
          </a:p>
          <a:p>
            <a:endParaRPr lang="en-US" b="1" dirty="0"/>
          </a:p>
        </p:txBody>
      </p:sp>
    </p:spTree>
    <p:extLst>
      <p:ext uri="{BB962C8B-B14F-4D97-AF65-F5344CB8AC3E}">
        <p14:creationId xmlns:p14="http://schemas.microsoft.com/office/powerpoint/2010/main" val="365102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latin typeface="Calibri"/>
                <a:cs typeface="Calibri"/>
              </a:rPr>
              <a:t>Suggested script:</a:t>
            </a:r>
            <a:endParaRPr lang="en-US">
              <a:latin typeface="Calibri"/>
              <a:cs typeface="Calibri"/>
            </a:endParaRPr>
          </a:p>
          <a:p>
            <a:pPr marL="171450" indent="-171450">
              <a:lnSpc>
                <a:spcPct val="90000"/>
              </a:lnSpc>
              <a:spcBef>
                <a:spcPts val="1000"/>
              </a:spcBef>
              <a:buFont typeface="Arial,Sans-Serif"/>
              <a:buChar char="•"/>
            </a:pPr>
            <a:r>
              <a:rPr lang="en-US">
                <a:latin typeface="Calibri"/>
                <a:cs typeface="Calibri"/>
              </a:rPr>
              <a:t>Read the text on the slide.</a:t>
            </a:r>
          </a:p>
          <a:p>
            <a:pPr marL="171450" indent="-171450">
              <a:lnSpc>
                <a:spcPct val="90000"/>
              </a:lnSpc>
              <a:spcBef>
                <a:spcPts val="1000"/>
              </a:spcBef>
              <a:buFont typeface="Arial,Sans-Serif"/>
              <a:buChar char="•"/>
            </a:pPr>
            <a:r>
              <a:rPr lang="en-US">
                <a:latin typeface="Calibri"/>
                <a:cs typeface="Calibri"/>
              </a:rPr>
              <a:t>Remember to ask us if you have any questions – we will always be happy to help!</a:t>
            </a:r>
            <a:endParaRPr lang="en-US" i="1">
              <a:latin typeface="Calibri"/>
              <a:cs typeface="Calibri"/>
            </a:endParaRPr>
          </a:p>
          <a:p>
            <a:endParaRPr lang="en-US" b="1">
              <a:cs typeface="Calibri"/>
            </a:endParaRPr>
          </a:p>
        </p:txBody>
      </p:sp>
    </p:spTree>
    <p:extLst>
      <p:ext uri="{BB962C8B-B14F-4D97-AF65-F5344CB8AC3E}">
        <p14:creationId xmlns:p14="http://schemas.microsoft.com/office/powerpoint/2010/main" val="66925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p>
          <a:p>
            <a:pPr marL="171450" indent="-171450">
              <a:buFont typeface="Arial,Sans-Serif"/>
              <a:buChar char="•"/>
            </a:pPr>
            <a:r>
              <a:rPr lang="en-GB" dirty="0">
                <a:latin typeface="Calibri"/>
                <a:cs typeface="Calibri"/>
              </a:rPr>
              <a:t>Let's end with this wonderful quote from the American writer, George Saunders.</a:t>
            </a:r>
            <a:endParaRPr lang="en-US" dirty="0">
              <a:latin typeface="Calibri"/>
              <a:cs typeface="Calibri"/>
            </a:endParaRPr>
          </a:p>
          <a:p>
            <a:pPr marL="171450" indent="-171450">
              <a:buFont typeface="Arial,Sans-Serif"/>
              <a:buChar char="•"/>
            </a:pPr>
            <a:r>
              <a:rPr lang="en-GB" dirty="0">
                <a:latin typeface="Calibri"/>
                <a:cs typeface="Calibri"/>
              </a:rPr>
              <a:t>We understand how busy life is, but we promise that you will never forget carving time out of your busy days for sharing stories with your child!</a:t>
            </a:r>
          </a:p>
        </p:txBody>
      </p:sp>
    </p:spTree>
    <p:extLst>
      <p:ext uri="{BB962C8B-B14F-4D97-AF65-F5344CB8AC3E}">
        <p14:creationId xmlns:p14="http://schemas.microsoft.com/office/powerpoint/2010/main" val="392138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latin typeface="Calibri"/>
                <a:cs typeface="Calibri"/>
              </a:rPr>
              <a:t>Suggested script:</a:t>
            </a:r>
          </a:p>
          <a:p>
            <a:pPr marL="171450" indent="-171450">
              <a:buFont typeface="Arial"/>
              <a:buChar char="•"/>
            </a:pPr>
            <a:r>
              <a:rPr lang="en-GB">
                <a:latin typeface="Calibri"/>
                <a:cs typeface="Calibri"/>
              </a:rPr>
              <a:t>This quote from Emilie Buchwald, (an author, poet and teacher) is a good place for us to start. </a:t>
            </a:r>
            <a:endParaRPr lang="en-GB"/>
          </a:p>
          <a:p>
            <a:pPr marL="171450" indent="-171450">
              <a:buFont typeface="Arial"/>
              <a:buChar char="•"/>
            </a:pPr>
            <a:r>
              <a:rPr lang="en-GB">
                <a:latin typeface="Calibri"/>
                <a:cs typeface="Calibri"/>
              </a:rPr>
              <a:t>We know that you are the people who can make the biggest difference to your children's reading.</a:t>
            </a:r>
            <a:endParaRPr lang="en-GB"/>
          </a:p>
          <a:p>
            <a:pPr marL="171450" indent="-171450">
              <a:buFont typeface="Arial"/>
              <a:buChar char="•"/>
            </a:pPr>
            <a:r>
              <a:rPr lang="en-GB">
                <a:latin typeface="Calibri"/>
                <a:cs typeface="Calibri"/>
              </a:rPr>
              <a:t>When you read with your child, you are laying the best possible foundations for their future reading. </a:t>
            </a:r>
          </a:p>
          <a:p>
            <a:pPr marL="171450" indent="-171450">
              <a:buFont typeface="Arial"/>
              <a:buChar char="•"/>
            </a:pPr>
            <a:r>
              <a:rPr lang="en-GB">
                <a:latin typeface="Calibri"/>
                <a:cs typeface="Calibri"/>
              </a:rPr>
              <a:t>Today we will look at why reading aloud with your child is so important.</a:t>
            </a:r>
            <a:endParaRPr lang="en-GB"/>
          </a:p>
        </p:txBody>
      </p:sp>
    </p:spTree>
    <p:extLst>
      <p:ext uri="{BB962C8B-B14F-4D97-AF65-F5344CB8AC3E}">
        <p14:creationId xmlns:p14="http://schemas.microsoft.com/office/powerpoint/2010/main" val="376215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b="1" dirty="0"/>
              <a:t>Ask:</a:t>
            </a:r>
            <a:r>
              <a:rPr lang="en-US" dirty="0"/>
              <a:t> </a:t>
            </a:r>
            <a:r>
              <a:rPr lang="en-US" i="1" dirty="0"/>
              <a:t>When did you last read with your child? What did you read with them?</a:t>
            </a:r>
            <a:endParaRPr lang="en-US" dirty="0"/>
          </a:p>
          <a:p>
            <a:pPr marL="171450" indent="-171450">
              <a:buFont typeface="Arial"/>
              <a:buChar char="•"/>
            </a:pPr>
            <a:r>
              <a:rPr lang="en-US" i="0" dirty="0">
                <a:latin typeface="Calibri"/>
                <a:cs typeface="Calibri"/>
              </a:rPr>
              <a:t>You probably read a lot with your child – every time you read, you are helping your child.</a:t>
            </a:r>
            <a:endParaRPr lang="en-US" i="0" dirty="0">
              <a:cs typeface="Calibri"/>
            </a:endParaRPr>
          </a:p>
          <a:p>
            <a:pPr marL="171450" indent="-171450">
              <a:buFont typeface="Arial"/>
              <a:buChar char="•"/>
            </a:pPr>
            <a:endParaRPr lang="en-US" i="1" dirty="0">
              <a:latin typeface="Calibri"/>
              <a:cs typeface="Calibri"/>
            </a:endParaRP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latin typeface="Calibri"/>
                <a:cs typeface="Calibri"/>
              </a:rPr>
              <a:t>Suggested script:</a:t>
            </a:r>
            <a:endParaRPr lang="en-US">
              <a:latin typeface="Calibri"/>
              <a:cs typeface="Calibri"/>
            </a:endParaRPr>
          </a:p>
          <a:p>
            <a:pPr marL="171450" indent="-171450">
              <a:lnSpc>
                <a:spcPct val="90000"/>
              </a:lnSpc>
              <a:spcBef>
                <a:spcPts val="1000"/>
              </a:spcBef>
              <a:buFont typeface="Arial"/>
              <a:buChar char="•"/>
            </a:pPr>
            <a:r>
              <a:rPr lang="en-US"/>
              <a:t>Read the text on the slide.</a:t>
            </a:r>
          </a:p>
          <a:p>
            <a:endParaRPr lang="en-US" i="1"/>
          </a:p>
        </p:txBody>
      </p:sp>
    </p:spTree>
    <p:extLst>
      <p:ext uri="{BB962C8B-B14F-4D97-AF65-F5344CB8AC3E}">
        <p14:creationId xmlns:p14="http://schemas.microsoft.com/office/powerpoint/2010/main" val="252275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latin typeface="Calibri"/>
                <a:cs typeface="Calibri"/>
              </a:rPr>
              <a:t>Suggested script:</a:t>
            </a:r>
            <a:endParaRPr lang="en-US" b="1">
              <a:cs typeface="Calibri"/>
            </a:endParaRPr>
          </a:p>
          <a:p>
            <a:pPr>
              <a:lnSpc>
                <a:spcPct val="90000"/>
              </a:lnSpc>
              <a:spcBef>
                <a:spcPts val="1000"/>
              </a:spcBef>
            </a:pPr>
            <a:r>
              <a:rPr lang="en-US">
                <a:latin typeface="Calibri"/>
                <a:cs typeface="Calibri"/>
              </a:rPr>
              <a:t>Read the text on the slide.</a:t>
            </a:r>
            <a:endParaRPr lang="en-US">
              <a:cs typeface="Calibri"/>
            </a:endParaRPr>
          </a:p>
          <a:p>
            <a:endParaRPr lang="en-US" i="1"/>
          </a:p>
        </p:txBody>
      </p:sp>
    </p:spTree>
    <p:extLst>
      <p:ext uri="{BB962C8B-B14F-4D97-AF65-F5344CB8AC3E}">
        <p14:creationId xmlns:p14="http://schemas.microsoft.com/office/powerpoint/2010/main" val="364903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latin typeface="Calibri"/>
                <a:cs typeface="Calibri"/>
              </a:rPr>
              <a:t>Suggested script:</a:t>
            </a:r>
            <a:endParaRPr lang="en-US">
              <a:latin typeface="Calibri"/>
              <a:cs typeface="Calibri"/>
            </a:endParaRPr>
          </a:p>
          <a:p>
            <a:pPr marL="171450" indent="-171450">
              <a:lnSpc>
                <a:spcPct val="90000"/>
              </a:lnSpc>
              <a:spcBef>
                <a:spcPts val="1000"/>
              </a:spcBef>
              <a:buFont typeface="Arial,Sans-Serif"/>
              <a:buChar char="•"/>
            </a:pPr>
            <a:r>
              <a:rPr lang="en-US">
                <a:latin typeface="Calibri"/>
                <a:cs typeface="Calibri"/>
              </a:rPr>
              <a:t>Read the text on the slide.</a:t>
            </a:r>
          </a:p>
          <a:p>
            <a:endParaRPr lang="en-US" b="1"/>
          </a:p>
        </p:txBody>
      </p:sp>
    </p:spTree>
    <p:extLst>
      <p:ext uri="{BB962C8B-B14F-4D97-AF65-F5344CB8AC3E}">
        <p14:creationId xmlns:p14="http://schemas.microsoft.com/office/powerpoint/2010/main" val="358123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Suggested script:</a:t>
            </a:r>
            <a:endParaRPr lang="en-US"/>
          </a:p>
          <a:p>
            <a:pPr marL="171450" indent="-171450">
              <a:lnSpc>
                <a:spcPct val="90000"/>
              </a:lnSpc>
              <a:spcBef>
                <a:spcPts val="1000"/>
              </a:spcBef>
              <a:buFont typeface="Arial,Sans-Serif"/>
              <a:buChar char="•"/>
            </a:pPr>
            <a:r>
              <a:rPr lang="en-US"/>
              <a:t>Read the text on the slide.</a:t>
            </a:r>
          </a:p>
          <a:p>
            <a:endParaRPr lang="en-US" b="1"/>
          </a:p>
        </p:txBody>
      </p:sp>
    </p:spTree>
    <p:extLst>
      <p:ext uri="{BB962C8B-B14F-4D97-AF65-F5344CB8AC3E}">
        <p14:creationId xmlns:p14="http://schemas.microsoft.com/office/powerpoint/2010/main" val="239887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lnSpc>
                <a:spcPct val="90000"/>
              </a:lnSpc>
              <a:spcBef>
                <a:spcPts val="1000"/>
              </a:spcBef>
              <a:buFont typeface="Arial,Sans-Serif"/>
              <a:buChar char="•"/>
            </a:pPr>
            <a:r>
              <a:rPr lang="en-US" dirty="0">
                <a:latin typeface="Calibri"/>
                <a:cs typeface="Calibri"/>
              </a:rPr>
              <a:t>Read the text on the slide.</a:t>
            </a:r>
          </a:p>
          <a:p>
            <a:pPr marL="171450" indent="-171450">
              <a:lnSpc>
                <a:spcPct val="90000"/>
              </a:lnSpc>
              <a:spcBef>
                <a:spcPts val="1000"/>
              </a:spcBef>
              <a:buFont typeface="Arial,Sans-Serif"/>
              <a:buChar char="•"/>
            </a:pPr>
            <a:r>
              <a:rPr lang="en-US" dirty="0">
                <a:latin typeface="Calibri"/>
                <a:cs typeface="Calibri"/>
              </a:rPr>
              <a:t>If you can, read aloud a page from a story with a flat monotonous voice, and then again with expression.</a:t>
            </a:r>
            <a:endParaRPr lang="en-US" dirty="0"/>
          </a:p>
          <a:p>
            <a:pPr marL="171450" indent="-171450">
              <a:lnSpc>
                <a:spcPct val="90000"/>
              </a:lnSpc>
              <a:spcBef>
                <a:spcPts val="1000"/>
              </a:spcBef>
              <a:buFont typeface="Arial,Sans-Serif"/>
              <a:buChar char="•"/>
            </a:pPr>
            <a:r>
              <a:rPr lang="en-US" b="1" dirty="0">
                <a:latin typeface="Calibri"/>
                <a:cs typeface="Calibri"/>
              </a:rPr>
              <a:t>Ask:</a:t>
            </a:r>
            <a:r>
              <a:rPr lang="en-US" dirty="0">
                <a:latin typeface="Calibri"/>
                <a:cs typeface="Calibri"/>
              </a:rPr>
              <a:t> </a:t>
            </a:r>
            <a:r>
              <a:rPr lang="en-US" i="1" dirty="0">
                <a:latin typeface="Calibri"/>
                <a:cs typeface="Calibri"/>
              </a:rPr>
              <a:t>Which version sounded better? What did you notice about how I changed my voice?</a:t>
            </a:r>
            <a:endParaRPr lang="en-US" i="1" dirty="0"/>
          </a:p>
          <a:p>
            <a:endParaRPr lang="en-US" b="1" dirty="0"/>
          </a:p>
        </p:txBody>
      </p:sp>
    </p:spTree>
    <p:extLst>
      <p:ext uri="{BB962C8B-B14F-4D97-AF65-F5344CB8AC3E}">
        <p14:creationId xmlns:p14="http://schemas.microsoft.com/office/powerpoint/2010/main" val="1769803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latin typeface="Calibri"/>
                <a:cs typeface="Calibri"/>
              </a:rPr>
              <a:t>Suggested script:</a:t>
            </a:r>
            <a:endParaRPr lang="en-US">
              <a:latin typeface="Calibri"/>
              <a:cs typeface="Calibri"/>
            </a:endParaRPr>
          </a:p>
          <a:p>
            <a:pPr marL="171450" indent="-171450">
              <a:lnSpc>
                <a:spcPct val="90000"/>
              </a:lnSpc>
              <a:spcBef>
                <a:spcPts val="1000"/>
              </a:spcBef>
              <a:buFont typeface="Arial,Sans-Serif"/>
              <a:buChar char="•"/>
            </a:pPr>
            <a:r>
              <a:rPr lang="en-US">
                <a:latin typeface="Calibri"/>
                <a:cs typeface="Calibri"/>
              </a:rPr>
              <a:t>Read the text on the slide.</a:t>
            </a:r>
          </a:p>
          <a:p>
            <a:pPr marL="171450" indent="-171450">
              <a:lnSpc>
                <a:spcPct val="90000"/>
              </a:lnSpc>
              <a:spcBef>
                <a:spcPts val="1000"/>
              </a:spcBef>
              <a:buFont typeface="Arial,Sans-Serif"/>
              <a:buChar char="•"/>
            </a:pPr>
            <a:r>
              <a:rPr lang="en-US">
                <a:latin typeface="Calibri"/>
                <a:cs typeface="Calibri"/>
              </a:rPr>
              <a:t>If possible, show parents a range of these different reading material types.</a:t>
            </a:r>
            <a:endParaRPr lang="en-US"/>
          </a:p>
          <a:p>
            <a:endParaRPr lang="en-US" b="1"/>
          </a:p>
        </p:txBody>
      </p:sp>
    </p:spTree>
    <p:extLst>
      <p:ext uri="{BB962C8B-B14F-4D97-AF65-F5344CB8AC3E}">
        <p14:creationId xmlns:p14="http://schemas.microsoft.com/office/powerpoint/2010/main" val="4072262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102425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2749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3147890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017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7" name="Picture 6">
            <a:extLst>
              <a:ext uri="{FF2B5EF4-FFF2-40B4-BE49-F238E27FC236}">
                <a16:creationId xmlns:a16="http://schemas.microsoft.com/office/drawing/2014/main" id="{C714C4F0-4AD9-7134-C478-D3515EB0D114}"/>
              </a:ext>
            </a:extLst>
          </p:cNvPr>
          <p:cNvPicPr>
            <a:picLocks noChangeAspect="1"/>
          </p:cNvPicPr>
          <p:nvPr userDrawn="1"/>
        </p:nvPicPr>
        <p:blipFill>
          <a:blip r:embed="rId5"/>
          <a:stretch>
            <a:fillRect/>
          </a:stretch>
        </p:blipFill>
        <p:spPr>
          <a:xfrm>
            <a:off x="596154" y="466165"/>
            <a:ext cx="2680447" cy="2680447"/>
          </a:xfrm>
          <a:prstGeom prst="rect">
            <a:avLst/>
          </a:prstGeom>
        </p:spPr>
      </p:pic>
      <p:sp>
        <p:nvSpPr>
          <p:cNvPr id="8" name="TextBox 7">
            <a:extLst>
              <a:ext uri="{FF2B5EF4-FFF2-40B4-BE49-F238E27FC236}">
                <a16:creationId xmlns:a16="http://schemas.microsoft.com/office/drawing/2014/main" id="{D4D9344A-4981-8CFA-BE96-FC0145A71B67}"/>
              </a:ext>
            </a:extLst>
          </p:cNvPr>
          <p:cNvSpPr txBox="1"/>
          <p:nvPr userDrawn="1"/>
        </p:nvSpPr>
        <p:spPr>
          <a:xfrm>
            <a:off x="7222937" y="354105"/>
            <a:ext cx="4482830" cy="830997"/>
          </a:xfrm>
          <a:prstGeom prst="rect">
            <a:avLst/>
          </a:prstGeom>
          <a:noFill/>
        </p:spPr>
        <p:txBody>
          <a:bodyPr wrap="none" rtlCol="0">
            <a:spAutoFit/>
          </a:bodyPr>
          <a:lstStyle/>
          <a:p>
            <a:pPr algn="r"/>
            <a:r>
              <a:rPr lang="en-US" sz="2400" b="1">
                <a:solidFill>
                  <a:schemeClr val="bg1"/>
                </a:solidFill>
              </a:rPr>
              <a:t>A COMPLETE PHONICS RESOURCE</a:t>
            </a:r>
          </a:p>
          <a:p>
            <a:pPr algn="r"/>
            <a:r>
              <a:rPr lang="en-US" sz="2400" b="1">
                <a:solidFill>
                  <a:schemeClr val="bg1"/>
                </a:solidFill>
              </a:rPr>
              <a:t>TO SUPPORT CHILDREN</a:t>
            </a:r>
          </a:p>
        </p:txBody>
      </p:sp>
      <p:pic>
        <p:nvPicPr>
          <p:cNvPr id="9" name="Picture 8">
            <a:extLst>
              <a:ext uri="{FF2B5EF4-FFF2-40B4-BE49-F238E27FC236}">
                <a16:creationId xmlns:a16="http://schemas.microsoft.com/office/drawing/2014/main" id="{34347577-792A-03F1-18BA-0FFA5A0AD530}"/>
              </a:ext>
            </a:extLst>
          </p:cNvPr>
          <p:cNvPicPr>
            <a:picLocks noChangeAspect="1"/>
          </p:cNvPicPr>
          <p:nvPr userDrawn="1"/>
        </p:nvPicPr>
        <p:blipFill>
          <a:blip r:embed="rId6">
            <a:alphaModFix amt="32000"/>
          </a:blip>
          <a:stretch>
            <a:fillRect/>
          </a:stretch>
        </p:blipFill>
        <p:spPr>
          <a:xfrm>
            <a:off x="6096000" y="543443"/>
            <a:ext cx="6369934" cy="6651903"/>
          </a:xfrm>
          <a:prstGeom prst="rect">
            <a:avLst/>
          </a:prstGeom>
        </p:spPr>
      </p:pic>
      <p:pic>
        <p:nvPicPr>
          <p:cNvPr id="4" name="Picture 3" descr="A picture containing text, bird, logo, design&#10;&#10;Description automatically generated">
            <a:extLst>
              <a:ext uri="{FF2B5EF4-FFF2-40B4-BE49-F238E27FC236}">
                <a16:creationId xmlns:a16="http://schemas.microsoft.com/office/drawing/2014/main" id="{2769ADAC-7911-FA2B-F5BF-A33AEFAEF233}"/>
              </a:ext>
            </a:extLst>
          </p:cNvPr>
          <p:cNvPicPr>
            <a:picLocks noChangeAspect="1"/>
          </p:cNvPicPr>
          <p:nvPr userDrawn="1"/>
        </p:nvPicPr>
        <p:blipFill>
          <a:blip r:embed="rId7"/>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743" r:id="rId2"/>
    <p:sldLayoutId id="2147483744" r:id="rId3"/>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screenshot, orange, font&#10;&#10;Description automatically generated">
            <a:extLst>
              <a:ext uri="{FF2B5EF4-FFF2-40B4-BE49-F238E27FC236}">
                <a16:creationId xmlns:a16="http://schemas.microsoft.com/office/drawing/2014/main" id="{4888CFBE-96DE-4E7F-6548-23BF4DC8BED7}"/>
              </a:ext>
            </a:extLst>
          </p:cNvPr>
          <p:cNvPicPr>
            <a:picLocks noChangeAspect="1"/>
          </p:cNvPicPr>
          <p:nvPr userDrawn="1"/>
        </p:nvPicPr>
        <p:blipFill>
          <a:blip r:embed="rId3"/>
          <a:stretch>
            <a:fillRect/>
          </a:stretch>
        </p:blipFill>
        <p:spPr>
          <a:xfrm>
            <a:off x="0" y="0"/>
            <a:ext cx="12131040" cy="6823710"/>
          </a:xfrm>
          <a:prstGeom prst="rect">
            <a:avLst/>
          </a:prstGeom>
        </p:spPr>
      </p:pic>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A screen shot of a computer&#10;&#10;Description automatically generated with low confidence">
            <a:extLst>
              <a:ext uri="{FF2B5EF4-FFF2-40B4-BE49-F238E27FC236}">
                <a16:creationId xmlns:a16="http://schemas.microsoft.com/office/drawing/2014/main" id="{D1954B6A-23E9-D70E-6FBF-84B348E79F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21795244"/>
      </p:ext>
    </p:extLst>
  </p:cSld>
  <p:clrMap bg1="lt1" tx1="dk1" bg2="lt2" tx2="dk2" accent1="accent1" accent2="accent2" accent3="accent3" accent4="accent4" accent5="accent5" accent6="accent6" hlink="hlink" folHlink="folHlink"/>
  <p:sldLayoutIdLst>
    <p:sldLayoutId id="214748374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with low confidence">
            <a:extLst>
              <a:ext uri="{FF2B5EF4-FFF2-40B4-BE49-F238E27FC236}">
                <a16:creationId xmlns:a16="http://schemas.microsoft.com/office/drawing/2014/main" id="{970CF25F-1A4B-23DE-E0AC-8AB1C23E7D90}"/>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3852068"/>
      </p:ext>
    </p:extLst>
  </p:cSld>
  <p:clrMap bg1="lt1" tx1="dk1" bg2="lt2" tx2="dk2" accent1="accent1" accent2="accent2" accent3="accent3" accent4="accent4" accent5="accent5" accent6="accent6" hlink="hlink" folHlink="folHlink"/>
  <p:sldLayoutIdLst>
    <p:sldLayoutId id="214748374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468167" y="548946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a:solidFill>
                  <a:schemeClr val="accent2"/>
                </a:solidFill>
                <a:latin typeface="Calibri"/>
                <a:cs typeface="Calibri"/>
              </a:rPr>
              <a:t>Parent workshop: </a:t>
            </a:r>
            <a:r>
              <a:rPr lang="en-US" sz="2800">
                <a:solidFill>
                  <a:schemeClr val="accent2"/>
                </a:solidFill>
                <a:latin typeface="Calibri"/>
                <a:cs typeface="Calibri"/>
              </a:rPr>
              <a:t>Foundations for a Love of Reading</a:t>
            </a:r>
            <a:endParaRPr lang="en-US" sz="2800">
              <a:solidFill>
                <a:schemeClr val="accent2"/>
              </a:solidFill>
            </a:endParaRP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470702" y="426533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a:solidFill>
                  <a:schemeClr val="bg2"/>
                </a:solidFill>
              </a:rPr>
              <a:t>Teach reading: change lives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57199" y="2522114"/>
            <a:ext cx="6523465" cy="3365500"/>
          </a:xfrm>
          <a:prstGeom prst="rect">
            <a:avLst/>
          </a:prstGeom>
          <a:ln>
            <a:noFill/>
          </a:ln>
        </p:spPr>
        <p:txBody>
          <a:bodyPr lIns="91440" tIns="45720" rIns="91440" bIns="45720" anchor="t"/>
          <a:lstStyle/>
          <a:p>
            <a:pPr marL="0" indent="0">
              <a:buNone/>
            </a:pPr>
            <a:r>
              <a:rPr lang="en-US" b="1" dirty="0">
                <a:solidFill>
                  <a:schemeClr val="tx2"/>
                </a:solidFill>
                <a:cs typeface="Calibri"/>
              </a:rPr>
              <a:t>Repeated reading of books is really beneficial for children. It helps them </a:t>
            </a:r>
            <a:r>
              <a:rPr lang="en-US" b="1" dirty="0" err="1">
                <a:solidFill>
                  <a:schemeClr val="tx2"/>
                </a:solidFill>
                <a:cs typeface="Calibri"/>
              </a:rPr>
              <a:t>memorise</a:t>
            </a:r>
            <a:r>
              <a:rPr lang="en-US" b="1" dirty="0">
                <a:solidFill>
                  <a:schemeClr val="tx2"/>
                </a:solidFill>
                <a:cs typeface="Calibri"/>
              </a:rPr>
              <a:t> parts of the story, </a:t>
            </a:r>
            <a:br>
              <a:rPr lang="en-US" b="1" dirty="0">
                <a:solidFill>
                  <a:schemeClr val="tx2"/>
                </a:solidFill>
                <a:cs typeface="Calibri"/>
              </a:rPr>
            </a:br>
            <a:r>
              <a:rPr lang="en-US" b="1" dirty="0">
                <a:solidFill>
                  <a:schemeClr val="tx2"/>
                </a:solidFill>
                <a:cs typeface="Calibri"/>
              </a:rPr>
              <a:t>words and phrases, too.</a:t>
            </a:r>
            <a:endParaRPr lang="en-US" dirty="0">
              <a:solidFill>
                <a:schemeClr val="tx2"/>
              </a:solidFill>
              <a:cs typeface="Calibri"/>
            </a:endParaRPr>
          </a:p>
          <a:p>
            <a:pPr marL="0" indent="0">
              <a:buNone/>
            </a:pPr>
            <a:r>
              <a:rPr lang="en-US" dirty="0">
                <a:solidFill>
                  <a:schemeClr val="tx2"/>
                </a:solidFill>
                <a:cs typeface="Calibri"/>
              </a:rPr>
              <a:t>Knowing a book or poem by heart is </a:t>
            </a:r>
            <a:br>
              <a:rPr lang="en-US" dirty="0">
                <a:solidFill>
                  <a:schemeClr val="tx2"/>
                </a:solidFill>
                <a:cs typeface="Calibri"/>
              </a:rPr>
            </a:br>
            <a:r>
              <a:rPr lang="en-US" dirty="0">
                <a:solidFill>
                  <a:schemeClr val="tx2"/>
                </a:solidFill>
                <a:cs typeface="Calibri"/>
              </a:rPr>
              <a:t>fun and powerful for children. They</a:t>
            </a:r>
            <a:br>
              <a:rPr lang="en-US" dirty="0">
                <a:solidFill>
                  <a:schemeClr val="tx2"/>
                </a:solidFill>
                <a:cs typeface="Calibri"/>
              </a:rPr>
            </a:br>
            <a:r>
              <a:rPr lang="en-US" dirty="0">
                <a:solidFill>
                  <a:schemeClr val="tx2"/>
                </a:solidFill>
                <a:cs typeface="Calibri"/>
              </a:rPr>
              <a:t>can ‘read’ the story with you or join </a:t>
            </a:r>
            <a:br>
              <a:rPr lang="en-US" dirty="0">
                <a:solidFill>
                  <a:schemeClr val="tx2"/>
                </a:solidFill>
                <a:cs typeface="Calibri"/>
              </a:rPr>
            </a:br>
            <a:r>
              <a:rPr lang="en-US" dirty="0">
                <a:solidFill>
                  <a:schemeClr val="tx2"/>
                </a:solidFill>
                <a:cs typeface="Calibri"/>
              </a:rPr>
              <a:t>in with individual words or phrases.</a:t>
            </a:r>
          </a:p>
          <a:p>
            <a:pPr marL="0" indent="0">
              <a:buNone/>
            </a:pPr>
            <a:r>
              <a:rPr lang="en-US" spc="-70" dirty="0">
                <a:solidFill>
                  <a:schemeClr val="tx2"/>
                </a:solidFill>
                <a:cs typeface="Calibri"/>
              </a:rPr>
              <a:t>If you really want to mix it up, offer another book alongside the much-loved </a:t>
            </a:r>
            <a:r>
              <a:rPr lang="en-US" spc="-70" dirty="0" err="1">
                <a:solidFill>
                  <a:schemeClr val="tx2"/>
                </a:solidFill>
                <a:cs typeface="Calibri"/>
              </a:rPr>
              <a:t>favourite</a:t>
            </a:r>
            <a:r>
              <a:rPr lang="en-US" spc="-70" dirty="0">
                <a:solidFill>
                  <a:schemeClr val="tx2"/>
                </a:solidFill>
                <a:cs typeface="Calibri"/>
              </a:rPr>
              <a:t>!</a:t>
            </a:r>
            <a:endParaRPr lang="en-US" spc="-70" dirty="0">
              <a:solidFill>
                <a:schemeClr val="tx2"/>
              </a:solidFill>
            </a:endParaRPr>
          </a:p>
          <a:p>
            <a:pPr marL="0" indent="0">
              <a:buNone/>
            </a:pPr>
            <a:endParaRPr lang="en-US" b="1" dirty="0">
              <a:solidFill>
                <a:schemeClr val="tx2"/>
              </a:solidFill>
              <a:cs typeface="Calibri"/>
            </a:endParaRPr>
          </a:p>
          <a:p>
            <a:pPr marL="0" indent="0">
              <a:buNone/>
            </a:pPr>
            <a:endParaRPr lang="en-US" dirty="0">
              <a:solidFill>
                <a:schemeClr val="tx2"/>
              </a:solidFill>
              <a:cs typeface="Calibri"/>
            </a:endParaRPr>
          </a:p>
          <a:p>
            <a:pPr marL="0" indent="0">
              <a:buNone/>
            </a:pPr>
            <a:endParaRPr lang="en-US" dirty="0">
              <a:solidFill>
                <a:schemeClr val="tx2"/>
              </a:solidFill>
              <a:cs typeface="Calibri"/>
            </a:endParaRPr>
          </a:p>
          <a:p>
            <a:pPr marL="457200" indent="-457200">
              <a:buFont typeface="Calibri" panose="020B0604020202020204" pitchFamily="34" charset="0"/>
              <a:buChar char="-"/>
            </a:pPr>
            <a:endParaRPr lang="en-GB" dirty="0">
              <a:solidFill>
                <a:schemeClr val="tx2"/>
              </a:solidFill>
              <a:cs typeface="Calibri"/>
            </a:endParaRPr>
          </a:p>
          <a:p>
            <a:pPr>
              <a:buNone/>
            </a:pPr>
            <a:endParaRPr lang="en-GB" dirty="0">
              <a:solidFill>
                <a:schemeClr val="tx2"/>
              </a:solidFill>
              <a:cs typeface="Calibri"/>
            </a:endParaRPr>
          </a:p>
          <a:p>
            <a:pPr marL="0" indent="0">
              <a:buNone/>
            </a:pPr>
            <a:endParaRPr lang="en-GB" b="1" dirty="0">
              <a:solidFill>
                <a:schemeClr val="tx2"/>
              </a:solidFill>
              <a:cs typeface="Calibri"/>
            </a:endParaRPr>
          </a:p>
        </p:txBody>
      </p:sp>
      <p:pic>
        <p:nvPicPr>
          <p:cNvPr id="2" name="Picture 4" descr="A picture containing text, person, indoor&#10;&#10;Description automatically generated">
            <a:extLst>
              <a:ext uri="{FF2B5EF4-FFF2-40B4-BE49-F238E27FC236}">
                <a16:creationId xmlns:a16="http://schemas.microsoft.com/office/drawing/2014/main" id="{A26634FF-A8A4-474A-661E-C3CC239AA5AA}"/>
              </a:ext>
            </a:extLst>
          </p:cNvPr>
          <p:cNvPicPr>
            <a:picLocks noChangeAspect="1"/>
          </p:cNvPicPr>
          <p:nvPr/>
        </p:nvPicPr>
        <p:blipFill rotWithShape="1">
          <a:blip r:embed="rId3"/>
          <a:srcRect l="9927" r="5888"/>
          <a:stretch/>
        </p:blipFill>
        <p:spPr>
          <a:xfrm>
            <a:off x="6690731" y="2410601"/>
            <a:ext cx="5274527" cy="4195938"/>
          </a:xfrm>
          <a:prstGeom prst="roundRect">
            <a:avLst/>
          </a:prstGeom>
        </p:spPr>
      </p:pic>
      <p:sp>
        <p:nvSpPr>
          <p:cNvPr id="4" name="Title 6">
            <a:extLst>
              <a:ext uri="{FF2B5EF4-FFF2-40B4-BE49-F238E27FC236}">
                <a16:creationId xmlns:a16="http://schemas.microsoft.com/office/drawing/2014/main" id="{C8429C0E-4F3D-D87B-16BB-97ED2960F3CA}"/>
              </a:ext>
            </a:extLst>
          </p:cNvPr>
          <p:cNvSpPr txBox="1">
            <a:spLocks/>
          </p:cNvSpPr>
          <p:nvPr/>
        </p:nvSpPr>
        <p:spPr>
          <a:xfrm>
            <a:off x="457199" y="1517189"/>
            <a:ext cx="6032811"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a:solidFill>
                  <a:schemeClr val="tx2"/>
                </a:solidFill>
                <a:cs typeface="Calibri"/>
              </a:rPr>
              <a:t>What if they always want to read the same book?</a:t>
            </a:r>
            <a:endParaRPr lang="en-US" sz="4000" b="1">
              <a:solidFill>
                <a:schemeClr val="tx2"/>
              </a:solidFill>
            </a:endParaRPr>
          </a:p>
        </p:txBody>
      </p:sp>
    </p:spTree>
    <p:extLst>
      <p:ext uri="{BB962C8B-B14F-4D97-AF65-F5344CB8AC3E}">
        <p14:creationId xmlns:p14="http://schemas.microsoft.com/office/powerpoint/2010/main" val="185011886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62D31E4-42DB-A867-B738-6D5AC227032A}"/>
              </a:ext>
            </a:extLst>
          </p:cNvPr>
          <p:cNvSpPr>
            <a:spLocks noGrp="1"/>
          </p:cNvSpPr>
          <p:nvPr>
            <p:ph type="body" sz="quarter" idx="4294967295"/>
          </p:nvPr>
        </p:nvSpPr>
        <p:spPr>
          <a:xfrm>
            <a:off x="457199" y="2703419"/>
            <a:ext cx="10852150" cy="3394075"/>
          </a:xfrm>
          <a:prstGeom prst="rect">
            <a:avLst/>
          </a:prstGeom>
          <a:ln>
            <a:noFill/>
          </a:ln>
        </p:spPr>
        <p:txBody>
          <a:bodyPr lIns="91440" tIns="45720" rIns="91440" bIns="45720" anchor="t"/>
          <a:lstStyle/>
          <a:p>
            <a:pPr marL="457200" indent="-457200"/>
            <a:r>
              <a:rPr lang="en-GB">
                <a:solidFill>
                  <a:schemeClr val="tx2"/>
                </a:solidFill>
                <a:cs typeface="Calibri"/>
              </a:rPr>
              <a:t>Nursery is where we lay the </a:t>
            </a:r>
            <a:r>
              <a:rPr lang="en-GB" b="1">
                <a:solidFill>
                  <a:schemeClr val="tx2"/>
                </a:solidFill>
                <a:cs typeface="Calibri"/>
              </a:rPr>
              <a:t>foundations </a:t>
            </a:r>
            <a:r>
              <a:rPr lang="en-GB">
                <a:solidFill>
                  <a:schemeClr val="tx2"/>
                </a:solidFill>
                <a:cs typeface="Calibri"/>
              </a:rPr>
              <a:t>for a love of books.</a:t>
            </a:r>
          </a:p>
          <a:p>
            <a:pPr marL="457200" indent="-457200"/>
            <a:r>
              <a:rPr lang="en-GB" b="1">
                <a:solidFill>
                  <a:schemeClr val="tx2"/>
                </a:solidFill>
                <a:cs typeface="Calibri"/>
              </a:rPr>
              <a:t>Little Wandle Foundations for a Love of Reading </a:t>
            </a:r>
            <a:r>
              <a:rPr lang="en-GB">
                <a:solidFill>
                  <a:schemeClr val="tx2"/>
                </a:solidFill>
                <a:cs typeface="Calibri"/>
              </a:rPr>
              <a:t>ensures </a:t>
            </a:r>
            <a:br>
              <a:rPr lang="en-GB">
                <a:solidFill>
                  <a:schemeClr val="tx2"/>
                </a:solidFill>
                <a:cs typeface="Calibri"/>
              </a:rPr>
            </a:br>
            <a:r>
              <a:rPr lang="en-GB">
                <a:solidFill>
                  <a:schemeClr val="tx2"/>
                </a:solidFill>
                <a:cs typeface="Calibri"/>
              </a:rPr>
              <a:t>that children are read to daily.</a:t>
            </a:r>
          </a:p>
          <a:p>
            <a:pPr marL="457200" indent="-457200"/>
            <a:r>
              <a:rPr lang="en-GB">
                <a:solidFill>
                  <a:schemeClr val="tx2"/>
                </a:solidFill>
                <a:cs typeface="Calibri"/>
              </a:rPr>
              <a:t>You can help at home by: </a:t>
            </a:r>
          </a:p>
          <a:p>
            <a:pPr marL="914400" lvl="1" indent="-457200"/>
            <a:r>
              <a:rPr lang="en-GB" sz="2800">
                <a:solidFill>
                  <a:schemeClr val="tx2"/>
                </a:solidFill>
                <a:cs typeface="Calibri"/>
              </a:rPr>
              <a:t>talking lots to your child</a:t>
            </a:r>
          </a:p>
          <a:p>
            <a:pPr marL="914400" lvl="1" indent="-457200"/>
            <a:r>
              <a:rPr lang="en-GB" sz="2800">
                <a:solidFill>
                  <a:schemeClr val="tx2"/>
                </a:solidFill>
                <a:cs typeface="Calibri"/>
              </a:rPr>
              <a:t>reading aloud to them every day</a:t>
            </a:r>
          </a:p>
          <a:p>
            <a:pPr marL="914400" lvl="1" indent="-457200"/>
            <a:r>
              <a:rPr lang="en-GB" sz="2800">
                <a:solidFill>
                  <a:schemeClr val="tx2"/>
                </a:solidFill>
                <a:cs typeface="Calibri"/>
              </a:rPr>
              <a:t>singing songs and rhymes</a:t>
            </a:r>
          </a:p>
          <a:p>
            <a:pPr marL="914400" lvl="1" indent="-457200"/>
            <a:r>
              <a:rPr lang="en-GB" sz="2800">
                <a:solidFill>
                  <a:schemeClr val="tx2"/>
                </a:solidFill>
                <a:cs typeface="Calibri"/>
              </a:rPr>
              <a:t>playing some of our </a:t>
            </a:r>
            <a:r>
              <a:rPr lang="en-GB" sz="2800" b="1">
                <a:solidFill>
                  <a:schemeClr val="tx2"/>
                </a:solidFill>
                <a:cs typeface="Calibri"/>
              </a:rPr>
              <a:t>Tuning into sounds</a:t>
            </a:r>
            <a:r>
              <a:rPr lang="en-GB" sz="2800">
                <a:solidFill>
                  <a:schemeClr val="tx2"/>
                </a:solidFill>
                <a:cs typeface="Calibri"/>
              </a:rPr>
              <a:t> and </a:t>
            </a:r>
            <a:r>
              <a:rPr lang="en-GB" sz="2800" b="1">
                <a:solidFill>
                  <a:schemeClr val="tx2"/>
                </a:solidFill>
                <a:cs typeface="Calibri"/>
              </a:rPr>
              <a:t>Rhyme time</a:t>
            </a:r>
            <a:r>
              <a:rPr lang="en-GB" sz="2800">
                <a:solidFill>
                  <a:schemeClr val="tx2"/>
                </a:solidFill>
                <a:cs typeface="Calibri"/>
              </a:rPr>
              <a:t> games.</a:t>
            </a:r>
          </a:p>
        </p:txBody>
      </p:sp>
      <p:sp>
        <p:nvSpPr>
          <p:cNvPr id="2" name="Title 6">
            <a:extLst>
              <a:ext uri="{FF2B5EF4-FFF2-40B4-BE49-F238E27FC236}">
                <a16:creationId xmlns:a16="http://schemas.microsoft.com/office/drawing/2014/main" id="{91009BC7-C5E5-03AC-4508-14C72182B9AF}"/>
              </a:ext>
            </a:extLst>
          </p:cNvPr>
          <p:cNvSpPr txBox="1">
            <a:spLocks/>
          </p:cNvSpPr>
          <p:nvPr/>
        </p:nvSpPr>
        <p:spPr>
          <a:xfrm>
            <a:off x="457199" y="1517189"/>
            <a:ext cx="8898674"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a:solidFill>
                  <a:schemeClr val="tx2"/>
                </a:solidFill>
                <a:cs typeface="Calibri"/>
              </a:rPr>
              <a:t>Main take-aways</a:t>
            </a:r>
            <a:endParaRPr lang="en-US" sz="4000" b="1">
              <a:solidFill>
                <a:schemeClr val="tx2"/>
              </a:solidFill>
            </a:endParaRPr>
          </a:p>
        </p:txBody>
      </p:sp>
      <p:sp>
        <p:nvSpPr>
          <p:cNvPr id="3" name="TextBox 2">
            <a:extLst>
              <a:ext uri="{FF2B5EF4-FFF2-40B4-BE49-F238E27FC236}">
                <a16:creationId xmlns:a16="http://schemas.microsoft.com/office/drawing/2014/main" id="{0A17E23B-BDB9-9AEE-D2C8-EF4D4CE92E8A}"/>
              </a:ext>
            </a:extLst>
          </p:cNvPr>
          <p:cNvSpPr txBox="1"/>
          <p:nvPr/>
        </p:nvSpPr>
        <p:spPr>
          <a:xfrm>
            <a:off x="13566475" y="32866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495664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a:xfrm>
            <a:off x="1229211" y="2665667"/>
            <a:ext cx="9733579" cy="3168352"/>
          </a:xfrm>
        </p:spPr>
        <p:txBody>
          <a:bodyPr vert="horz" lIns="91440" tIns="45720" rIns="91440" bIns="45720" rtlCol="0">
            <a:normAutofit fontScale="47500" lnSpcReduction="20000"/>
          </a:bodyPr>
          <a:lstStyle/>
          <a:p>
            <a:r>
              <a:rPr lang="en-US" sz="6000"/>
              <a:t>A minute spent reading to your kids now will repay itself a million-fold later not only because they love you for reading to them, but also because, years later, when they’re miles away, those quiet evenings when you were tucked in with them, everything quiet but the sound of the page-turns, will seem to you, I promise, sacred.</a:t>
            </a:r>
          </a:p>
          <a:p>
            <a:r>
              <a:rPr lang="en-US" sz="3200" b="0">
                <a:cs typeface="Calibri"/>
              </a:rPr>
              <a:t>George Saunders</a:t>
            </a:r>
          </a:p>
        </p:txBody>
      </p:sp>
      <p:sp>
        <p:nvSpPr>
          <p:cNvPr id="4" name="TextBox 3">
            <a:extLst>
              <a:ext uri="{FF2B5EF4-FFF2-40B4-BE49-F238E27FC236}">
                <a16:creationId xmlns:a16="http://schemas.microsoft.com/office/drawing/2014/main" id="{6134CEA7-5C80-3982-E515-FD1F4D6072F0}"/>
              </a:ext>
            </a:extLst>
          </p:cNvPr>
          <p:cNvSpPr txBox="1"/>
          <p:nvPr/>
        </p:nvSpPr>
        <p:spPr>
          <a:xfrm>
            <a:off x="464634" y="1835304"/>
            <a:ext cx="12777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9600" b="1">
              <a:latin typeface="Broadway"/>
              <a:cs typeface="Calibri"/>
            </a:endParaRPr>
          </a:p>
        </p:txBody>
      </p:sp>
    </p:spTree>
    <p:extLst>
      <p:ext uri="{BB962C8B-B14F-4D97-AF65-F5344CB8AC3E}">
        <p14:creationId xmlns:p14="http://schemas.microsoft.com/office/powerpoint/2010/main" val="13248291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a:xfrm>
            <a:off x="1229211" y="2665667"/>
            <a:ext cx="9733579" cy="3168352"/>
          </a:xfrm>
        </p:spPr>
        <p:txBody>
          <a:bodyPr vert="horz" lIns="91440" tIns="45720" rIns="91440" bIns="45720" rtlCol="0">
            <a:normAutofit/>
          </a:bodyPr>
          <a:lstStyle/>
          <a:p>
            <a:r>
              <a:rPr lang="en-US" sz="5400"/>
              <a:t>Children are made readers </a:t>
            </a:r>
            <a:br>
              <a:rPr lang="en-US" sz="5400"/>
            </a:br>
            <a:r>
              <a:rPr lang="en-US" sz="5400"/>
              <a:t>on the laps of their parents.</a:t>
            </a:r>
            <a:endParaRPr lang="en-US" sz="5400">
              <a:cs typeface="Calibri"/>
            </a:endParaRPr>
          </a:p>
          <a:p>
            <a:r>
              <a:rPr lang="en-US" sz="3200" b="0">
                <a:cs typeface="Calibri"/>
              </a:rPr>
              <a:t>Emilie Buchwald</a:t>
            </a:r>
          </a:p>
        </p:txBody>
      </p:sp>
      <p:sp>
        <p:nvSpPr>
          <p:cNvPr id="4" name="TextBox 3">
            <a:extLst>
              <a:ext uri="{FF2B5EF4-FFF2-40B4-BE49-F238E27FC236}">
                <a16:creationId xmlns:a16="http://schemas.microsoft.com/office/drawing/2014/main" id="{6134CEA7-5C80-3982-E515-FD1F4D6072F0}"/>
              </a:ext>
            </a:extLst>
          </p:cNvPr>
          <p:cNvSpPr txBox="1"/>
          <p:nvPr/>
        </p:nvSpPr>
        <p:spPr>
          <a:xfrm>
            <a:off x="464634" y="1835304"/>
            <a:ext cx="12777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9600" b="1">
              <a:latin typeface="Broadway"/>
              <a:cs typeface="Calibri"/>
            </a:endParaRPr>
          </a:p>
        </p:txBody>
      </p:sp>
    </p:spTree>
    <p:extLst>
      <p:ext uri="{BB962C8B-B14F-4D97-AF65-F5344CB8AC3E}">
        <p14:creationId xmlns:p14="http://schemas.microsoft.com/office/powerpoint/2010/main" val="285537180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FA5D5B-84DD-2045-95A0-148DB04A368C}"/>
              </a:ext>
            </a:extLst>
          </p:cNvPr>
          <p:cNvSpPr>
            <a:spLocks noGrp="1"/>
          </p:cNvSpPr>
          <p:nvPr>
            <p:ph type="title" idx="4294967295"/>
          </p:nvPr>
        </p:nvSpPr>
        <p:spPr>
          <a:xfrm>
            <a:off x="457200" y="1517189"/>
            <a:ext cx="9247188" cy="611188"/>
          </a:xfrm>
          <a:prstGeom prst="rect">
            <a:avLst/>
          </a:prstGeom>
        </p:spPr>
        <p:txBody>
          <a:bodyPr lIns="91440" tIns="45720" rIns="91440" bIns="45720" anchor="b" anchorCtr="0"/>
          <a:lstStyle/>
          <a:p>
            <a:r>
              <a:rPr lang="en-US" sz="4000" b="1">
                <a:solidFill>
                  <a:schemeClr val="tx2"/>
                </a:solidFill>
              </a:rPr>
              <a:t>When do you read with your child?</a:t>
            </a:r>
          </a:p>
        </p:txBody>
      </p:sp>
      <p:pic>
        <p:nvPicPr>
          <p:cNvPr id="10" name="Picture 9" descr="A person and a child reading a book&#10;&#10;Description automatically generated with medium confidence">
            <a:extLst>
              <a:ext uri="{FF2B5EF4-FFF2-40B4-BE49-F238E27FC236}">
                <a16:creationId xmlns:a16="http://schemas.microsoft.com/office/drawing/2014/main" id="{FA53B786-703E-D96F-93F3-466C9A95DEAF}"/>
              </a:ext>
            </a:extLst>
          </p:cNvPr>
          <p:cNvPicPr>
            <a:picLocks noChangeAspect="1"/>
          </p:cNvPicPr>
          <p:nvPr/>
        </p:nvPicPr>
        <p:blipFill>
          <a:blip r:embed="rId3"/>
          <a:stretch>
            <a:fillRect/>
          </a:stretch>
        </p:blipFill>
        <p:spPr>
          <a:xfrm>
            <a:off x="505052" y="3022728"/>
            <a:ext cx="4133610" cy="2698202"/>
          </a:xfrm>
          <a:prstGeom prst="roundRect">
            <a:avLst/>
          </a:prstGeom>
        </p:spPr>
      </p:pic>
      <p:pic>
        <p:nvPicPr>
          <p:cNvPr id="13" name="Picture 12" descr="A person and a child in a kitchen&#10;&#10;Description automatically generated with low confidence">
            <a:extLst>
              <a:ext uri="{FF2B5EF4-FFF2-40B4-BE49-F238E27FC236}">
                <a16:creationId xmlns:a16="http://schemas.microsoft.com/office/drawing/2014/main" id="{5F57485B-A7D8-E199-D592-38350B7E32EE}"/>
              </a:ext>
            </a:extLst>
          </p:cNvPr>
          <p:cNvPicPr>
            <a:picLocks noChangeAspect="1"/>
          </p:cNvPicPr>
          <p:nvPr/>
        </p:nvPicPr>
        <p:blipFill>
          <a:blip r:embed="rId4"/>
          <a:stretch>
            <a:fillRect/>
          </a:stretch>
        </p:blipFill>
        <p:spPr>
          <a:xfrm>
            <a:off x="7751213" y="3022728"/>
            <a:ext cx="4044977" cy="2698202"/>
          </a:xfrm>
          <a:prstGeom prst="roundRect">
            <a:avLst/>
          </a:prstGeom>
        </p:spPr>
      </p:pic>
      <p:pic>
        <p:nvPicPr>
          <p:cNvPr id="15" name="Picture 14" descr="A person holding a stop sign&#10;&#10;Description automatically generated with low confidence">
            <a:extLst>
              <a:ext uri="{FF2B5EF4-FFF2-40B4-BE49-F238E27FC236}">
                <a16:creationId xmlns:a16="http://schemas.microsoft.com/office/drawing/2014/main" id="{CE51ED96-EBE2-0428-4DFD-AEE8F32EE21C}"/>
              </a:ext>
            </a:extLst>
          </p:cNvPr>
          <p:cNvPicPr>
            <a:picLocks noChangeAspect="1"/>
          </p:cNvPicPr>
          <p:nvPr/>
        </p:nvPicPr>
        <p:blipFill>
          <a:blip r:embed="rId5"/>
          <a:stretch>
            <a:fillRect/>
          </a:stretch>
        </p:blipFill>
        <p:spPr>
          <a:xfrm>
            <a:off x="4836535" y="2464420"/>
            <a:ext cx="2716805" cy="4104810"/>
          </a:xfrm>
          <a:prstGeom prst="roundRect">
            <a:avLst/>
          </a:prstGeom>
        </p:spPr>
      </p:pic>
    </p:spTree>
    <p:extLst>
      <p:ext uri="{BB962C8B-B14F-4D97-AF65-F5344CB8AC3E}">
        <p14:creationId xmlns:p14="http://schemas.microsoft.com/office/powerpoint/2010/main" val="428116018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F548A259-7EA6-DF1D-FF4B-EACC4B374343}"/>
              </a:ext>
            </a:extLst>
          </p:cNvPr>
          <p:cNvSpPr>
            <a:spLocks noGrp="1"/>
          </p:cNvSpPr>
          <p:nvPr>
            <p:ph type="body" sz="quarter" idx="4294967295"/>
          </p:nvPr>
        </p:nvSpPr>
        <p:spPr>
          <a:xfrm>
            <a:off x="407154" y="2679144"/>
            <a:ext cx="4934279" cy="2511091"/>
          </a:xfrm>
          <a:prstGeom prst="rect">
            <a:avLst/>
          </a:prstGeom>
          <a:ln>
            <a:noFill/>
          </a:ln>
        </p:spPr>
        <p:txBody>
          <a:bodyPr lIns="91440" tIns="45720" rIns="91440" bIns="45720" anchor="t"/>
          <a:lstStyle/>
          <a:p>
            <a:pPr marL="0" indent="0">
              <a:buNone/>
            </a:pPr>
            <a:r>
              <a:rPr lang="en-GB">
                <a:solidFill>
                  <a:schemeClr val="tx2"/>
                </a:solidFill>
                <a:ea typeface="+mn-lt"/>
                <a:cs typeface="+mn-lt"/>
              </a:rPr>
              <a:t>Our setting has chosen to use the </a:t>
            </a:r>
            <a:r>
              <a:rPr lang="en-GB" b="1">
                <a:solidFill>
                  <a:schemeClr val="tx2"/>
                </a:solidFill>
                <a:ea typeface="+mn-lt"/>
                <a:cs typeface="+mn-lt"/>
              </a:rPr>
              <a:t>Little </a:t>
            </a:r>
            <a:r>
              <a:rPr lang="en-GB" b="1" err="1">
                <a:solidFill>
                  <a:schemeClr val="tx2"/>
                </a:solidFill>
                <a:cs typeface="Calibri"/>
              </a:rPr>
              <a:t>Wandle</a:t>
            </a:r>
            <a:r>
              <a:rPr lang="en-GB" b="1">
                <a:solidFill>
                  <a:schemeClr val="tx2"/>
                </a:solidFill>
                <a:cs typeface="Calibri"/>
              </a:rPr>
              <a:t> Foundations for a Love of Reading</a:t>
            </a:r>
            <a:r>
              <a:rPr lang="en-GB">
                <a:solidFill>
                  <a:schemeClr val="tx2"/>
                </a:solidFill>
                <a:cs typeface="Calibri"/>
              </a:rPr>
              <a:t> programme to give every child the best possible start to their reading journey.</a:t>
            </a:r>
          </a:p>
          <a:p>
            <a:pPr marL="0" indent="0">
              <a:buNone/>
            </a:pPr>
            <a:r>
              <a:rPr lang="en-GB">
                <a:solidFill>
                  <a:schemeClr val="tx2"/>
                </a:solidFill>
                <a:cs typeface="Calibri"/>
              </a:rPr>
              <a:t>We use this approach in Nursery, so that children go into Reception loving books.</a:t>
            </a:r>
            <a:endParaRPr lang="en-GB" b="1">
              <a:solidFill>
                <a:schemeClr val="tx2"/>
              </a:solidFill>
              <a:cs typeface="Calibri"/>
            </a:endParaRPr>
          </a:p>
        </p:txBody>
      </p:sp>
      <p:pic>
        <p:nvPicPr>
          <p:cNvPr id="6" name="Picture 6">
            <a:extLst>
              <a:ext uri="{FF2B5EF4-FFF2-40B4-BE49-F238E27FC236}">
                <a16:creationId xmlns:a16="http://schemas.microsoft.com/office/drawing/2014/main" id="{96D8BD96-B318-5829-2D1E-5A92C4EC19C6}"/>
              </a:ext>
            </a:extLst>
          </p:cNvPr>
          <p:cNvPicPr>
            <a:picLocks noChangeAspect="1"/>
          </p:cNvPicPr>
          <p:nvPr/>
        </p:nvPicPr>
        <p:blipFill>
          <a:blip r:embed="rId3"/>
          <a:stretch>
            <a:fillRect/>
          </a:stretch>
        </p:blipFill>
        <p:spPr>
          <a:xfrm>
            <a:off x="5900504" y="2679144"/>
            <a:ext cx="5584857" cy="3723237"/>
          </a:xfrm>
          <a:prstGeom prst="roundRect">
            <a:avLst/>
          </a:prstGeom>
        </p:spPr>
      </p:pic>
      <p:sp>
        <p:nvSpPr>
          <p:cNvPr id="5" name="Title 6">
            <a:extLst>
              <a:ext uri="{FF2B5EF4-FFF2-40B4-BE49-F238E27FC236}">
                <a16:creationId xmlns:a16="http://schemas.microsoft.com/office/drawing/2014/main" id="{D1D73191-B30C-DDAB-A829-DF376B4DC227}"/>
              </a:ext>
            </a:extLst>
          </p:cNvPr>
          <p:cNvSpPr txBox="1">
            <a:spLocks/>
          </p:cNvSpPr>
          <p:nvPr/>
        </p:nvSpPr>
        <p:spPr>
          <a:xfrm>
            <a:off x="457200" y="1517189"/>
            <a:ext cx="6275294"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a:solidFill>
                  <a:schemeClr val="tx2"/>
                </a:solidFill>
                <a:ea typeface="+mj-lt"/>
                <a:cs typeface="+mj-lt"/>
              </a:rPr>
              <a:t>Little </a:t>
            </a:r>
            <a:r>
              <a:rPr lang="en-US" sz="4000" b="1" err="1">
                <a:solidFill>
                  <a:schemeClr val="tx2"/>
                </a:solidFill>
                <a:ea typeface="+mj-lt"/>
                <a:cs typeface="+mj-lt"/>
              </a:rPr>
              <a:t>Wandle</a:t>
            </a:r>
            <a:r>
              <a:rPr lang="en-US" sz="4000" b="1">
                <a:solidFill>
                  <a:schemeClr val="tx2"/>
                </a:solidFill>
                <a:ea typeface="+mj-lt"/>
                <a:cs typeface="+mj-lt"/>
              </a:rPr>
              <a:t> Foundations for a Love of Reading</a:t>
            </a:r>
            <a:endParaRPr lang="en-US" sz="4000" b="1">
              <a:solidFill>
                <a:schemeClr val="tx2"/>
              </a:solidFill>
            </a:endParaRPr>
          </a:p>
        </p:txBody>
      </p:sp>
    </p:spTree>
    <p:extLst>
      <p:ext uri="{BB962C8B-B14F-4D97-AF65-F5344CB8AC3E}">
        <p14:creationId xmlns:p14="http://schemas.microsoft.com/office/powerpoint/2010/main" val="146354228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F548A259-7EA6-DF1D-FF4B-EACC4B374343}"/>
              </a:ext>
            </a:extLst>
          </p:cNvPr>
          <p:cNvSpPr>
            <a:spLocks noGrp="1"/>
          </p:cNvSpPr>
          <p:nvPr>
            <p:ph type="body" sz="quarter" idx="4294967295"/>
          </p:nvPr>
        </p:nvSpPr>
        <p:spPr>
          <a:xfrm>
            <a:off x="457200" y="2556345"/>
            <a:ext cx="6454588" cy="3192462"/>
          </a:xfrm>
          <a:prstGeom prst="rect">
            <a:avLst/>
          </a:prstGeom>
          <a:ln>
            <a:noFill/>
          </a:ln>
        </p:spPr>
        <p:txBody>
          <a:bodyPr lIns="91440" tIns="45720" rIns="91440" bIns="45720" anchor="t"/>
          <a:lstStyle/>
          <a:p>
            <a:pPr marL="0" indent="0">
              <a:buNone/>
            </a:pPr>
            <a:r>
              <a:rPr lang="en-GB" b="1">
                <a:solidFill>
                  <a:schemeClr val="tx2"/>
                </a:solidFill>
                <a:ea typeface="+mn-lt"/>
                <a:cs typeface="+mn-lt"/>
              </a:rPr>
              <a:t>We plan our provision using the </a:t>
            </a:r>
            <a:br>
              <a:rPr lang="en-GB" b="1">
                <a:solidFill>
                  <a:schemeClr val="tx2"/>
                </a:solidFill>
                <a:ea typeface="+mn-lt"/>
                <a:cs typeface="+mn-lt"/>
              </a:rPr>
            </a:br>
            <a:r>
              <a:rPr lang="en-GB" b="1">
                <a:solidFill>
                  <a:schemeClr val="tx2"/>
                </a:solidFill>
                <a:ea typeface="+mn-lt"/>
                <a:cs typeface="+mn-lt"/>
              </a:rPr>
              <a:t>Little Wandle book plans. </a:t>
            </a:r>
            <a:endParaRPr lang="en-US" b="1">
              <a:solidFill>
                <a:schemeClr val="tx2"/>
              </a:solidFill>
              <a:ea typeface="+mn-lt"/>
              <a:cs typeface="+mn-lt"/>
            </a:endParaRPr>
          </a:p>
          <a:p>
            <a:pPr marL="0" indent="0">
              <a:buNone/>
            </a:pPr>
            <a:r>
              <a:rPr lang="en-GB">
                <a:solidFill>
                  <a:schemeClr val="tx2"/>
                </a:solidFill>
                <a:ea typeface="+mn-lt"/>
                <a:cs typeface="+mn-lt"/>
              </a:rPr>
              <a:t>These help children by:</a:t>
            </a:r>
            <a:endParaRPr lang="en-US">
              <a:solidFill>
                <a:schemeClr val="tx2"/>
              </a:solidFill>
              <a:cs typeface="Calibri"/>
            </a:endParaRPr>
          </a:p>
          <a:p>
            <a:r>
              <a:rPr lang="en-GB">
                <a:solidFill>
                  <a:schemeClr val="tx2"/>
                </a:solidFill>
                <a:cs typeface="Calibri"/>
              </a:rPr>
              <a:t>re-reading stories to build familiarity</a:t>
            </a:r>
          </a:p>
          <a:p>
            <a:r>
              <a:rPr lang="en-GB">
                <a:solidFill>
                  <a:schemeClr val="tx2"/>
                </a:solidFill>
                <a:cs typeface="Calibri"/>
              </a:rPr>
              <a:t>developing vocabulary</a:t>
            </a:r>
          </a:p>
          <a:p>
            <a:r>
              <a:rPr lang="en-GB">
                <a:solidFill>
                  <a:schemeClr val="tx2"/>
                </a:solidFill>
                <a:cs typeface="Calibri"/>
              </a:rPr>
              <a:t>reading related poems and rhymes</a:t>
            </a:r>
          </a:p>
          <a:p>
            <a:r>
              <a:rPr lang="en-GB">
                <a:solidFill>
                  <a:schemeClr val="tx2"/>
                </a:solidFill>
                <a:cs typeface="Calibri"/>
              </a:rPr>
              <a:t>taking part in role-play linked to the text</a:t>
            </a:r>
          </a:p>
          <a:p>
            <a:r>
              <a:rPr lang="en-GB">
                <a:solidFill>
                  <a:schemeClr val="tx2"/>
                </a:solidFill>
                <a:cs typeface="Calibri"/>
              </a:rPr>
              <a:t>providing opportunities for sensory play.</a:t>
            </a:r>
          </a:p>
        </p:txBody>
      </p:sp>
      <p:pic>
        <p:nvPicPr>
          <p:cNvPr id="5" name="Picture 5" descr="Map&#10;&#10;Description automatically generated">
            <a:extLst>
              <a:ext uri="{FF2B5EF4-FFF2-40B4-BE49-F238E27FC236}">
                <a16:creationId xmlns:a16="http://schemas.microsoft.com/office/drawing/2014/main" id="{7BD76758-6AA5-40A5-BB1E-E00FD04C2FB9}"/>
              </a:ext>
            </a:extLst>
          </p:cNvPr>
          <p:cNvPicPr>
            <a:picLocks noChangeAspect="1"/>
          </p:cNvPicPr>
          <p:nvPr/>
        </p:nvPicPr>
        <p:blipFill>
          <a:blip r:embed="rId3"/>
          <a:stretch>
            <a:fillRect/>
          </a:stretch>
        </p:blipFill>
        <p:spPr>
          <a:xfrm>
            <a:off x="7599872" y="2417427"/>
            <a:ext cx="1731034" cy="1726182"/>
          </a:xfrm>
          <a:prstGeom prst="rect">
            <a:avLst/>
          </a:prstGeom>
        </p:spPr>
      </p:pic>
      <p:pic>
        <p:nvPicPr>
          <p:cNvPr id="6" name="Picture 6" descr="A picture containing map&#10;&#10;Description automatically generated">
            <a:extLst>
              <a:ext uri="{FF2B5EF4-FFF2-40B4-BE49-F238E27FC236}">
                <a16:creationId xmlns:a16="http://schemas.microsoft.com/office/drawing/2014/main" id="{FC6E7D8C-DE70-D8C1-3038-0E8D3D3EC5F0}"/>
              </a:ext>
            </a:extLst>
          </p:cNvPr>
          <p:cNvPicPr>
            <a:picLocks noChangeAspect="1"/>
          </p:cNvPicPr>
          <p:nvPr/>
        </p:nvPicPr>
        <p:blipFill>
          <a:blip r:embed="rId4"/>
          <a:stretch>
            <a:fillRect/>
          </a:stretch>
        </p:blipFill>
        <p:spPr>
          <a:xfrm>
            <a:off x="9505262" y="4626405"/>
            <a:ext cx="1731091" cy="1731091"/>
          </a:xfrm>
          <a:prstGeom prst="rect">
            <a:avLst/>
          </a:prstGeom>
        </p:spPr>
      </p:pic>
      <p:pic>
        <p:nvPicPr>
          <p:cNvPr id="7" name="Picture 7" descr="Map&#10;&#10;Description automatically generated">
            <a:extLst>
              <a:ext uri="{FF2B5EF4-FFF2-40B4-BE49-F238E27FC236}">
                <a16:creationId xmlns:a16="http://schemas.microsoft.com/office/drawing/2014/main" id="{1A897170-2117-90E7-10BD-9D8ADC01D1AF}"/>
              </a:ext>
            </a:extLst>
          </p:cNvPr>
          <p:cNvPicPr>
            <a:picLocks noChangeAspect="1"/>
          </p:cNvPicPr>
          <p:nvPr/>
        </p:nvPicPr>
        <p:blipFill>
          <a:blip r:embed="rId5"/>
          <a:stretch>
            <a:fillRect/>
          </a:stretch>
        </p:blipFill>
        <p:spPr>
          <a:xfrm>
            <a:off x="7599872" y="4324423"/>
            <a:ext cx="1755836" cy="2033073"/>
          </a:xfrm>
          <a:prstGeom prst="rect">
            <a:avLst/>
          </a:prstGeom>
        </p:spPr>
      </p:pic>
      <p:pic>
        <p:nvPicPr>
          <p:cNvPr id="8" name="Picture 8" descr="A picture containing text, toy, doll&#10;&#10;Description automatically generated">
            <a:extLst>
              <a:ext uri="{FF2B5EF4-FFF2-40B4-BE49-F238E27FC236}">
                <a16:creationId xmlns:a16="http://schemas.microsoft.com/office/drawing/2014/main" id="{AEA57DFD-0D26-0A58-122B-35730339C94B}"/>
              </a:ext>
            </a:extLst>
          </p:cNvPr>
          <p:cNvPicPr>
            <a:picLocks noChangeAspect="1"/>
          </p:cNvPicPr>
          <p:nvPr/>
        </p:nvPicPr>
        <p:blipFill>
          <a:blip r:embed="rId6"/>
          <a:stretch>
            <a:fillRect/>
          </a:stretch>
        </p:blipFill>
        <p:spPr>
          <a:xfrm>
            <a:off x="9480517" y="2430874"/>
            <a:ext cx="1755836" cy="2042848"/>
          </a:xfrm>
          <a:prstGeom prst="rect">
            <a:avLst/>
          </a:prstGeom>
        </p:spPr>
      </p:pic>
      <p:sp>
        <p:nvSpPr>
          <p:cNvPr id="2" name="Title 6">
            <a:extLst>
              <a:ext uri="{FF2B5EF4-FFF2-40B4-BE49-F238E27FC236}">
                <a16:creationId xmlns:a16="http://schemas.microsoft.com/office/drawing/2014/main" id="{3B30DF8C-82B1-ED5B-2405-C70CB2392541}"/>
              </a:ext>
            </a:extLst>
          </p:cNvPr>
          <p:cNvSpPr txBox="1">
            <a:spLocks/>
          </p:cNvSpPr>
          <p:nvPr/>
        </p:nvSpPr>
        <p:spPr>
          <a:xfrm>
            <a:off x="457200" y="1517189"/>
            <a:ext cx="6275294"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a:solidFill>
                  <a:schemeClr val="tx2"/>
                </a:solidFill>
                <a:ea typeface="+mj-lt"/>
                <a:cs typeface="+mj-lt"/>
              </a:rPr>
              <a:t>Little </a:t>
            </a:r>
            <a:r>
              <a:rPr lang="en-US" sz="4000" b="1" err="1">
                <a:solidFill>
                  <a:schemeClr val="tx2"/>
                </a:solidFill>
                <a:ea typeface="+mj-lt"/>
                <a:cs typeface="+mj-lt"/>
              </a:rPr>
              <a:t>Wandle</a:t>
            </a:r>
            <a:r>
              <a:rPr lang="en-US" sz="4000" b="1">
                <a:solidFill>
                  <a:schemeClr val="tx2"/>
                </a:solidFill>
                <a:ea typeface="+mj-lt"/>
                <a:cs typeface="+mj-lt"/>
              </a:rPr>
              <a:t> Foundations for a Love of Reading</a:t>
            </a:r>
            <a:endParaRPr lang="en-US" sz="4000" b="1">
              <a:solidFill>
                <a:schemeClr val="tx2"/>
              </a:solidFill>
            </a:endParaRPr>
          </a:p>
        </p:txBody>
      </p:sp>
    </p:spTree>
    <p:extLst>
      <p:ext uri="{BB962C8B-B14F-4D97-AF65-F5344CB8AC3E}">
        <p14:creationId xmlns:p14="http://schemas.microsoft.com/office/powerpoint/2010/main" val="428192681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72876" y="2455207"/>
            <a:ext cx="6339043" cy="3365500"/>
          </a:xfrm>
          <a:prstGeom prst="rect">
            <a:avLst/>
          </a:prstGeom>
          <a:ln>
            <a:noFill/>
          </a:ln>
        </p:spPr>
        <p:txBody>
          <a:bodyPr lIns="91440" tIns="45720" rIns="91440" bIns="45720" anchor="t"/>
          <a:lstStyle/>
          <a:p>
            <a:pPr marL="0" indent="0">
              <a:buNone/>
            </a:pPr>
            <a:r>
              <a:rPr lang="en-US">
                <a:solidFill>
                  <a:schemeClr val="tx2"/>
                </a:solidFill>
                <a:cs typeface="Calibri"/>
              </a:rPr>
              <a:t>The number of books your child has encountered by the age of six </a:t>
            </a:r>
            <a:br>
              <a:rPr lang="en-US">
                <a:solidFill>
                  <a:schemeClr val="tx2"/>
                </a:solidFill>
                <a:cs typeface="Calibri"/>
              </a:rPr>
            </a:br>
            <a:r>
              <a:rPr lang="en-US">
                <a:solidFill>
                  <a:schemeClr val="tx2"/>
                </a:solidFill>
                <a:cs typeface="Calibri"/>
              </a:rPr>
              <a:t>is a positive predictor of their reading ability two years later.</a:t>
            </a:r>
          </a:p>
          <a:p>
            <a:pPr marL="0" indent="0">
              <a:buNone/>
            </a:pPr>
            <a:r>
              <a:rPr lang="en-US">
                <a:solidFill>
                  <a:schemeClr val="tx2"/>
                </a:solidFill>
                <a:cs typeface="Calibri"/>
              </a:rPr>
              <a:t>This benefit comes from:</a:t>
            </a:r>
          </a:p>
          <a:p>
            <a:r>
              <a:rPr lang="en-US">
                <a:solidFill>
                  <a:schemeClr val="tx2"/>
                </a:solidFill>
                <a:cs typeface="Calibri"/>
              </a:rPr>
              <a:t>adults reading to children</a:t>
            </a:r>
          </a:p>
          <a:p>
            <a:r>
              <a:rPr lang="en-US">
                <a:solidFill>
                  <a:schemeClr val="tx2"/>
                </a:solidFill>
                <a:cs typeface="Calibri"/>
              </a:rPr>
              <a:t>children enjoying books simply by looking at them and talking about them.</a:t>
            </a:r>
            <a:endParaRPr lang="en-US">
              <a:solidFill>
                <a:schemeClr val="tx2"/>
              </a:solidFill>
            </a:endParaRPr>
          </a:p>
        </p:txBody>
      </p:sp>
      <p:sp>
        <p:nvSpPr>
          <p:cNvPr id="2" name="TextBox 1">
            <a:extLst>
              <a:ext uri="{FF2B5EF4-FFF2-40B4-BE49-F238E27FC236}">
                <a16:creationId xmlns:a16="http://schemas.microsoft.com/office/drawing/2014/main" id="{D819E744-6A2B-7645-DD9B-A716FFAF181C}"/>
              </a:ext>
            </a:extLst>
          </p:cNvPr>
          <p:cNvSpPr txBox="1"/>
          <p:nvPr/>
        </p:nvSpPr>
        <p:spPr>
          <a:xfrm>
            <a:off x="457199" y="6147537"/>
            <a:ext cx="515849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r>
              <a:rPr lang="en-GB" sz="1400">
                <a:solidFill>
                  <a:schemeClr val="tx1">
                    <a:lumMod val="50000"/>
                    <a:lumOff val="50000"/>
                  </a:schemeClr>
                </a:solidFill>
              </a:rPr>
              <a:t>Parental involvement in the development of children’s reading skill: A five-year longitudinal study (2002) </a:t>
            </a:r>
            <a:r>
              <a:rPr lang="en-GB" sz="1400" err="1">
                <a:solidFill>
                  <a:srgbClr val="7F7F7F"/>
                </a:solidFill>
              </a:rPr>
              <a:t>S</a:t>
            </a:r>
            <a:r>
              <a:rPr lang="en-GB" sz="1400" err="1">
                <a:solidFill>
                  <a:srgbClr val="7F7F7F"/>
                </a:solidFill>
                <a:effectLst/>
              </a:rPr>
              <a:t>é</a:t>
            </a:r>
            <a:r>
              <a:rPr lang="en-GB" sz="1400" err="1">
                <a:solidFill>
                  <a:srgbClr val="7F7F7F"/>
                </a:solidFill>
              </a:rPr>
              <a:t>n</a:t>
            </a:r>
            <a:r>
              <a:rPr lang="en-GB" sz="1400" err="1">
                <a:solidFill>
                  <a:srgbClr val="7F7F7F"/>
                </a:solidFill>
                <a:effectLst/>
              </a:rPr>
              <a:t>é</a:t>
            </a:r>
            <a:r>
              <a:rPr lang="en-GB" sz="1400" err="1">
                <a:solidFill>
                  <a:schemeClr val="tx1">
                    <a:lumMod val="50000"/>
                    <a:lumOff val="50000"/>
                  </a:schemeClr>
                </a:solidFill>
              </a:rPr>
              <a:t>chal</a:t>
            </a:r>
            <a:r>
              <a:rPr lang="en-GB" sz="1400">
                <a:solidFill>
                  <a:schemeClr val="tx1">
                    <a:lumMod val="50000"/>
                    <a:lumOff val="50000"/>
                  </a:schemeClr>
                </a:solidFill>
              </a:rPr>
              <a:t>, M. and LeFevre, J.</a:t>
            </a:r>
          </a:p>
        </p:txBody>
      </p:sp>
      <p:pic>
        <p:nvPicPr>
          <p:cNvPr id="4" name="Picture 4">
            <a:extLst>
              <a:ext uri="{FF2B5EF4-FFF2-40B4-BE49-F238E27FC236}">
                <a16:creationId xmlns:a16="http://schemas.microsoft.com/office/drawing/2014/main" id="{5D0DC4FD-B5CD-EFE5-0566-D7F6C10DFABD}"/>
              </a:ext>
            </a:extLst>
          </p:cNvPr>
          <p:cNvPicPr>
            <a:picLocks noChangeAspect="1"/>
          </p:cNvPicPr>
          <p:nvPr/>
        </p:nvPicPr>
        <p:blipFill rotWithShape="1">
          <a:blip r:embed="rId3"/>
          <a:srcRect l="4361" r="13057"/>
          <a:stretch/>
        </p:blipFill>
        <p:spPr>
          <a:xfrm>
            <a:off x="6811919" y="2455207"/>
            <a:ext cx="5158490" cy="4195938"/>
          </a:xfrm>
          <a:prstGeom prst="roundRect">
            <a:avLst/>
          </a:prstGeom>
        </p:spPr>
      </p:pic>
      <p:sp>
        <p:nvSpPr>
          <p:cNvPr id="5" name="Title 6">
            <a:extLst>
              <a:ext uri="{FF2B5EF4-FFF2-40B4-BE49-F238E27FC236}">
                <a16:creationId xmlns:a16="http://schemas.microsoft.com/office/drawing/2014/main" id="{20895FD7-2DE3-9314-7866-64AA25CA9A70}"/>
              </a:ext>
            </a:extLst>
          </p:cNvPr>
          <p:cNvSpPr txBox="1">
            <a:spLocks/>
          </p:cNvSpPr>
          <p:nvPr/>
        </p:nvSpPr>
        <p:spPr>
          <a:xfrm>
            <a:off x="457199" y="1517189"/>
            <a:ext cx="8229601"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a:solidFill>
                  <a:schemeClr val="tx2"/>
                </a:solidFill>
                <a:cs typeface="Calibri"/>
              </a:rPr>
              <a:t>Why read with your child at home?</a:t>
            </a:r>
            <a:endParaRPr lang="en-US" sz="4000" b="1">
              <a:solidFill>
                <a:schemeClr val="tx2"/>
              </a:solidFill>
            </a:endParaRPr>
          </a:p>
        </p:txBody>
      </p:sp>
    </p:spTree>
    <p:extLst>
      <p:ext uri="{BB962C8B-B14F-4D97-AF65-F5344CB8AC3E}">
        <p14:creationId xmlns:p14="http://schemas.microsoft.com/office/powerpoint/2010/main" val="218633749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vector graphics&#10;&#10;Description automatically generated">
            <a:extLst>
              <a:ext uri="{FF2B5EF4-FFF2-40B4-BE49-F238E27FC236}">
                <a16:creationId xmlns:a16="http://schemas.microsoft.com/office/drawing/2014/main" id="{FE51B6DC-04AC-D26F-0566-C7CFE6D452BD}"/>
              </a:ext>
            </a:extLst>
          </p:cNvPr>
          <p:cNvPicPr>
            <a:picLocks noChangeAspect="1"/>
          </p:cNvPicPr>
          <p:nvPr/>
        </p:nvPicPr>
        <p:blipFill rotWithShape="1">
          <a:blip r:embed="rId3"/>
          <a:srcRect l="12007" t="5932" r="10122"/>
          <a:stretch/>
        </p:blipFill>
        <p:spPr>
          <a:xfrm>
            <a:off x="7649736" y="2977043"/>
            <a:ext cx="4308089" cy="3454690"/>
          </a:xfrm>
          <a:prstGeom prst="rect">
            <a:avLst/>
          </a:prstGeom>
        </p:spPr>
      </p:pic>
      <p:sp>
        <p:nvSpPr>
          <p:cNvPr id="3" name="Title 6">
            <a:extLst>
              <a:ext uri="{FF2B5EF4-FFF2-40B4-BE49-F238E27FC236}">
                <a16:creationId xmlns:a16="http://schemas.microsoft.com/office/drawing/2014/main" id="{FFCC2722-C75E-0095-0F25-A9F74EC7F780}"/>
              </a:ext>
            </a:extLst>
          </p:cNvPr>
          <p:cNvSpPr txBox="1">
            <a:spLocks/>
          </p:cNvSpPr>
          <p:nvPr/>
        </p:nvSpPr>
        <p:spPr>
          <a:xfrm>
            <a:off x="457199" y="1517189"/>
            <a:ext cx="8898674"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a:solidFill>
                  <a:schemeClr val="tx2"/>
                </a:solidFill>
                <a:cs typeface="Calibri"/>
              </a:rPr>
              <a:t>Does it matter which language we use?</a:t>
            </a:r>
            <a:endParaRPr lang="en-US" sz="4000" b="1">
              <a:solidFill>
                <a:schemeClr val="tx2"/>
              </a:solidFill>
            </a:endParaRPr>
          </a:p>
        </p:txBody>
      </p:sp>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57199" y="2597305"/>
            <a:ext cx="7525402" cy="3365500"/>
          </a:xfrm>
          <a:prstGeom prst="rect">
            <a:avLst/>
          </a:prstGeom>
          <a:ln>
            <a:noFill/>
          </a:ln>
        </p:spPr>
        <p:txBody>
          <a:bodyPr lIns="91440" tIns="45720" rIns="91440" bIns="45720" anchor="t"/>
          <a:lstStyle/>
          <a:p>
            <a:pPr marL="0" indent="0">
              <a:buNone/>
            </a:pPr>
            <a:r>
              <a:rPr lang="en-US" b="1">
                <a:solidFill>
                  <a:schemeClr val="tx2"/>
                </a:solidFill>
                <a:cs typeface="Calibri"/>
              </a:rPr>
              <a:t>Use your home language. </a:t>
            </a:r>
            <a:endParaRPr lang="en-US">
              <a:solidFill>
                <a:schemeClr val="tx2"/>
              </a:solidFill>
              <a:cs typeface="Calibri"/>
            </a:endParaRPr>
          </a:p>
          <a:p>
            <a:pPr marL="0" indent="0">
              <a:buNone/>
            </a:pPr>
            <a:r>
              <a:rPr lang="en-US">
                <a:solidFill>
                  <a:schemeClr val="tx2"/>
                </a:solidFill>
                <a:cs typeface="Calibri"/>
              </a:rPr>
              <a:t>It is better for your child to hear expert talk from you in your language. </a:t>
            </a:r>
          </a:p>
          <a:p>
            <a:pPr marL="0" indent="0">
              <a:buNone/>
            </a:pPr>
            <a:r>
              <a:rPr lang="en-US">
                <a:solidFill>
                  <a:schemeClr val="tx2"/>
                </a:solidFill>
                <a:cs typeface="Calibri"/>
              </a:rPr>
              <a:t>Many studies tell us that it is the back-and-forth talk between adults and children when they are sharing books that makes the difference to children’s language and comprehension.</a:t>
            </a:r>
          </a:p>
          <a:p>
            <a:pPr marL="0" indent="0">
              <a:buNone/>
            </a:pPr>
            <a:r>
              <a:rPr lang="en-US">
                <a:solidFill>
                  <a:schemeClr val="tx2"/>
                </a:solidFill>
                <a:cs typeface="Calibri"/>
              </a:rPr>
              <a:t>This impact will translate to better language and comprehension skills for your child in English.</a:t>
            </a:r>
          </a:p>
        </p:txBody>
      </p:sp>
    </p:spTree>
    <p:extLst>
      <p:ext uri="{BB962C8B-B14F-4D97-AF65-F5344CB8AC3E}">
        <p14:creationId xmlns:p14="http://schemas.microsoft.com/office/powerpoint/2010/main" val="327787308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363956" y="2363129"/>
            <a:ext cx="7330385" cy="3365500"/>
          </a:xfrm>
          <a:prstGeom prst="rect">
            <a:avLst/>
          </a:prstGeom>
          <a:ln>
            <a:noFill/>
          </a:ln>
        </p:spPr>
        <p:txBody>
          <a:bodyPr lIns="91440" tIns="45720" rIns="91440" bIns="45720" anchor="t"/>
          <a:lstStyle/>
          <a:p>
            <a:pPr marL="0" indent="0">
              <a:buNone/>
            </a:pPr>
            <a:r>
              <a:rPr lang="en-US" b="1">
                <a:solidFill>
                  <a:schemeClr val="tx2"/>
                </a:solidFill>
                <a:cs typeface="Calibri"/>
              </a:rPr>
              <a:t>Studies show that it is the enjoyment and chat that matters! </a:t>
            </a:r>
            <a:endParaRPr lang="en-US">
              <a:solidFill>
                <a:schemeClr val="tx2"/>
              </a:solidFill>
              <a:cs typeface="Calibri"/>
            </a:endParaRPr>
          </a:p>
          <a:p>
            <a:pPr marL="0" indent="0">
              <a:buNone/>
            </a:pPr>
            <a:r>
              <a:rPr lang="en-US">
                <a:solidFill>
                  <a:schemeClr val="tx2"/>
                </a:solidFill>
                <a:cs typeface="Calibri"/>
              </a:rPr>
              <a:t>The more you chat together about the </a:t>
            </a:r>
            <a:br>
              <a:rPr lang="en-US">
                <a:solidFill>
                  <a:schemeClr val="tx2"/>
                </a:solidFill>
                <a:cs typeface="Calibri"/>
              </a:rPr>
            </a:br>
            <a:r>
              <a:rPr lang="en-US">
                <a:solidFill>
                  <a:schemeClr val="tx2"/>
                </a:solidFill>
                <a:cs typeface="Calibri"/>
              </a:rPr>
              <a:t>book and the things that interest your child, </a:t>
            </a:r>
            <a:br>
              <a:rPr lang="en-US">
                <a:solidFill>
                  <a:schemeClr val="tx2"/>
                </a:solidFill>
                <a:cs typeface="Calibri"/>
              </a:rPr>
            </a:br>
            <a:r>
              <a:rPr lang="en-US">
                <a:solidFill>
                  <a:schemeClr val="tx2"/>
                </a:solidFill>
                <a:cs typeface="Calibri"/>
              </a:rPr>
              <a:t>the more impact it has.</a:t>
            </a:r>
            <a:endParaRPr lang="en-US" spc="-80">
              <a:solidFill>
                <a:schemeClr val="tx2"/>
              </a:solidFill>
              <a:cs typeface="Calibri"/>
            </a:endParaRPr>
          </a:p>
          <a:p>
            <a:pPr marL="0" indent="0">
              <a:buNone/>
            </a:pPr>
            <a:r>
              <a:rPr lang="en-US" spc="-80">
                <a:solidFill>
                  <a:schemeClr val="tx2"/>
                </a:solidFill>
                <a:cs typeface="Calibri"/>
              </a:rPr>
              <a:t>You don’t even have to read the words – talking about the pictures is just as important.</a:t>
            </a:r>
            <a:endParaRPr lang="en-US" spc="-80">
              <a:solidFill>
                <a:schemeClr val="tx2"/>
              </a:solidFill>
              <a:ea typeface="Calibri"/>
              <a:cs typeface="Calibri"/>
            </a:endParaRPr>
          </a:p>
          <a:p>
            <a:pPr marL="0" indent="0">
              <a:buNone/>
            </a:pPr>
            <a:r>
              <a:rPr lang="en-US">
                <a:solidFill>
                  <a:schemeClr val="tx2"/>
                </a:solidFill>
                <a:cs typeface="Calibri"/>
              </a:rPr>
              <a:t>If you can read the words, then use your voice to make them come alive. It will help your child understand the book even better.</a:t>
            </a:r>
            <a:endParaRPr lang="en-US">
              <a:solidFill>
                <a:schemeClr val="tx2"/>
              </a:solidFill>
            </a:endParaRPr>
          </a:p>
        </p:txBody>
      </p:sp>
      <p:sp>
        <p:nvSpPr>
          <p:cNvPr id="2" name="Title 6">
            <a:extLst>
              <a:ext uri="{FF2B5EF4-FFF2-40B4-BE49-F238E27FC236}">
                <a16:creationId xmlns:a16="http://schemas.microsoft.com/office/drawing/2014/main" id="{DD23D43F-F553-B04C-784B-66B65C2D17FB}"/>
              </a:ext>
            </a:extLst>
          </p:cNvPr>
          <p:cNvSpPr txBox="1">
            <a:spLocks/>
          </p:cNvSpPr>
          <p:nvPr/>
        </p:nvSpPr>
        <p:spPr>
          <a:xfrm>
            <a:off x="457199" y="1517189"/>
            <a:ext cx="6233533"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a:solidFill>
                  <a:schemeClr val="tx2"/>
                </a:solidFill>
                <a:cs typeface="Calibri"/>
              </a:rPr>
              <a:t>Does it matter how we read with our children?</a:t>
            </a:r>
            <a:endParaRPr lang="en-US" sz="4000" b="1">
              <a:solidFill>
                <a:schemeClr val="tx2"/>
              </a:solidFill>
            </a:endParaRPr>
          </a:p>
        </p:txBody>
      </p:sp>
      <p:pic>
        <p:nvPicPr>
          <p:cNvPr id="4" name="Picture 5" descr="A picture containing text, person&#10;&#10;Description automatically generated">
            <a:extLst>
              <a:ext uri="{FF2B5EF4-FFF2-40B4-BE49-F238E27FC236}">
                <a16:creationId xmlns:a16="http://schemas.microsoft.com/office/drawing/2014/main" id="{ED8F7A80-5B1B-836B-5F7F-4509BA84380E}"/>
              </a:ext>
            </a:extLst>
          </p:cNvPr>
          <p:cNvPicPr>
            <a:picLocks noChangeAspect="1"/>
          </p:cNvPicPr>
          <p:nvPr/>
        </p:nvPicPr>
        <p:blipFill rotWithShape="1">
          <a:blip r:embed="rId3"/>
          <a:srcRect l="16512" t="-266" r="17250" b="266"/>
          <a:stretch/>
        </p:blipFill>
        <p:spPr>
          <a:xfrm>
            <a:off x="7828156" y="2465429"/>
            <a:ext cx="4142254" cy="4194492"/>
          </a:xfrm>
          <a:prstGeom prst="roundRect">
            <a:avLst/>
          </a:prstGeom>
        </p:spPr>
      </p:pic>
    </p:spTree>
    <p:extLst>
      <p:ext uri="{BB962C8B-B14F-4D97-AF65-F5344CB8AC3E}">
        <p14:creationId xmlns:p14="http://schemas.microsoft.com/office/powerpoint/2010/main" val="86509703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57199" y="2719969"/>
            <a:ext cx="5386039" cy="3365500"/>
          </a:xfrm>
          <a:prstGeom prst="rect">
            <a:avLst/>
          </a:prstGeom>
          <a:ln>
            <a:noFill/>
          </a:ln>
        </p:spPr>
        <p:txBody>
          <a:bodyPr lIns="91440" tIns="45720" rIns="91440" bIns="45720" anchor="t"/>
          <a:lstStyle/>
          <a:p>
            <a:pPr marL="0" indent="0">
              <a:buNone/>
            </a:pPr>
            <a:r>
              <a:rPr lang="en-US" b="1">
                <a:solidFill>
                  <a:schemeClr val="tx2"/>
                </a:solidFill>
                <a:cs typeface="Calibri"/>
              </a:rPr>
              <a:t>Let your child be the boss of the books they choose. Their enjoyment is what really matters.</a:t>
            </a:r>
          </a:p>
          <a:p>
            <a:pPr marL="0" indent="0">
              <a:buNone/>
            </a:pPr>
            <a:r>
              <a:rPr lang="en-US">
                <a:solidFill>
                  <a:schemeClr val="tx2"/>
                </a:solidFill>
                <a:cs typeface="Calibri"/>
              </a:rPr>
              <a:t>Comics, information books, magazines, story books, picture books, poems and leaflets are all great for sharing.</a:t>
            </a:r>
          </a:p>
          <a:p>
            <a:pPr marL="0" indent="0">
              <a:buNone/>
            </a:pPr>
            <a:r>
              <a:rPr lang="en-US">
                <a:solidFill>
                  <a:schemeClr val="tx2"/>
                </a:solidFill>
                <a:cs typeface="Calibri"/>
              </a:rPr>
              <a:t>Catalogues are fun to share </a:t>
            </a:r>
            <a:br>
              <a:rPr lang="en-US">
                <a:solidFill>
                  <a:schemeClr val="tx2"/>
                </a:solidFill>
                <a:cs typeface="Calibri"/>
              </a:rPr>
            </a:br>
            <a:r>
              <a:rPr lang="en-US">
                <a:solidFill>
                  <a:schemeClr val="tx2"/>
                </a:solidFill>
                <a:cs typeface="Calibri"/>
              </a:rPr>
              <a:t>and talk about, too.</a:t>
            </a:r>
            <a:endParaRPr lang="en-US">
              <a:solidFill>
                <a:schemeClr val="tx2"/>
              </a:solidFill>
            </a:endParaRPr>
          </a:p>
        </p:txBody>
      </p:sp>
      <p:pic>
        <p:nvPicPr>
          <p:cNvPr id="4" name="Picture 4" descr="A picture containing text, table, indoor, person&#10;&#10;Description automatically generated">
            <a:extLst>
              <a:ext uri="{FF2B5EF4-FFF2-40B4-BE49-F238E27FC236}">
                <a16:creationId xmlns:a16="http://schemas.microsoft.com/office/drawing/2014/main" id="{0FF778EC-AD44-3E40-D64A-0D7971E10D32}"/>
              </a:ext>
            </a:extLst>
          </p:cNvPr>
          <p:cNvPicPr>
            <a:picLocks noChangeAspect="1"/>
          </p:cNvPicPr>
          <p:nvPr/>
        </p:nvPicPr>
        <p:blipFill rotWithShape="1">
          <a:blip r:embed="rId3"/>
          <a:srcRect l="4394"/>
          <a:stretch/>
        </p:blipFill>
        <p:spPr>
          <a:xfrm>
            <a:off x="5932449" y="2386098"/>
            <a:ext cx="6002759" cy="4195938"/>
          </a:xfrm>
          <a:prstGeom prst="roundRect">
            <a:avLst/>
          </a:prstGeom>
        </p:spPr>
      </p:pic>
      <p:sp>
        <p:nvSpPr>
          <p:cNvPr id="5" name="Title 6">
            <a:extLst>
              <a:ext uri="{FF2B5EF4-FFF2-40B4-BE49-F238E27FC236}">
                <a16:creationId xmlns:a16="http://schemas.microsoft.com/office/drawing/2014/main" id="{0B058AA4-74E1-2055-A887-F050236F3055}"/>
              </a:ext>
            </a:extLst>
          </p:cNvPr>
          <p:cNvSpPr txBox="1">
            <a:spLocks/>
          </p:cNvSpPr>
          <p:nvPr/>
        </p:nvSpPr>
        <p:spPr>
          <a:xfrm>
            <a:off x="457199" y="1517189"/>
            <a:ext cx="8898674"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a:solidFill>
                  <a:schemeClr val="tx2"/>
                </a:solidFill>
                <a:cs typeface="Calibri"/>
              </a:rPr>
              <a:t>Does the type of book matter?</a:t>
            </a:r>
            <a:endParaRPr lang="en-US" sz="4000" b="1">
              <a:solidFill>
                <a:schemeClr val="tx2"/>
              </a:solidFill>
            </a:endParaRPr>
          </a:p>
        </p:txBody>
      </p:sp>
    </p:spTree>
    <p:extLst>
      <p:ext uri="{BB962C8B-B14F-4D97-AF65-F5344CB8AC3E}">
        <p14:creationId xmlns:p14="http://schemas.microsoft.com/office/powerpoint/2010/main" val="2996575843"/>
      </p:ext>
    </p:extLst>
  </p:cSld>
  <p:clrMapOvr>
    <a:masterClrMapping/>
  </p:clrMapOvr>
  <p:transition spd="slow">
    <p:wipe/>
  </p:transition>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390c623-81a0-476f-984a-5b2ad478ef4f">
      <Terms xmlns="http://schemas.microsoft.com/office/infopath/2007/PartnerControls"/>
    </lcf76f155ced4ddcb4097134ff3c332f>
    <TaxCatchAll xmlns="6d6ce26d-438a-4f93-8ad7-b70bc8847f7f" xsi:nil="true"/>
    <_ip_UnifiedCompliancePolicyUIAction xmlns="http://schemas.microsoft.com/sharepoint/v3" xsi:nil="true"/>
    <_ip_UnifiedCompliancePolicyProperties xmlns="http://schemas.microsoft.com/sharepoint/v3" xsi:nil="true"/>
    <test xmlns="b390c623-81a0-476f-984a-5b2ad478ef4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1533CF31-5FE2-436A-A2B4-22C02D581035}">
  <ds:schemaRefs>
    <ds:schemaRef ds:uri="6d6ce26d-438a-4f93-8ad7-b70bc8847f7f"/>
    <ds:schemaRef ds:uri="b390c623-81a0-476f-984a-5b2ad478ef4f"/>
    <ds:schemaRef ds:uri="http://schemas.microsoft.com/office/2006/metadata/properties"/>
    <ds:schemaRef ds:uri="http://schemas.microsoft.com/office/infopath/2007/PartnerControls"/>
    <ds:schemaRef ds:uri="http://schemas.microsoft.com/sharepoint/v3"/>
    <ds:schemaRef ds:uri="http://www.w3.org/2000/xmlns/"/>
    <ds:schemaRef ds:uri="http://www.w3.org/2001/XMLSchema-instance"/>
  </ds:schemaRefs>
</ds:datastoreItem>
</file>

<file path=customXml/itemProps3.xml><?xml version="1.0" encoding="utf-8"?>
<ds:datastoreItem xmlns:ds="http://schemas.openxmlformats.org/officeDocument/2006/customXml" ds:itemID="{B419EA3D-6874-44B4-990C-57E94077E139}">
  <ds:schemaRefs>
    <ds:schemaRef ds:uri="6d6ce26d-438a-4f93-8ad7-b70bc8847f7f"/>
    <ds:schemaRef ds:uri="b390c623-81a0-476f-984a-5b2ad478ef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1094</Words>
  <Application>Microsoft Macintosh PowerPoint</Application>
  <PresentationFormat>Widescreen</PresentationFormat>
  <Paragraphs>93</Paragraphs>
  <Slides>12</Slides>
  <Notes>12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12</vt:i4>
      </vt:variant>
    </vt:vector>
  </HeadingPairs>
  <TitlesOfParts>
    <vt:vector size="24" baseType="lpstr">
      <vt:lpstr>Arial</vt:lpstr>
      <vt:lpstr>Arial,Sans-Serif</vt:lpstr>
      <vt:lpstr>Broadway</vt:lpstr>
      <vt:lpstr>Calibri</vt:lpstr>
      <vt:lpstr>Calibri Light</vt:lpstr>
      <vt:lpstr>Gotham Narrow Bold</vt:lpstr>
      <vt:lpstr>Open Sans</vt:lpstr>
      <vt:lpstr>Open Sans Light</vt:lpstr>
      <vt:lpstr>Presentation cover</vt:lpstr>
      <vt:lpstr>3_Normal body copy page</vt:lpstr>
      <vt:lpstr>4_Normal body copy page</vt:lpstr>
      <vt:lpstr>5_Normal body copy page</vt:lpstr>
      <vt:lpstr>PowerPoint Presentation</vt:lpstr>
      <vt:lpstr>PowerPoint Presentation</vt:lpstr>
      <vt:lpstr>When do you read with your child?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Kirsty Taylor</cp:lastModifiedBy>
  <cp:revision>3</cp:revision>
  <cp:lastPrinted>2021-06-23T14:18:45Z</cp:lastPrinted>
  <dcterms:modified xsi:type="dcterms:W3CDTF">2023-07-19T14:05:47Z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