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3"/>
  </p:notesMasterIdLst>
  <p:sldIdLst>
    <p:sldId id="256" r:id="rId5"/>
    <p:sldId id="447" r:id="rId6"/>
    <p:sldId id="257" r:id="rId7"/>
    <p:sldId id="448" r:id="rId8"/>
    <p:sldId id="258" r:id="rId9"/>
    <p:sldId id="259" r:id="rId10"/>
    <p:sldId id="449" r:id="rId11"/>
    <p:sldId id="450" r:id="rId12"/>
    <p:sldId id="473" r:id="rId13"/>
    <p:sldId id="460" r:id="rId14"/>
    <p:sldId id="461" r:id="rId15"/>
    <p:sldId id="432" r:id="rId16"/>
    <p:sldId id="471" r:id="rId17"/>
    <p:sldId id="429" r:id="rId18"/>
    <p:sldId id="472" r:id="rId19"/>
    <p:sldId id="474" r:id="rId20"/>
    <p:sldId id="475" r:id="rId21"/>
    <p:sldId id="31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 Simeson" userId="64d31414-208d-4b69-a752-dbaf3f476374" providerId="ADAL" clId="{A5577753-9BA2-4FB7-A335-FC2419DCFC1B}"/>
    <pc:docChg chg="custSel addSld modSld sldOrd">
      <pc:chgData name="Carl Simeson" userId="64d31414-208d-4b69-a752-dbaf3f476374" providerId="ADAL" clId="{A5577753-9BA2-4FB7-A335-FC2419DCFC1B}" dt="2023-09-24T16:20:26.605" v="534" actId="1076"/>
      <pc:docMkLst>
        <pc:docMk/>
      </pc:docMkLst>
      <pc:sldChg chg="modSp">
        <pc:chgData name="Carl Simeson" userId="64d31414-208d-4b69-a752-dbaf3f476374" providerId="ADAL" clId="{A5577753-9BA2-4FB7-A335-FC2419DCFC1B}" dt="2023-09-24T16:04:13.505" v="519" actId="403"/>
        <pc:sldMkLst>
          <pc:docMk/>
          <pc:sldMk cId="2091229972" sldId="256"/>
        </pc:sldMkLst>
        <pc:spChg chg="mod">
          <ac:chgData name="Carl Simeson" userId="64d31414-208d-4b69-a752-dbaf3f476374" providerId="ADAL" clId="{A5577753-9BA2-4FB7-A335-FC2419DCFC1B}" dt="2023-09-24T16:04:13.505" v="519" actId="403"/>
          <ac:spMkLst>
            <pc:docMk/>
            <pc:sldMk cId="2091229972" sldId="256"/>
            <ac:spMk id="3" creationId="{81A52629-5C11-4FC4-A6C3-1DB9CDEDD899}"/>
          </ac:spMkLst>
        </pc:spChg>
      </pc:sldChg>
      <pc:sldChg chg="addSp modSp">
        <pc:chgData name="Carl Simeson" userId="64d31414-208d-4b69-a752-dbaf3f476374" providerId="ADAL" clId="{A5577753-9BA2-4FB7-A335-FC2419DCFC1B}" dt="2023-09-24T16:05:35.520" v="523" actId="1076"/>
        <pc:sldMkLst>
          <pc:docMk/>
          <pc:sldMk cId="1772974340" sldId="257"/>
        </pc:sldMkLst>
        <pc:picChg chg="add mod">
          <ac:chgData name="Carl Simeson" userId="64d31414-208d-4b69-a752-dbaf3f476374" providerId="ADAL" clId="{A5577753-9BA2-4FB7-A335-FC2419DCFC1B}" dt="2023-09-24T16:05:35.520" v="523" actId="1076"/>
          <ac:picMkLst>
            <pc:docMk/>
            <pc:sldMk cId="1772974340" sldId="257"/>
            <ac:picMk id="3" creationId="{F1B8AD93-46A6-4BE9-BBCC-0B84BED257B9}"/>
          </ac:picMkLst>
        </pc:picChg>
      </pc:sldChg>
      <pc:sldChg chg="modSp add">
        <pc:chgData name="Carl Simeson" userId="64d31414-208d-4b69-a752-dbaf3f476374" providerId="ADAL" clId="{A5577753-9BA2-4FB7-A335-FC2419DCFC1B}" dt="2023-09-24T16:02:28.477" v="507" actId="207"/>
        <pc:sldMkLst>
          <pc:docMk/>
          <pc:sldMk cId="0" sldId="310"/>
        </pc:sldMkLst>
        <pc:spChg chg="mod">
          <ac:chgData name="Carl Simeson" userId="64d31414-208d-4b69-a752-dbaf3f476374" providerId="ADAL" clId="{A5577753-9BA2-4FB7-A335-FC2419DCFC1B}" dt="2023-09-24T16:02:28.477" v="507" actId="207"/>
          <ac:spMkLst>
            <pc:docMk/>
            <pc:sldMk cId="0" sldId="310"/>
            <ac:spMk id="3" creationId="{107DBB20-2EB0-A44A-886D-D675349D6144}"/>
          </ac:spMkLst>
        </pc:spChg>
      </pc:sldChg>
      <pc:sldChg chg="add setBg">
        <pc:chgData name="Carl Simeson" userId="64d31414-208d-4b69-a752-dbaf3f476374" providerId="ADAL" clId="{A5577753-9BA2-4FB7-A335-FC2419DCFC1B}" dt="2023-09-24T15:52:08.610" v="432"/>
        <pc:sldMkLst>
          <pc:docMk/>
          <pc:sldMk cId="3411190576" sldId="429"/>
        </pc:sldMkLst>
      </pc:sldChg>
      <pc:sldChg chg="modSp add">
        <pc:chgData name="Carl Simeson" userId="64d31414-208d-4b69-a752-dbaf3f476374" providerId="ADAL" clId="{A5577753-9BA2-4FB7-A335-FC2419DCFC1B}" dt="2023-09-24T15:52:09.272" v="433" actId="27636"/>
        <pc:sldMkLst>
          <pc:docMk/>
          <pc:sldMk cId="878290481" sldId="432"/>
        </pc:sldMkLst>
        <pc:spChg chg="mod">
          <ac:chgData name="Carl Simeson" userId="64d31414-208d-4b69-a752-dbaf3f476374" providerId="ADAL" clId="{A5577753-9BA2-4FB7-A335-FC2419DCFC1B}" dt="2023-09-24T15:52:09.272" v="433" actId="27636"/>
          <ac:spMkLst>
            <pc:docMk/>
            <pc:sldMk cId="878290481" sldId="432"/>
            <ac:spMk id="3" creationId="{ED26F458-A726-794D-91AB-7485E77815F9}"/>
          </ac:spMkLst>
        </pc:spChg>
      </pc:sldChg>
      <pc:sldChg chg="addSp modSp add">
        <pc:chgData name="Carl Simeson" userId="64d31414-208d-4b69-a752-dbaf3f476374" providerId="ADAL" clId="{A5577753-9BA2-4FB7-A335-FC2419DCFC1B}" dt="2023-09-24T16:06:21.800" v="525" actId="20577"/>
        <pc:sldMkLst>
          <pc:docMk/>
          <pc:sldMk cId="1978555455" sldId="449"/>
        </pc:sldMkLst>
        <pc:spChg chg="add mod">
          <ac:chgData name="Carl Simeson" userId="64d31414-208d-4b69-a752-dbaf3f476374" providerId="ADAL" clId="{A5577753-9BA2-4FB7-A335-FC2419DCFC1B}" dt="2023-09-24T16:06:21.800" v="525" actId="20577"/>
          <ac:spMkLst>
            <pc:docMk/>
            <pc:sldMk cId="1978555455" sldId="449"/>
            <ac:spMk id="2" creationId="{4AC8843F-A2B0-4BDA-ACD7-24AE371F9E1A}"/>
          </ac:spMkLst>
        </pc:spChg>
        <pc:spChg chg="add mod">
          <ac:chgData name="Carl Simeson" userId="64d31414-208d-4b69-a752-dbaf3f476374" providerId="ADAL" clId="{A5577753-9BA2-4FB7-A335-FC2419DCFC1B}" dt="2023-09-24T15:48:18.360" v="206" actId="14100"/>
          <ac:spMkLst>
            <pc:docMk/>
            <pc:sldMk cId="1978555455" sldId="449"/>
            <ac:spMk id="3" creationId="{596A6AE8-9A26-4010-8A26-D8F106697F6C}"/>
          </ac:spMkLst>
        </pc:spChg>
      </pc:sldChg>
      <pc:sldChg chg="addSp modSp add">
        <pc:chgData name="Carl Simeson" userId="64d31414-208d-4b69-a752-dbaf3f476374" providerId="ADAL" clId="{A5577753-9BA2-4FB7-A335-FC2419DCFC1B}" dt="2023-09-24T15:50:37.811" v="431" actId="20577"/>
        <pc:sldMkLst>
          <pc:docMk/>
          <pc:sldMk cId="3167201403" sldId="450"/>
        </pc:sldMkLst>
        <pc:spChg chg="add mod">
          <ac:chgData name="Carl Simeson" userId="64d31414-208d-4b69-a752-dbaf3f476374" providerId="ADAL" clId="{A5577753-9BA2-4FB7-A335-FC2419DCFC1B}" dt="2023-09-24T15:50:37.811" v="431" actId="20577"/>
          <ac:spMkLst>
            <pc:docMk/>
            <pc:sldMk cId="3167201403" sldId="450"/>
            <ac:spMk id="2" creationId="{54063228-9837-48CD-9532-15E48EDBDBA0}"/>
          </ac:spMkLst>
        </pc:spChg>
      </pc:sldChg>
      <pc:sldChg chg="modSp add">
        <pc:chgData name="Carl Simeson" userId="64d31414-208d-4b69-a752-dbaf3f476374" providerId="ADAL" clId="{A5577753-9BA2-4FB7-A335-FC2419DCFC1B}" dt="2023-09-24T15:52:18.964" v="435" actId="207"/>
        <pc:sldMkLst>
          <pc:docMk/>
          <pc:sldMk cId="2035531843" sldId="460"/>
        </pc:sldMkLst>
        <pc:spChg chg="mod">
          <ac:chgData name="Carl Simeson" userId="64d31414-208d-4b69-a752-dbaf3f476374" providerId="ADAL" clId="{A5577753-9BA2-4FB7-A335-FC2419DCFC1B}" dt="2023-09-24T15:52:18.964" v="435" actId="207"/>
          <ac:spMkLst>
            <pc:docMk/>
            <pc:sldMk cId="2035531843" sldId="460"/>
            <ac:spMk id="3" creationId="{468005F6-CA72-7F49-9FE7-38E6A45AA721}"/>
          </ac:spMkLst>
        </pc:spChg>
      </pc:sldChg>
      <pc:sldChg chg="add">
        <pc:chgData name="Carl Simeson" userId="64d31414-208d-4b69-a752-dbaf3f476374" providerId="ADAL" clId="{A5577753-9BA2-4FB7-A335-FC2419DCFC1B}" dt="2023-09-24T15:52:08.610" v="432"/>
        <pc:sldMkLst>
          <pc:docMk/>
          <pc:sldMk cId="3465361998" sldId="461"/>
        </pc:sldMkLst>
      </pc:sldChg>
      <pc:sldChg chg="addSp modSp add">
        <pc:chgData name="Carl Simeson" userId="64d31414-208d-4b69-a752-dbaf3f476374" providerId="ADAL" clId="{A5577753-9BA2-4FB7-A335-FC2419DCFC1B}" dt="2023-09-24T15:57:11.058" v="438" actId="1076"/>
        <pc:sldMkLst>
          <pc:docMk/>
          <pc:sldMk cId="2236848582" sldId="471"/>
        </pc:sldMkLst>
        <pc:spChg chg="add mod">
          <ac:chgData name="Carl Simeson" userId="64d31414-208d-4b69-a752-dbaf3f476374" providerId="ADAL" clId="{A5577753-9BA2-4FB7-A335-FC2419DCFC1B}" dt="2023-09-24T15:57:11.058" v="438" actId="1076"/>
          <ac:spMkLst>
            <pc:docMk/>
            <pc:sldMk cId="2236848582" sldId="471"/>
            <ac:spMk id="4" creationId="{2DF31D21-69DB-4DA6-9D0A-091BCCF59ECA}"/>
          </ac:spMkLst>
        </pc:spChg>
        <pc:picChg chg="mod">
          <ac:chgData name="Carl Simeson" userId="64d31414-208d-4b69-a752-dbaf3f476374" providerId="ADAL" clId="{A5577753-9BA2-4FB7-A335-FC2419DCFC1B}" dt="2023-09-24T15:57:08.270" v="437" actId="1076"/>
          <ac:picMkLst>
            <pc:docMk/>
            <pc:sldMk cId="2236848582" sldId="471"/>
            <ac:picMk id="5" creationId="{7FE0DF3C-05D3-D6E4-88C6-A7C657A02E73}"/>
          </ac:picMkLst>
        </pc:picChg>
      </pc:sldChg>
      <pc:sldChg chg="modSp add">
        <pc:chgData name="Carl Simeson" userId="64d31414-208d-4b69-a752-dbaf3f476374" providerId="ADAL" clId="{A5577753-9BA2-4FB7-A335-FC2419DCFC1B}" dt="2023-09-24T15:52:09.288" v="434" actId="27636"/>
        <pc:sldMkLst>
          <pc:docMk/>
          <pc:sldMk cId="571224166" sldId="472"/>
        </pc:sldMkLst>
        <pc:spChg chg="mod">
          <ac:chgData name="Carl Simeson" userId="64d31414-208d-4b69-a752-dbaf3f476374" providerId="ADAL" clId="{A5577753-9BA2-4FB7-A335-FC2419DCFC1B}" dt="2023-09-24T15:52:09.288" v="434" actId="27636"/>
          <ac:spMkLst>
            <pc:docMk/>
            <pc:sldMk cId="571224166" sldId="472"/>
            <ac:spMk id="3" creationId="{121341B6-FC05-0C46-9C0D-7547DDDC163E}"/>
          </ac:spMkLst>
        </pc:spChg>
      </pc:sldChg>
      <pc:sldChg chg="addSp modSp add ord">
        <pc:chgData name="Carl Simeson" userId="64d31414-208d-4b69-a752-dbaf3f476374" providerId="ADAL" clId="{A5577753-9BA2-4FB7-A335-FC2419DCFC1B}" dt="2023-09-24T15:59:18.398" v="506" actId="767"/>
        <pc:sldMkLst>
          <pc:docMk/>
          <pc:sldMk cId="732969306" sldId="473"/>
        </pc:sldMkLst>
        <pc:spChg chg="add mod">
          <ac:chgData name="Carl Simeson" userId="64d31414-208d-4b69-a752-dbaf3f476374" providerId="ADAL" clId="{A5577753-9BA2-4FB7-A335-FC2419DCFC1B}" dt="2023-09-24T15:58:17.053" v="505" actId="20577"/>
          <ac:spMkLst>
            <pc:docMk/>
            <pc:sldMk cId="732969306" sldId="473"/>
            <ac:spMk id="2" creationId="{7CC38D55-BBE0-40DA-95FF-7F7A0222B19E}"/>
          </ac:spMkLst>
        </pc:spChg>
        <pc:spChg chg="add mod">
          <ac:chgData name="Carl Simeson" userId="64d31414-208d-4b69-a752-dbaf3f476374" providerId="ADAL" clId="{A5577753-9BA2-4FB7-A335-FC2419DCFC1B}" dt="2023-09-24T15:59:18.398" v="506" actId="767"/>
          <ac:spMkLst>
            <pc:docMk/>
            <pc:sldMk cId="732969306" sldId="473"/>
            <ac:spMk id="3" creationId="{25E828F1-9EFE-4752-8F79-6B6D85BC40CC}"/>
          </ac:spMkLst>
        </pc:spChg>
      </pc:sldChg>
      <pc:sldChg chg="addSp add">
        <pc:chgData name="Carl Simeson" userId="64d31414-208d-4b69-a752-dbaf3f476374" providerId="ADAL" clId="{A5577753-9BA2-4FB7-A335-FC2419DCFC1B}" dt="2023-09-24T16:14:22.827" v="527"/>
        <pc:sldMkLst>
          <pc:docMk/>
          <pc:sldMk cId="422113188" sldId="474"/>
        </pc:sldMkLst>
        <pc:picChg chg="add">
          <ac:chgData name="Carl Simeson" userId="64d31414-208d-4b69-a752-dbaf3f476374" providerId="ADAL" clId="{A5577753-9BA2-4FB7-A335-FC2419DCFC1B}" dt="2023-09-24T16:14:22.827" v="527"/>
          <ac:picMkLst>
            <pc:docMk/>
            <pc:sldMk cId="422113188" sldId="474"/>
            <ac:picMk id="2" creationId="{71A49E64-D60F-4FF4-B63E-778CA7967B27}"/>
          </ac:picMkLst>
        </pc:picChg>
      </pc:sldChg>
      <pc:sldChg chg="addSp modSp add">
        <pc:chgData name="Carl Simeson" userId="64d31414-208d-4b69-a752-dbaf3f476374" providerId="ADAL" clId="{A5577753-9BA2-4FB7-A335-FC2419DCFC1B}" dt="2023-09-24T16:20:26.605" v="534" actId="1076"/>
        <pc:sldMkLst>
          <pc:docMk/>
          <pc:sldMk cId="1208528425" sldId="475"/>
        </pc:sldMkLst>
        <pc:picChg chg="add mod modCrop">
          <ac:chgData name="Carl Simeson" userId="64d31414-208d-4b69-a752-dbaf3f476374" providerId="ADAL" clId="{A5577753-9BA2-4FB7-A335-FC2419DCFC1B}" dt="2023-09-24T16:20:26.605" v="534" actId="1076"/>
          <ac:picMkLst>
            <pc:docMk/>
            <pc:sldMk cId="1208528425" sldId="475"/>
            <ac:picMk id="1026" creationId="{F3D0B315-C943-4130-AB0F-9AA39737E6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E917B-4528-4106-A7FC-CE69F8F822FF}" type="datetimeFigureOut">
              <a:rPr lang="en-GB" smtClean="0"/>
              <a:t>24/09/2023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F59DD-C2BB-4656-8E17-43E46B92F3B9}" type="slidenum">
              <a:rPr lang="en-GB" smtClean="0"/>
              <a:t>‹#›</a:t>
            </a:fld>
            <a:endParaRPr lang="en-GB"/>
          </a:p>
        </p:txBody>
      </p:sp>
    </p:spTree>
    <p:extLst>
      <p:ext uri="{BB962C8B-B14F-4D97-AF65-F5344CB8AC3E}">
        <p14:creationId xmlns:p14="http://schemas.microsoft.com/office/powerpoint/2010/main" val="399779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panose="020B0604020202020204" pitchFamily="34" charset="0"/>
              <a:buChar char="•"/>
            </a:pPr>
            <a:r>
              <a:rPr lang="en-GB" dirty="0">
                <a:latin typeface="Calibri"/>
                <a:cs typeface="Calibri"/>
              </a:rPr>
              <a:t>To share the link that research has established between loving reading and being successful academically</a:t>
            </a:r>
            <a:endParaRPr lang="en-US"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Suggested script:</a:t>
            </a:r>
            <a:endParaRPr lang="en-US" dirty="0"/>
          </a:p>
          <a:p>
            <a:pPr marL="171450" indent="-171450">
              <a:buFont typeface="Arial"/>
              <a:buChar char="•"/>
            </a:pPr>
            <a:r>
              <a:rPr lang="en-GB" i="1" dirty="0">
                <a:latin typeface="Calibri"/>
                <a:cs typeface="Calibri"/>
              </a:rPr>
              <a:t>Let's start our session with a quote from the Organisation for Economic Co-operation and Development ...</a:t>
            </a:r>
            <a:endParaRPr lang="en-GB" i="1" dirty="0">
              <a:cs typeface="Calibri"/>
            </a:endParaRPr>
          </a:p>
          <a:p>
            <a:pPr marL="171450" indent="-171450">
              <a:buFont typeface="Arial"/>
              <a:buChar char="•"/>
            </a:pPr>
            <a:r>
              <a:rPr lang="en-GB" i="0" dirty="0">
                <a:latin typeface="Calibri"/>
                <a:cs typeface="Calibri"/>
              </a:rPr>
              <a:t>Read the quote.</a:t>
            </a:r>
            <a:endParaRPr lang="en-GB" i="0" dirty="0">
              <a:cs typeface="Calibri"/>
            </a:endParaRPr>
          </a:p>
          <a:p>
            <a:pPr marL="171450" indent="-171450">
              <a:buFont typeface="Arial"/>
              <a:buChar char="•"/>
            </a:pPr>
            <a:r>
              <a:rPr lang="en-GB" i="1" dirty="0">
                <a:latin typeface="Calibri"/>
                <a:cs typeface="Calibri"/>
              </a:rPr>
              <a:t>This quote reminds us of the importance not just of teaching children to read, but also of teaching them to love reading. </a:t>
            </a:r>
            <a:endParaRPr lang="en-GB" i="1" dirty="0">
              <a:cs typeface="Calibri"/>
            </a:endParaRPr>
          </a:p>
          <a:p>
            <a:pPr marL="171450" indent="-171450">
              <a:buFont typeface="Arial"/>
              <a:buChar char="•"/>
            </a:pPr>
            <a:r>
              <a:rPr lang="en-GB" i="1" dirty="0">
                <a:latin typeface="Calibri"/>
                <a:cs typeface="Calibri"/>
              </a:rPr>
              <a:t>Today, we're going to talk about phonics, but we always see phonics as the route into reading and a love of reading as the ultimate goal of phonics teaching.</a:t>
            </a:r>
            <a:endParaRPr lang="en-GB" i="1" dirty="0">
              <a:cs typeface="Calibri"/>
            </a:endParaRPr>
          </a:p>
          <a:p>
            <a:pPr marL="171450" indent="-171450">
              <a:buFont typeface="Arial"/>
              <a:buChar char="•"/>
            </a:pPr>
            <a:endParaRPr lang="en-GB" i="1" dirty="0">
              <a:cs typeface="Calibri"/>
            </a:endParaRPr>
          </a:p>
          <a:p>
            <a:endParaRPr lang="en-GB" b="1" dirty="0">
              <a:cs typeface="Calibri"/>
            </a:endParaRPr>
          </a:p>
          <a:p>
            <a:endParaRPr lang="en-GB" dirty="0">
              <a:cs typeface="Calibri"/>
            </a:endParaRPr>
          </a:p>
        </p:txBody>
      </p:sp>
    </p:spTree>
    <p:extLst>
      <p:ext uri="{BB962C8B-B14F-4D97-AF65-F5344CB8AC3E}">
        <p14:creationId xmlns:p14="http://schemas.microsoft.com/office/powerpoint/2010/main" val="376215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latin typeface="Calibri"/>
                <a:cs typeface="Calibri"/>
              </a:rPr>
              <a:t>Slide purpose:</a:t>
            </a:r>
          </a:p>
          <a:p>
            <a:pPr marL="171450" indent="-171450">
              <a:buFont typeface="Arial" panose="020B0604020202020204" pitchFamily="34" charset="0"/>
              <a:buChar char="•"/>
            </a:pPr>
            <a:r>
              <a:rPr lang="en-GB" dirty="0">
                <a:latin typeface="Calibri"/>
                <a:cs typeface="Calibri"/>
              </a:rPr>
              <a:t>To provide a simple definition of phonics</a:t>
            </a:r>
          </a:p>
          <a:p>
            <a:pPr marL="171450" indent="-171450">
              <a:buFont typeface="Arial,Sans-Serif"/>
              <a:buChar char="•"/>
            </a:pPr>
            <a:endParaRPr lang="en-GB" dirty="0">
              <a:latin typeface="Calibri"/>
              <a:cs typeface="Calibri"/>
            </a:endParaRPr>
          </a:p>
          <a:p>
            <a:pPr marL="0" indent="0">
              <a:buFont typeface="Arial,Sans-Serif"/>
              <a:buNone/>
            </a:pPr>
            <a:r>
              <a:rPr lang="en-GB" b="1" dirty="0">
                <a:latin typeface="Calibri"/>
                <a:cs typeface="Calibri"/>
              </a:rPr>
              <a:t>Suggested script:</a:t>
            </a:r>
            <a:endParaRPr lang="en-US" dirty="0">
              <a:latin typeface="Calibri"/>
              <a:cs typeface="Calibri"/>
            </a:endParaRPr>
          </a:p>
          <a:p>
            <a:pPr marL="171450" indent="-171450">
              <a:buFont typeface="Arial,Sans-Serif"/>
              <a:buChar char="•"/>
            </a:pPr>
            <a:r>
              <a:rPr lang="en-US" i="1" dirty="0">
                <a:latin typeface="Calibri"/>
                <a:cs typeface="Calibri"/>
              </a:rPr>
              <a:t>So what is phonics?</a:t>
            </a:r>
            <a:endParaRPr lang="en-US" dirty="0"/>
          </a:p>
          <a:p>
            <a:pPr marL="171450" indent="-171450">
              <a:buFont typeface="Arial,Sans-Serif"/>
              <a:buChar char="•"/>
            </a:pPr>
            <a:r>
              <a:rPr lang="en-US" i="0" dirty="0">
                <a:latin typeface="Calibri"/>
                <a:cs typeface="Calibri"/>
              </a:rPr>
              <a:t>Read the slide.</a:t>
            </a:r>
          </a:p>
          <a:p>
            <a:pPr marL="171450" indent="-171450">
              <a:buFont typeface="Arial,Sans-Serif"/>
              <a:buChar char="•"/>
            </a:pPr>
            <a:r>
              <a:rPr lang="en-US" i="1" dirty="0">
                <a:latin typeface="Calibri"/>
                <a:cs typeface="Calibri"/>
              </a:rPr>
              <a:t>It sounds complicated but it really isn’t! </a:t>
            </a:r>
            <a:endParaRPr lang="en-US" dirty="0">
              <a:latin typeface="Calibri"/>
              <a:cs typeface="Calibri"/>
            </a:endParaRPr>
          </a:p>
          <a:p>
            <a:pPr marL="171450" indent="-171450">
              <a:buFont typeface="Arial,Sans-Serif"/>
              <a:buChar char="•"/>
            </a:pPr>
            <a:r>
              <a:rPr lang="en-US" i="1" dirty="0">
                <a:latin typeface="Calibri"/>
                <a:cs typeface="Calibri"/>
              </a:rPr>
              <a:t>Let's learn some important words that will help you understand phonics ...</a:t>
            </a:r>
            <a:endParaRPr lang="en-US" dirty="0">
              <a:latin typeface="Calibri"/>
              <a:cs typeface="Calibri"/>
            </a:endParaRPr>
          </a:p>
          <a:p>
            <a:pPr marL="171450" indent="-171450">
              <a:buFont typeface="Arial,Sans-Serif"/>
              <a:buChar char="•"/>
            </a:pPr>
            <a:endParaRPr lang="en-US" i="1" dirty="0">
              <a:latin typeface="Calibri"/>
              <a:cs typeface="Calibri"/>
            </a:endParaRPr>
          </a:p>
          <a:p>
            <a:r>
              <a:rPr lang="en-US" dirty="0">
                <a:latin typeface="Calibri"/>
                <a:cs typeface="Calibri"/>
              </a:rPr>
              <a:t> </a:t>
            </a:r>
            <a:endParaRPr lang="en-US" dirty="0"/>
          </a:p>
        </p:txBody>
      </p:sp>
    </p:spTree>
    <p:extLst>
      <p:ext uri="{BB962C8B-B14F-4D97-AF65-F5344CB8AC3E}">
        <p14:creationId xmlns:p14="http://schemas.microsoft.com/office/powerpoint/2010/main" val="239579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555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b="0" dirty="0">
                <a:latin typeface="Calibri"/>
                <a:cs typeface="Calibri"/>
              </a:rPr>
              <a:t>To introduce the process and format for reading at home</a:t>
            </a:r>
            <a:endParaRPr lang="en-US" b="0"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Suggested script:</a:t>
            </a:r>
            <a:endParaRPr lang="en-US" b="0" dirty="0">
              <a:latin typeface="Calibri" panose="020F0502020204030204" pitchFamily="34" charset="0"/>
              <a:cs typeface="Calibri" panose="020F0502020204030204" pitchFamily="34" charset="0"/>
            </a:endParaRPr>
          </a:p>
          <a:p>
            <a:pPr marL="171450" indent="-171450">
              <a:buFont typeface="Arial"/>
              <a:buChar char="•"/>
            </a:pPr>
            <a:r>
              <a:rPr lang="en-US" i="1" dirty="0"/>
              <a:t>As well as the ‘learning to read’ book that your child will bring home they will also bring home a book for sharing with you. </a:t>
            </a:r>
          </a:p>
          <a:p>
            <a:pPr marL="171450" indent="-171450">
              <a:buFont typeface="Arial"/>
              <a:buChar char="•"/>
            </a:pPr>
            <a:r>
              <a:rPr lang="en-US" i="1" dirty="0"/>
              <a:t>This shared book is SO important. This is how we are going to give them the WILL to read. </a:t>
            </a:r>
          </a:p>
          <a:p>
            <a:pPr marL="171450" indent="-171450">
              <a:buFont typeface="Arial"/>
              <a:buChar char="•"/>
            </a:pPr>
            <a:r>
              <a:rPr lang="en-US" i="1" dirty="0"/>
              <a:t>Please read with your child as often as you can – at least once a day if possible.</a:t>
            </a:r>
          </a:p>
          <a:p>
            <a:endParaRPr lang="en-US" i="1" dirty="0"/>
          </a:p>
          <a:p>
            <a:endParaRPr lang="en-US" dirty="0"/>
          </a:p>
        </p:txBody>
      </p:sp>
    </p:spTree>
    <p:extLst>
      <p:ext uri="{BB962C8B-B14F-4D97-AF65-F5344CB8AC3E}">
        <p14:creationId xmlns:p14="http://schemas.microsoft.com/office/powerpoint/2010/main" val="328544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dirty="0">
                <a:latin typeface="Calibri"/>
                <a:cs typeface="Calibri"/>
              </a:rPr>
              <a:t>To give guidance on reading the decodable</a:t>
            </a:r>
            <a:r>
              <a:rPr lang="en-GB" baseline="0" dirty="0">
                <a:latin typeface="Calibri"/>
                <a:cs typeface="Calibri"/>
              </a:rPr>
              <a:t> book at home</a:t>
            </a:r>
            <a:endParaRPr lang="en-US"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Notes</a:t>
            </a:r>
            <a:endParaRPr lang="en-US" b="0" dirty="0">
              <a:latin typeface="Calibri" panose="020F0502020204030204" pitchFamily="34" charset="0"/>
              <a:cs typeface="Calibri" panose="020F0502020204030204" pitchFamily="34" charset="0"/>
            </a:endParaRPr>
          </a:p>
          <a:p>
            <a:pPr marL="171450" indent="-171450">
              <a:buFont typeface="Arial"/>
              <a:buChar char="•"/>
            </a:pPr>
            <a:r>
              <a:rPr lang="en-US" i="0" dirty="0"/>
              <a:t>Read the slide.</a:t>
            </a:r>
          </a:p>
        </p:txBody>
      </p:sp>
    </p:spTree>
    <p:extLst>
      <p:ext uri="{BB962C8B-B14F-4D97-AF65-F5344CB8AC3E}">
        <p14:creationId xmlns:p14="http://schemas.microsoft.com/office/powerpoint/2010/main" val="334059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a:t>
            </a:r>
            <a:r>
              <a:rPr lang="en-GB" b="1">
                <a:latin typeface="Calibri"/>
                <a:cs typeface="Calibri"/>
              </a:rPr>
              <a:t>purpose:</a:t>
            </a:r>
            <a:endParaRPr lang="en-GB" b="1" dirty="0">
              <a:latin typeface="Calibri"/>
              <a:cs typeface="Calibri"/>
            </a:endParaRPr>
          </a:p>
          <a:p>
            <a:pPr marL="171450" indent="-171450">
              <a:buFont typeface="Arial"/>
              <a:buChar char="•"/>
            </a:pPr>
            <a:r>
              <a:rPr lang="en-GB" dirty="0">
                <a:latin typeface="Calibri"/>
                <a:cs typeface="Calibri"/>
              </a:rPr>
              <a:t>To give guidance on reading wordless books</a:t>
            </a:r>
            <a:r>
              <a:rPr lang="en-GB" baseline="0" dirty="0">
                <a:latin typeface="Calibri"/>
                <a:cs typeface="Calibri"/>
              </a:rPr>
              <a:t> at home</a:t>
            </a:r>
            <a:endParaRPr lang="en-US"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Notes:</a:t>
            </a:r>
            <a:endParaRPr lang="en-US" b="0" dirty="0">
              <a:latin typeface="Calibri" panose="020F0502020204030204" pitchFamily="34" charset="0"/>
              <a:cs typeface="Calibri" panose="020F0502020204030204" pitchFamily="34" charset="0"/>
            </a:endParaRPr>
          </a:p>
          <a:p>
            <a:pPr marL="171450" indent="-171450">
              <a:buFont typeface="Arial"/>
              <a:buChar char="•"/>
            </a:pPr>
            <a:r>
              <a:rPr lang="en-US" i="0" dirty="0"/>
              <a:t>Read the slide.</a:t>
            </a:r>
            <a:endParaRPr lang="en-US" dirty="0"/>
          </a:p>
        </p:txBody>
      </p:sp>
    </p:spTree>
    <p:extLst>
      <p:ext uri="{BB962C8B-B14F-4D97-AF65-F5344CB8AC3E}">
        <p14:creationId xmlns:p14="http://schemas.microsoft.com/office/powerpoint/2010/main" val="73458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dirty="0">
                <a:latin typeface="Calibri"/>
                <a:cs typeface="Calibri"/>
              </a:rPr>
              <a:t>To give guidance on</a:t>
            </a:r>
            <a:r>
              <a:rPr lang="en-GB" baseline="0" dirty="0">
                <a:latin typeface="Calibri"/>
                <a:cs typeface="Calibri"/>
              </a:rPr>
              <a:t> </a:t>
            </a:r>
            <a:r>
              <a:rPr lang="en-GB" dirty="0">
                <a:latin typeface="Calibri"/>
                <a:cs typeface="Calibri"/>
              </a:rPr>
              <a:t>reading the shared book at home</a:t>
            </a:r>
            <a:endParaRPr lang="en-US"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Notes:</a:t>
            </a:r>
            <a:endParaRPr lang="en-US" b="0" dirty="0">
              <a:latin typeface="Calibri" panose="020F0502020204030204" pitchFamily="34" charset="0"/>
              <a:cs typeface="Calibri" panose="020F0502020204030204" pitchFamily="34" charset="0"/>
            </a:endParaRPr>
          </a:p>
          <a:p>
            <a:pPr marL="171450" indent="-171450">
              <a:buFont typeface="Arial"/>
              <a:buChar char="•"/>
            </a:pPr>
            <a:r>
              <a:rPr lang="en-US" i="0" dirty="0"/>
              <a:t>Read the slide.</a:t>
            </a:r>
            <a:endParaRPr lang="en-US" dirty="0"/>
          </a:p>
        </p:txBody>
      </p:sp>
    </p:spTree>
    <p:extLst>
      <p:ext uri="{BB962C8B-B14F-4D97-AF65-F5344CB8AC3E}">
        <p14:creationId xmlns:p14="http://schemas.microsoft.com/office/powerpoint/2010/main" val="249333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dirty="0">
                <a:latin typeface="Calibri"/>
                <a:cs typeface="Calibri"/>
              </a:rPr>
              <a:t>To summarise key takeaways</a:t>
            </a:r>
            <a:endParaRPr lang="en-US"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Suggested script:</a:t>
            </a:r>
            <a:endParaRPr lang="en-US" b="0" dirty="0">
              <a:latin typeface="Calibri" panose="020F0502020204030204" pitchFamily="34" charset="0"/>
              <a:cs typeface="Calibri" panose="020F0502020204030204" pitchFamily="34" charset="0"/>
            </a:endParaRPr>
          </a:p>
          <a:p>
            <a:pPr marL="171450" indent="-171450">
              <a:buFont typeface="Arial"/>
              <a:buChar char="•"/>
            </a:pPr>
            <a:r>
              <a:rPr lang="en-GB" i="1" dirty="0"/>
              <a:t>Celebrate your</a:t>
            </a:r>
            <a:r>
              <a:rPr lang="en-GB" i="1" baseline="0" dirty="0"/>
              <a:t> </a:t>
            </a:r>
            <a:r>
              <a:rPr lang="en-GB" i="1" dirty="0"/>
              <a:t>child’s success at school.</a:t>
            </a:r>
          </a:p>
          <a:p>
            <a:pPr marL="171450" indent="-171450">
              <a:buFont typeface="Arial"/>
              <a:buChar char="•"/>
            </a:pPr>
            <a:r>
              <a:rPr lang="en-GB" i="1" dirty="0"/>
              <a:t>Make time for reading at home!</a:t>
            </a:r>
          </a:p>
        </p:txBody>
      </p:sp>
    </p:spTree>
    <p:extLst>
      <p:ext uri="{BB962C8B-B14F-4D97-AF65-F5344CB8AC3E}">
        <p14:creationId xmlns:p14="http://schemas.microsoft.com/office/powerpoint/2010/main" val="3269180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r>
              <a:rPr lang="en-GB" b="1" dirty="0">
                <a:latin typeface="Calibri"/>
                <a:cs typeface="Calibri"/>
              </a:rPr>
              <a:t>Slide purpose:</a:t>
            </a:r>
          </a:p>
          <a:p>
            <a:pPr marL="171450" indent="-171450">
              <a:buFont typeface="Arial"/>
              <a:buChar char="•"/>
            </a:pPr>
            <a:r>
              <a:rPr lang="en-GB" b="0"/>
              <a:t>Key </a:t>
            </a:r>
            <a:r>
              <a:rPr lang="en-GB" b="0" dirty="0"/>
              <a:t>takeaways</a:t>
            </a:r>
            <a:r>
              <a:rPr lang="en-GB" b="0" baseline="0" dirty="0"/>
              <a:t>/</a:t>
            </a:r>
            <a:r>
              <a:rPr lang="en-GB" b="0" dirty="0">
                <a:latin typeface="Calibri"/>
                <a:cs typeface="Calibri"/>
              </a:rPr>
              <a:t>f</a:t>
            </a:r>
            <a:r>
              <a:rPr lang="en-GB" dirty="0">
                <a:latin typeface="Calibri"/>
                <a:cs typeface="Calibri"/>
              </a:rPr>
              <a:t>inal message</a:t>
            </a:r>
            <a:endParaRPr lang="en-US" dirty="0"/>
          </a:p>
          <a:p>
            <a:pPr marL="171450" indent="-171450">
              <a:buFont typeface="Arial"/>
              <a:buChar char="•"/>
            </a:pPr>
            <a:endParaRPr lang="en-GB" b="1" dirty="0">
              <a:latin typeface="Calibri"/>
              <a:cs typeface="Calibri"/>
            </a:endParaRPr>
          </a:p>
          <a:p>
            <a:pPr marL="0" indent="0">
              <a:buFont typeface="Arial"/>
              <a:buNone/>
            </a:pPr>
            <a:r>
              <a:rPr lang="en-GB" b="1" dirty="0">
                <a:latin typeface="Calibri"/>
                <a:cs typeface="Calibri"/>
              </a:rPr>
              <a:t>Notes:</a:t>
            </a:r>
            <a:endParaRPr lang="en-US" b="0" dirty="0">
              <a:latin typeface="Calibri" panose="020F0502020204030204" pitchFamily="34" charset="0"/>
              <a:cs typeface="Calibri" panose="020F0502020204030204" pitchFamily="34" charset="0"/>
            </a:endParaRPr>
          </a:p>
          <a:p>
            <a:pPr marL="171450" indent="-171450">
              <a:buFont typeface="Arial"/>
              <a:buChar char="•"/>
            </a:pPr>
            <a:r>
              <a:rPr lang="en-GB" i="0" dirty="0"/>
              <a:t>Read the quote.</a:t>
            </a:r>
            <a:endParaRPr lang="en-US" i="0" dirty="0"/>
          </a:p>
        </p:txBody>
      </p:sp>
    </p:spTree>
    <p:extLst>
      <p:ext uri="{BB962C8B-B14F-4D97-AF65-F5344CB8AC3E}">
        <p14:creationId xmlns:p14="http://schemas.microsoft.com/office/powerpoint/2010/main" val="324653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2E540B-6FFD-224B-9D6F-F9DA65DD97EF}"/>
              </a:ext>
            </a:extLst>
          </p:cNvPr>
          <p:cNvSpPr>
            <a:spLocks noGrp="1"/>
          </p:cNvSpPr>
          <p:nvPr>
            <p:ph type="body" sz="quarter" idx="10" hasCustomPrompt="1"/>
          </p:nvPr>
        </p:nvSpPr>
        <p:spPr>
          <a:xfrm>
            <a:off x="1488003" y="2636912"/>
            <a:ext cx="9215995" cy="3168352"/>
          </a:xfrm>
          <a:prstGeom prst="rect">
            <a:avLst/>
          </a:prstGeom>
        </p:spPr>
        <p:txBody>
          <a:bodyPr anchor="ctr" anchorCtr="0"/>
          <a:lstStyle>
            <a:lvl1pPr marL="0" indent="0" algn="ctr">
              <a:lnSpc>
                <a:spcPct val="120000"/>
              </a:lnSpc>
              <a:buNone/>
              <a:defRPr sz="2600" b="1">
                <a:solidFill>
                  <a:schemeClr val="bg1"/>
                </a:solidFill>
              </a:defRPr>
            </a:lvl1pPr>
            <a:lvl2pPr marL="457200" indent="0" algn="ctr">
              <a:buNone/>
              <a:defRPr sz="2200" b="1"/>
            </a:lvl2pPr>
            <a:lvl3pPr marL="914400" indent="0" algn="ctr">
              <a:buNone/>
              <a:defRPr sz="2200" b="1"/>
            </a:lvl3pPr>
            <a:lvl4pPr marL="1371600" indent="0" algn="ctr">
              <a:buNone/>
              <a:defRPr sz="2200" b="1"/>
            </a:lvl4pPr>
            <a:lvl5pPr marL="1828800" indent="0" algn="ctr">
              <a:buNone/>
              <a:defRPr sz="2200" b="1"/>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Suspendisse</a:t>
            </a:r>
            <a:r>
              <a:rPr lang="en-US"/>
              <a:t> </a:t>
            </a:r>
            <a:r>
              <a:rPr lang="en-US" err="1"/>
              <a:t>auctor</a:t>
            </a:r>
            <a:r>
              <a:rPr lang="en-US"/>
              <a:t> lacinia </a:t>
            </a:r>
            <a:r>
              <a:rPr lang="en-US" err="1"/>
              <a:t>efficitur</a:t>
            </a:r>
            <a:r>
              <a:rPr lang="en-US"/>
              <a:t>. Ut </a:t>
            </a:r>
            <a:r>
              <a:rPr lang="en-US" err="1"/>
              <a:t>condimentum</a:t>
            </a:r>
            <a:r>
              <a:rPr lang="en-US"/>
              <a:t> </a:t>
            </a:r>
            <a:r>
              <a:rPr lang="en-US" err="1"/>
              <a:t>faucibus</a:t>
            </a:r>
            <a:r>
              <a:rPr lang="en-US"/>
              <a:t> </a:t>
            </a:r>
            <a:r>
              <a:rPr lang="en-US" err="1"/>
              <a:t>varius</a:t>
            </a:r>
            <a:r>
              <a:rPr lang="en-US"/>
              <a:t>. </a:t>
            </a:r>
            <a:r>
              <a:rPr lang="en-US" err="1"/>
              <a:t>Fusce</a:t>
            </a:r>
            <a:r>
              <a:rPr lang="en-US"/>
              <a:t> dictum </a:t>
            </a:r>
            <a:r>
              <a:rPr lang="en-US" err="1"/>
              <a:t>urna</a:t>
            </a:r>
            <a:r>
              <a:rPr lang="en-US"/>
              <a:t> sit </a:t>
            </a:r>
            <a:r>
              <a:rPr lang="en-US" err="1"/>
              <a:t>amet</a:t>
            </a:r>
            <a:r>
              <a:rPr lang="en-US"/>
              <a:t> tempus </a:t>
            </a:r>
            <a:r>
              <a:rPr lang="en-US" err="1"/>
              <a:t>ultricies</a:t>
            </a:r>
            <a:r>
              <a:rPr lang="en-US"/>
              <a:t>. </a:t>
            </a:r>
            <a:r>
              <a:rPr lang="en-US" err="1"/>
              <a:t>Nullam</a:t>
            </a:r>
            <a:r>
              <a:rPr lang="en-US"/>
              <a:t> </a:t>
            </a:r>
            <a:r>
              <a:rPr lang="en-US" err="1"/>
              <a:t>quis</a:t>
            </a:r>
            <a:r>
              <a:rPr lang="en-US"/>
              <a:t> </a:t>
            </a:r>
            <a:r>
              <a:rPr lang="en-US" err="1"/>
              <a:t>lobortis</a:t>
            </a:r>
            <a:r>
              <a:rPr lang="en-US"/>
              <a:t> </a:t>
            </a:r>
            <a:r>
              <a:rPr lang="en-US" err="1"/>
              <a:t>velit</a:t>
            </a:r>
            <a:r>
              <a:rPr lang="en-US"/>
              <a:t>. </a:t>
            </a:r>
          </a:p>
        </p:txBody>
      </p:sp>
      <p:pic>
        <p:nvPicPr>
          <p:cNvPr id="5" name="Picture 4">
            <a:extLst>
              <a:ext uri="{FF2B5EF4-FFF2-40B4-BE49-F238E27FC236}">
                <a16:creationId xmlns:a16="http://schemas.microsoft.com/office/drawing/2014/main" id="{D62A1C94-E9AE-5D47-9A4C-64F50BF19112}"/>
              </a:ext>
            </a:extLst>
          </p:cNvPr>
          <p:cNvPicPr>
            <a:picLocks noChangeAspect="1"/>
          </p:cNvPicPr>
          <p:nvPr userDrawn="1"/>
        </p:nvPicPr>
        <p:blipFill>
          <a:blip r:embed="rId2"/>
          <a:stretch>
            <a:fillRect/>
          </a:stretch>
        </p:blipFill>
        <p:spPr>
          <a:xfrm>
            <a:off x="479376" y="1916832"/>
            <a:ext cx="792088" cy="582685"/>
          </a:xfrm>
          <a:prstGeom prst="rect">
            <a:avLst/>
          </a:prstGeom>
        </p:spPr>
      </p:pic>
      <p:pic>
        <p:nvPicPr>
          <p:cNvPr id="6" name="Picture 5">
            <a:extLst>
              <a:ext uri="{FF2B5EF4-FFF2-40B4-BE49-F238E27FC236}">
                <a16:creationId xmlns:a16="http://schemas.microsoft.com/office/drawing/2014/main" id="{A48C83E0-445D-3C4D-BCF3-A81E1F9EAF1C}"/>
              </a:ext>
            </a:extLst>
          </p:cNvPr>
          <p:cNvPicPr>
            <a:picLocks noChangeAspect="1"/>
          </p:cNvPicPr>
          <p:nvPr userDrawn="1"/>
        </p:nvPicPr>
        <p:blipFill>
          <a:blip r:embed="rId2"/>
          <a:stretch>
            <a:fillRect/>
          </a:stretch>
        </p:blipFill>
        <p:spPr>
          <a:xfrm rot="10800000">
            <a:off x="10848528" y="5805264"/>
            <a:ext cx="792088" cy="582685"/>
          </a:xfrm>
          <a:prstGeom prst="rect">
            <a:avLst/>
          </a:prstGeom>
        </p:spPr>
      </p:pic>
    </p:spTree>
    <p:extLst>
      <p:ext uri="{BB962C8B-B14F-4D97-AF65-F5344CB8AC3E}">
        <p14:creationId xmlns:p14="http://schemas.microsoft.com/office/powerpoint/2010/main" val="41394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
        <p:nvSpPr>
          <p:cNvPr id="6" name="Text Placeholder 2">
            <a:extLst>
              <a:ext uri="{FF2B5EF4-FFF2-40B4-BE49-F238E27FC236}">
                <a16:creationId xmlns:a16="http://schemas.microsoft.com/office/drawing/2014/main" id="{FCA5357F-9713-BB4D-9AE1-E10DB318EF40}"/>
              </a:ext>
            </a:extLst>
          </p:cNvPr>
          <p:cNvSpPr>
            <a:spLocks noGrp="1"/>
          </p:cNvSpPr>
          <p:nvPr>
            <p:ph type="body" sz="quarter" idx="11"/>
          </p:nvPr>
        </p:nvSpPr>
        <p:spPr>
          <a:xfrm>
            <a:off x="6240016" y="1916832"/>
            <a:ext cx="5256584"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946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479376" y="1916832"/>
            <a:ext cx="1116124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479376" y="332656"/>
            <a:ext cx="9793088" cy="1152128"/>
          </a:xfrm>
          <a:prstGeom prst="rect">
            <a:avLst/>
          </a:prstGeom>
        </p:spPr>
        <p:txBody>
          <a:bodyPr anchor="b" anchorCtr="0"/>
          <a:lstStyle>
            <a:lvl1pP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54056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9/24/2023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9/24/2023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tiff"/></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youtube.com/watch?v=lrCNUp4gED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littlewandlelettersandsounds.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littlewandlelettersandsounds.org.uk/resources/for-parent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littlewandlelettersandsounds.org.uk/resources/for-parent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0555A-8DA7-4970-8E7F-EB3234B87785}"/>
              </a:ext>
            </a:extLst>
          </p:cNvPr>
          <p:cNvSpPr>
            <a:spLocks noGrp="1"/>
          </p:cNvSpPr>
          <p:nvPr>
            <p:ph type="ctrTitle"/>
          </p:nvPr>
        </p:nvSpPr>
        <p:spPr/>
        <p:txBody>
          <a:bodyPr>
            <a:normAutofit fontScale="90000"/>
          </a:bodyPr>
          <a:lstStyle/>
          <a:p>
            <a:r>
              <a:rPr lang="en-US" dirty="0"/>
              <a:t>Phonics and early reading</a:t>
            </a:r>
            <a:br>
              <a:rPr lang="en-US" dirty="0"/>
            </a:br>
            <a:r>
              <a:rPr lang="en-US" dirty="0"/>
              <a:t>ks1</a:t>
            </a:r>
            <a:endParaRPr lang="en-GB" dirty="0"/>
          </a:p>
        </p:txBody>
      </p:sp>
      <p:sp>
        <p:nvSpPr>
          <p:cNvPr id="3" name="Subtitle 2">
            <a:extLst>
              <a:ext uri="{FF2B5EF4-FFF2-40B4-BE49-F238E27FC236}">
                <a16:creationId xmlns:a16="http://schemas.microsoft.com/office/drawing/2014/main" id="{81A52629-5C11-4FC4-A6C3-1DB9CDEDD899}"/>
              </a:ext>
            </a:extLst>
          </p:cNvPr>
          <p:cNvSpPr>
            <a:spLocks noGrp="1"/>
          </p:cNvSpPr>
          <p:nvPr>
            <p:ph type="subTitle" idx="1"/>
          </p:nvPr>
        </p:nvSpPr>
        <p:spPr/>
        <p:txBody>
          <a:bodyPr>
            <a:normAutofit/>
          </a:bodyPr>
          <a:lstStyle/>
          <a:p>
            <a:r>
              <a:rPr lang="en-US" sz="3600" dirty="0"/>
              <a:t>welcome</a:t>
            </a:r>
            <a:endParaRPr lang="en-GB" sz="3600" dirty="0"/>
          </a:p>
        </p:txBody>
      </p:sp>
    </p:spTree>
    <p:extLst>
      <p:ext uri="{BB962C8B-B14F-4D97-AF65-F5344CB8AC3E}">
        <p14:creationId xmlns:p14="http://schemas.microsoft.com/office/powerpoint/2010/main" val="209122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E4AC40-E2B1-BC49-BFC1-AB1227E350D5}"/>
              </a:ext>
            </a:extLst>
          </p:cNvPr>
          <p:cNvPicPr>
            <a:picLocks noChangeAspect="1"/>
          </p:cNvPicPr>
          <p:nvPr/>
        </p:nvPicPr>
        <p:blipFill>
          <a:blip r:embed="rId3">
            <a:alphaModFix amt="4000"/>
          </a:blip>
          <a:stretch>
            <a:fillRect/>
          </a:stretch>
        </p:blipFill>
        <p:spPr>
          <a:xfrm>
            <a:off x="263352" y="-1179512"/>
            <a:ext cx="8556550" cy="8935311"/>
          </a:xfrm>
          <a:prstGeom prst="rect">
            <a:avLst/>
          </a:prstGeom>
        </p:spPr>
      </p:pic>
      <p:sp>
        <p:nvSpPr>
          <p:cNvPr id="3" name="TextBox 2">
            <a:extLst>
              <a:ext uri="{FF2B5EF4-FFF2-40B4-BE49-F238E27FC236}">
                <a16:creationId xmlns:a16="http://schemas.microsoft.com/office/drawing/2014/main" id="{468005F6-CA72-7F49-9FE7-38E6A45AA721}"/>
              </a:ext>
            </a:extLst>
          </p:cNvPr>
          <p:cNvSpPr txBox="1"/>
          <p:nvPr/>
        </p:nvSpPr>
        <p:spPr>
          <a:xfrm>
            <a:off x="0" y="2780928"/>
            <a:ext cx="12191999" cy="1092607"/>
          </a:xfrm>
          <a:prstGeom prst="rect">
            <a:avLst/>
          </a:prstGeom>
          <a:noFill/>
        </p:spPr>
        <p:txBody>
          <a:bodyPr wrap="square" rtlCol="0">
            <a:spAutoFit/>
          </a:bodyPr>
          <a:lstStyle/>
          <a:p>
            <a:pPr algn="ctr"/>
            <a:r>
              <a:rPr lang="en-US" sz="6500" b="1" dirty="0"/>
              <a:t>Reading at home</a:t>
            </a:r>
          </a:p>
        </p:txBody>
      </p:sp>
    </p:spTree>
    <p:extLst>
      <p:ext uri="{BB962C8B-B14F-4D97-AF65-F5344CB8AC3E}">
        <p14:creationId xmlns:p14="http://schemas.microsoft.com/office/powerpoint/2010/main" val="203553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9D9F07-F2DA-894B-8DF2-76A12817ACE2}"/>
              </a:ext>
            </a:extLst>
          </p:cNvPr>
          <p:cNvPicPr>
            <a:picLocks noChangeAspect="1"/>
          </p:cNvPicPr>
          <p:nvPr/>
        </p:nvPicPr>
        <p:blipFill>
          <a:blip r:embed="rId3"/>
          <a:stretch>
            <a:fillRect/>
          </a:stretch>
        </p:blipFill>
        <p:spPr>
          <a:xfrm>
            <a:off x="569873" y="2662727"/>
            <a:ext cx="2983849" cy="2828689"/>
          </a:xfrm>
          <a:prstGeom prst="rect">
            <a:avLst/>
          </a:prstGeom>
          <a:effectLst>
            <a:glow rad="127000">
              <a:schemeClr val="tx1">
                <a:lumMod val="95000"/>
                <a:lumOff val="5000"/>
                <a:alpha val="6000"/>
              </a:schemeClr>
            </a:glow>
          </a:effectLst>
        </p:spPr>
      </p:pic>
      <p:pic>
        <p:nvPicPr>
          <p:cNvPr id="10" name="Picture 9">
            <a:extLst>
              <a:ext uri="{FF2B5EF4-FFF2-40B4-BE49-F238E27FC236}">
                <a16:creationId xmlns:a16="http://schemas.microsoft.com/office/drawing/2014/main" id="{C0D0AA75-D178-2746-8F53-7C171FD3BB20}"/>
              </a:ext>
            </a:extLst>
          </p:cNvPr>
          <p:cNvPicPr>
            <a:picLocks noChangeAspect="1"/>
          </p:cNvPicPr>
          <p:nvPr/>
        </p:nvPicPr>
        <p:blipFill>
          <a:blip r:embed="rId4"/>
          <a:stretch>
            <a:fillRect/>
          </a:stretch>
        </p:blipFill>
        <p:spPr>
          <a:xfrm>
            <a:off x="8706044" y="2274730"/>
            <a:ext cx="2902472" cy="3604683"/>
          </a:xfrm>
          <a:prstGeom prst="rect">
            <a:avLst/>
          </a:prstGeom>
          <a:effectLst>
            <a:glow rad="127000">
              <a:schemeClr val="tx1">
                <a:lumMod val="95000"/>
                <a:lumOff val="5000"/>
                <a:alpha val="6000"/>
              </a:schemeClr>
            </a:glow>
          </a:effectLst>
        </p:spPr>
      </p:pic>
      <p:pic>
        <p:nvPicPr>
          <p:cNvPr id="11" name="Picture 10">
            <a:extLst>
              <a:ext uri="{FF2B5EF4-FFF2-40B4-BE49-F238E27FC236}">
                <a16:creationId xmlns:a16="http://schemas.microsoft.com/office/drawing/2014/main" id="{C94C7683-39CB-9745-BD8A-F78647576499}"/>
              </a:ext>
            </a:extLst>
          </p:cNvPr>
          <p:cNvPicPr>
            <a:picLocks noChangeAspect="1"/>
          </p:cNvPicPr>
          <p:nvPr/>
        </p:nvPicPr>
        <p:blipFill>
          <a:blip r:embed="rId5"/>
          <a:stretch>
            <a:fillRect/>
          </a:stretch>
        </p:blipFill>
        <p:spPr>
          <a:xfrm>
            <a:off x="2120786" y="1367385"/>
            <a:ext cx="7950429" cy="5250284"/>
          </a:xfrm>
          <a:prstGeom prst="rect">
            <a:avLst/>
          </a:prstGeom>
        </p:spPr>
      </p:pic>
      <p:sp>
        <p:nvSpPr>
          <p:cNvPr id="3" name="Title 2">
            <a:extLst>
              <a:ext uri="{FF2B5EF4-FFF2-40B4-BE49-F238E27FC236}">
                <a16:creationId xmlns:a16="http://schemas.microsoft.com/office/drawing/2014/main" id="{0C2C5322-C816-CC44-B38C-334FC281CAFF}"/>
              </a:ext>
            </a:extLst>
          </p:cNvPr>
          <p:cNvSpPr>
            <a:spLocks noGrp="1"/>
          </p:cNvSpPr>
          <p:nvPr>
            <p:ph type="title"/>
          </p:nvPr>
        </p:nvSpPr>
        <p:spPr/>
        <p:txBody>
          <a:bodyPr lIns="91440" tIns="45720" rIns="91440" bIns="45720" anchor="b" anchorCtr="0"/>
          <a:lstStyle/>
          <a:p>
            <a:r>
              <a:rPr lang="en-US" dirty="0"/>
              <a:t>Books going home</a:t>
            </a:r>
            <a:endParaRPr lang="en-US" dirty="0">
              <a:cs typeface="Calibri"/>
            </a:endParaRPr>
          </a:p>
        </p:txBody>
      </p:sp>
      <p:sp>
        <p:nvSpPr>
          <p:cNvPr id="8" name="Rectangle 7">
            <a:extLst>
              <a:ext uri="{FF2B5EF4-FFF2-40B4-BE49-F238E27FC236}">
                <a16:creationId xmlns:a16="http://schemas.microsoft.com/office/drawing/2014/main" id="{58A4A86D-1242-B34F-88C8-5D9AC660725C}"/>
              </a:ext>
            </a:extLst>
          </p:cNvPr>
          <p:cNvSpPr/>
          <p:nvPr/>
        </p:nvSpPr>
        <p:spPr>
          <a:xfrm>
            <a:off x="4055354" y="4293096"/>
            <a:ext cx="4248472" cy="1130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80E41A3-E515-0E45-9C26-69C32364A848}"/>
              </a:ext>
            </a:extLst>
          </p:cNvPr>
          <p:cNvPicPr>
            <a:picLocks noChangeAspect="1"/>
          </p:cNvPicPr>
          <p:nvPr/>
        </p:nvPicPr>
        <p:blipFill>
          <a:blip r:embed="rId6"/>
          <a:stretch>
            <a:fillRect/>
          </a:stretch>
        </p:blipFill>
        <p:spPr>
          <a:xfrm>
            <a:off x="6672064" y="4077072"/>
            <a:ext cx="1519299" cy="1519299"/>
          </a:xfrm>
          <a:prstGeom prst="rect">
            <a:avLst/>
          </a:prstGeom>
        </p:spPr>
      </p:pic>
      <p:pic>
        <p:nvPicPr>
          <p:cNvPr id="7" name="Picture 6">
            <a:extLst>
              <a:ext uri="{FF2B5EF4-FFF2-40B4-BE49-F238E27FC236}">
                <a16:creationId xmlns:a16="http://schemas.microsoft.com/office/drawing/2014/main" id="{F42B8F0E-C77E-A945-9CD7-8CD7211A9C64}"/>
              </a:ext>
            </a:extLst>
          </p:cNvPr>
          <p:cNvPicPr>
            <a:picLocks noChangeAspect="1"/>
          </p:cNvPicPr>
          <p:nvPr/>
        </p:nvPicPr>
        <p:blipFill>
          <a:blip r:embed="rId7"/>
          <a:stretch>
            <a:fillRect/>
          </a:stretch>
        </p:blipFill>
        <p:spPr>
          <a:xfrm>
            <a:off x="3969289" y="4415005"/>
            <a:ext cx="886258" cy="886258"/>
          </a:xfrm>
          <a:prstGeom prst="rect">
            <a:avLst/>
          </a:prstGeom>
        </p:spPr>
      </p:pic>
      <p:grpSp>
        <p:nvGrpSpPr>
          <p:cNvPr id="4" name="Group 3">
            <a:extLst>
              <a:ext uri="{FF2B5EF4-FFF2-40B4-BE49-F238E27FC236}">
                <a16:creationId xmlns:a16="http://schemas.microsoft.com/office/drawing/2014/main" id="{C399E4BB-5C61-4B4C-A3A5-D722BF994851}"/>
              </a:ext>
            </a:extLst>
          </p:cNvPr>
          <p:cNvGrpSpPr/>
          <p:nvPr/>
        </p:nvGrpSpPr>
        <p:grpSpPr>
          <a:xfrm>
            <a:off x="5678049" y="3361635"/>
            <a:ext cx="835902" cy="835902"/>
            <a:chOff x="4871864" y="3573016"/>
            <a:chExt cx="720080" cy="720080"/>
          </a:xfrm>
        </p:grpSpPr>
        <p:sp>
          <p:nvSpPr>
            <p:cNvPr id="2" name="Rectangle 1">
              <a:extLst>
                <a:ext uri="{FF2B5EF4-FFF2-40B4-BE49-F238E27FC236}">
                  <a16:creationId xmlns:a16="http://schemas.microsoft.com/office/drawing/2014/main" id="{12FFDC9F-CC4E-8844-8B62-E2112841D1D0}"/>
                </a:ext>
              </a:extLst>
            </p:cNvPr>
            <p:cNvSpPr/>
            <p:nvPr/>
          </p:nvSpPr>
          <p:spPr>
            <a:xfrm>
              <a:off x="5159896" y="3573016"/>
              <a:ext cx="14401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20A4BF-327F-E947-866B-30FAEA6A0D8A}"/>
                </a:ext>
              </a:extLst>
            </p:cNvPr>
            <p:cNvSpPr/>
            <p:nvPr/>
          </p:nvSpPr>
          <p:spPr>
            <a:xfrm rot="16200000">
              <a:off x="5159896" y="3569865"/>
              <a:ext cx="14401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536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C54C73-597C-A44C-AEB0-5A2995796968}"/>
              </a:ext>
            </a:extLst>
          </p:cNvPr>
          <p:cNvPicPr>
            <a:picLocks noChangeAspect="1"/>
          </p:cNvPicPr>
          <p:nvPr/>
        </p:nvPicPr>
        <p:blipFill>
          <a:blip r:embed="rId3"/>
          <a:stretch>
            <a:fillRect/>
          </a:stretch>
        </p:blipFill>
        <p:spPr>
          <a:xfrm>
            <a:off x="6960096" y="2204864"/>
            <a:ext cx="3117864" cy="2968207"/>
          </a:xfrm>
          <a:prstGeom prst="rect">
            <a:avLst/>
          </a:prstGeom>
          <a:effectLst>
            <a:glow rad="127000">
              <a:schemeClr val="tx1">
                <a:alpha val="4000"/>
              </a:schemeClr>
            </a:glow>
          </a:effectLst>
        </p:spPr>
      </p:pic>
      <p:sp>
        <p:nvSpPr>
          <p:cNvPr id="2" name="Text Placeholder 1">
            <a:extLst>
              <a:ext uri="{FF2B5EF4-FFF2-40B4-BE49-F238E27FC236}">
                <a16:creationId xmlns:a16="http://schemas.microsoft.com/office/drawing/2014/main" id="{34398AD0-3875-B94F-A90E-046466F6C19A}"/>
              </a:ext>
            </a:extLst>
          </p:cNvPr>
          <p:cNvSpPr>
            <a:spLocks noGrp="1"/>
          </p:cNvSpPr>
          <p:nvPr>
            <p:ph type="body" sz="quarter" idx="10"/>
          </p:nvPr>
        </p:nvSpPr>
        <p:spPr>
          <a:xfrm>
            <a:off x="479376" y="2205749"/>
            <a:ext cx="5854168" cy="3764903"/>
          </a:xfrm>
        </p:spPr>
        <p:txBody>
          <a:bodyPr lIns="91440" tIns="45720" rIns="91440" bIns="45720" anchor="t"/>
          <a:lstStyle/>
          <a:p>
            <a:r>
              <a:rPr lang="en-US">
                <a:solidFill>
                  <a:schemeClr val="accent2"/>
                </a:solidFill>
              </a:rPr>
              <a:t>Your child should be able to read their book without your help.</a:t>
            </a:r>
            <a:endParaRPr lang="en-US">
              <a:solidFill>
                <a:schemeClr val="accent2"/>
              </a:solidFill>
              <a:cs typeface="Calibri"/>
            </a:endParaRPr>
          </a:p>
          <a:p>
            <a:r>
              <a:rPr lang="en-US">
                <a:solidFill>
                  <a:schemeClr val="accent2"/>
                </a:solidFill>
                <a:cs typeface="Calibri"/>
              </a:rPr>
              <a:t>They might sound out words and blend them before they read them fluently.</a:t>
            </a:r>
            <a:endParaRPr lang="en-US">
              <a:solidFill>
                <a:schemeClr val="accent2"/>
              </a:solidFill>
            </a:endParaRPr>
          </a:p>
          <a:p>
            <a:r>
              <a:rPr lang="en-US">
                <a:solidFill>
                  <a:schemeClr val="accent2"/>
                </a:solidFill>
              </a:rPr>
              <a:t>If they can’t read a word, read it to them.</a:t>
            </a:r>
            <a:endParaRPr lang="en-US">
              <a:solidFill>
                <a:schemeClr val="accent2"/>
              </a:solidFill>
              <a:cs typeface="Calibri"/>
            </a:endParaRPr>
          </a:p>
          <a:p>
            <a:r>
              <a:rPr lang="en-US">
                <a:solidFill>
                  <a:schemeClr val="accent2"/>
                </a:solidFill>
              </a:rPr>
              <a:t>Talk about the book and celebrate their success.</a:t>
            </a:r>
            <a:endParaRPr lang="en-US">
              <a:solidFill>
                <a:schemeClr val="accent2"/>
              </a:solidFill>
              <a:cs typeface="Calibri"/>
            </a:endParaRPr>
          </a:p>
        </p:txBody>
      </p:sp>
      <p:sp>
        <p:nvSpPr>
          <p:cNvPr id="3" name="Title 2">
            <a:extLst>
              <a:ext uri="{FF2B5EF4-FFF2-40B4-BE49-F238E27FC236}">
                <a16:creationId xmlns:a16="http://schemas.microsoft.com/office/drawing/2014/main" id="{ED26F458-A726-794D-91AB-7485E77815F9}"/>
              </a:ext>
            </a:extLst>
          </p:cNvPr>
          <p:cNvSpPr>
            <a:spLocks noGrp="1"/>
          </p:cNvSpPr>
          <p:nvPr>
            <p:ph type="title"/>
          </p:nvPr>
        </p:nvSpPr>
        <p:spPr>
          <a:xfrm>
            <a:off x="479376" y="332656"/>
            <a:ext cx="10008748" cy="1152128"/>
          </a:xfrm>
        </p:spPr>
        <p:txBody>
          <a:bodyPr lIns="91440" tIns="45720" rIns="91440" bIns="45720" anchor="b" anchorCtr="0">
            <a:normAutofit fontScale="90000"/>
          </a:bodyPr>
          <a:lstStyle/>
          <a:p>
            <a:r>
              <a:rPr lang="en-US" dirty="0"/>
              <a:t>Listening to your child read their phonics book</a:t>
            </a:r>
            <a:endParaRPr lang="en-US" dirty="0">
              <a:cs typeface="Calibri"/>
            </a:endParaRPr>
          </a:p>
        </p:txBody>
      </p:sp>
      <p:pic>
        <p:nvPicPr>
          <p:cNvPr id="7" name="Picture 6">
            <a:extLst>
              <a:ext uri="{FF2B5EF4-FFF2-40B4-BE49-F238E27FC236}">
                <a16:creationId xmlns:a16="http://schemas.microsoft.com/office/drawing/2014/main" id="{0918087A-1684-9A43-95A8-D4FAAF59F376}"/>
              </a:ext>
            </a:extLst>
          </p:cNvPr>
          <p:cNvPicPr>
            <a:picLocks noChangeAspect="1"/>
          </p:cNvPicPr>
          <p:nvPr/>
        </p:nvPicPr>
        <p:blipFill>
          <a:blip r:embed="rId4"/>
          <a:stretch>
            <a:fillRect/>
          </a:stretch>
        </p:blipFill>
        <p:spPr>
          <a:xfrm>
            <a:off x="8256240" y="3212976"/>
            <a:ext cx="3096344" cy="2947720"/>
          </a:xfrm>
          <a:prstGeom prst="rect">
            <a:avLst/>
          </a:prstGeom>
          <a:effectLst>
            <a:glow rad="127000">
              <a:schemeClr val="tx1">
                <a:alpha val="4000"/>
              </a:schemeClr>
            </a:glow>
          </a:effectLst>
        </p:spPr>
      </p:pic>
    </p:spTree>
    <p:extLst>
      <p:ext uri="{BB962C8B-B14F-4D97-AF65-F5344CB8AC3E}">
        <p14:creationId xmlns:p14="http://schemas.microsoft.com/office/powerpoint/2010/main" val="87829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B1782E-03AC-4E55-775E-33F53B8571AB}"/>
              </a:ext>
            </a:extLst>
          </p:cNvPr>
          <p:cNvSpPr>
            <a:spLocks noGrp="1"/>
          </p:cNvSpPr>
          <p:nvPr>
            <p:ph type="body" sz="quarter" idx="10"/>
          </p:nvPr>
        </p:nvSpPr>
        <p:spPr>
          <a:xfrm>
            <a:off x="479376" y="1916832"/>
            <a:ext cx="6182454" cy="4392488"/>
          </a:xfrm>
        </p:spPr>
        <p:txBody>
          <a:bodyPr lIns="91440" tIns="45720" rIns="91440" bIns="45720" anchor="t"/>
          <a:lstStyle/>
          <a:p>
            <a:pPr marL="0" indent="0">
              <a:lnSpc>
                <a:spcPct val="100000"/>
              </a:lnSpc>
              <a:buNone/>
            </a:pPr>
            <a:r>
              <a:rPr lang="en-US" sz="2400" dirty="0">
                <a:solidFill>
                  <a:schemeClr val="accent2"/>
                </a:solidFill>
                <a:ea typeface="+mn-lt"/>
                <a:cs typeface="+mn-lt"/>
              </a:rPr>
              <a:t>Wordless books are invaluable as they teach reading </a:t>
            </a:r>
            <a:r>
              <a:rPr lang="en-US" sz="2400" dirty="0" err="1">
                <a:solidFill>
                  <a:schemeClr val="accent2"/>
                </a:solidFill>
                <a:ea typeface="+mn-lt"/>
                <a:cs typeface="+mn-lt"/>
              </a:rPr>
              <a:t>behaviours</a:t>
            </a:r>
            <a:r>
              <a:rPr lang="en-US" sz="2400" dirty="0">
                <a:solidFill>
                  <a:schemeClr val="accent2"/>
                </a:solidFill>
                <a:ea typeface="+mn-lt"/>
                <a:cs typeface="+mn-lt"/>
              </a:rPr>
              <a:t> and early reading skills to children who are not blending – yet!</a:t>
            </a:r>
            <a:endParaRPr lang="en-US" sz="2400" dirty="0">
              <a:solidFill>
                <a:schemeClr val="accent2"/>
              </a:solidFill>
              <a:latin typeface="Calibri"/>
              <a:cs typeface="Calibri"/>
            </a:endParaRPr>
          </a:p>
          <a:p>
            <a:pPr marL="342900" indent="-342900">
              <a:lnSpc>
                <a:spcPct val="100000"/>
              </a:lnSpc>
            </a:pPr>
            <a:r>
              <a:rPr lang="en-US" sz="2400" dirty="0">
                <a:solidFill>
                  <a:schemeClr val="accent2"/>
                </a:solidFill>
                <a:latin typeface="Calibri"/>
                <a:cs typeface="Calibri"/>
              </a:rPr>
              <a:t>Talk about the pictures.</a:t>
            </a:r>
          </a:p>
          <a:p>
            <a:pPr marL="342900" indent="-342900">
              <a:lnSpc>
                <a:spcPct val="100000"/>
              </a:lnSpc>
            </a:pPr>
            <a:r>
              <a:rPr lang="en-US" sz="2400" dirty="0">
                <a:solidFill>
                  <a:schemeClr val="accent2"/>
                </a:solidFill>
                <a:latin typeface="Calibri"/>
                <a:cs typeface="Calibri"/>
              </a:rPr>
              <a:t>Point to the images in the circles and find them on the page.</a:t>
            </a:r>
          </a:p>
          <a:p>
            <a:pPr marL="342900" indent="-342900">
              <a:lnSpc>
                <a:spcPct val="100000"/>
              </a:lnSpc>
            </a:pPr>
            <a:r>
              <a:rPr lang="en-US" sz="2400" dirty="0">
                <a:solidFill>
                  <a:schemeClr val="accent2"/>
                </a:solidFill>
                <a:latin typeface="Calibri"/>
                <a:cs typeface="Calibri"/>
              </a:rPr>
              <a:t>Encourage your child to make links from the book to their experiences.</a:t>
            </a:r>
          </a:p>
        </p:txBody>
      </p:sp>
      <p:sp>
        <p:nvSpPr>
          <p:cNvPr id="3" name="Title 2">
            <a:extLst>
              <a:ext uri="{FF2B5EF4-FFF2-40B4-BE49-F238E27FC236}">
                <a16:creationId xmlns:a16="http://schemas.microsoft.com/office/drawing/2014/main" id="{3CCC3174-A965-58E1-2875-FDECF04DA543}"/>
              </a:ext>
            </a:extLst>
          </p:cNvPr>
          <p:cNvSpPr>
            <a:spLocks noGrp="1"/>
          </p:cNvSpPr>
          <p:nvPr>
            <p:ph type="title"/>
          </p:nvPr>
        </p:nvSpPr>
        <p:spPr/>
        <p:txBody>
          <a:bodyPr lIns="91440" tIns="45720" rIns="91440" bIns="45720" anchor="b" anchorCtr="0"/>
          <a:lstStyle/>
          <a:p>
            <a:r>
              <a:rPr lang="en-US" dirty="0">
                <a:ea typeface="+mj-lt"/>
                <a:cs typeface="+mj-lt"/>
              </a:rPr>
              <a:t>Reading a wordless books</a:t>
            </a:r>
            <a:endParaRPr lang="en-US" dirty="0">
              <a:cs typeface="Calibri"/>
            </a:endParaRPr>
          </a:p>
        </p:txBody>
      </p:sp>
      <p:pic>
        <p:nvPicPr>
          <p:cNvPr id="5" name="Picture 4" descr="A child looking at a book&#10;&#10;Description automatically generated">
            <a:extLst>
              <a:ext uri="{FF2B5EF4-FFF2-40B4-BE49-F238E27FC236}">
                <a16:creationId xmlns:a16="http://schemas.microsoft.com/office/drawing/2014/main" id="{7FE0DF3C-05D3-D6E4-88C6-A7C657A02E73}"/>
              </a:ext>
            </a:extLst>
          </p:cNvPr>
          <p:cNvPicPr>
            <a:picLocks noChangeAspect="1"/>
          </p:cNvPicPr>
          <p:nvPr/>
        </p:nvPicPr>
        <p:blipFill>
          <a:blip r:embed="rId3"/>
          <a:stretch>
            <a:fillRect/>
          </a:stretch>
        </p:blipFill>
        <p:spPr>
          <a:xfrm>
            <a:off x="6822086" y="2420328"/>
            <a:ext cx="4820323" cy="3086531"/>
          </a:xfrm>
          <a:prstGeom prst="roundRect">
            <a:avLst/>
          </a:prstGeom>
        </p:spPr>
      </p:pic>
      <p:sp>
        <p:nvSpPr>
          <p:cNvPr id="4" name="Rectangle 3">
            <a:extLst>
              <a:ext uri="{FF2B5EF4-FFF2-40B4-BE49-F238E27FC236}">
                <a16:creationId xmlns:a16="http://schemas.microsoft.com/office/drawing/2014/main" id="{2DF31D21-69DB-4DA6-9D0A-091BCCF59ECA}"/>
              </a:ext>
            </a:extLst>
          </p:cNvPr>
          <p:cNvSpPr/>
          <p:nvPr/>
        </p:nvSpPr>
        <p:spPr>
          <a:xfrm>
            <a:off x="5520457" y="5569575"/>
            <a:ext cx="4752007" cy="369332"/>
          </a:xfrm>
          <a:prstGeom prst="rect">
            <a:avLst/>
          </a:prstGeom>
        </p:spPr>
        <p:txBody>
          <a:bodyPr wrap="none">
            <a:spAutoFit/>
          </a:bodyPr>
          <a:lstStyle/>
          <a:p>
            <a:r>
              <a:rPr lang="en-US" dirty="0">
                <a:hlinkClick r:id="rId4"/>
              </a:rPr>
              <a:t>Reading Wordless Books to Your Child - YouTube</a:t>
            </a:r>
            <a:endParaRPr lang="en-GB" dirty="0"/>
          </a:p>
        </p:txBody>
      </p:sp>
    </p:spTree>
    <p:extLst>
      <p:ext uri="{BB962C8B-B14F-4D97-AF65-F5344CB8AC3E}">
        <p14:creationId xmlns:p14="http://schemas.microsoft.com/office/powerpoint/2010/main" val="223684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a child reading a book&#10;&#10;Description automatically generated with medium confidence">
            <a:extLst>
              <a:ext uri="{FF2B5EF4-FFF2-40B4-BE49-F238E27FC236}">
                <a16:creationId xmlns:a16="http://schemas.microsoft.com/office/drawing/2014/main" id="{A77DE003-8673-7349-8269-8B2BBAA6A76D}"/>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7336631" y="1929002"/>
            <a:ext cx="4359498" cy="3909005"/>
          </a:xfrm>
          <a:prstGeom prst="roundRect">
            <a:avLst/>
          </a:prstGeom>
        </p:spPr>
      </p:pic>
      <p:sp>
        <p:nvSpPr>
          <p:cNvPr id="6" name="Text Placeholder 5">
            <a:extLst>
              <a:ext uri="{FF2B5EF4-FFF2-40B4-BE49-F238E27FC236}">
                <a16:creationId xmlns:a16="http://schemas.microsoft.com/office/drawing/2014/main" id="{82F6C5C2-432E-8248-84DB-431199FAEAE8}"/>
              </a:ext>
            </a:extLst>
          </p:cNvPr>
          <p:cNvSpPr>
            <a:spLocks noGrp="1"/>
          </p:cNvSpPr>
          <p:nvPr>
            <p:ph type="body" sz="quarter" idx="10"/>
          </p:nvPr>
        </p:nvSpPr>
        <p:spPr>
          <a:xfrm>
            <a:off x="479376" y="1928927"/>
            <a:ext cx="6624736" cy="4380393"/>
          </a:xfrm>
        </p:spPr>
        <p:txBody>
          <a:bodyPr lIns="91440" tIns="45720" rIns="91440" bIns="45720" anchor="t"/>
          <a:lstStyle/>
          <a:p>
            <a:pPr marL="0" indent="0">
              <a:buNone/>
            </a:pPr>
            <a:r>
              <a:rPr lang="en-US" b="1" dirty="0">
                <a:solidFill>
                  <a:schemeClr val="accent2"/>
                </a:solidFill>
              </a:rPr>
              <a:t>The shared book is for YOU to read:</a:t>
            </a:r>
            <a:endParaRPr lang="en-US" b="1" dirty="0">
              <a:solidFill>
                <a:schemeClr val="accent2"/>
              </a:solidFill>
              <a:cs typeface="Calibri"/>
            </a:endParaRPr>
          </a:p>
          <a:p>
            <a:pPr>
              <a:spcBef>
                <a:spcPts val="600"/>
              </a:spcBef>
            </a:pPr>
            <a:r>
              <a:rPr lang="en-US" sz="2400" dirty="0">
                <a:solidFill>
                  <a:schemeClr val="accent2"/>
                </a:solidFill>
              </a:rPr>
              <a:t>Make the story sound as exciting as you can by changing your voice.</a:t>
            </a:r>
            <a:endParaRPr lang="en-US" sz="2400" dirty="0">
              <a:solidFill>
                <a:schemeClr val="accent2"/>
              </a:solidFill>
              <a:cs typeface="Calibri"/>
            </a:endParaRPr>
          </a:p>
          <a:p>
            <a:pPr>
              <a:spcBef>
                <a:spcPts val="600"/>
              </a:spcBef>
            </a:pPr>
            <a:r>
              <a:rPr lang="en-US" sz="2400" dirty="0">
                <a:solidFill>
                  <a:schemeClr val="accent2"/>
                </a:solidFill>
              </a:rPr>
              <a:t>Talk with your child as much as you can:</a:t>
            </a:r>
            <a:endParaRPr lang="en-US" sz="2400" dirty="0">
              <a:solidFill>
                <a:schemeClr val="accent2"/>
              </a:solidFill>
              <a:cs typeface="Calibri"/>
            </a:endParaRPr>
          </a:p>
          <a:p>
            <a:pPr lvl="1">
              <a:spcBef>
                <a:spcPts val="600"/>
              </a:spcBef>
              <a:buFont typeface="Courier New" panose="02070309020205020404" pitchFamily="49" charset="0"/>
              <a:buChar char="o"/>
            </a:pPr>
            <a:r>
              <a:rPr lang="en-US" dirty="0">
                <a:solidFill>
                  <a:schemeClr val="accent2"/>
                </a:solidFill>
              </a:rPr>
              <a:t>Introduce new and exciting language.</a:t>
            </a:r>
            <a:endParaRPr lang="en-US" dirty="0">
              <a:solidFill>
                <a:schemeClr val="accent2"/>
              </a:solidFill>
              <a:cs typeface="Calibri"/>
            </a:endParaRPr>
          </a:p>
          <a:p>
            <a:pPr lvl="1">
              <a:spcBef>
                <a:spcPts val="600"/>
              </a:spcBef>
              <a:buFont typeface="Courier New" panose="02070309020205020404" pitchFamily="49" charset="0"/>
              <a:buChar char="o"/>
            </a:pPr>
            <a:r>
              <a:rPr lang="en-US" dirty="0">
                <a:solidFill>
                  <a:schemeClr val="accent2"/>
                </a:solidFill>
              </a:rPr>
              <a:t>Encourage your child to use new vocabulary.</a:t>
            </a:r>
            <a:endParaRPr lang="en-US" dirty="0">
              <a:solidFill>
                <a:schemeClr val="accent2"/>
              </a:solidFill>
              <a:cs typeface="Calibri"/>
            </a:endParaRPr>
          </a:p>
          <a:p>
            <a:pPr lvl="1">
              <a:spcBef>
                <a:spcPts val="600"/>
              </a:spcBef>
              <a:buFont typeface="Courier New" panose="02070309020205020404" pitchFamily="49" charset="0"/>
              <a:buChar char="o"/>
            </a:pPr>
            <a:r>
              <a:rPr lang="en-US" dirty="0">
                <a:solidFill>
                  <a:schemeClr val="accent2"/>
                </a:solidFill>
              </a:rPr>
              <a:t>Make up sentences together.</a:t>
            </a:r>
            <a:endParaRPr lang="en-US" dirty="0">
              <a:solidFill>
                <a:schemeClr val="accent2"/>
              </a:solidFill>
              <a:cs typeface="Calibri"/>
            </a:endParaRPr>
          </a:p>
          <a:p>
            <a:pPr lvl="1">
              <a:spcBef>
                <a:spcPts val="600"/>
              </a:spcBef>
              <a:buFont typeface="Courier New" panose="02070309020205020404" pitchFamily="49" charset="0"/>
              <a:buChar char="o"/>
            </a:pPr>
            <a:r>
              <a:rPr lang="en-US" dirty="0">
                <a:solidFill>
                  <a:schemeClr val="accent2"/>
                </a:solidFill>
              </a:rPr>
              <a:t>Find different words to use.</a:t>
            </a:r>
            <a:endParaRPr lang="en-US" dirty="0">
              <a:solidFill>
                <a:schemeClr val="accent2"/>
              </a:solidFill>
              <a:cs typeface="Calibri"/>
            </a:endParaRPr>
          </a:p>
          <a:p>
            <a:pPr lvl="1">
              <a:spcBef>
                <a:spcPts val="600"/>
              </a:spcBef>
              <a:buFont typeface="Courier New" panose="02070309020205020404" pitchFamily="49" charset="0"/>
              <a:buChar char="o"/>
            </a:pPr>
            <a:r>
              <a:rPr lang="en-US" dirty="0">
                <a:solidFill>
                  <a:schemeClr val="accent2"/>
                </a:solidFill>
              </a:rPr>
              <a:t>Describe things you see.</a:t>
            </a:r>
            <a:endParaRPr lang="en-US" dirty="0">
              <a:solidFill>
                <a:schemeClr val="accent2"/>
              </a:solidFill>
              <a:cs typeface="Calibri"/>
            </a:endParaRPr>
          </a:p>
        </p:txBody>
      </p:sp>
      <p:sp>
        <p:nvSpPr>
          <p:cNvPr id="4" name="Title 3">
            <a:extLst>
              <a:ext uri="{FF2B5EF4-FFF2-40B4-BE49-F238E27FC236}">
                <a16:creationId xmlns:a16="http://schemas.microsoft.com/office/drawing/2014/main" id="{1D0C56A2-B8FB-0E4C-9808-4C8445824CFE}"/>
              </a:ext>
            </a:extLst>
          </p:cNvPr>
          <p:cNvSpPr>
            <a:spLocks noGrp="1"/>
          </p:cNvSpPr>
          <p:nvPr>
            <p:ph type="title"/>
          </p:nvPr>
        </p:nvSpPr>
        <p:spPr/>
        <p:txBody>
          <a:bodyPr lIns="91440" tIns="45720" rIns="91440" bIns="45720" anchor="b" anchorCtr="0"/>
          <a:lstStyle/>
          <a:p>
            <a:r>
              <a:rPr lang="en-US" dirty="0"/>
              <a:t>Read to your child</a:t>
            </a:r>
            <a:endParaRPr lang="en-US" dirty="0">
              <a:cs typeface="Calibri"/>
            </a:endParaRPr>
          </a:p>
        </p:txBody>
      </p:sp>
    </p:spTree>
    <p:extLst>
      <p:ext uri="{BB962C8B-B14F-4D97-AF65-F5344CB8AC3E}">
        <p14:creationId xmlns:p14="http://schemas.microsoft.com/office/powerpoint/2010/main" val="34111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D8210-885A-174D-BE35-D51386DEE975}"/>
              </a:ext>
            </a:extLst>
          </p:cNvPr>
          <p:cNvSpPr>
            <a:spLocks noGrp="1"/>
          </p:cNvSpPr>
          <p:nvPr>
            <p:ph type="body" sz="quarter" idx="10"/>
          </p:nvPr>
        </p:nvSpPr>
        <p:spPr>
          <a:xfrm>
            <a:off x="479376" y="2039943"/>
            <a:ext cx="6336704" cy="4392488"/>
          </a:xfrm>
        </p:spPr>
        <p:txBody>
          <a:bodyPr lIns="91440" tIns="45720" rIns="91440" bIns="45720" anchor="t"/>
          <a:lstStyle/>
          <a:p>
            <a:pPr marL="0" indent="0">
              <a:buNone/>
            </a:pPr>
            <a:r>
              <a:rPr lang="en-US" sz="2400" b="1" dirty="0">
                <a:solidFill>
                  <a:schemeClr val="accent2"/>
                </a:solidFill>
                <a:latin typeface="Calibri"/>
                <a:cs typeface="Calibri"/>
              </a:rPr>
              <a:t>Reading a book and chatting had a positive impact a year later on children’s ability to…</a:t>
            </a:r>
          </a:p>
          <a:p>
            <a:r>
              <a:rPr lang="en-US" sz="2400" dirty="0">
                <a:solidFill>
                  <a:schemeClr val="accent2"/>
                </a:solidFill>
                <a:latin typeface="Calibri"/>
                <a:cs typeface="Calibri"/>
              </a:rPr>
              <a:t>understand words and sentences</a:t>
            </a:r>
          </a:p>
          <a:p>
            <a:r>
              <a:rPr lang="en-US" sz="2400" dirty="0">
                <a:solidFill>
                  <a:schemeClr val="accent2"/>
                </a:solidFill>
                <a:latin typeface="Calibri"/>
                <a:cs typeface="Calibri"/>
              </a:rPr>
              <a:t>use a wide range of vocabulary </a:t>
            </a:r>
            <a:endParaRPr lang="en-US" sz="2400" dirty="0">
              <a:solidFill>
                <a:schemeClr val="accent2"/>
              </a:solidFill>
              <a:latin typeface="Calibri" panose="020F0502020204030204" pitchFamily="34" charset="0"/>
              <a:cs typeface="Calibri" panose="020F0502020204030204" pitchFamily="34" charset="0"/>
            </a:endParaRPr>
          </a:p>
          <a:p>
            <a:r>
              <a:rPr lang="en-US" sz="2400" dirty="0">
                <a:solidFill>
                  <a:schemeClr val="accent2"/>
                </a:solidFill>
                <a:latin typeface="Calibri"/>
                <a:cs typeface="Calibri"/>
              </a:rPr>
              <a:t>develop listening comprehension skills.</a:t>
            </a:r>
            <a:endParaRPr lang="en-US" sz="2400" dirty="0">
              <a:solidFill>
                <a:schemeClr val="accent2"/>
              </a:solidFill>
              <a:latin typeface="Calibri" panose="020F0502020204030204" pitchFamily="34" charset="0"/>
              <a:cs typeface="Calibri" panose="020F0502020204030204" pitchFamily="34" charset="0"/>
            </a:endParaRPr>
          </a:p>
          <a:p>
            <a:pPr marL="0" indent="0">
              <a:buNone/>
            </a:pPr>
            <a:r>
              <a:rPr lang="en-US" sz="2400" dirty="0">
                <a:solidFill>
                  <a:schemeClr val="accent2"/>
                </a:solidFill>
                <a:latin typeface="Calibri"/>
                <a:cs typeface="Calibri"/>
              </a:rPr>
              <a:t>The amount of books children were exposed to by age 6 was a positive predictor of their reading ability two years later.</a:t>
            </a: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endParaRPr lang="en-US" sz="2400" dirty="0">
              <a:solidFill>
                <a:schemeClr val="tx1">
                  <a:lumMod val="95000"/>
                  <a:lumOff val="5000"/>
                </a:schemeClr>
              </a:solidFill>
            </a:endParaRPr>
          </a:p>
        </p:txBody>
      </p:sp>
      <p:sp>
        <p:nvSpPr>
          <p:cNvPr id="3" name="Title 2">
            <a:extLst>
              <a:ext uri="{FF2B5EF4-FFF2-40B4-BE49-F238E27FC236}">
                <a16:creationId xmlns:a16="http://schemas.microsoft.com/office/drawing/2014/main" id="{121341B6-FC05-0C46-9C0D-7547DDDC163E}"/>
              </a:ext>
            </a:extLst>
          </p:cNvPr>
          <p:cNvSpPr>
            <a:spLocks noGrp="1"/>
          </p:cNvSpPr>
          <p:nvPr>
            <p:ph type="title"/>
          </p:nvPr>
        </p:nvSpPr>
        <p:spPr>
          <a:xfrm>
            <a:off x="479376" y="689134"/>
            <a:ext cx="9332136" cy="1152128"/>
          </a:xfrm>
        </p:spPr>
        <p:txBody>
          <a:bodyPr lIns="91440" tIns="45720" rIns="91440" bIns="45720" anchor="b" anchorCtr="0">
            <a:normAutofit fontScale="90000"/>
          </a:bodyPr>
          <a:lstStyle/>
          <a:p>
            <a:r>
              <a:rPr lang="en-US" dirty="0"/>
              <a:t>The most important thing you can do is read with your child</a:t>
            </a:r>
          </a:p>
        </p:txBody>
      </p:sp>
      <p:sp>
        <p:nvSpPr>
          <p:cNvPr id="4" name="TextBox 3">
            <a:extLst>
              <a:ext uri="{FF2B5EF4-FFF2-40B4-BE49-F238E27FC236}">
                <a16:creationId xmlns:a16="http://schemas.microsoft.com/office/drawing/2014/main" id="{E0FE7C68-BDBB-E140-8D8B-B0BB4B7FFB6D}"/>
              </a:ext>
            </a:extLst>
          </p:cNvPr>
          <p:cNvSpPr txBox="1"/>
          <p:nvPr/>
        </p:nvSpPr>
        <p:spPr>
          <a:xfrm>
            <a:off x="479376" y="6124654"/>
            <a:ext cx="9770110" cy="307777"/>
          </a:xfrm>
          <a:prstGeom prst="rect">
            <a:avLst/>
          </a:prstGeom>
          <a:noFill/>
        </p:spPr>
        <p:txBody>
          <a:bodyPr wrap="none" rtlCol="0">
            <a:spAutoFit/>
          </a:bodyPr>
          <a:lstStyle/>
          <a:p>
            <a:r>
              <a:rPr lang="en-US" sz="1400" i="1">
                <a:solidFill>
                  <a:schemeClr val="tx1">
                    <a:lumMod val="65000"/>
                    <a:lumOff val="35000"/>
                  </a:schemeClr>
                </a:solidFill>
                <a:latin typeface="Calibri"/>
                <a:cs typeface="Calibri"/>
              </a:rPr>
              <a:t>Parental involvement in the development of children’s reading skills:  A five-year longitudinal study </a:t>
            </a:r>
            <a:r>
              <a:rPr lang="en-US" sz="1400">
                <a:solidFill>
                  <a:schemeClr val="tx1">
                    <a:lumMod val="65000"/>
                    <a:lumOff val="35000"/>
                  </a:schemeClr>
                </a:solidFill>
                <a:latin typeface="Calibri"/>
                <a:cs typeface="Calibri"/>
              </a:rPr>
              <a:t>(2002) </a:t>
            </a:r>
            <a:r>
              <a:rPr lang="en-US" sz="1400" err="1">
                <a:solidFill>
                  <a:schemeClr val="tx1">
                    <a:lumMod val="65000"/>
                    <a:lumOff val="35000"/>
                  </a:schemeClr>
                </a:solidFill>
                <a:latin typeface="Calibri"/>
                <a:cs typeface="Calibri"/>
              </a:rPr>
              <a:t>Senechal</a:t>
            </a:r>
            <a:r>
              <a:rPr lang="en-US" sz="1400">
                <a:solidFill>
                  <a:schemeClr val="tx1">
                    <a:lumMod val="65000"/>
                    <a:lumOff val="35000"/>
                  </a:schemeClr>
                </a:solidFill>
                <a:latin typeface="Calibri"/>
                <a:cs typeface="Calibri"/>
              </a:rPr>
              <a:t>, M. and </a:t>
            </a:r>
            <a:r>
              <a:rPr lang="en-US" sz="1400" err="1">
                <a:solidFill>
                  <a:schemeClr val="tx1">
                    <a:lumMod val="65000"/>
                    <a:lumOff val="35000"/>
                  </a:schemeClr>
                </a:solidFill>
                <a:latin typeface="Calibri"/>
                <a:cs typeface="Calibri"/>
              </a:rPr>
              <a:t>Lefvre</a:t>
            </a:r>
            <a:r>
              <a:rPr lang="en-US" sz="1400">
                <a:solidFill>
                  <a:schemeClr val="tx1">
                    <a:lumMod val="65000"/>
                    <a:lumOff val="35000"/>
                  </a:schemeClr>
                </a:solidFill>
                <a:latin typeface="Calibri"/>
                <a:cs typeface="Calibri"/>
              </a:rPr>
              <a:t>, J</a:t>
            </a:r>
          </a:p>
        </p:txBody>
      </p:sp>
      <p:pic>
        <p:nvPicPr>
          <p:cNvPr id="7" name="Picture 6">
            <a:extLst>
              <a:ext uri="{FF2B5EF4-FFF2-40B4-BE49-F238E27FC236}">
                <a16:creationId xmlns:a16="http://schemas.microsoft.com/office/drawing/2014/main" id="{7CF1A9DE-555E-D447-B11E-7281FAC2B683}"/>
              </a:ext>
            </a:extLst>
          </p:cNvPr>
          <p:cNvPicPr>
            <a:picLocks noChangeAspect="1"/>
          </p:cNvPicPr>
          <p:nvPr/>
        </p:nvPicPr>
        <p:blipFill rotWithShape="1">
          <a:blip r:embed="rId3">
            <a:extLst>
              <a:ext uri="{28A0092B-C50C-407E-A947-70E740481C1C}">
                <a14:useLocalDpi xmlns:a14="http://schemas.microsoft.com/office/drawing/2010/main"/>
              </a:ext>
            </a:extLst>
          </a:blip>
          <a:srcRect t="-758"/>
          <a:stretch/>
        </p:blipFill>
        <p:spPr>
          <a:xfrm>
            <a:off x="7320136" y="1841262"/>
            <a:ext cx="4392488" cy="3909005"/>
          </a:xfrm>
          <a:prstGeom prst="roundRect">
            <a:avLst/>
          </a:prstGeom>
        </p:spPr>
      </p:pic>
    </p:spTree>
    <p:extLst>
      <p:ext uri="{BB962C8B-B14F-4D97-AF65-F5344CB8AC3E}">
        <p14:creationId xmlns:p14="http://schemas.microsoft.com/office/powerpoint/2010/main" val="57122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A49E64-D60F-4FF4-B63E-778CA7967B27}"/>
              </a:ext>
            </a:extLst>
          </p:cNvPr>
          <p:cNvPicPr>
            <a:picLocks noChangeAspect="1"/>
          </p:cNvPicPr>
          <p:nvPr/>
        </p:nvPicPr>
        <p:blipFill>
          <a:blip r:embed="rId2"/>
          <a:stretch>
            <a:fillRect/>
          </a:stretch>
        </p:blipFill>
        <p:spPr>
          <a:xfrm>
            <a:off x="1856664" y="0"/>
            <a:ext cx="8478672" cy="6858000"/>
          </a:xfrm>
          <a:prstGeom prst="rect">
            <a:avLst/>
          </a:prstGeom>
        </p:spPr>
      </p:pic>
    </p:spTree>
    <p:extLst>
      <p:ext uri="{BB962C8B-B14F-4D97-AF65-F5344CB8AC3E}">
        <p14:creationId xmlns:p14="http://schemas.microsoft.com/office/powerpoint/2010/main" val="422113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ading Eggs | Education Alliance Finland | Global Quality Standard for  Learning Solutions">
            <a:extLst>
              <a:ext uri="{FF2B5EF4-FFF2-40B4-BE49-F238E27FC236}">
                <a16:creationId xmlns:a16="http://schemas.microsoft.com/office/drawing/2014/main" id="{F3D0B315-C943-4130-AB0F-9AA39737E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95" b="16151"/>
          <a:stretch/>
        </p:blipFill>
        <p:spPr bwMode="auto">
          <a:xfrm>
            <a:off x="1300114" y="276295"/>
            <a:ext cx="9361602" cy="6305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528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7DBB20-2EB0-A44A-886D-D675349D6144}"/>
              </a:ext>
            </a:extLst>
          </p:cNvPr>
          <p:cNvSpPr>
            <a:spLocks noGrp="1"/>
          </p:cNvSpPr>
          <p:nvPr>
            <p:ph type="body" sz="quarter" idx="10"/>
          </p:nvPr>
        </p:nvSpPr>
        <p:spPr/>
        <p:txBody>
          <a:bodyPr/>
          <a:lstStyle/>
          <a:p>
            <a:r>
              <a:rPr lang="en-US" sz="4400" dirty="0">
                <a:solidFill>
                  <a:schemeClr val="tx1"/>
                </a:solidFill>
              </a:rPr>
              <a:t>One of the greatest gifts adults can give is to read to children </a:t>
            </a:r>
          </a:p>
          <a:p>
            <a:r>
              <a:rPr lang="en-US" b="0" dirty="0">
                <a:solidFill>
                  <a:schemeClr val="tx1"/>
                </a:solidFill>
              </a:rPr>
              <a:t>Carl Sagan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29987A-5DE9-0F4E-8665-7BDCAB35A580}"/>
              </a:ext>
            </a:extLst>
          </p:cNvPr>
          <p:cNvSpPr>
            <a:spLocks noGrp="1"/>
          </p:cNvSpPr>
          <p:nvPr>
            <p:ph type="body" sz="quarter" idx="10"/>
          </p:nvPr>
        </p:nvSpPr>
        <p:spPr>
          <a:xfrm>
            <a:off x="1488002" y="2306973"/>
            <a:ext cx="9215995" cy="3168352"/>
          </a:xfrm>
        </p:spPr>
        <p:txBody>
          <a:bodyPr vert="horz" lIns="91440" tIns="45720" rIns="91440" bIns="45720" rtlCol="0">
            <a:normAutofit/>
          </a:bodyPr>
          <a:lstStyle/>
          <a:p>
            <a:pPr eaLnBrk="1" hangingPunct="1"/>
            <a:r>
              <a:rPr lang="en-US" sz="4200" dirty="0">
                <a:solidFill>
                  <a:schemeClr val="tx1"/>
                </a:solidFill>
              </a:rPr>
              <a:t>A love of reading is the biggest indicator of future academic success.</a:t>
            </a:r>
          </a:p>
          <a:p>
            <a:pPr eaLnBrk="1" hangingPunct="1"/>
            <a:r>
              <a:rPr lang="en-US" sz="1600" dirty="0">
                <a:solidFill>
                  <a:schemeClr val="tx1"/>
                </a:solidFill>
              </a:rPr>
              <a:t>OECD (</a:t>
            </a:r>
            <a:r>
              <a:rPr lang="en-GB" sz="1600" b="0" dirty="0">
                <a:solidFill>
                  <a:schemeClr val="tx1"/>
                </a:solidFill>
              </a:rPr>
              <a:t>The Organisation for Economic Co-operation and Development)</a:t>
            </a:r>
            <a:endParaRPr lang="en-US" sz="1600" dirty="0">
              <a:solidFill>
                <a:schemeClr val="tx1"/>
              </a:solidFill>
            </a:endParaRPr>
          </a:p>
        </p:txBody>
      </p:sp>
    </p:spTree>
    <p:extLst>
      <p:ext uri="{BB962C8B-B14F-4D97-AF65-F5344CB8AC3E}">
        <p14:creationId xmlns:p14="http://schemas.microsoft.com/office/powerpoint/2010/main" val="6761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3D6ACD-FBC6-4814-AD1A-661A46230C74}"/>
              </a:ext>
            </a:extLst>
          </p:cNvPr>
          <p:cNvSpPr txBox="1"/>
          <p:nvPr/>
        </p:nvSpPr>
        <p:spPr>
          <a:xfrm>
            <a:off x="329938" y="414779"/>
            <a:ext cx="11519555" cy="4524315"/>
          </a:xfrm>
          <a:prstGeom prst="rect">
            <a:avLst/>
          </a:prstGeom>
          <a:noFill/>
        </p:spPr>
        <p:txBody>
          <a:bodyPr wrap="square" rtlCol="0">
            <a:spAutoFit/>
          </a:bodyPr>
          <a:lstStyle/>
          <a:p>
            <a:pPr algn="ctr"/>
            <a:r>
              <a:rPr lang="en-US" sz="3600" dirty="0"/>
              <a:t>Little </a:t>
            </a:r>
            <a:r>
              <a:rPr lang="en-US" sz="3600" dirty="0" err="1"/>
              <a:t>Wandle</a:t>
            </a:r>
            <a:r>
              <a:rPr lang="en-US" sz="3600" dirty="0"/>
              <a:t> Letters and Sounds Revised</a:t>
            </a:r>
          </a:p>
          <a:p>
            <a:pPr algn="ctr"/>
            <a:endParaRPr lang="en-US" sz="3600" dirty="0"/>
          </a:p>
          <a:p>
            <a:r>
              <a:rPr lang="en-US" sz="3600" dirty="0"/>
              <a:t>This starts in nursery and is taught to the children right up to the end of Y2.</a:t>
            </a:r>
          </a:p>
          <a:p>
            <a:r>
              <a:rPr lang="en-US" sz="3600" dirty="0"/>
              <a:t>Some KS2 children will access this program to support them with any gaps in their learning. This will be an intervention to plug gaps and to allow the child to fully access the National Curriculum.</a:t>
            </a:r>
            <a:endParaRPr lang="en-GB" sz="3600" dirty="0"/>
          </a:p>
        </p:txBody>
      </p:sp>
      <p:pic>
        <p:nvPicPr>
          <p:cNvPr id="3" name="Picture 2">
            <a:extLst>
              <a:ext uri="{FF2B5EF4-FFF2-40B4-BE49-F238E27FC236}">
                <a16:creationId xmlns:a16="http://schemas.microsoft.com/office/drawing/2014/main" id="{F1B8AD93-46A6-4BE9-BBCC-0B84BED257B9}"/>
              </a:ext>
            </a:extLst>
          </p:cNvPr>
          <p:cNvPicPr>
            <a:picLocks noChangeAspect="1"/>
          </p:cNvPicPr>
          <p:nvPr/>
        </p:nvPicPr>
        <p:blipFill>
          <a:blip r:embed="rId2"/>
          <a:stretch>
            <a:fillRect/>
          </a:stretch>
        </p:blipFill>
        <p:spPr>
          <a:xfrm>
            <a:off x="6008752" y="4681857"/>
            <a:ext cx="4228757" cy="2006461"/>
          </a:xfrm>
          <a:prstGeom prst="rect">
            <a:avLst/>
          </a:prstGeom>
        </p:spPr>
      </p:pic>
    </p:spTree>
    <p:extLst>
      <p:ext uri="{BB962C8B-B14F-4D97-AF65-F5344CB8AC3E}">
        <p14:creationId xmlns:p14="http://schemas.microsoft.com/office/powerpoint/2010/main" val="177297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6BEE2-2F64-BA46-9BBF-202B6434A935}"/>
              </a:ext>
            </a:extLst>
          </p:cNvPr>
          <p:cNvSpPr>
            <a:spLocks noGrp="1"/>
          </p:cNvSpPr>
          <p:nvPr>
            <p:ph type="body" sz="quarter" idx="10"/>
          </p:nvPr>
        </p:nvSpPr>
        <p:spPr/>
        <p:txBody>
          <a:bodyPr/>
          <a:lstStyle/>
          <a:p>
            <a:pPr marL="0" indent="0">
              <a:buNone/>
            </a:pPr>
            <a:r>
              <a:rPr lang="en-GB" sz="4000" dirty="0">
                <a:solidFill>
                  <a:schemeClr val="tx1"/>
                </a:solidFill>
              </a:rPr>
              <a:t>making connections between the sounds of our spoken words and the letters that are used to write them down.</a:t>
            </a:r>
            <a:endParaRPr lang="en-US" sz="4000" dirty="0">
              <a:solidFill>
                <a:schemeClr val="tx1"/>
              </a:solidFill>
            </a:endParaRPr>
          </a:p>
        </p:txBody>
      </p:sp>
      <p:sp>
        <p:nvSpPr>
          <p:cNvPr id="3" name="Title 2">
            <a:extLst>
              <a:ext uri="{FF2B5EF4-FFF2-40B4-BE49-F238E27FC236}">
                <a16:creationId xmlns:a16="http://schemas.microsoft.com/office/drawing/2014/main" id="{1A6EAF36-1C4D-2840-A444-995DE43561D5}"/>
              </a:ext>
            </a:extLst>
          </p:cNvPr>
          <p:cNvSpPr>
            <a:spLocks noGrp="1"/>
          </p:cNvSpPr>
          <p:nvPr>
            <p:ph type="title" idx="4294967295"/>
          </p:nvPr>
        </p:nvSpPr>
        <p:spPr>
          <a:xfrm>
            <a:off x="263352" y="1772816"/>
            <a:ext cx="11665296" cy="864096"/>
          </a:xfrm>
          <a:prstGeom prst="rect">
            <a:avLst/>
          </a:prstGeom>
        </p:spPr>
        <p:txBody>
          <a:bodyPr lIns="91440" tIns="45720" rIns="91440" bIns="45720" anchor="t"/>
          <a:lstStyle/>
          <a:p>
            <a:pPr algn="ctr"/>
            <a:r>
              <a:rPr lang="en-US" sz="4000" b="1" dirty="0"/>
              <a:t>Phonics is:</a:t>
            </a:r>
          </a:p>
        </p:txBody>
      </p:sp>
    </p:spTree>
    <p:extLst>
      <p:ext uri="{BB962C8B-B14F-4D97-AF65-F5344CB8AC3E}">
        <p14:creationId xmlns:p14="http://schemas.microsoft.com/office/powerpoint/2010/main" val="146655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DA2BF9-2E47-411D-A06B-0F0C625A841A}"/>
              </a:ext>
            </a:extLst>
          </p:cNvPr>
          <p:cNvSpPr txBox="1"/>
          <p:nvPr/>
        </p:nvSpPr>
        <p:spPr>
          <a:xfrm>
            <a:off x="443060" y="433633"/>
            <a:ext cx="11585542" cy="1754326"/>
          </a:xfrm>
          <a:prstGeom prst="rect">
            <a:avLst/>
          </a:prstGeom>
          <a:noFill/>
        </p:spPr>
        <p:txBody>
          <a:bodyPr wrap="square" rtlCol="0">
            <a:spAutoFit/>
          </a:bodyPr>
          <a:lstStyle/>
          <a:p>
            <a:r>
              <a:rPr lang="en-US" sz="3600" dirty="0" err="1"/>
              <a:t>Receptio</a:t>
            </a:r>
            <a:r>
              <a:rPr lang="en-GB" sz="3600" dirty="0"/>
              <a:t>n</a:t>
            </a:r>
          </a:p>
          <a:p>
            <a:pPr algn="ctr"/>
            <a:endParaRPr lang="en-US" sz="3600" dirty="0"/>
          </a:p>
          <a:p>
            <a:r>
              <a:rPr lang="en-US" sz="3600" dirty="0"/>
              <a:t>P</a:t>
            </a:r>
            <a:r>
              <a:rPr lang="en-GB" sz="3600" dirty="0" err="1"/>
              <a:t>hase</a:t>
            </a:r>
            <a:r>
              <a:rPr lang="en-GB" sz="3600" dirty="0"/>
              <a:t> 2, 3 and 4.</a:t>
            </a:r>
            <a:endParaRPr lang="en-US" sz="3600" dirty="0"/>
          </a:p>
        </p:txBody>
      </p:sp>
      <p:pic>
        <p:nvPicPr>
          <p:cNvPr id="3" name="Picture 2">
            <a:extLst>
              <a:ext uri="{FF2B5EF4-FFF2-40B4-BE49-F238E27FC236}">
                <a16:creationId xmlns:a16="http://schemas.microsoft.com/office/drawing/2014/main" id="{074DACA1-EC6E-450F-8ECC-837B374EDCAF}"/>
              </a:ext>
            </a:extLst>
          </p:cNvPr>
          <p:cNvPicPr>
            <a:picLocks noChangeAspect="1"/>
          </p:cNvPicPr>
          <p:nvPr/>
        </p:nvPicPr>
        <p:blipFill>
          <a:blip r:embed="rId2"/>
          <a:stretch>
            <a:fillRect/>
          </a:stretch>
        </p:blipFill>
        <p:spPr>
          <a:xfrm>
            <a:off x="5675625" y="159460"/>
            <a:ext cx="4882395" cy="6539079"/>
          </a:xfrm>
          <a:prstGeom prst="rect">
            <a:avLst/>
          </a:prstGeom>
        </p:spPr>
      </p:pic>
      <p:pic>
        <p:nvPicPr>
          <p:cNvPr id="4" name="Picture 3">
            <a:extLst>
              <a:ext uri="{FF2B5EF4-FFF2-40B4-BE49-F238E27FC236}">
                <a16:creationId xmlns:a16="http://schemas.microsoft.com/office/drawing/2014/main" id="{1375AC99-7516-4931-AF15-A2AAD9BAA69E}"/>
              </a:ext>
            </a:extLst>
          </p:cNvPr>
          <p:cNvPicPr>
            <a:picLocks noChangeAspect="1"/>
          </p:cNvPicPr>
          <p:nvPr/>
        </p:nvPicPr>
        <p:blipFill>
          <a:blip r:embed="rId3"/>
          <a:stretch>
            <a:fillRect/>
          </a:stretch>
        </p:blipFill>
        <p:spPr>
          <a:xfrm>
            <a:off x="974104" y="2462132"/>
            <a:ext cx="3922303" cy="4150429"/>
          </a:xfrm>
          <a:prstGeom prst="rect">
            <a:avLst/>
          </a:prstGeom>
        </p:spPr>
      </p:pic>
      <p:sp>
        <p:nvSpPr>
          <p:cNvPr id="5" name="Rectangle 4">
            <a:extLst>
              <a:ext uri="{FF2B5EF4-FFF2-40B4-BE49-F238E27FC236}">
                <a16:creationId xmlns:a16="http://schemas.microsoft.com/office/drawing/2014/main" id="{7882E975-D192-43F2-83D9-0C260FD1A0DF}"/>
              </a:ext>
            </a:extLst>
          </p:cNvPr>
          <p:cNvSpPr/>
          <p:nvPr/>
        </p:nvSpPr>
        <p:spPr>
          <a:xfrm rot="5400000">
            <a:off x="8493061" y="3158468"/>
            <a:ext cx="6096000" cy="646331"/>
          </a:xfrm>
          <a:prstGeom prst="rect">
            <a:avLst/>
          </a:prstGeom>
        </p:spPr>
        <p:txBody>
          <a:bodyPr>
            <a:spAutoFit/>
          </a:bodyPr>
          <a:lstStyle/>
          <a:p>
            <a:r>
              <a:rPr lang="en-US" dirty="0">
                <a:hlinkClick r:id="rId4"/>
              </a:rPr>
              <a:t>Letters and Sounds | A complete Phonics resource to support children (littlewandlelettersandsounds.org.uk)</a:t>
            </a:r>
            <a:endParaRPr lang="en-GB" dirty="0"/>
          </a:p>
        </p:txBody>
      </p:sp>
    </p:spTree>
    <p:extLst>
      <p:ext uri="{BB962C8B-B14F-4D97-AF65-F5344CB8AC3E}">
        <p14:creationId xmlns:p14="http://schemas.microsoft.com/office/powerpoint/2010/main" val="61024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DA2BF9-2E47-411D-A06B-0F0C625A841A}"/>
              </a:ext>
            </a:extLst>
          </p:cNvPr>
          <p:cNvSpPr txBox="1"/>
          <p:nvPr/>
        </p:nvSpPr>
        <p:spPr>
          <a:xfrm>
            <a:off x="113122" y="0"/>
            <a:ext cx="11585542" cy="1754326"/>
          </a:xfrm>
          <a:prstGeom prst="rect">
            <a:avLst/>
          </a:prstGeom>
          <a:noFill/>
        </p:spPr>
        <p:txBody>
          <a:bodyPr wrap="square" rtlCol="0">
            <a:spAutoFit/>
          </a:bodyPr>
          <a:lstStyle/>
          <a:p>
            <a:r>
              <a:rPr lang="en-US" sz="3600" dirty="0"/>
              <a:t>Year 1</a:t>
            </a:r>
            <a:endParaRPr lang="en-GB" sz="3600" dirty="0"/>
          </a:p>
          <a:p>
            <a:pPr algn="ctr"/>
            <a:endParaRPr lang="en-US" sz="3600" dirty="0"/>
          </a:p>
          <a:p>
            <a:r>
              <a:rPr lang="en-US" sz="3600" dirty="0"/>
              <a:t>P</a:t>
            </a:r>
            <a:r>
              <a:rPr lang="en-GB" sz="3600" dirty="0" err="1"/>
              <a:t>hase</a:t>
            </a:r>
            <a:r>
              <a:rPr lang="en-GB" sz="3600" dirty="0"/>
              <a:t> 5.</a:t>
            </a:r>
            <a:endParaRPr lang="en-US" sz="3600" dirty="0"/>
          </a:p>
        </p:txBody>
      </p:sp>
      <p:pic>
        <p:nvPicPr>
          <p:cNvPr id="4" name="Picture 3">
            <a:extLst>
              <a:ext uri="{FF2B5EF4-FFF2-40B4-BE49-F238E27FC236}">
                <a16:creationId xmlns:a16="http://schemas.microsoft.com/office/drawing/2014/main" id="{29346343-F0BC-4FDC-B874-21BEEA99EA0B}"/>
              </a:ext>
            </a:extLst>
          </p:cNvPr>
          <p:cNvPicPr>
            <a:picLocks noChangeAspect="1"/>
          </p:cNvPicPr>
          <p:nvPr/>
        </p:nvPicPr>
        <p:blipFill>
          <a:blip r:embed="rId2"/>
          <a:stretch>
            <a:fillRect/>
          </a:stretch>
        </p:blipFill>
        <p:spPr>
          <a:xfrm>
            <a:off x="1751097" y="-103695"/>
            <a:ext cx="5245997" cy="6858000"/>
          </a:xfrm>
          <a:prstGeom prst="rect">
            <a:avLst/>
          </a:prstGeom>
        </p:spPr>
      </p:pic>
      <p:pic>
        <p:nvPicPr>
          <p:cNvPr id="5" name="Picture 4">
            <a:extLst>
              <a:ext uri="{FF2B5EF4-FFF2-40B4-BE49-F238E27FC236}">
                <a16:creationId xmlns:a16="http://schemas.microsoft.com/office/drawing/2014/main" id="{F3431DF4-83BF-4E61-AC3E-72DA79E83EF0}"/>
              </a:ext>
            </a:extLst>
          </p:cNvPr>
          <p:cNvPicPr>
            <a:picLocks noChangeAspect="1"/>
          </p:cNvPicPr>
          <p:nvPr/>
        </p:nvPicPr>
        <p:blipFill>
          <a:blip r:embed="rId3"/>
          <a:stretch>
            <a:fillRect/>
          </a:stretch>
        </p:blipFill>
        <p:spPr>
          <a:xfrm>
            <a:off x="6867525" y="72517"/>
            <a:ext cx="5324475" cy="6505575"/>
          </a:xfrm>
          <a:prstGeom prst="rect">
            <a:avLst/>
          </a:prstGeom>
        </p:spPr>
      </p:pic>
      <p:sp>
        <p:nvSpPr>
          <p:cNvPr id="6" name="Rectangle 5">
            <a:extLst>
              <a:ext uri="{FF2B5EF4-FFF2-40B4-BE49-F238E27FC236}">
                <a16:creationId xmlns:a16="http://schemas.microsoft.com/office/drawing/2014/main" id="{553EAEF8-766A-4922-B416-996ADF30B8A8}"/>
              </a:ext>
            </a:extLst>
          </p:cNvPr>
          <p:cNvSpPr/>
          <p:nvPr/>
        </p:nvSpPr>
        <p:spPr>
          <a:xfrm rot="16200000">
            <a:off x="-1090236" y="3843044"/>
            <a:ext cx="3681168" cy="646331"/>
          </a:xfrm>
          <a:prstGeom prst="rect">
            <a:avLst/>
          </a:prstGeom>
        </p:spPr>
        <p:txBody>
          <a:bodyPr wrap="square">
            <a:spAutoFit/>
          </a:bodyPr>
          <a:lstStyle/>
          <a:p>
            <a:r>
              <a:rPr lang="en-US" dirty="0">
                <a:hlinkClick r:id="rId4"/>
              </a:rPr>
              <a:t>For parents – Letters and Sounds (littlewandlelettersandsounds.org.uk)</a:t>
            </a:r>
            <a:endParaRPr lang="en-GB" dirty="0"/>
          </a:p>
        </p:txBody>
      </p:sp>
    </p:spTree>
    <p:extLst>
      <p:ext uri="{BB962C8B-B14F-4D97-AF65-F5344CB8AC3E}">
        <p14:creationId xmlns:p14="http://schemas.microsoft.com/office/powerpoint/2010/main" val="109405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C8843F-A2B0-4BDA-ACD7-24AE371F9E1A}"/>
              </a:ext>
            </a:extLst>
          </p:cNvPr>
          <p:cNvSpPr txBox="1"/>
          <p:nvPr/>
        </p:nvSpPr>
        <p:spPr>
          <a:xfrm>
            <a:off x="377072" y="490194"/>
            <a:ext cx="11378153" cy="5724644"/>
          </a:xfrm>
          <a:prstGeom prst="rect">
            <a:avLst/>
          </a:prstGeom>
          <a:noFill/>
        </p:spPr>
        <p:txBody>
          <a:bodyPr wrap="square" rtlCol="0">
            <a:spAutoFit/>
          </a:bodyPr>
          <a:lstStyle/>
          <a:p>
            <a:r>
              <a:rPr lang="en-US" sz="3600" dirty="0"/>
              <a:t>Children are taught to decode and blend to be able to read the word.</a:t>
            </a:r>
          </a:p>
          <a:p>
            <a:endParaRPr lang="en-US" sz="3600" dirty="0"/>
          </a:p>
          <a:p>
            <a:pPr algn="ctr"/>
            <a:r>
              <a:rPr lang="en-US" sz="6600" dirty="0"/>
              <a:t>cat</a:t>
            </a:r>
          </a:p>
          <a:p>
            <a:pPr algn="ctr"/>
            <a:r>
              <a:rPr lang="en-US" sz="4800" dirty="0"/>
              <a:t>.  .  .</a:t>
            </a:r>
          </a:p>
          <a:p>
            <a:pPr algn="ctr"/>
            <a:endParaRPr lang="en-US" sz="4800" dirty="0"/>
          </a:p>
          <a:p>
            <a:pPr algn="ctr"/>
            <a:r>
              <a:rPr lang="en-US" sz="4800" dirty="0"/>
              <a:t>runner</a:t>
            </a:r>
          </a:p>
          <a:p>
            <a:pPr algn="ctr"/>
            <a:r>
              <a:rPr lang="en-US" sz="4800" dirty="0"/>
              <a:t>. . _ _</a:t>
            </a:r>
          </a:p>
        </p:txBody>
      </p:sp>
      <p:sp>
        <p:nvSpPr>
          <p:cNvPr id="3" name="Rectangle 2">
            <a:extLst>
              <a:ext uri="{FF2B5EF4-FFF2-40B4-BE49-F238E27FC236}">
                <a16:creationId xmlns:a16="http://schemas.microsoft.com/office/drawing/2014/main" id="{596A6AE8-9A26-4010-8A26-D8F106697F6C}"/>
              </a:ext>
            </a:extLst>
          </p:cNvPr>
          <p:cNvSpPr/>
          <p:nvPr/>
        </p:nvSpPr>
        <p:spPr>
          <a:xfrm>
            <a:off x="219959" y="5283427"/>
            <a:ext cx="3626177" cy="646331"/>
          </a:xfrm>
          <a:prstGeom prst="rect">
            <a:avLst/>
          </a:prstGeom>
        </p:spPr>
        <p:txBody>
          <a:bodyPr wrap="square">
            <a:spAutoFit/>
          </a:bodyPr>
          <a:lstStyle/>
          <a:p>
            <a:r>
              <a:rPr lang="en-US" dirty="0">
                <a:hlinkClick r:id="rId2"/>
              </a:rPr>
              <a:t>For parents | Letters and Sounds (littlewandlelettersandsounds.org.uk)</a:t>
            </a:r>
            <a:endParaRPr lang="en-GB" dirty="0"/>
          </a:p>
        </p:txBody>
      </p:sp>
    </p:spTree>
    <p:extLst>
      <p:ext uri="{BB962C8B-B14F-4D97-AF65-F5344CB8AC3E}">
        <p14:creationId xmlns:p14="http://schemas.microsoft.com/office/powerpoint/2010/main" val="197855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063228-9837-48CD-9532-15E48EDBDBA0}"/>
              </a:ext>
            </a:extLst>
          </p:cNvPr>
          <p:cNvSpPr txBox="1"/>
          <p:nvPr/>
        </p:nvSpPr>
        <p:spPr>
          <a:xfrm>
            <a:off x="461913" y="659876"/>
            <a:ext cx="10595728" cy="4524315"/>
          </a:xfrm>
          <a:prstGeom prst="rect">
            <a:avLst/>
          </a:prstGeom>
          <a:noFill/>
        </p:spPr>
        <p:txBody>
          <a:bodyPr wrap="square" rtlCol="0">
            <a:spAutoFit/>
          </a:bodyPr>
          <a:lstStyle/>
          <a:p>
            <a:r>
              <a:rPr lang="en-US" sz="3600" dirty="0"/>
              <a:t>Year 2</a:t>
            </a:r>
          </a:p>
          <a:p>
            <a:endParaRPr lang="en-US" sz="3600" dirty="0"/>
          </a:p>
          <a:p>
            <a:pPr marL="571500" indent="-571500">
              <a:buFont typeface="Arial" panose="020B0604020202020204" pitchFamily="34" charset="0"/>
              <a:buChar char="•"/>
            </a:pPr>
            <a:r>
              <a:rPr lang="en-US" sz="3600" dirty="0"/>
              <a:t>Support for children who did not pass the phonic check in Y1.</a:t>
            </a:r>
          </a:p>
          <a:p>
            <a:pPr marL="571500" indent="-571500">
              <a:buFont typeface="Arial" panose="020B0604020202020204" pitchFamily="34" charset="0"/>
              <a:buChar char="•"/>
            </a:pPr>
            <a:r>
              <a:rPr lang="en-US" sz="3600" dirty="0"/>
              <a:t>Additional support with Rapid Catch Up to plug gaps in learning.</a:t>
            </a:r>
          </a:p>
          <a:p>
            <a:pPr marL="571500" indent="-571500">
              <a:buFont typeface="Arial" panose="020B0604020202020204" pitchFamily="34" charset="0"/>
              <a:buChar char="•"/>
            </a:pPr>
            <a:r>
              <a:rPr lang="en-US" sz="3600" dirty="0"/>
              <a:t>Support to develop fluency at a rate of 90 wpm or greater.</a:t>
            </a:r>
            <a:endParaRPr lang="en-GB" sz="3600" dirty="0"/>
          </a:p>
        </p:txBody>
      </p:sp>
    </p:spTree>
    <p:extLst>
      <p:ext uri="{BB962C8B-B14F-4D97-AF65-F5344CB8AC3E}">
        <p14:creationId xmlns:p14="http://schemas.microsoft.com/office/powerpoint/2010/main" val="316720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C38D55-BBE0-40DA-95FF-7F7A0222B19E}"/>
              </a:ext>
            </a:extLst>
          </p:cNvPr>
          <p:cNvSpPr txBox="1"/>
          <p:nvPr/>
        </p:nvSpPr>
        <p:spPr>
          <a:xfrm>
            <a:off x="697584" y="546755"/>
            <a:ext cx="10708849" cy="1754326"/>
          </a:xfrm>
          <a:prstGeom prst="rect">
            <a:avLst/>
          </a:prstGeom>
          <a:noFill/>
        </p:spPr>
        <p:txBody>
          <a:bodyPr wrap="square" rtlCol="0">
            <a:spAutoFit/>
          </a:bodyPr>
          <a:lstStyle/>
          <a:p>
            <a:pPr algn="ctr"/>
            <a:r>
              <a:rPr lang="en-US" sz="3600" dirty="0"/>
              <a:t>Reading in School</a:t>
            </a:r>
          </a:p>
          <a:p>
            <a:pPr algn="ctr"/>
            <a:endParaRPr lang="en-US" sz="3600" dirty="0"/>
          </a:p>
          <a:p>
            <a:r>
              <a:rPr lang="en-US" sz="3600" dirty="0"/>
              <a:t>Decoding					Prosody					Comprehension</a:t>
            </a:r>
            <a:endParaRPr lang="en-GB" sz="3600" dirty="0"/>
          </a:p>
        </p:txBody>
      </p:sp>
      <p:sp>
        <p:nvSpPr>
          <p:cNvPr id="3" name="TextBox 2">
            <a:extLst>
              <a:ext uri="{FF2B5EF4-FFF2-40B4-BE49-F238E27FC236}">
                <a16:creationId xmlns:a16="http://schemas.microsoft.com/office/drawing/2014/main" id="{25E828F1-9EFE-4752-8F79-6B6D85BC40CC}"/>
              </a:ext>
            </a:extLst>
          </p:cNvPr>
          <p:cNvSpPr txBox="1"/>
          <p:nvPr/>
        </p:nvSpPr>
        <p:spPr>
          <a:xfrm>
            <a:off x="518474" y="2724346"/>
            <a:ext cx="2752627" cy="315798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7329693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21612BBD6EE84793D350A33B108CED" ma:contentTypeVersion="14" ma:contentTypeDescription="Create a new document." ma:contentTypeScope="" ma:versionID="9308a49f33e2e90269b0a26d006a91d6">
  <xsd:schema xmlns:xsd="http://www.w3.org/2001/XMLSchema" xmlns:xs="http://www.w3.org/2001/XMLSchema" xmlns:p="http://schemas.microsoft.com/office/2006/metadata/properties" xmlns:ns2="3b3a1075-92bd-4e96-994f-ea3a8f8b84f3" xmlns:ns3="d57c054e-dc31-4ddf-ad2b-cb98b753f3a4" targetNamespace="http://schemas.microsoft.com/office/2006/metadata/properties" ma:root="true" ma:fieldsID="3f07b0216c8bda63f949afb061a3387d" ns2:_="" ns3:_="">
    <xsd:import namespace="3b3a1075-92bd-4e96-994f-ea3a8f8b84f3"/>
    <xsd:import namespace="d57c054e-dc31-4ddf-ad2b-cb98b753f3a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3a1075-92bd-4e96-994f-ea3a8f8b84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34ac1f0-5ed0-4136-a6a1-1c7bd3ab3f4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c054e-dc31-4ddf-ad2b-cb98b753f3a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9ff0da6-8e35-4b6e-bb8a-c03e771671ad}" ma:internalName="TaxCatchAll" ma:showField="CatchAllData" ma:web="d57c054e-dc31-4ddf-ad2b-cb98b753f3a4">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3a1075-92bd-4e96-994f-ea3a8f8b84f3">
      <Terms xmlns="http://schemas.microsoft.com/office/infopath/2007/PartnerControls"/>
    </lcf76f155ced4ddcb4097134ff3c332f>
    <TaxCatchAll xmlns="d57c054e-dc31-4ddf-ad2b-cb98b753f3a4" xsi:nil="true"/>
  </documentManagement>
</p:properties>
</file>

<file path=customXml/itemProps1.xml><?xml version="1.0" encoding="utf-8"?>
<ds:datastoreItem xmlns:ds="http://schemas.openxmlformats.org/officeDocument/2006/customXml" ds:itemID="{720AE755-B853-4B37-A0F6-3E96453C77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3a1075-92bd-4e96-994f-ea3a8f8b84f3"/>
    <ds:schemaRef ds:uri="d57c054e-dc31-4ddf-ad2b-cb98b753f3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FB876C-AD48-4DB2-B63E-5A5C90BF6B96}">
  <ds:schemaRefs>
    <ds:schemaRef ds:uri="http://schemas.microsoft.com/sharepoint/v3/contenttype/forms"/>
  </ds:schemaRefs>
</ds:datastoreItem>
</file>

<file path=customXml/itemProps3.xml><?xml version="1.0" encoding="utf-8"?>
<ds:datastoreItem xmlns:ds="http://schemas.openxmlformats.org/officeDocument/2006/customXml" ds:itemID="{4B68E156-5265-4A70-A1B7-39F8D816C6E5}">
  <ds:schemaRefs>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d57c054e-dc31-4ddf-ad2b-cb98b753f3a4"/>
    <ds:schemaRef ds:uri="http://www.w3.org/XML/1998/namespace"/>
    <ds:schemaRef ds:uri="http://schemas.microsoft.com/office/infopath/2007/PartnerControls"/>
    <ds:schemaRef ds:uri="3b3a1075-92bd-4e96-994f-ea3a8f8b84f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58</TotalTime>
  <Words>878</Words>
  <Application>Microsoft Office PowerPoint</Application>
  <PresentationFormat>Widescreen</PresentationFormat>
  <Paragraphs>118</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Arial,Sans-Serif</vt:lpstr>
      <vt:lpstr>Calibri</vt:lpstr>
      <vt:lpstr>Courier New</vt:lpstr>
      <vt:lpstr>Gill Sans MT</vt:lpstr>
      <vt:lpstr>Gallery</vt:lpstr>
      <vt:lpstr>Phonics and early reading ks1</vt:lpstr>
      <vt:lpstr>PowerPoint Presentation</vt:lpstr>
      <vt:lpstr>PowerPoint Presentation</vt:lpstr>
      <vt:lpstr>Phonics is:</vt:lpstr>
      <vt:lpstr>PowerPoint Presentation</vt:lpstr>
      <vt:lpstr>PowerPoint Presentation</vt:lpstr>
      <vt:lpstr>PowerPoint Presentation</vt:lpstr>
      <vt:lpstr>PowerPoint Presentation</vt:lpstr>
      <vt:lpstr>PowerPoint Presentation</vt:lpstr>
      <vt:lpstr>PowerPoint Presentation</vt:lpstr>
      <vt:lpstr>Books going home</vt:lpstr>
      <vt:lpstr>Listening to your child read their phonics book</vt:lpstr>
      <vt:lpstr>Reading a wordless books</vt:lpstr>
      <vt:lpstr>Read to your child</vt:lpstr>
      <vt:lpstr>The most important thing you can do is read with your child</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 and early reading ks1</dc:title>
  <dc:creator>Carl Simeson</dc:creator>
  <cp:lastModifiedBy>Carl Simeson</cp:lastModifiedBy>
  <cp:revision>4</cp:revision>
  <dcterms:created xsi:type="dcterms:W3CDTF">2023-09-24T15:21:54Z</dcterms:created>
  <dcterms:modified xsi:type="dcterms:W3CDTF">2023-09-24T16:20:28Z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0x010100A821612BBD6EE84793D350A33B108CED</vt:lpwstr>
  </property>
  <property fmtid="{D5CDD505-2E9C-101B-9397-08002B2CF9AE}" pid="3" name="MediaServiceImageTags">
    <vt:lpwstr/>
  </property>
</Properties>
</file>