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bookmarkIdSeed="4">
  <p:sldMasterIdLst>
    <p:sldMasterId id="2147483660" r:id="rId4"/>
  </p:sldMasterIdLst>
  <p:notesMasterIdLst>
    <p:notesMasterId r:id="rId41"/>
  </p:notesMasterIdLst>
  <p:handoutMasterIdLst>
    <p:handoutMasterId r:id="rId42"/>
  </p:handoutMasterIdLst>
  <p:sldIdLst>
    <p:sldId id="284" r:id="rId5"/>
    <p:sldId id="259" r:id="rId6"/>
    <p:sldId id="267" r:id="rId7"/>
    <p:sldId id="285" r:id="rId8"/>
    <p:sldId id="277" r:id="rId9"/>
    <p:sldId id="286" r:id="rId10"/>
    <p:sldId id="287" r:id="rId11"/>
    <p:sldId id="305" r:id="rId12"/>
    <p:sldId id="273" r:id="rId13"/>
    <p:sldId id="288" r:id="rId14"/>
    <p:sldId id="289" r:id="rId15"/>
    <p:sldId id="290" r:id="rId16"/>
    <p:sldId id="291" r:id="rId17"/>
    <p:sldId id="292" r:id="rId18"/>
    <p:sldId id="293" r:id="rId19"/>
    <p:sldId id="294" r:id="rId20"/>
    <p:sldId id="295" r:id="rId21"/>
    <p:sldId id="296" r:id="rId22"/>
    <p:sldId id="269" r:id="rId23"/>
    <p:sldId id="297" r:id="rId24"/>
    <p:sldId id="298" r:id="rId25"/>
    <p:sldId id="299" r:id="rId26"/>
    <p:sldId id="300" r:id="rId27"/>
    <p:sldId id="301" r:id="rId28"/>
    <p:sldId id="270" r:id="rId29"/>
    <p:sldId id="302" r:id="rId30"/>
    <p:sldId id="272" r:id="rId31"/>
    <p:sldId id="283" r:id="rId32"/>
    <p:sldId id="280" r:id="rId33"/>
    <p:sldId id="261" r:id="rId34"/>
    <p:sldId id="262" r:id="rId35"/>
    <p:sldId id="304" r:id="rId36"/>
    <p:sldId id="303" r:id="rId37"/>
    <p:sldId id="281" r:id="rId38"/>
    <p:sldId id="263" r:id="rId39"/>
    <p:sldId id="264"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id="{E75E278A-FF0E-49A4-B170-79828D63BBAD}">
          <p14:sldIdLst>
            <p14:sldId id="284"/>
            <p14:sldId id="259"/>
            <p14:sldId id="267"/>
            <p14:sldId id="285"/>
            <p14:sldId id="277"/>
            <p14:sldId id="286"/>
            <p14:sldId id="287"/>
            <p14:sldId id="305"/>
            <p14:sldId id="273"/>
            <p14:sldId id="288"/>
            <p14:sldId id="289"/>
            <p14:sldId id="290"/>
            <p14:sldId id="291"/>
            <p14:sldId id="292"/>
            <p14:sldId id="293"/>
            <p14:sldId id="294"/>
            <p14:sldId id="295"/>
            <p14:sldId id="296"/>
            <p14:sldId id="269"/>
            <p14:sldId id="297"/>
            <p14:sldId id="298"/>
            <p14:sldId id="299"/>
            <p14:sldId id="300"/>
            <p14:sldId id="301"/>
            <p14:sldId id="270"/>
            <p14:sldId id="302"/>
            <p14:sldId id="272"/>
            <p14:sldId id="283"/>
            <p14:sldId id="280"/>
            <p14:sldId id="261"/>
            <p14:sldId id="262"/>
            <p14:sldId id="304"/>
            <p14:sldId id="303"/>
            <p14:sldId id="281"/>
            <p14:sldId id="263"/>
            <p14:sldId id="264"/>
          </p14:sldIdLst>
        </p14:section>
        <p14:section name="Design, Morph, Annotate, Work Together, Tell Me" id="{B9B51309-D148-4332-87C2-07BE32FBCA3B}">
          <p14:sldIdLst/>
        </p14:section>
        <p14:section name="Learn More" id="{2CC34DB2-6590-42C0-AD4B-A04C6060184E}">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F8CFB6"/>
    <a:srgbClr val="DD462F"/>
    <a:srgbClr val="00CC00"/>
    <a:srgbClr val="FF99FF"/>
    <a:srgbClr val="D24726"/>
    <a:srgbClr val="FF9B45"/>
    <a:srgbClr val="F8CAB6"/>
    <a:srgbClr val="D2B4A6"/>
    <a:srgbClr val="4040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591" autoAdjust="0"/>
    <p:restoredTop sz="94241" autoAdjust="0"/>
  </p:normalViewPr>
  <p:slideViewPr>
    <p:cSldViewPr snapToGrid="0">
      <p:cViewPr varScale="1">
        <p:scale>
          <a:sx n="114" d="100"/>
          <a:sy n="114" d="100"/>
        </p:scale>
        <p:origin x="612" y="11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4" d="100"/>
          <a:sy n="84" d="100"/>
        </p:scale>
        <p:origin x="3828"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commentAuthors" Target="commen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0680FBE-A8DF-4758-9AC4-3A9E1039168F}" type="datetimeFigureOut">
              <a:rPr lang="en-US" smtClean="0"/>
              <a:t>7/15/2026</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C679768-A2FC-4D08-91F6-8DCE6C566B36}" type="slidenum">
              <a:rPr lang="en-US" smtClean="0"/>
              <a:t>‹#›</a:t>
            </a:fld>
            <a:endParaRPr lang="en-US" dirty="0"/>
          </a:p>
        </p:txBody>
      </p:sp>
    </p:spTree>
    <p:extLst>
      <p:ext uri="{BB962C8B-B14F-4D97-AF65-F5344CB8AC3E}">
        <p14:creationId xmlns:p14="http://schemas.microsoft.com/office/powerpoint/2010/main" val="18302551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13577B-6902-467D-A26C-08A0DD5E4E03}" type="datetimeFigureOut">
              <a:rPr lang="en-US" smtClean="0"/>
              <a:t>7/15/2026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61EA0F-A667-4B49-8422-0062BC55E249}" type="slidenum">
              <a:rPr lang="en-US" smtClean="0"/>
              <a:t>‹#›</a:t>
            </a:fld>
            <a:endParaRPr lang="en-US" dirty="0"/>
          </a:p>
        </p:txBody>
      </p:sp>
    </p:spTree>
    <p:extLst>
      <p:ext uri="{BB962C8B-B14F-4D97-AF65-F5344CB8AC3E}">
        <p14:creationId xmlns:p14="http://schemas.microsoft.com/office/powerpoint/2010/main" val="33819102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bwMode="blackWhite">
          <a:xfrm>
            <a:off x="254950" y="262784"/>
            <a:ext cx="11682101" cy="6332433"/>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718549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Rectangle 8"/>
          <p:cNvSpPr/>
          <p:nvPr userDrawn="1"/>
        </p:nvSpPr>
        <p:spPr>
          <a:xfrm>
            <a:off x="256032" y="265176"/>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800" dirty="0"/>
          </a:p>
        </p:txBody>
      </p:sp>
      <p:cxnSp>
        <p:nvCxnSpPr>
          <p:cNvPr id="12" name="Straight Connector 11"/>
          <p:cNvCxnSpPr/>
          <p:nvPr userDrawn="1"/>
        </p:nvCxnSpPr>
        <p:spPr>
          <a:xfrm>
            <a:off x="604434" y="1196392"/>
            <a:ext cx="10983132" cy="0"/>
          </a:xfrm>
          <a:prstGeom prst="line">
            <a:avLst/>
          </a:prstGeom>
          <a:ln w="25400">
            <a:solidFill>
              <a:srgbClr val="D24726"/>
            </a:solidFill>
          </a:ln>
        </p:spPr>
        <p:style>
          <a:lnRef idx="1">
            <a:schemeClr val="accent1"/>
          </a:lnRef>
          <a:fillRef idx="0">
            <a:schemeClr val="accent1"/>
          </a:fillRef>
          <a:effectRef idx="0">
            <a:schemeClr val="accent1"/>
          </a:effectRef>
          <a:fontRef idx="minor">
            <a:schemeClr val="tx1"/>
          </a:fontRef>
        </p:style>
      </p:cxnSp>
      <p:sp>
        <p:nvSpPr>
          <p:cNvPr id="4" name="Title 3"/>
          <p:cNvSpPr>
            <a:spLocks noGrp="1"/>
          </p:cNvSpPr>
          <p:nvPr>
            <p:ph type="title"/>
          </p:nvPr>
        </p:nvSpPr>
        <p:spPr>
          <a:xfrm>
            <a:off x="521207" y="448056"/>
            <a:ext cx="6877119" cy="640080"/>
          </a:xfrm>
        </p:spPr>
        <p:txBody>
          <a:bodyPr anchor="b" anchorCtr="0">
            <a:normAutofit/>
          </a:bodyPr>
          <a:lstStyle>
            <a:lvl1pPr>
              <a:defRPr sz="2800">
                <a:solidFill>
                  <a:schemeClr val="bg2">
                    <a:lumMod val="25000"/>
                  </a:schemeClr>
                </a:solidFill>
              </a:defRPr>
            </a:lvl1pPr>
          </a:lstStyle>
          <a:p>
            <a:r>
              <a:rPr lang="en-US"/>
              <a:t>Click to edit Master title style</a:t>
            </a:r>
            <a:endParaRPr lang="en-US" dirty="0"/>
          </a:p>
        </p:txBody>
      </p:sp>
      <p:sp>
        <p:nvSpPr>
          <p:cNvPr id="3" name="Content Placeholder 2"/>
          <p:cNvSpPr>
            <a:spLocks noGrp="1"/>
          </p:cNvSpPr>
          <p:nvPr>
            <p:ph sz="quarter" idx="10"/>
          </p:nvPr>
        </p:nvSpPr>
        <p:spPr>
          <a:xfrm>
            <a:off x="539496" y="1435608"/>
            <a:ext cx="4416552" cy="3977640"/>
          </a:xfrm>
        </p:spPr>
        <p:txBody>
          <a:bodyPr vert="horz" lIns="91440" tIns="45720" rIns="91440" bIns="45720" rtlCol="0">
            <a:normAutofit/>
          </a:bodyPr>
          <a:lstStyle>
            <a:lvl1pPr>
              <a:defRPr lang="en-US" sz="1200" smtClean="0">
                <a:solidFill>
                  <a:schemeClr val="tx1">
                    <a:lumMod val="75000"/>
                    <a:lumOff val="25000"/>
                  </a:schemeClr>
                </a:solidFill>
              </a:defRPr>
            </a:lvl1pPr>
            <a:lvl2pPr>
              <a:defRPr lang="en-US" sz="1200" smtClean="0">
                <a:solidFill>
                  <a:schemeClr val="tx1">
                    <a:lumMod val="75000"/>
                    <a:lumOff val="25000"/>
                  </a:schemeClr>
                </a:solidFill>
              </a:defRPr>
            </a:lvl2pPr>
            <a:lvl3pPr>
              <a:defRPr lang="en-US" sz="1200" smtClean="0">
                <a:solidFill>
                  <a:schemeClr val="tx1">
                    <a:lumMod val="75000"/>
                    <a:lumOff val="25000"/>
                  </a:schemeClr>
                </a:solidFill>
              </a:defRPr>
            </a:lvl3pPr>
            <a:lvl4pPr>
              <a:defRPr lang="en-US" sz="1200" smtClean="0">
                <a:solidFill>
                  <a:schemeClr val="tx1">
                    <a:lumMod val="75000"/>
                    <a:lumOff val="25000"/>
                  </a:schemeClr>
                </a:solidFill>
              </a:defRPr>
            </a:lvl4pPr>
            <a:lvl5pPr>
              <a:defRPr lang="en-US" sz="1200">
                <a:solidFill>
                  <a:schemeClr val="tx1">
                    <a:lumMod val="75000"/>
                    <a:lumOff val="25000"/>
                  </a:schemeClr>
                </a:solidFill>
              </a:defRPr>
            </a:lvl5pPr>
          </a:lstStyle>
          <a:p>
            <a:pPr marL="0" lvl="0" indent="0">
              <a:lnSpc>
                <a:spcPct val="150000"/>
              </a:lnSpc>
              <a:spcBef>
                <a:spcPts val="1000"/>
              </a:spcBef>
              <a:spcAft>
                <a:spcPts val="1200"/>
              </a:spcAft>
              <a:buNone/>
            </a:pPr>
            <a:r>
              <a:rPr lang="en-US"/>
              <a:t>Edit Master text styles</a:t>
            </a:r>
          </a:p>
          <a:p>
            <a:pPr marL="0" lvl="1" indent="0">
              <a:lnSpc>
                <a:spcPct val="150000"/>
              </a:lnSpc>
              <a:spcBef>
                <a:spcPts val="1000"/>
              </a:spcBef>
              <a:spcAft>
                <a:spcPts val="1200"/>
              </a:spcAft>
              <a:buNone/>
            </a:pPr>
            <a:r>
              <a:rPr lang="en-US"/>
              <a:t>Second level</a:t>
            </a:r>
          </a:p>
          <a:p>
            <a:pPr marL="0" lvl="2" indent="0">
              <a:lnSpc>
                <a:spcPct val="150000"/>
              </a:lnSpc>
              <a:spcBef>
                <a:spcPts val="1000"/>
              </a:spcBef>
              <a:spcAft>
                <a:spcPts val="1200"/>
              </a:spcAft>
              <a:buNone/>
            </a:pPr>
            <a:r>
              <a:rPr lang="en-US"/>
              <a:t>Third level</a:t>
            </a:r>
          </a:p>
          <a:p>
            <a:pPr marL="0" lvl="3" indent="0">
              <a:lnSpc>
                <a:spcPct val="150000"/>
              </a:lnSpc>
              <a:spcBef>
                <a:spcPts val="1000"/>
              </a:spcBef>
              <a:spcAft>
                <a:spcPts val="1200"/>
              </a:spcAft>
              <a:buNone/>
            </a:pPr>
            <a:r>
              <a:rPr lang="en-US"/>
              <a:t>Fourth level</a:t>
            </a:r>
          </a:p>
          <a:p>
            <a:pPr marL="0" lvl="4" indent="0">
              <a:lnSpc>
                <a:spcPct val="150000"/>
              </a:lnSpc>
              <a:spcBef>
                <a:spcPts val="1000"/>
              </a:spcBef>
              <a:spcAft>
                <a:spcPts val="1200"/>
              </a:spcAft>
              <a:buNone/>
            </a:pPr>
            <a:r>
              <a:rPr lang="en-US"/>
              <a:t>Fifth level</a:t>
            </a:r>
            <a:endParaRPr lang="en-US" dirty="0"/>
          </a:p>
        </p:txBody>
      </p:sp>
      <p:sp>
        <p:nvSpPr>
          <p:cNvPr id="6" name="Date Placeholder 3"/>
          <p:cNvSpPr>
            <a:spLocks noGrp="1"/>
          </p:cNvSpPr>
          <p:nvPr>
            <p:ph type="dt" sz="half" idx="2"/>
          </p:nvPr>
        </p:nvSpPr>
        <p:spPr>
          <a:xfrm>
            <a:off x="539496" y="6203952"/>
            <a:ext cx="3276600" cy="365125"/>
          </a:xfrm>
          <a:prstGeom prst="rect">
            <a:avLst/>
          </a:prstGeom>
        </p:spPr>
        <p:txBody>
          <a:bodyPr vert="horz" lIns="91440" tIns="45720" rIns="91440" bIns="45720" rtlCol="0" anchor="ctr"/>
          <a:lstStyle>
            <a:lvl1pPr algn="l">
              <a:defRPr sz="1200" baseline="0">
                <a:solidFill>
                  <a:schemeClr val="tx1">
                    <a:lumMod val="65000"/>
                    <a:lumOff val="35000"/>
                  </a:schemeClr>
                </a:solidFill>
              </a:defRPr>
            </a:lvl1pPr>
          </a:lstStyle>
          <a:p>
            <a:fld id="{8BEEBAAA-29B5-4AF5-BC5F-7E580C29002D}" type="datetimeFigureOut">
              <a:rPr lang="en-US" smtClean="0"/>
              <a:pPr/>
              <a:t>7/15/2026</a:t>
            </a:fld>
            <a:endParaRPr lang="en-US" dirty="0"/>
          </a:p>
        </p:txBody>
      </p:sp>
      <p:sp>
        <p:nvSpPr>
          <p:cNvPr id="7" name="Footer Placeholder 4"/>
          <p:cNvSpPr>
            <a:spLocks noGrp="1"/>
          </p:cNvSpPr>
          <p:nvPr>
            <p:ph type="ftr" sz="quarter" idx="3"/>
          </p:nvPr>
        </p:nvSpPr>
        <p:spPr>
          <a:xfrm>
            <a:off x="4648200" y="6203952"/>
            <a:ext cx="2895600" cy="365125"/>
          </a:xfrm>
          <a:prstGeom prst="rect">
            <a:avLst/>
          </a:prstGeom>
        </p:spPr>
        <p:txBody>
          <a:bodyPr vert="horz" lIns="91440" tIns="45720" rIns="91440" bIns="45720" rtlCol="0" anchor="ctr"/>
          <a:lstStyle>
            <a:lvl1pPr algn="ctr">
              <a:defRPr sz="1200" baseline="0">
                <a:solidFill>
                  <a:schemeClr val="tx1">
                    <a:lumMod val="65000"/>
                    <a:lumOff val="35000"/>
                  </a:schemeClr>
                </a:solidFill>
              </a:defRPr>
            </a:lvl1pPr>
          </a:lstStyle>
          <a:p>
            <a:endParaRPr lang="en-US" dirty="0"/>
          </a:p>
        </p:txBody>
      </p:sp>
      <p:sp>
        <p:nvSpPr>
          <p:cNvPr id="8" name="Slide Number Placeholder 5"/>
          <p:cNvSpPr>
            <a:spLocks noGrp="1"/>
          </p:cNvSpPr>
          <p:nvPr>
            <p:ph type="sldNum" sz="quarter" idx="4"/>
          </p:nvPr>
        </p:nvSpPr>
        <p:spPr>
          <a:xfrm>
            <a:off x="8371926" y="6203952"/>
            <a:ext cx="3276600" cy="365125"/>
          </a:xfrm>
          <a:prstGeom prst="rect">
            <a:avLst/>
          </a:prstGeom>
        </p:spPr>
        <p:txBody>
          <a:bodyPr vert="horz" lIns="91440" tIns="45720" rIns="91440" bIns="45720" rtlCol="0" anchor="ctr"/>
          <a:lstStyle>
            <a:lvl1pPr algn="r">
              <a:defRPr sz="1200" baseline="0">
                <a:solidFill>
                  <a:schemeClr val="tx1">
                    <a:lumMod val="65000"/>
                    <a:lumOff val="35000"/>
                  </a:schemeClr>
                </a:solidFill>
              </a:defRPr>
            </a:lvl1pPr>
          </a:lstStyle>
          <a:p>
            <a:fld id="{9860EDB8-5305-433F-BE41-D7A86D811DB3}" type="slidenum">
              <a:rPr lang="en-US" smtClean="0"/>
              <a:pPr/>
              <a:t>‹#›</a:t>
            </a:fld>
            <a:endParaRPr lang="en-US" dirty="0"/>
          </a:p>
        </p:txBody>
      </p:sp>
    </p:spTree>
    <p:extLst>
      <p:ext uri="{BB962C8B-B14F-4D97-AF65-F5344CB8AC3E}">
        <p14:creationId xmlns:p14="http://schemas.microsoft.com/office/powerpoint/2010/main" val="21858365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Rectangle 8"/>
          <p:cNvSpPr/>
          <p:nvPr userDrawn="1"/>
        </p:nvSpPr>
        <p:spPr>
          <a:xfrm>
            <a:off x="254951" y="262784"/>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Rectangle 9"/>
          <p:cNvSpPr/>
          <p:nvPr userDrawn="1"/>
        </p:nvSpPr>
        <p:spPr bwMode="blackWhite">
          <a:xfrm>
            <a:off x="254950" y="262784"/>
            <a:ext cx="11682101" cy="2072643"/>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521208" y="1536192"/>
            <a:ext cx="6876288" cy="640080"/>
          </a:xfrm>
        </p:spPr>
        <p:txBody>
          <a:bodyPr>
            <a:normAutofit/>
          </a:bodyPr>
          <a:lstStyle>
            <a:lvl1pPr>
              <a:defRPr sz="3600">
                <a:solidFill>
                  <a:schemeClr val="bg1"/>
                </a:solidFill>
              </a:defRPr>
            </a:lvl1pPr>
          </a:lstStyle>
          <a:p>
            <a:r>
              <a:rPr lang="en-US"/>
              <a:t>Click to edit Master title style</a:t>
            </a:r>
            <a:endParaRPr lang="en-US" dirty="0"/>
          </a:p>
        </p:txBody>
      </p:sp>
      <p:sp>
        <p:nvSpPr>
          <p:cNvPr id="7" name="Content Placeholder 6"/>
          <p:cNvSpPr>
            <a:spLocks noGrp="1"/>
          </p:cNvSpPr>
          <p:nvPr>
            <p:ph sz="quarter" idx="13"/>
          </p:nvPr>
        </p:nvSpPr>
        <p:spPr>
          <a:xfrm>
            <a:off x="539496" y="2560320"/>
            <a:ext cx="9445752" cy="3977640"/>
          </a:xfrm>
        </p:spPr>
        <p:txBody>
          <a:bodyPr vert="horz" lIns="91440" tIns="45720" rIns="91440" bIns="45720" rtlCol="0">
            <a:normAutofit/>
          </a:bodyPr>
          <a:lstStyle>
            <a:lvl1pPr>
              <a:defRPr lang="en-US" sz="2400" smtClean="0">
                <a:solidFill>
                  <a:schemeClr val="tx1">
                    <a:lumMod val="75000"/>
                    <a:lumOff val="25000"/>
                  </a:schemeClr>
                </a:solidFill>
                <a:latin typeface="+mj-lt"/>
              </a:defRPr>
            </a:lvl1pPr>
            <a:lvl2pPr>
              <a:defRPr lang="en-US" sz="1200" dirty="0" smtClean="0">
                <a:solidFill>
                  <a:schemeClr val="tx1">
                    <a:lumMod val="75000"/>
                    <a:lumOff val="25000"/>
                  </a:schemeClr>
                </a:solidFill>
              </a:defRPr>
            </a:lvl2pPr>
            <a:lvl3pPr>
              <a:defRPr lang="en-US" sz="1200" dirty="0" smtClean="0">
                <a:solidFill>
                  <a:schemeClr val="tx1">
                    <a:lumMod val="75000"/>
                    <a:lumOff val="25000"/>
                  </a:schemeClr>
                </a:solidFill>
              </a:defRPr>
            </a:lvl3pPr>
            <a:lvl4pPr>
              <a:defRPr lang="en-US" sz="1200" dirty="0" smtClean="0">
                <a:solidFill>
                  <a:schemeClr val="tx1">
                    <a:lumMod val="75000"/>
                    <a:lumOff val="25000"/>
                  </a:schemeClr>
                </a:solidFill>
              </a:defRPr>
            </a:lvl4pPr>
            <a:lvl5pPr>
              <a:defRPr lang="en-US" sz="1200" dirty="0">
                <a:solidFill>
                  <a:schemeClr val="tx1">
                    <a:lumMod val="75000"/>
                    <a:lumOff val="25000"/>
                  </a:schemeClr>
                </a:solidFill>
              </a:defRPr>
            </a:lvl5pPr>
          </a:lstStyle>
          <a:p>
            <a:pPr marL="0" lvl="0" indent="0">
              <a:lnSpc>
                <a:spcPct val="150000"/>
              </a:lnSpc>
              <a:spcBef>
                <a:spcPts val="1000"/>
              </a:spcBef>
              <a:spcAft>
                <a:spcPts val="1200"/>
              </a:spcAft>
              <a:buNone/>
            </a:pPr>
            <a:r>
              <a:rPr lang="en-US"/>
              <a:t>Edit Master text styles</a:t>
            </a:r>
          </a:p>
          <a:p>
            <a:pPr marL="0" lvl="1" indent="0">
              <a:lnSpc>
                <a:spcPct val="150000"/>
              </a:lnSpc>
              <a:spcBef>
                <a:spcPts val="1000"/>
              </a:spcBef>
              <a:spcAft>
                <a:spcPts val="1200"/>
              </a:spcAft>
              <a:buNone/>
            </a:pPr>
            <a:r>
              <a:rPr lang="en-US"/>
              <a:t>Second level</a:t>
            </a:r>
          </a:p>
          <a:p>
            <a:pPr marL="0" lvl="2" indent="0">
              <a:lnSpc>
                <a:spcPct val="150000"/>
              </a:lnSpc>
              <a:spcBef>
                <a:spcPts val="1000"/>
              </a:spcBef>
              <a:spcAft>
                <a:spcPts val="1200"/>
              </a:spcAft>
              <a:buNone/>
            </a:pPr>
            <a:r>
              <a:rPr lang="en-US"/>
              <a:t>Third level</a:t>
            </a:r>
          </a:p>
          <a:p>
            <a:pPr marL="0" lvl="3" indent="0">
              <a:lnSpc>
                <a:spcPct val="150000"/>
              </a:lnSpc>
              <a:spcBef>
                <a:spcPts val="1000"/>
              </a:spcBef>
              <a:spcAft>
                <a:spcPts val="1200"/>
              </a:spcAft>
              <a:buNone/>
            </a:pPr>
            <a:r>
              <a:rPr lang="en-US"/>
              <a:t>Fourth level</a:t>
            </a:r>
          </a:p>
          <a:p>
            <a:pPr marL="0" lvl="4" indent="0">
              <a:lnSpc>
                <a:spcPct val="150000"/>
              </a:lnSpc>
              <a:spcBef>
                <a:spcPts val="1000"/>
              </a:spcBef>
              <a:spcAft>
                <a:spcPts val="1200"/>
              </a:spcAft>
              <a:buNone/>
            </a:pPr>
            <a:r>
              <a:rPr lang="en-US"/>
              <a:t>Fifth level</a:t>
            </a:r>
            <a:endParaRPr lang="en-US" dirty="0"/>
          </a:p>
        </p:txBody>
      </p:sp>
    </p:spTree>
    <p:extLst>
      <p:ext uri="{BB962C8B-B14F-4D97-AF65-F5344CB8AC3E}">
        <p14:creationId xmlns:p14="http://schemas.microsoft.com/office/powerpoint/2010/main" val="133565553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7" name="Rectangle 6"/>
          <p:cNvSpPr/>
          <p:nvPr userDrawn="1"/>
        </p:nvSpPr>
        <p:spPr>
          <a:xfrm>
            <a:off x="256032" y="265176"/>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800" dirty="0"/>
          </a:p>
        </p:txBody>
      </p:sp>
      <p:sp>
        <p:nvSpPr>
          <p:cNvPr id="2" name="Title Placeholder 1"/>
          <p:cNvSpPr>
            <a:spLocks noGrp="1"/>
          </p:cNvSpPr>
          <p:nvPr>
            <p:ph type="title"/>
          </p:nvPr>
        </p:nvSpPr>
        <p:spPr>
          <a:xfrm>
            <a:off x="521208" y="448056"/>
            <a:ext cx="6876288" cy="640080"/>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539496" y="1435608"/>
            <a:ext cx="4416552" cy="397764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39496" y="6203952"/>
            <a:ext cx="3276600" cy="365125"/>
          </a:xfrm>
          <a:prstGeom prst="rect">
            <a:avLst/>
          </a:prstGeom>
        </p:spPr>
        <p:txBody>
          <a:bodyPr vert="horz" lIns="91440" tIns="45720" rIns="91440" bIns="45720" rtlCol="0" anchor="ctr"/>
          <a:lstStyle>
            <a:lvl1pPr algn="l">
              <a:defRPr sz="1200" baseline="0">
                <a:solidFill>
                  <a:schemeClr val="tx1">
                    <a:lumMod val="65000"/>
                    <a:lumOff val="35000"/>
                  </a:schemeClr>
                </a:solidFill>
              </a:defRPr>
            </a:lvl1pPr>
          </a:lstStyle>
          <a:p>
            <a:fld id="{8BEEBAAA-29B5-4AF5-BC5F-7E580C29002D}" type="datetimeFigureOut">
              <a:rPr lang="en-US" smtClean="0"/>
              <a:pPr/>
              <a:t>7/15/2026</a:t>
            </a:fld>
            <a:endParaRPr lang="en-US" dirty="0"/>
          </a:p>
        </p:txBody>
      </p:sp>
      <p:sp>
        <p:nvSpPr>
          <p:cNvPr id="5" name="Footer Placeholder 4"/>
          <p:cNvSpPr>
            <a:spLocks noGrp="1"/>
          </p:cNvSpPr>
          <p:nvPr>
            <p:ph type="ftr" sz="quarter" idx="3"/>
          </p:nvPr>
        </p:nvSpPr>
        <p:spPr>
          <a:xfrm>
            <a:off x="4648200" y="6203952"/>
            <a:ext cx="2895600" cy="365125"/>
          </a:xfrm>
          <a:prstGeom prst="rect">
            <a:avLst/>
          </a:prstGeom>
        </p:spPr>
        <p:txBody>
          <a:bodyPr vert="horz" lIns="91440" tIns="45720" rIns="91440" bIns="45720" rtlCol="0" anchor="ctr"/>
          <a:lstStyle>
            <a:lvl1pPr algn="ctr">
              <a:defRPr sz="1200" baseline="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375904" y="6203952"/>
            <a:ext cx="3276600" cy="365125"/>
          </a:xfrm>
          <a:prstGeom prst="rect">
            <a:avLst/>
          </a:prstGeom>
        </p:spPr>
        <p:txBody>
          <a:bodyPr vert="horz" lIns="91440" tIns="45720" rIns="91440" bIns="45720" rtlCol="0" anchor="ctr"/>
          <a:lstStyle>
            <a:lvl1pPr algn="r">
              <a:defRPr sz="1200" baseline="0">
                <a:solidFill>
                  <a:schemeClr val="tx1">
                    <a:lumMod val="65000"/>
                    <a:lumOff val="35000"/>
                  </a:schemeClr>
                </a:solidFill>
              </a:defRPr>
            </a:lvl1pPr>
          </a:lstStyle>
          <a:p>
            <a:fld id="{9860EDB8-5305-433F-BE41-D7A86D811DB3}" type="slidenum">
              <a:rPr lang="en-US" smtClean="0"/>
              <a:pPr/>
              <a:t>‹#›</a:t>
            </a:fld>
            <a:endParaRPr lang="en-US" dirty="0"/>
          </a:p>
        </p:txBody>
      </p:sp>
      <p:cxnSp>
        <p:nvCxnSpPr>
          <p:cNvPr id="8" name="Straight Connector 7"/>
          <p:cNvCxnSpPr/>
          <p:nvPr userDrawn="1"/>
        </p:nvCxnSpPr>
        <p:spPr>
          <a:xfrm>
            <a:off x="604434" y="1196392"/>
            <a:ext cx="10983132" cy="0"/>
          </a:xfrm>
          <a:prstGeom prst="line">
            <a:avLst/>
          </a:prstGeom>
          <a:ln w="25400">
            <a:solidFill>
              <a:srgbClr val="D2472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67549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xStyles>
    <p:titleStyle>
      <a:lvl1pPr algn="l" defTabSz="914400" rtl="0" eaLnBrk="1" latinLnBrk="0" hangingPunct="1">
        <a:spcBef>
          <a:spcPct val="0"/>
        </a:spcBef>
        <a:buNone/>
        <a:defRPr sz="2800" kern="1200">
          <a:solidFill>
            <a:schemeClr val="tx1"/>
          </a:solidFill>
          <a:latin typeface="+mj-lt"/>
          <a:ea typeface="+mj-ea"/>
          <a:cs typeface="+mj-cs"/>
        </a:defRPr>
      </a:lvl1pPr>
    </p:titleStyle>
    <p:bodyStyle>
      <a:lvl1pPr marL="0" indent="0" algn="l" defTabSz="914400" rtl="0" eaLnBrk="1" latinLnBrk="0" hangingPunct="1">
        <a:lnSpc>
          <a:spcPct val="150000"/>
        </a:lnSpc>
        <a:spcBef>
          <a:spcPts val="1000"/>
        </a:spcBef>
        <a:spcAft>
          <a:spcPts val="1200"/>
        </a:spcAft>
        <a:buFontTx/>
        <a:buNone/>
        <a:defRPr lang="en-US" sz="1200" kern="1200" dirty="0">
          <a:solidFill>
            <a:schemeClr val="tx1"/>
          </a:solidFill>
          <a:latin typeface="+mn-lt"/>
          <a:ea typeface="+mn-ea"/>
          <a:cs typeface="+mn-cs"/>
        </a:defRPr>
      </a:lvl1pPr>
      <a:lvl2pPr marL="228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a:solidFill>
            <a:schemeClr val="tx1"/>
          </a:solidFill>
          <a:latin typeface="+mn-lt"/>
          <a:ea typeface="+mn-ea"/>
          <a:cs typeface="+mn-cs"/>
        </a:defRPr>
      </a:lvl2pPr>
      <a:lvl3pPr marL="685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a:solidFill>
            <a:schemeClr val="tx1"/>
          </a:solidFill>
          <a:latin typeface="+mn-lt"/>
          <a:ea typeface="+mn-ea"/>
          <a:cs typeface="+mn-cs"/>
        </a:defRPr>
      </a:lvl3pPr>
      <a:lvl4pPr marL="11430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4pPr>
      <a:lvl5pPr marL="16002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7.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2.xml"/><Relationship Id="rId6" Type="http://schemas.openxmlformats.org/officeDocument/2006/relationships/image" Target="../media/image71.jpg"/><Relationship Id="rId5" Type="http://schemas.openxmlformats.org/officeDocument/2006/relationships/image" Target="../media/image70.jpg"/><Relationship Id="rId4" Type="http://schemas.openxmlformats.org/officeDocument/2006/relationships/image" Target="../media/image69.jpg"/></Relationships>
</file>

<file path=ppt/slides/_rels/slide28.xml.rels><?xml version="1.0" encoding="UTF-8" standalone="yes"?>
<Relationships xmlns="http://schemas.openxmlformats.org/package/2006/relationships"><Relationship Id="rId8" Type="http://schemas.openxmlformats.org/officeDocument/2006/relationships/image" Target="../media/image78.jpg"/><Relationship Id="rId13" Type="http://schemas.openxmlformats.org/officeDocument/2006/relationships/image" Target="../media/image70.jpg"/><Relationship Id="rId3" Type="http://schemas.openxmlformats.org/officeDocument/2006/relationships/image" Target="../media/image73.png"/><Relationship Id="rId7" Type="http://schemas.openxmlformats.org/officeDocument/2006/relationships/image" Target="../media/image77.jpeg"/><Relationship Id="rId12" Type="http://schemas.openxmlformats.org/officeDocument/2006/relationships/image" Target="../media/image82.jp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76.jpeg"/><Relationship Id="rId11" Type="http://schemas.openxmlformats.org/officeDocument/2006/relationships/image" Target="../media/image81.jpg"/><Relationship Id="rId5" Type="http://schemas.openxmlformats.org/officeDocument/2006/relationships/image" Target="../media/image75.png"/><Relationship Id="rId10" Type="http://schemas.openxmlformats.org/officeDocument/2006/relationships/image" Target="../media/image80.jpg"/><Relationship Id="rId4" Type="http://schemas.openxmlformats.org/officeDocument/2006/relationships/image" Target="../media/image74.jpg"/><Relationship Id="rId9" Type="http://schemas.openxmlformats.org/officeDocument/2006/relationships/image" Target="../media/image79.jpg"/></Relationships>
</file>

<file path=ppt/slides/_rels/slide29.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jpg"/><Relationship Id="rId18" Type="http://schemas.openxmlformats.org/officeDocument/2006/relationships/image" Target="../media/image21.jpg"/><Relationship Id="rId3" Type="http://schemas.openxmlformats.org/officeDocument/2006/relationships/image" Target="../media/image6.jpg"/><Relationship Id="rId21" Type="http://schemas.openxmlformats.org/officeDocument/2006/relationships/image" Target="../media/image24.jpg"/><Relationship Id="rId7" Type="http://schemas.openxmlformats.org/officeDocument/2006/relationships/image" Target="../media/image10.jpg"/><Relationship Id="rId12" Type="http://schemas.openxmlformats.org/officeDocument/2006/relationships/image" Target="../media/image15.jpg"/><Relationship Id="rId17" Type="http://schemas.openxmlformats.org/officeDocument/2006/relationships/image" Target="../media/image20.jpg"/><Relationship Id="rId25" Type="http://schemas.openxmlformats.org/officeDocument/2006/relationships/image" Target="../media/image28.JPG"/><Relationship Id="rId2" Type="http://schemas.openxmlformats.org/officeDocument/2006/relationships/image" Target="../media/image5.jpg"/><Relationship Id="rId16" Type="http://schemas.openxmlformats.org/officeDocument/2006/relationships/image" Target="../media/image19.jpg"/><Relationship Id="rId20" Type="http://schemas.openxmlformats.org/officeDocument/2006/relationships/image" Target="../media/image23.jpg"/><Relationship Id="rId1" Type="http://schemas.openxmlformats.org/officeDocument/2006/relationships/slideLayout" Target="../slideLayouts/slideLayout2.xml"/><Relationship Id="rId6" Type="http://schemas.openxmlformats.org/officeDocument/2006/relationships/image" Target="../media/image9.jpg"/><Relationship Id="rId11" Type="http://schemas.openxmlformats.org/officeDocument/2006/relationships/image" Target="../media/image14.png"/><Relationship Id="rId24" Type="http://schemas.openxmlformats.org/officeDocument/2006/relationships/image" Target="../media/image27.JPG"/><Relationship Id="rId5" Type="http://schemas.openxmlformats.org/officeDocument/2006/relationships/image" Target="../media/image8.jpg"/><Relationship Id="rId15" Type="http://schemas.openxmlformats.org/officeDocument/2006/relationships/image" Target="../media/image18.jpg"/><Relationship Id="rId23" Type="http://schemas.openxmlformats.org/officeDocument/2006/relationships/image" Target="../media/image26.jpg"/><Relationship Id="rId10" Type="http://schemas.openxmlformats.org/officeDocument/2006/relationships/image" Target="../media/image13.jpg"/><Relationship Id="rId19" Type="http://schemas.openxmlformats.org/officeDocument/2006/relationships/image" Target="../media/image22.jpg"/><Relationship Id="rId4" Type="http://schemas.openxmlformats.org/officeDocument/2006/relationships/image" Target="../media/image7.jpg"/><Relationship Id="rId9" Type="http://schemas.openxmlformats.org/officeDocument/2006/relationships/image" Target="../media/image12.jpg"/><Relationship Id="rId14" Type="http://schemas.openxmlformats.org/officeDocument/2006/relationships/image" Target="../media/image17.jpg"/><Relationship Id="rId22" Type="http://schemas.openxmlformats.org/officeDocument/2006/relationships/image" Target="../media/image25.jpeg"/></Relationships>
</file>

<file path=ppt/slides/_rels/slide3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 Id="rId5" Type="http://schemas.openxmlformats.org/officeDocument/2006/relationships/image" Target="../media/image92.png"/><Relationship Id="rId4" Type="http://schemas.openxmlformats.org/officeDocument/2006/relationships/image" Target="../media/image91.png"/></Relationships>
</file>

<file path=ppt/slides/_rels/slide31.xml.rels><?xml version="1.0" encoding="UTF-8" standalone="yes"?>
<Relationships xmlns="http://schemas.openxmlformats.org/package/2006/relationships"><Relationship Id="rId3" Type="http://schemas.openxmlformats.org/officeDocument/2006/relationships/image" Target="../media/image94.jpeg"/><Relationship Id="rId7" Type="http://schemas.openxmlformats.org/officeDocument/2006/relationships/image" Target="../media/image98.jpeg"/><Relationship Id="rId2" Type="http://schemas.openxmlformats.org/officeDocument/2006/relationships/image" Target="../media/image93.jpeg"/><Relationship Id="rId1" Type="http://schemas.openxmlformats.org/officeDocument/2006/relationships/slideLayout" Target="../slideLayouts/slideLayout2.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s>
</file>

<file path=ppt/slides/_rels/slide3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 Id="rId5" Type="http://schemas.openxmlformats.org/officeDocument/2006/relationships/image" Target="../media/image102.png"/><Relationship Id="rId4" Type="http://schemas.openxmlformats.org/officeDocument/2006/relationships/image" Target="../media/image101.png"/></Relationships>
</file>

<file path=ppt/slides/_rels/slide33.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hyperlink" Target="https://jigsawlivestcmsuk.blob.core.windows.net/umbraco-media/vlhen1d2/jigsaw-and-send-mapping.pdf" TargetMode="External"/><Relationship Id="rId2" Type="http://schemas.openxmlformats.org/officeDocument/2006/relationships/image" Target="../media/image103.png"/><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34.xml.rels><?xml version="1.0" encoding="UTF-8" standalone="yes"?>
<Relationships xmlns="http://schemas.openxmlformats.org/package/2006/relationships"><Relationship Id="rId8" Type="http://schemas.openxmlformats.org/officeDocument/2006/relationships/image" Target="../media/image110.jpg"/><Relationship Id="rId3" Type="http://schemas.openxmlformats.org/officeDocument/2006/relationships/image" Target="../media/image106.png"/><Relationship Id="rId7" Type="http://schemas.openxmlformats.org/officeDocument/2006/relationships/image" Target="../media/image109.png"/><Relationship Id="rId2" Type="http://schemas.openxmlformats.org/officeDocument/2006/relationships/image" Target="../media/image105.png"/><Relationship Id="rId1" Type="http://schemas.openxmlformats.org/officeDocument/2006/relationships/slideLayout" Target="../slideLayouts/slideLayout2.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D7EFA88-F5C0-4AE6-975D-B57667A24484}"/>
              </a:ext>
            </a:extLst>
          </p:cNvPr>
          <p:cNvSpPr txBox="1">
            <a:spLocks/>
          </p:cNvSpPr>
          <p:nvPr/>
        </p:nvSpPr>
        <p:spPr>
          <a:xfrm>
            <a:off x="838200" y="499306"/>
            <a:ext cx="10515600" cy="2387600"/>
          </a:xfrm>
          <a:prstGeom prst="rect">
            <a:avLst/>
          </a:prstGeom>
        </p:spPr>
        <p:txBody>
          <a:bodyPr vert="horz" lIns="91440" tIns="45720" rIns="91440" bIns="45720" rtlCol="0" anchor="ctr" anchorCtr="0">
            <a:normAutofit/>
          </a:bodyPr>
          <a:lstStyle>
            <a:lvl1pPr algn="l" defTabSz="914400" rtl="0" eaLnBrk="1" latinLnBrk="0" hangingPunct="1">
              <a:spcBef>
                <a:spcPct val="0"/>
              </a:spcBef>
              <a:buNone/>
              <a:defRPr sz="3600" kern="1200">
                <a:solidFill>
                  <a:schemeClr val="bg1"/>
                </a:solidFill>
                <a:latin typeface="+mj-lt"/>
                <a:ea typeface="+mj-ea"/>
                <a:cs typeface="+mj-cs"/>
              </a:defRPr>
            </a:lvl1pPr>
          </a:lstStyle>
          <a:p>
            <a:pPr algn="ctr"/>
            <a:r>
              <a:rPr lang="en-US" sz="4800" dirty="0">
                <a:latin typeface="Twinkl" pitchFamily="2" charset="0"/>
              </a:rPr>
              <a:t>PSHE and RSE at </a:t>
            </a:r>
            <a:br>
              <a:rPr lang="en-US" sz="4800" dirty="0">
                <a:latin typeface="Twinkl" pitchFamily="2" charset="0"/>
              </a:rPr>
            </a:br>
            <a:r>
              <a:rPr lang="en-US" sz="4800" dirty="0">
                <a:latin typeface="Twinkl" pitchFamily="2" charset="0"/>
              </a:rPr>
              <a:t>Abingdon Primary School</a:t>
            </a:r>
            <a:br>
              <a:rPr lang="en-US" sz="4800" dirty="0">
                <a:latin typeface="Twinkl" pitchFamily="2" charset="0"/>
              </a:rPr>
            </a:br>
            <a:endParaRPr lang="en-US" sz="4800" dirty="0">
              <a:latin typeface="Twinkl" pitchFamily="2" charset="0"/>
            </a:endParaRPr>
          </a:p>
        </p:txBody>
      </p:sp>
      <p:pic>
        <p:nvPicPr>
          <p:cNvPr id="6146" name="Picture 2" descr="Abingdon Primary School">
            <a:extLst>
              <a:ext uri="{FF2B5EF4-FFF2-40B4-BE49-F238E27FC236}">
                <a16:creationId xmlns:a16="http://schemas.microsoft.com/office/drawing/2014/main" id="{3891751A-DB24-482A-838E-5A05EEFC6C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9074" y="2886906"/>
            <a:ext cx="4813852" cy="3102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44646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8A8BF-AA0C-47DA-A6AF-C33AA01D82DE}"/>
              </a:ext>
            </a:extLst>
          </p:cNvPr>
          <p:cNvSpPr>
            <a:spLocks noGrp="1"/>
          </p:cNvSpPr>
          <p:nvPr>
            <p:ph type="title"/>
          </p:nvPr>
        </p:nvSpPr>
        <p:spPr>
          <a:xfrm>
            <a:off x="521207" y="448056"/>
            <a:ext cx="8186139" cy="640080"/>
          </a:xfrm>
        </p:spPr>
        <p:txBody>
          <a:bodyPr>
            <a:normAutofit/>
          </a:bodyPr>
          <a:lstStyle/>
          <a:p>
            <a:r>
              <a:rPr lang="en-GB" b="1" dirty="0">
                <a:latin typeface="Twinkl" pitchFamily="2" charset="0"/>
              </a:rPr>
              <a:t>Vocabulary Progression – Celebrating Difference</a:t>
            </a:r>
          </a:p>
        </p:txBody>
      </p:sp>
      <p:sp>
        <p:nvSpPr>
          <p:cNvPr id="6" name="TextBox 5">
            <a:extLst>
              <a:ext uri="{FF2B5EF4-FFF2-40B4-BE49-F238E27FC236}">
                <a16:creationId xmlns:a16="http://schemas.microsoft.com/office/drawing/2014/main" id="{2388C9F8-B6BE-411A-ACA9-72ADC0380B93}"/>
              </a:ext>
            </a:extLst>
          </p:cNvPr>
          <p:cNvSpPr txBox="1"/>
          <p:nvPr/>
        </p:nvSpPr>
        <p:spPr>
          <a:xfrm>
            <a:off x="8707346" y="5706213"/>
            <a:ext cx="3168838" cy="830997"/>
          </a:xfrm>
          <a:prstGeom prst="rect">
            <a:avLst/>
          </a:prstGeom>
          <a:solidFill>
            <a:schemeClr val="accent4">
              <a:lumMod val="20000"/>
              <a:lumOff val="80000"/>
            </a:schemeClr>
          </a:solidFill>
        </p:spPr>
        <p:txBody>
          <a:bodyPr wrap="square" rtlCol="0">
            <a:spAutoFit/>
          </a:bodyPr>
          <a:lstStyle/>
          <a:p>
            <a:r>
              <a:rPr lang="en-GB" sz="1600" dirty="0">
                <a:latin typeface="Twinkl" pitchFamily="2" charset="0"/>
              </a:rPr>
              <a:t>This links to The Power of Word – understanding the power that vocabulary can have.</a:t>
            </a:r>
          </a:p>
        </p:txBody>
      </p:sp>
      <p:pic>
        <p:nvPicPr>
          <p:cNvPr id="3" name="Picture 2">
            <a:extLst>
              <a:ext uri="{FF2B5EF4-FFF2-40B4-BE49-F238E27FC236}">
                <a16:creationId xmlns:a16="http://schemas.microsoft.com/office/drawing/2014/main" id="{8B0A5BC3-E7B7-44F5-BFD7-29ABBDAF1F82}"/>
              </a:ext>
            </a:extLst>
          </p:cNvPr>
          <p:cNvPicPr>
            <a:picLocks noChangeAspect="1"/>
          </p:cNvPicPr>
          <p:nvPr/>
        </p:nvPicPr>
        <p:blipFill>
          <a:blip r:embed="rId2"/>
          <a:stretch>
            <a:fillRect/>
          </a:stretch>
        </p:blipFill>
        <p:spPr>
          <a:xfrm>
            <a:off x="521207" y="1317210"/>
            <a:ext cx="7365771" cy="5220000"/>
          </a:xfrm>
          <a:prstGeom prst="rect">
            <a:avLst/>
          </a:prstGeom>
        </p:spPr>
      </p:pic>
      <p:pic>
        <p:nvPicPr>
          <p:cNvPr id="4098" name="Picture 2" descr="PSHE - Errington Primary School">
            <a:extLst>
              <a:ext uri="{FF2B5EF4-FFF2-40B4-BE49-F238E27FC236}">
                <a16:creationId xmlns:a16="http://schemas.microsoft.com/office/drawing/2014/main" id="{1C3D6FBD-41F3-4BB6-952A-2E20D274D7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3463" y="1809000"/>
            <a:ext cx="3087330" cy="32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65558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8A8BF-AA0C-47DA-A6AF-C33AA01D82DE}"/>
              </a:ext>
            </a:extLst>
          </p:cNvPr>
          <p:cNvSpPr>
            <a:spLocks noGrp="1"/>
          </p:cNvSpPr>
          <p:nvPr>
            <p:ph type="title"/>
          </p:nvPr>
        </p:nvSpPr>
        <p:spPr>
          <a:xfrm>
            <a:off x="521207" y="448056"/>
            <a:ext cx="7741444" cy="640080"/>
          </a:xfrm>
        </p:spPr>
        <p:txBody>
          <a:bodyPr>
            <a:normAutofit/>
          </a:bodyPr>
          <a:lstStyle/>
          <a:p>
            <a:r>
              <a:rPr lang="en-GB" b="1" dirty="0">
                <a:latin typeface="Twinkl" pitchFamily="2" charset="0"/>
              </a:rPr>
              <a:t>Vocabulary Progression – Dreams and Goals</a:t>
            </a:r>
          </a:p>
        </p:txBody>
      </p:sp>
      <p:sp>
        <p:nvSpPr>
          <p:cNvPr id="6" name="TextBox 5">
            <a:extLst>
              <a:ext uri="{FF2B5EF4-FFF2-40B4-BE49-F238E27FC236}">
                <a16:creationId xmlns:a16="http://schemas.microsoft.com/office/drawing/2014/main" id="{2388C9F8-B6BE-411A-ACA9-72ADC0380B93}"/>
              </a:ext>
            </a:extLst>
          </p:cNvPr>
          <p:cNvSpPr txBox="1"/>
          <p:nvPr/>
        </p:nvSpPr>
        <p:spPr>
          <a:xfrm>
            <a:off x="8707346" y="5706213"/>
            <a:ext cx="3168838" cy="830997"/>
          </a:xfrm>
          <a:prstGeom prst="rect">
            <a:avLst/>
          </a:prstGeom>
          <a:solidFill>
            <a:schemeClr val="accent4">
              <a:lumMod val="20000"/>
              <a:lumOff val="80000"/>
            </a:schemeClr>
          </a:solidFill>
        </p:spPr>
        <p:txBody>
          <a:bodyPr wrap="square" rtlCol="0">
            <a:spAutoFit/>
          </a:bodyPr>
          <a:lstStyle/>
          <a:p>
            <a:r>
              <a:rPr lang="en-GB" sz="1600" dirty="0">
                <a:latin typeface="Twinkl" pitchFamily="2" charset="0"/>
              </a:rPr>
              <a:t>This links to The Power of Word – understanding the power that vocabulary can have.</a:t>
            </a:r>
          </a:p>
        </p:txBody>
      </p:sp>
      <p:pic>
        <p:nvPicPr>
          <p:cNvPr id="3" name="Picture 2">
            <a:extLst>
              <a:ext uri="{FF2B5EF4-FFF2-40B4-BE49-F238E27FC236}">
                <a16:creationId xmlns:a16="http://schemas.microsoft.com/office/drawing/2014/main" id="{192FEE0E-94DE-4DB2-BCAC-216B5DBD7B56}"/>
              </a:ext>
            </a:extLst>
          </p:cNvPr>
          <p:cNvPicPr>
            <a:picLocks noChangeAspect="1"/>
          </p:cNvPicPr>
          <p:nvPr/>
        </p:nvPicPr>
        <p:blipFill>
          <a:blip r:embed="rId2"/>
          <a:stretch>
            <a:fillRect/>
          </a:stretch>
        </p:blipFill>
        <p:spPr>
          <a:xfrm>
            <a:off x="521207" y="1317210"/>
            <a:ext cx="7365771" cy="5220000"/>
          </a:xfrm>
          <a:prstGeom prst="rect">
            <a:avLst/>
          </a:prstGeom>
        </p:spPr>
      </p:pic>
      <p:pic>
        <p:nvPicPr>
          <p:cNvPr id="8194" name="Picture 2" descr="https://www.erringtonprimary.co.uk/wp-content/uploads/2022/07/DREAMS-AND-GOALS.jpg">
            <a:extLst>
              <a:ext uri="{FF2B5EF4-FFF2-40B4-BE49-F238E27FC236}">
                <a16:creationId xmlns:a16="http://schemas.microsoft.com/office/drawing/2014/main" id="{87ADA698-7017-4006-9EA6-55E7DFC170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7890" y="1809000"/>
            <a:ext cx="3152903" cy="32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11219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8A8BF-AA0C-47DA-A6AF-C33AA01D82DE}"/>
              </a:ext>
            </a:extLst>
          </p:cNvPr>
          <p:cNvSpPr>
            <a:spLocks noGrp="1"/>
          </p:cNvSpPr>
          <p:nvPr>
            <p:ph type="title"/>
          </p:nvPr>
        </p:nvSpPr>
        <p:spPr>
          <a:xfrm>
            <a:off x="521207" y="448056"/>
            <a:ext cx="8186139" cy="640080"/>
          </a:xfrm>
        </p:spPr>
        <p:txBody>
          <a:bodyPr/>
          <a:lstStyle/>
          <a:p>
            <a:r>
              <a:rPr lang="en-GB" b="1" dirty="0">
                <a:latin typeface="Twinkl" pitchFamily="2" charset="0"/>
              </a:rPr>
              <a:t>Vocabulary Progression – Healthy Me</a:t>
            </a:r>
          </a:p>
        </p:txBody>
      </p:sp>
      <p:sp>
        <p:nvSpPr>
          <p:cNvPr id="6" name="TextBox 5">
            <a:extLst>
              <a:ext uri="{FF2B5EF4-FFF2-40B4-BE49-F238E27FC236}">
                <a16:creationId xmlns:a16="http://schemas.microsoft.com/office/drawing/2014/main" id="{2388C9F8-B6BE-411A-ACA9-72ADC0380B93}"/>
              </a:ext>
            </a:extLst>
          </p:cNvPr>
          <p:cNvSpPr txBox="1"/>
          <p:nvPr/>
        </p:nvSpPr>
        <p:spPr>
          <a:xfrm>
            <a:off x="8707346" y="5706213"/>
            <a:ext cx="3168838" cy="830997"/>
          </a:xfrm>
          <a:prstGeom prst="rect">
            <a:avLst/>
          </a:prstGeom>
          <a:solidFill>
            <a:schemeClr val="accent4">
              <a:lumMod val="20000"/>
              <a:lumOff val="80000"/>
            </a:schemeClr>
          </a:solidFill>
        </p:spPr>
        <p:txBody>
          <a:bodyPr wrap="square" rtlCol="0">
            <a:spAutoFit/>
          </a:bodyPr>
          <a:lstStyle/>
          <a:p>
            <a:r>
              <a:rPr lang="en-GB" sz="1600" dirty="0">
                <a:latin typeface="Twinkl" pitchFamily="2" charset="0"/>
              </a:rPr>
              <a:t>This links to The Power of Word – understanding the power that vocabulary can have.</a:t>
            </a:r>
          </a:p>
        </p:txBody>
      </p:sp>
      <p:pic>
        <p:nvPicPr>
          <p:cNvPr id="3" name="Picture 2">
            <a:extLst>
              <a:ext uri="{FF2B5EF4-FFF2-40B4-BE49-F238E27FC236}">
                <a16:creationId xmlns:a16="http://schemas.microsoft.com/office/drawing/2014/main" id="{7FB522F9-3259-40C6-8F44-AFEB2B485837}"/>
              </a:ext>
            </a:extLst>
          </p:cNvPr>
          <p:cNvPicPr>
            <a:picLocks noChangeAspect="1"/>
          </p:cNvPicPr>
          <p:nvPr/>
        </p:nvPicPr>
        <p:blipFill>
          <a:blip r:embed="rId2"/>
          <a:stretch>
            <a:fillRect/>
          </a:stretch>
        </p:blipFill>
        <p:spPr>
          <a:xfrm>
            <a:off x="521207" y="1317210"/>
            <a:ext cx="7412814" cy="5220000"/>
          </a:xfrm>
          <a:prstGeom prst="rect">
            <a:avLst/>
          </a:prstGeom>
        </p:spPr>
      </p:pic>
      <p:pic>
        <p:nvPicPr>
          <p:cNvPr id="5122" name="Picture 2" descr="PSHE - Errington Primary School">
            <a:extLst>
              <a:ext uri="{FF2B5EF4-FFF2-40B4-BE49-F238E27FC236}">
                <a16:creationId xmlns:a16="http://schemas.microsoft.com/office/drawing/2014/main" id="{89D917E0-A5CE-4D6C-A6E9-B9E5D01C1A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69403" y="1809000"/>
            <a:ext cx="3101390" cy="32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11497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8A8BF-AA0C-47DA-A6AF-C33AA01D82DE}"/>
              </a:ext>
            </a:extLst>
          </p:cNvPr>
          <p:cNvSpPr>
            <a:spLocks noGrp="1"/>
          </p:cNvSpPr>
          <p:nvPr>
            <p:ph type="title"/>
          </p:nvPr>
        </p:nvSpPr>
        <p:spPr/>
        <p:txBody>
          <a:bodyPr/>
          <a:lstStyle/>
          <a:p>
            <a:r>
              <a:rPr lang="en-GB" b="1" dirty="0">
                <a:latin typeface="Twinkl" pitchFamily="2" charset="0"/>
              </a:rPr>
              <a:t>Vocabulary Progression - Relationships</a:t>
            </a:r>
          </a:p>
        </p:txBody>
      </p:sp>
      <p:sp>
        <p:nvSpPr>
          <p:cNvPr id="6" name="TextBox 5">
            <a:extLst>
              <a:ext uri="{FF2B5EF4-FFF2-40B4-BE49-F238E27FC236}">
                <a16:creationId xmlns:a16="http://schemas.microsoft.com/office/drawing/2014/main" id="{2388C9F8-B6BE-411A-ACA9-72ADC0380B93}"/>
              </a:ext>
            </a:extLst>
          </p:cNvPr>
          <p:cNvSpPr txBox="1"/>
          <p:nvPr/>
        </p:nvSpPr>
        <p:spPr>
          <a:xfrm>
            <a:off x="8707346" y="5706213"/>
            <a:ext cx="3168838" cy="830997"/>
          </a:xfrm>
          <a:prstGeom prst="rect">
            <a:avLst/>
          </a:prstGeom>
          <a:solidFill>
            <a:schemeClr val="accent4">
              <a:lumMod val="20000"/>
              <a:lumOff val="80000"/>
            </a:schemeClr>
          </a:solidFill>
        </p:spPr>
        <p:txBody>
          <a:bodyPr wrap="square" rtlCol="0">
            <a:spAutoFit/>
          </a:bodyPr>
          <a:lstStyle/>
          <a:p>
            <a:r>
              <a:rPr lang="en-GB" sz="1600" dirty="0">
                <a:latin typeface="Twinkl" pitchFamily="2" charset="0"/>
              </a:rPr>
              <a:t>This links to The Power of Word – understanding the power that vocabulary can have.</a:t>
            </a:r>
          </a:p>
        </p:txBody>
      </p:sp>
      <p:pic>
        <p:nvPicPr>
          <p:cNvPr id="3" name="Picture 2">
            <a:extLst>
              <a:ext uri="{FF2B5EF4-FFF2-40B4-BE49-F238E27FC236}">
                <a16:creationId xmlns:a16="http://schemas.microsoft.com/office/drawing/2014/main" id="{192C2FAF-AD95-4F77-B609-75C9C9212FF2}"/>
              </a:ext>
            </a:extLst>
          </p:cNvPr>
          <p:cNvPicPr>
            <a:picLocks noChangeAspect="1"/>
          </p:cNvPicPr>
          <p:nvPr/>
        </p:nvPicPr>
        <p:blipFill>
          <a:blip r:embed="rId2"/>
          <a:stretch>
            <a:fillRect/>
          </a:stretch>
        </p:blipFill>
        <p:spPr>
          <a:xfrm>
            <a:off x="521207" y="1317210"/>
            <a:ext cx="7365771" cy="5220000"/>
          </a:xfrm>
          <a:prstGeom prst="rect">
            <a:avLst/>
          </a:prstGeom>
        </p:spPr>
      </p:pic>
      <p:pic>
        <p:nvPicPr>
          <p:cNvPr id="6146" name="Picture 2" descr="PSHE - Errington Primary School">
            <a:extLst>
              <a:ext uri="{FF2B5EF4-FFF2-40B4-BE49-F238E27FC236}">
                <a16:creationId xmlns:a16="http://schemas.microsoft.com/office/drawing/2014/main" id="{7F5F698E-CE80-4635-86FD-9C69E6D5B6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2222" y="1809000"/>
            <a:ext cx="3068571" cy="32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7771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8A8BF-AA0C-47DA-A6AF-C33AA01D82DE}"/>
              </a:ext>
            </a:extLst>
          </p:cNvPr>
          <p:cNvSpPr>
            <a:spLocks noGrp="1"/>
          </p:cNvSpPr>
          <p:nvPr>
            <p:ph type="title"/>
          </p:nvPr>
        </p:nvSpPr>
        <p:spPr>
          <a:xfrm>
            <a:off x="521207" y="448056"/>
            <a:ext cx="8027882" cy="640080"/>
          </a:xfrm>
        </p:spPr>
        <p:txBody>
          <a:bodyPr/>
          <a:lstStyle/>
          <a:p>
            <a:r>
              <a:rPr lang="en-GB" b="1" dirty="0">
                <a:latin typeface="Twinkl" pitchFamily="2" charset="0"/>
              </a:rPr>
              <a:t>Vocabulary Progression – Changing Me</a:t>
            </a:r>
          </a:p>
        </p:txBody>
      </p:sp>
      <p:sp>
        <p:nvSpPr>
          <p:cNvPr id="6" name="TextBox 5">
            <a:extLst>
              <a:ext uri="{FF2B5EF4-FFF2-40B4-BE49-F238E27FC236}">
                <a16:creationId xmlns:a16="http://schemas.microsoft.com/office/drawing/2014/main" id="{2388C9F8-B6BE-411A-ACA9-72ADC0380B93}"/>
              </a:ext>
            </a:extLst>
          </p:cNvPr>
          <p:cNvSpPr txBox="1"/>
          <p:nvPr/>
        </p:nvSpPr>
        <p:spPr>
          <a:xfrm>
            <a:off x="8707346" y="5706213"/>
            <a:ext cx="3168838" cy="830997"/>
          </a:xfrm>
          <a:prstGeom prst="rect">
            <a:avLst/>
          </a:prstGeom>
          <a:solidFill>
            <a:schemeClr val="accent4">
              <a:lumMod val="20000"/>
              <a:lumOff val="80000"/>
            </a:schemeClr>
          </a:solidFill>
        </p:spPr>
        <p:txBody>
          <a:bodyPr wrap="square" rtlCol="0">
            <a:spAutoFit/>
          </a:bodyPr>
          <a:lstStyle/>
          <a:p>
            <a:r>
              <a:rPr lang="en-GB" sz="1600" dirty="0">
                <a:latin typeface="Twinkl" pitchFamily="2" charset="0"/>
              </a:rPr>
              <a:t>This links to The Power of Word – understanding the power that vocabulary can have.</a:t>
            </a:r>
          </a:p>
        </p:txBody>
      </p:sp>
      <p:pic>
        <p:nvPicPr>
          <p:cNvPr id="7170" name="Picture 2" descr="PSHE - Errington Primary School">
            <a:extLst>
              <a:ext uri="{FF2B5EF4-FFF2-40B4-BE49-F238E27FC236}">
                <a16:creationId xmlns:a16="http://schemas.microsoft.com/office/drawing/2014/main" id="{41BA1390-0638-4A03-A4E2-FB4ED5A8C7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49089" y="1809000"/>
            <a:ext cx="3119362" cy="3240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A6B6B85-0CD4-4C47-A85F-838F70F83944}"/>
              </a:ext>
            </a:extLst>
          </p:cNvPr>
          <p:cNvPicPr>
            <a:picLocks noChangeAspect="1"/>
          </p:cNvPicPr>
          <p:nvPr/>
        </p:nvPicPr>
        <p:blipFill>
          <a:blip r:embed="rId3"/>
          <a:stretch>
            <a:fillRect/>
          </a:stretch>
        </p:blipFill>
        <p:spPr>
          <a:xfrm>
            <a:off x="598110" y="1283515"/>
            <a:ext cx="7472387" cy="5253695"/>
          </a:xfrm>
          <a:prstGeom prst="rect">
            <a:avLst/>
          </a:prstGeom>
        </p:spPr>
      </p:pic>
    </p:spTree>
    <p:extLst>
      <p:ext uri="{BB962C8B-B14F-4D97-AF65-F5344CB8AC3E}">
        <p14:creationId xmlns:p14="http://schemas.microsoft.com/office/powerpoint/2010/main" val="26523221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A551A57-5B1F-4FC5-983F-CEE3FA291E5D}"/>
              </a:ext>
            </a:extLst>
          </p:cNvPr>
          <p:cNvPicPr>
            <a:picLocks noChangeAspect="1"/>
          </p:cNvPicPr>
          <p:nvPr/>
        </p:nvPicPr>
        <p:blipFill>
          <a:blip r:embed="rId2"/>
          <a:stretch>
            <a:fillRect/>
          </a:stretch>
        </p:blipFill>
        <p:spPr>
          <a:xfrm>
            <a:off x="374573" y="1607077"/>
            <a:ext cx="11501611" cy="3354364"/>
          </a:xfrm>
          <a:prstGeom prst="rect">
            <a:avLst/>
          </a:prstGeom>
        </p:spPr>
      </p:pic>
      <p:sp>
        <p:nvSpPr>
          <p:cNvPr id="2" name="Title 1">
            <a:extLst>
              <a:ext uri="{FF2B5EF4-FFF2-40B4-BE49-F238E27FC236}">
                <a16:creationId xmlns:a16="http://schemas.microsoft.com/office/drawing/2014/main" id="{95B8A8BF-AA0C-47DA-A6AF-C33AA01D82DE}"/>
              </a:ext>
            </a:extLst>
          </p:cNvPr>
          <p:cNvSpPr>
            <a:spLocks noGrp="1"/>
          </p:cNvSpPr>
          <p:nvPr>
            <p:ph type="title"/>
          </p:nvPr>
        </p:nvSpPr>
        <p:spPr>
          <a:xfrm>
            <a:off x="521206" y="448056"/>
            <a:ext cx="9889733" cy="640080"/>
          </a:xfrm>
        </p:spPr>
        <p:txBody>
          <a:bodyPr>
            <a:normAutofit/>
          </a:bodyPr>
          <a:lstStyle/>
          <a:p>
            <a:r>
              <a:rPr lang="en-GB" b="1" dirty="0">
                <a:latin typeface="Twinkl" pitchFamily="2" charset="0"/>
              </a:rPr>
              <a:t>How are knowledge and skills built on through school?</a:t>
            </a:r>
          </a:p>
        </p:txBody>
      </p:sp>
      <p:sp>
        <p:nvSpPr>
          <p:cNvPr id="6" name="TextBox 5">
            <a:extLst>
              <a:ext uri="{FF2B5EF4-FFF2-40B4-BE49-F238E27FC236}">
                <a16:creationId xmlns:a16="http://schemas.microsoft.com/office/drawing/2014/main" id="{2388C9F8-B6BE-411A-ACA9-72ADC0380B93}"/>
              </a:ext>
            </a:extLst>
          </p:cNvPr>
          <p:cNvSpPr txBox="1"/>
          <p:nvPr/>
        </p:nvSpPr>
        <p:spPr>
          <a:xfrm>
            <a:off x="8229600" y="5706213"/>
            <a:ext cx="3646584" cy="830997"/>
          </a:xfrm>
          <a:prstGeom prst="rect">
            <a:avLst/>
          </a:prstGeom>
          <a:solidFill>
            <a:srgbClr val="F8CFB6"/>
          </a:solidFill>
          <a:ln>
            <a:solidFill>
              <a:srgbClr val="DD462F"/>
            </a:solidFill>
          </a:ln>
        </p:spPr>
        <p:txBody>
          <a:bodyPr wrap="square" rtlCol="0">
            <a:spAutoFit/>
          </a:bodyPr>
          <a:lstStyle/>
          <a:p>
            <a:r>
              <a:rPr lang="en-GB" sz="1600" dirty="0">
                <a:latin typeface="Twinkl" pitchFamily="2" charset="0"/>
              </a:rPr>
              <a:t>Progression grids are in place to track the progress of each element of the PSHE curriculum.</a:t>
            </a:r>
          </a:p>
        </p:txBody>
      </p:sp>
      <p:pic>
        <p:nvPicPr>
          <p:cNvPr id="4" name="Picture 3">
            <a:extLst>
              <a:ext uri="{FF2B5EF4-FFF2-40B4-BE49-F238E27FC236}">
                <a16:creationId xmlns:a16="http://schemas.microsoft.com/office/drawing/2014/main" id="{930DFD67-B398-4D4C-AD28-7E5DF3D0B2EC}"/>
              </a:ext>
            </a:extLst>
          </p:cNvPr>
          <p:cNvPicPr>
            <a:picLocks noChangeAspect="1"/>
          </p:cNvPicPr>
          <p:nvPr/>
        </p:nvPicPr>
        <p:blipFill>
          <a:blip r:embed="rId3"/>
          <a:stretch>
            <a:fillRect/>
          </a:stretch>
        </p:blipFill>
        <p:spPr>
          <a:xfrm>
            <a:off x="374573" y="1342250"/>
            <a:ext cx="11501611" cy="320398"/>
          </a:xfrm>
          <a:prstGeom prst="rect">
            <a:avLst/>
          </a:prstGeom>
        </p:spPr>
      </p:pic>
    </p:spTree>
    <p:extLst>
      <p:ext uri="{BB962C8B-B14F-4D97-AF65-F5344CB8AC3E}">
        <p14:creationId xmlns:p14="http://schemas.microsoft.com/office/powerpoint/2010/main" val="41137202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6E3816-05B7-436C-AE86-8840E583BE11}"/>
              </a:ext>
            </a:extLst>
          </p:cNvPr>
          <p:cNvPicPr>
            <a:picLocks noChangeAspect="1"/>
          </p:cNvPicPr>
          <p:nvPr/>
        </p:nvPicPr>
        <p:blipFill>
          <a:blip r:embed="rId2"/>
          <a:stretch>
            <a:fillRect/>
          </a:stretch>
        </p:blipFill>
        <p:spPr>
          <a:xfrm>
            <a:off x="374573" y="1651631"/>
            <a:ext cx="11501611" cy="4616337"/>
          </a:xfrm>
          <a:prstGeom prst="rect">
            <a:avLst/>
          </a:prstGeom>
        </p:spPr>
      </p:pic>
      <p:sp>
        <p:nvSpPr>
          <p:cNvPr id="2" name="Title 1">
            <a:extLst>
              <a:ext uri="{FF2B5EF4-FFF2-40B4-BE49-F238E27FC236}">
                <a16:creationId xmlns:a16="http://schemas.microsoft.com/office/drawing/2014/main" id="{95B8A8BF-AA0C-47DA-A6AF-C33AA01D82DE}"/>
              </a:ext>
            </a:extLst>
          </p:cNvPr>
          <p:cNvSpPr>
            <a:spLocks noGrp="1"/>
          </p:cNvSpPr>
          <p:nvPr>
            <p:ph type="title"/>
          </p:nvPr>
        </p:nvSpPr>
        <p:spPr>
          <a:xfrm>
            <a:off x="521206" y="448056"/>
            <a:ext cx="9889733" cy="640080"/>
          </a:xfrm>
        </p:spPr>
        <p:txBody>
          <a:bodyPr>
            <a:normAutofit/>
          </a:bodyPr>
          <a:lstStyle/>
          <a:p>
            <a:r>
              <a:rPr lang="en-GB" b="1" dirty="0">
                <a:latin typeface="Twinkl" pitchFamily="2" charset="0"/>
              </a:rPr>
              <a:t>How are knowledge and skills built on through school?</a:t>
            </a:r>
          </a:p>
        </p:txBody>
      </p:sp>
      <p:sp>
        <p:nvSpPr>
          <p:cNvPr id="6" name="TextBox 5">
            <a:extLst>
              <a:ext uri="{FF2B5EF4-FFF2-40B4-BE49-F238E27FC236}">
                <a16:creationId xmlns:a16="http://schemas.microsoft.com/office/drawing/2014/main" id="{2388C9F8-B6BE-411A-ACA9-72ADC0380B93}"/>
              </a:ext>
            </a:extLst>
          </p:cNvPr>
          <p:cNvSpPr txBox="1"/>
          <p:nvPr/>
        </p:nvSpPr>
        <p:spPr>
          <a:xfrm>
            <a:off x="315816" y="5468777"/>
            <a:ext cx="2879076" cy="1077218"/>
          </a:xfrm>
          <a:prstGeom prst="rect">
            <a:avLst/>
          </a:prstGeom>
          <a:solidFill>
            <a:srgbClr val="F8CFB6"/>
          </a:solidFill>
          <a:ln>
            <a:solidFill>
              <a:srgbClr val="DD462F"/>
            </a:solidFill>
          </a:ln>
        </p:spPr>
        <p:txBody>
          <a:bodyPr wrap="square" rtlCol="0">
            <a:spAutoFit/>
          </a:bodyPr>
          <a:lstStyle/>
          <a:p>
            <a:r>
              <a:rPr lang="en-GB" sz="1600" dirty="0">
                <a:latin typeface="Twinkl" pitchFamily="2" charset="0"/>
              </a:rPr>
              <a:t>Progression grids are in place to track the progress of each element of the PSHE curriculum.</a:t>
            </a:r>
          </a:p>
        </p:txBody>
      </p:sp>
      <p:pic>
        <p:nvPicPr>
          <p:cNvPr id="4" name="Picture 3">
            <a:extLst>
              <a:ext uri="{FF2B5EF4-FFF2-40B4-BE49-F238E27FC236}">
                <a16:creationId xmlns:a16="http://schemas.microsoft.com/office/drawing/2014/main" id="{930DFD67-B398-4D4C-AD28-7E5DF3D0B2EC}"/>
              </a:ext>
            </a:extLst>
          </p:cNvPr>
          <p:cNvPicPr>
            <a:picLocks noChangeAspect="1"/>
          </p:cNvPicPr>
          <p:nvPr/>
        </p:nvPicPr>
        <p:blipFill>
          <a:blip r:embed="rId3"/>
          <a:stretch>
            <a:fillRect/>
          </a:stretch>
        </p:blipFill>
        <p:spPr>
          <a:xfrm>
            <a:off x="374573" y="1342250"/>
            <a:ext cx="11501611" cy="320398"/>
          </a:xfrm>
          <a:prstGeom prst="rect">
            <a:avLst/>
          </a:prstGeom>
        </p:spPr>
      </p:pic>
    </p:spTree>
    <p:extLst>
      <p:ext uri="{BB962C8B-B14F-4D97-AF65-F5344CB8AC3E}">
        <p14:creationId xmlns:p14="http://schemas.microsoft.com/office/powerpoint/2010/main" val="26395012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8A8BF-AA0C-47DA-A6AF-C33AA01D82DE}"/>
              </a:ext>
            </a:extLst>
          </p:cNvPr>
          <p:cNvSpPr>
            <a:spLocks noGrp="1"/>
          </p:cNvSpPr>
          <p:nvPr>
            <p:ph type="title"/>
          </p:nvPr>
        </p:nvSpPr>
        <p:spPr>
          <a:xfrm>
            <a:off x="521206" y="448056"/>
            <a:ext cx="9889733" cy="640080"/>
          </a:xfrm>
        </p:spPr>
        <p:txBody>
          <a:bodyPr>
            <a:normAutofit/>
          </a:bodyPr>
          <a:lstStyle/>
          <a:p>
            <a:r>
              <a:rPr lang="en-GB" b="1" dirty="0">
                <a:latin typeface="Twinkl" pitchFamily="2" charset="0"/>
              </a:rPr>
              <a:t>How are knowledge and skills built on through school?</a:t>
            </a:r>
          </a:p>
        </p:txBody>
      </p:sp>
      <p:pic>
        <p:nvPicPr>
          <p:cNvPr id="4" name="Picture 3">
            <a:extLst>
              <a:ext uri="{FF2B5EF4-FFF2-40B4-BE49-F238E27FC236}">
                <a16:creationId xmlns:a16="http://schemas.microsoft.com/office/drawing/2014/main" id="{930DFD67-B398-4D4C-AD28-7E5DF3D0B2EC}"/>
              </a:ext>
            </a:extLst>
          </p:cNvPr>
          <p:cNvPicPr>
            <a:picLocks noChangeAspect="1"/>
          </p:cNvPicPr>
          <p:nvPr/>
        </p:nvPicPr>
        <p:blipFill>
          <a:blip r:embed="rId2"/>
          <a:stretch>
            <a:fillRect/>
          </a:stretch>
        </p:blipFill>
        <p:spPr>
          <a:xfrm>
            <a:off x="374573" y="1342250"/>
            <a:ext cx="11501611" cy="320398"/>
          </a:xfrm>
          <a:prstGeom prst="rect">
            <a:avLst/>
          </a:prstGeom>
        </p:spPr>
      </p:pic>
      <p:pic>
        <p:nvPicPr>
          <p:cNvPr id="5" name="Picture 4">
            <a:extLst>
              <a:ext uri="{FF2B5EF4-FFF2-40B4-BE49-F238E27FC236}">
                <a16:creationId xmlns:a16="http://schemas.microsoft.com/office/drawing/2014/main" id="{57A6EAE3-CB02-43BD-880A-88A24EFC1968}"/>
              </a:ext>
            </a:extLst>
          </p:cNvPr>
          <p:cNvPicPr>
            <a:picLocks noChangeAspect="1"/>
          </p:cNvPicPr>
          <p:nvPr/>
        </p:nvPicPr>
        <p:blipFill>
          <a:blip r:embed="rId3"/>
          <a:stretch>
            <a:fillRect/>
          </a:stretch>
        </p:blipFill>
        <p:spPr>
          <a:xfrm>
            <a:off x="374573" y="1640615"/>
            <a:ext cx="11501611" cy="4714418"/>
          </a:xfrm>
          <a:prstGeom prst="rect">
            <a:avLst/>
          </a:prstGeom>
        </p:spPr>
      </p:pic>
      <p:sp>
        <p:nvSpPr>
          <p:cNvPr id="6" name="TextBox 5">
            <a:extLst>
              <a:ext uri="{FF2B5EF4-FFF2-40B4-BE49-F238E27FC236}">
                <a16:creationId xmlns:a16="http://schemas.microsoft.com/office/drawing/2014/main" id="{2388C9F8-B6BE-411A-ACA9-72ADC0380B93}"/>
              </a:ext>
            </a:extLst>
          </p:cNvPr>
          <p:cNvSpPr txBox="1"/>
          <p:nvPr/>
        </p:nvSpPr>
        <p:spPr>
          <a:xfrm>
            <a:off x="315816" y="5468777"/>
            <a:ext cx="2879076" cy="1077218"/>
          </a:xfrm>
          <a:prstGeom prst="rect">
            <a:avLst/>
          </a:prstGeom>
          <a:solidFill>
            <a:srgbClr val="F8CFB6"/>
          </a:solidFill>
          <a:ln>
            <a:solidFill>
              <a:srgbClr val="DD462F"/>
            </a:solidFill>
          </a:ln>
        </p:spPr>
        <p:txBody>
          <a:bodyPr wrap="square" rtlCol="0">
            <a:spAutoFit/>
          </a:bodyPr>
          <a:lstStyle/>
          <a:p>
            <a:r>
              <a:rPr lang="en-GB" sz="1600" dirty="0">
                <a:latin typeface="Twinkl" pitchFamily="2" charset="0"/>
              </a:rPr>
              <a:t>Progression grids are in place to track the progress of each element of the PSHE curriculum.</a:t>
            </a:r>
          </a:p>
        </p:txBody>
      </p:sp>
    </p:spTree>
    <p:extLst>
      <p:ext uri="{BB962C8B-B14F-4D97-AF65-F5344CB8AC3E}">
        <p14:creationId xmlns:p14="http://schemas.microsoft.com/office/powerpoint/2010/main" val="279131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1E43DC-45F1-4DD4-BFF6-2221BF4CEA01}"/>
              </a:ext>
            </a:extLst>
          </p:cNvPr>
          <p:cNvPicPr>
            <a:picLocks noChangeAspect="1"/>
          </p:cNvPicPr>
          <p:nvPr/>
        </p:nvPicPr>
        <p:blipFill>
          <a:blip r:embed="rId2"/>
          <a:stretch>
            <a:fillRect/>
          </a:stretch>
        </p:blipFill>
        <p:spPr>
          <a:xfrm>
            <a:off x="374573" y="1508410"/>
            <a:ext cx="11501611" cy="5322520"/>
          </a:xfrm>
          <a:prstGeom prst="rect">
            <a:avLst/>
          </a:prstGeom>
        </p:spPr>
      </p:pic>
      <p:sp>
        <p:nvSpPr>
          <p:cNvPr id="2" name="Title 1">
            <a:extLst>
              <a:ext uri="{FF2B5EF4-FFF2-40B4-BE49-F238E27FC236}">
                <a16:creationId xmlns:a16="http://schemas.microsoft.com/office/drawing/2014/main" id="{95B8A8BF-AA0C-47DA-A6AF-C33AA01D82DE}"/>
              </a:ext>
            </a:extLst>
          </p:cNvPr>
          <p:cNvSpPr>
            <a:spLocks noGrp="1"/>
          </p:cNvSpPr>
          <p:nvPr>
            <p:ph type="title"/>
          </p:nvPr>
        </p:nvSpPr>
        <p:spPr>
          <a:xfrm>
            <a:off x="521206" y="448056"/>
            <a:ext cx="9889733" cy="640080"/>
          </a:xfrm>
        </p:spPr>
        <p:txBody>
          <a:bodyPr>
            <a:normAutofit/>
          </a:bodyPr>
          <a:lstStyle/>
          <a:p>
            <a:r>
              <a:rPr lang="en-GB" b="1" dirty="0">
                <a:latin typeface="Twinkl" pitchFamily="2" charset="0"/>
              </a:rPr>
              <a:t>How are knowledge and skills built on through school?</a:t>
            </a:r>
          </a:p>
        </p:txBody>
      </p:sp>
      <p:pic>
        <p:nvPicPr>
          <p:cNvPr id="4" name="Picture 3">
            <a:extLst>
              <a:ext uri="{FF2B5EF4-FFF2-40B4-BE49-F238E27FC236}">
                <a16:creationId xmlns:a16="http://schemas.microsoft.com/office/drawing/2014/main" id="{930DFD67-B398-4D4C-AD28-7E5DF3D0B2EC}"/>
              </a:ext>
            </a:extLst>
          </p:cNvPr>
          <p:cNvPicPr>
            <a:picLocks noChangeAspect="1"/>
          </p:cNvPicPr>
          <p:nvPr/>
        </p:nvPicPr>
        <p:blipFill>
          <a:blip r:embed="rId3"/>
          <a:stretch>
            <a:fillRect/>
          </a:stretch>
        </p:blipFill>
        <p:spPr>
          <a:xfrm>
            <a:off x="374573" y="1210046"/>
            <a:ext cx="11501611" cy="320398"/>
          </a:xfrm>
          <a:prstGeom prst="rect">
            <a:avLst/>
          </a:prstGeom>
        </p:spPr>
      </p:pic>
      <p:sp>
        <p:nvSpPr>
          <p:cNvPr id="6" name="TextBox 5">
            <a:extLst>
              <a:ext uri="{FF2B5EF4-FFF2-40B4-BE49-F238E27FC236}">
                <a16:creationId xmlns:a16="http://schemas.microsoft.com/office/drawing/2014/main" id="{2388C9F8-B6BE-411A-ACA9-72ADC0380B93}"/>
              </a:ext>
            </a:extLst>
          </p:cNvPr>
          <p:cNvSpPr txBox="1"/>
          <p:nvPr/>
        </p:nvSpPr>
        <p:spPr>
          <a:xfrm>
            <a:off x="521206" y="6117556"/>
            <a:ext cx="4899094" cy="584775"/>
          </a:xfrm>
          <a:prstGeom prst="rect">
            <a:avLst/>
          </a:prstGeom>
          <a:solidFill>
            <a:srgbClr val="F8CFB6"/>
          </a:solidFill>
          <a:ln>
            <a:solidFill>
              <a:srgbClr val="DD462F"/>
            </a:solidFill>
          </a:ln>
        </p:spPr>
        <p:txBody>
          <a:bodyPr wrap="square" rtlCol="0">
            <a:spAutoFit/>
          </a:bodyPr>
          <a:lstStyle/>
          <a:p>
            <a:r>
              <a:rPr lang="en-GB" sz="1600" dirty="0">
                <a:latin typeface="Twinkl" pitchFamily="2" charset="0"/>
              </a:rPr>
              <a:t>Progression grids are in place to track the progress of each element of the PSHE curriculum.</a:t>
            </a:r>
          </a:p>
        </p:txBody>
      </p:sp>
    </p:spTree>
    <p:extLst>
      <p:ext uri="{BB962C8B-B14F-4D97-AF65-F5344CB8AC3E}">
        <p14:creationId xmlns:p14="http://schemas.microsoft.com/office/powerpoint/2010/main" val="32527471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258453C-AA43-47CB-9E68-CDFA6329D464}"/>
              </a:ext>
            </a:extLst>
          </p:cNvPr>
          <p:cNvSpPr txBox="1">
            <a:spLocks/>
          </p:cNvSpPr>
          <p:nvPr/>
        </p:nvSpPr>
        <p:spPr>
          <a:xfrm>
            <a:off x="521206" y="448056"/>
            <a:ext cx="9889733" cy="640080"/>
          </a:xfrm>
          <a:prstGeom prst="rect">
            <a:avLst/>
          </a:prstGeom>
        </p:spPr>
        <p:txBody>
          <a:bodyPr vert="horz" lIns="91440" tIns="45720" rIns="91440" bIns="45720" rtlCol="0" anchor="b" anchorCtr="0">
            <a:normAutofit/>
          </a:bodyPr>
          <a:lstStyle>
            <a:lvl1pPr algn="l" defTabSz="914400" rtl="0" eaLnBrk="1" latinLnBrk="0" hangingPunct="1">
              <a:spcBef>
                <a:spcPct val="0"/>
              </a:spcBef>
              <a:buNone/>
              <a:defRPr sz="2800" kern="1200">
                <a:solidFill>
                  <a:schemeClr val="bg2">
                    <a:lumMod val="25000"/>
                  </a:schemeClr>
                </a:solidFill>
                <a:latin typeface="+mj-lt"/>
                <a:ea typeface="+mj-ea"/>
                <a:cs typeface="+mj-cs"/>
              </a:defRPr>
            </a:lvl1pPr>
          </a:lstStyle>
          <a:p>
            <a:r>
              <a:rPr lang="en-GB" b="1" dirty="0">
                <a:latin typeface="Twinkl" pitchFamily="2" charset="0"/>
              </a:rPr>
              <a:t>Medium Term Plans – Autumn 1 </a:t>
            </a:r>
          </a:p>
        </p:txBody>
      </p:sp>
      <p:pic>
        <p:nvPicPr>
          <p:cNvPr id="6" name="Picture 5">
            <a:extLst>
              <a:ext uri="{FF2B5EF4-FFF2-40B4-BE49-F238E27FC236}">
                <a16:creationId xmlns:a16="http://schemas.microsoft.com/office/drawing/2014/main" id="{50C2BDF8-C227-4EA4-93E9-5CA1E106219A}"/>
              </a:ext>
            </a:extLst>
          </p:cNvPr>
          <p:cNvPicPr>
            <a:picLocks noChangeAspect="1"/>
          </p:cNvPicPr>
          <p:nvPr/>
        </p:nvPicPr>
        <p:blipFill>
          <a:blip r:embed="rId2"/>
          <a:stretch>
            <a:fillRect/>
          </a:stretch>
        </p:blipFill>
        <p:spPr>
          <a:xfrm>
            <a:off x="1432063" y="1315359"/>
            <a:ext cx="9327874" cy="5192035"/>
          </a:xfrm>
          <a:prstGeom prst="rect">
            <a:avLst/>
          </a:prstGeom>
        </p:spPr>
      </p:pic>
    </p:spTree>
    <p:extLst>
      <p:ext uri="{BB962C8B-B14F-4D97-AF65-F5344CB8AC3E}">
        <p14:creationId xmlns:p14="http://schemas.microsoft.com/office/powerpoint/2010/main" val="11207683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212C6-5E78-4478-81E6-9E9C27D7823F}"/>
              </a:ext>
            </a:extLst>
          </p:cNvPr>
          <p:cNvSpPr>
            <a:spLocks noGrp="1"/>
          </p:cNvSpPr>
          <p:nvPr>
            <p:ph type="title"/>
          </p:nvPr>
        </p:nvSpPr>
        <p:spPr/>
        <p:txBody>
          <a:bodyPr>
            <a:normAutofit/>
          </a:bodyPr>
          <a:lstStyle/>
          <a:p>
            <a:r>
              <a:rPr lang="en-GB" b="1" dirty="0">
                <a:latin typeface="Twinkl" pitchFamily="2" charset="0"/>
              </a:rPr>
              <a:t>Our Bespoke Drivers</a:t>
            </a:r>
          </a:p>
        </p:txBody>
      </p:sp>
      <p:pic>
        <p:nvPicPr>
          <p:cNvPr id="2050" name="Picture 2" descr="Premium Vector | Role Model icon vector image Can be used for Job Search">
            <a:extLst>
              <a:ext uri="{FF2B5EF4-FFF2-40B4-BE49-F238E27FC236}">
                <a16:creationId xmlns:a16="http://schemas.microsoft.com/office/drawing/2014/main" id="{480FE3AD-3797-476D-A055-DDA1AD5C0E7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13738" y1="73802" x2="13738" y2="73802"/>
                        <a14:foregroundMark x1="27796" y1="48243" x2="27796" y2="48243"/>
                        <a14:foregroundMark x1="26677" y1="28754" x2="26677" y2="28754"/>
                        <a14:foregroundMark x1="39137" y1="16294" x2="39137" y2="16294"/>
                        <a14:foregroundMark x1="61342" y1="15815" x2="61342" y2="15815"/>
                        <a14:foregroundMark x1="72684" y1="33067" x2="72684" y2="33067"/>
                        <a14:foregroundMark x1="71725" y1="50958" x2="71725" y2="50958"/>
                        <a14:foregroundMark x1="88019" y1="69968" x2="88019" y2="69968"/>
                        <a14:foregroundMark x1="50000" y1="62460" x2="50000" y2="62460"/>
                        <a14:foregroundMark x1="44569" y1="66773" x2="44569" y2="66773"/>
                        <a14:foregroundMark x1="56550" y1="66134" x2="56550" y2="66134"/>
                        <a14:foregroundMark x1="76518" y1="83067" x2="76518" y2="83067"/>
                        <a14:foregroundMark x1="50479" y1="43450" x2="50479" y2="43450"/>
                        <a14:foregroundMark x1="48403" y1="35304" x2="48403" y2="35304"/>
                      </a14:backgroundRemoval>
                    </a14:imgEffect>
                  </a14:imgLayer>
                </a14:imgProps>
              </a:ext>
              <a:ext uri="{28A0092B-C50C-407E-A947-70E740481C1C}">
                <a14:useLocalDpi xmlns:a14="http://schemas.microsoft.com/office/drawing/2010/main" val="0"/>
              </a:ext>
            </a:extLst>
          </a:blip>
          <a:srcRect/>
          <a:stretch>
            <a:fillRect/>
          </a:stretch>
        </p:blipFill>
        <p:spPr bwMode="auto">
          <a:xfrm>
            <a:off x="653005" y="1585626"/>
            <a:ext cx="3306761" cy="330676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ap Icon Stock Illustrations – 990,619 ...">
            <a:extLst>
              <a:ext uri="{FF2B5EF4-FFF2-40B4-BE49-F238E27FC236}">
                <a16:creationId xmlns:a16="http://schemas.microsoft.com/office/drawing/2014/main" id="{289099EE-2A6C-4E99-97D7-C229913335B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52889" y1="26667" x2="52889" y2="26667"/>
                        <a14:foregroundMark x1="36000" y1="52000" x2="36000" y2="52000"/>
                      </a14:backgroundRemoval>
                    </a14:imgEffect>
                  </a14:imgLayer>
                </a14:imgProps>
              </a:ext>
              <a:ext uri="{28A0092B-C50C-407E-A947-70E740481C1C}">
                <a14:useLocalDpi xmlns:a14="http://schemas.microsoft.com/office/drawing/2010/main" val="0"/>
              </a:ext>
            </a:extLst>
          </a:blip>
          <a:srcRect/>
          <a:stretch>
            <a:fillRect/>
          </a:stretch>
        </p:blipFill>
        <p:spPr bwMode="auto">
          <a:xfrm>
            <a:off x="4326931" y="1665872"/>
            <a:ext cx="3538138" cy="353813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A0618B8-E8C4-4651-8F76-E88C273AB7E3}"/>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273" b="91636" l="7752" r="89535">
                        <a14:foregroundMark x1="11240" y1="33455" x2="11240" y2="33455"/>
                        <a14:foregroundMark x1="12016" y1="33455" x2="12016" y2="33455"/>
                        <a14:foregroundMark x1="14729" y1="44000" x2="14729" y2="44000"/>
                        <a14:foregroundMark x1="13566" y1="42182" x2="13566" y2="42182"/>
                        <a14:foregroundMark x1="20930" y1="31636" x2="20930" y2="31636"/>
                        <a14:foregroundMark x1="22481" y1="33818" x2="22481" y2="33818"/>
                        <a14:foregroundMark x1="22481" y1="33818" x2="22481" y2="33818"/>
                        <a14:foregroundMark x1="27907" y1="38182" x2="33333" y2="34545"/>
                        <a14:foregroundMark x1="13178" y1="19273" x2="17442" y2="18545"/>
                        <a14:foregroundMark x1="52713" y1="20727" x2="60078" y2="20727"/>
                        <a14:foregroundMark x1="35271" y1="12000" x2="33333" y2="7636"/>
                        <a14:foregroundMark x1="30620" y1="13455" x2="30620" y2="13455"/>
                        <a14:foregroundMark x1="7752" y1="34545" x2="7752" y2="34545"/>
                        <a14:foregroundMark x1="52326" y1="39636" x2="52326" y2="39636"/>
                        <a14:foregroundMark x1="51938" y1="45818" x2="51938" y2="50182"/>
                        <a14:foregroundMark x1="76357" y1="38909" x2="72868" y2="44727"/>
                        <a14:foregroundMark x1="82171" y1="18182" x2="82171" y2="18182"/>
                        <a14:foregroundMark x1="80620" y1="16364" x2="80620" y2="16364"/>
                        <a14:foregroundMark x1="77519" y1="16727" x2="77519" y2="16727"/>
                        <a14:foregroundMark x1="10465" y1="87273" x2="39535" y2="91273"/>
                        <a14:foregroundMark x1="39535" y1="91273" x2="55814" y2="91273"/>
                        <a14:foregroundMark x1="55814" y1="91273" x2="73643" y2="91636"/>
                        <a14:foregroundMark x1="73643" y1="91636" x2="79457" y2="89818"/>
                      </a14:backgroundRemoval>
                    </a14:imgEffect>
                  </a14:imgLayer>
                </a14:imgProps>
              </a:ext>
            </a:extLst>
          </a:blip>
          <a:stretch>
            <a:fillRect/>
          </a:stretch>
        </p:blipFill>
        <p:spPr>
          <a:xfrm>
            <a:off x="8350771" y="1665872"/>
            <a:ext cx="3102343" cy="3306761"/>
          </a:xfrm>
          <a:prstGeom prst="rect">
            <a:avLst/>
          </a:prstGeom>
        </p:spPr>
      </p:pic>
      <p:sp>
        <p:nvSpPr>
          <p:cNvPr id="5" name="TextBox 4">
            <a:extLst>
              <a:ext uri="{FF2B5EF4-FFF2-40B4-BE49-F238E27FC236}">
                <a16:creationId xmlns:a16="http://schemas.microsoft.com/office/drawing/2014/main" id="{9A4E1C0E-3757-4B0D-BCD9-D9456633ACC6}"/>
              </a:ext>
            </a:extLst>
          </p:cNvPr>
          <p:cNvSpPr txBox="1"/>
          <p:nvPr/>
        </p:nvSpPr>
        <p:spPr>
          <a:xfrm>
            <a:off x="951995" y="4892387"/>
            <a:ext cx="2830286" cy="1200329"/>
          </a:xfrm>
          <a:prstGeom prst="rect">
            <a:avLst/>
          </a:prstGeom>
          <a:noFill/>
        </p:spPr>
        <p:txBody>
          <a:bodyPr wrap="square" rtlCol="0">
            <a:spAutoFit/>
          </a:bodyPr>
          <a:lstStyle/>
          <a:p>
            <a:pPr algn="ctr"/>
            <a:r>
              <a:rPr lang="en-GB" sz="2400" dirty="0">
                <a:latin typeface="Twinkl" pitchFamily="2" charset="0"/>
                <a:cs typeface="Calibri" panose="020F0502020204030204" pitchFamily="34" charset="0"/>
              </a:rPr>
              <a:t>Role Models of all Protected Characteristics</a:t>
            </a:r>
          </a:p>
        </p:txBody>
      </p:sp>
      <p:sp>
        <p:nvSpPr>
          <p:cNvPr id="9" name="TextBox 8">
            <a:extLst>
              <a:ext uri="{FF2B5EF4-FFF2-40B4-BE49-F238E27FC236}">
                <a16:creationId xmlns:a16="http://schemas.microsoft.com/office/drawing/2014/main" id="{E85CF465-6965-4416-8F9B-573D8B24A8D6}"/>
              </a:ext>
            </a:extLst>
          </p:cNvPr>
          <p:cNvSpPr txBox="1"/>
          <p:nvPr/>
        </p:nvSpPr>
        <p:spPr>
          <a:xfrm>
            <a:off x="4680857" y="4892387"/>
            <a:ext cx="2830286" cy="1200329"/>
          </a:xfrm>
          <a:prstGeom prst="rect">
            <a:avLst/>
          </a:prstGeom>
          <a:noFill/>
        </p:spPr>
        <p:txBody>
          <a:bodyPr wrap="square" rtlCol="0">
            <a:spAutoFit/>
          </a:bodyPr>
          <a:lstStyle/>
          <a:p>
            <a:pPr algn="ctr"/>
            <a:r>
              <a:rPr lang="en-GB" sz="2400" dirty="0">
                <a:latin typeface="Twinkl" pitchFamily="2" charset="0"/>
                <a:cs typeface="Calibri" panose="020F0502020204030204" pitchFamily="34" charset="0"/>
              </a:rPr>
              <a:t>Accessing our local area and all it offers</a:t>
            </a:r>
          </a:p>
        </p:txBody>
      </p:sp>
      <p:sp>
        <p:nvSpPr>
          <p:cNvPr id="10" name="TextBox 9">
            <a:extLst>
              <a:ext uri="{FF2B5EF4-FFF2-40B4-BE49-F238E27FC236}">
                <a16:creationId xmlns:a16="http://schemas.microsoft.com/office/drawing/2014/main" id="{C5F3F615-1898-49FD-AE0A-3CEEA3C5B885}"/>
              </a:ext>
            </a:extLst>
          </p:cNvPr>
          <p:cNvSpPr txBox="1"/>
          <p:nvPr/>
        </p:nvSpPr>
        <p:spPr>
          <a:xfrm>
            <a:off x="8486799" y="4973177"/>
            <a:ext cx="2830286" cy="461665"/>
          </a:xfrm>
          <a:prstGeom prst="rect">
            <a:avLst/>
          </a:prstGeom>
          <a:noFill/>
        </p:spPr>
        <p:txBody>
          <a:bodyPr wrap="square" rtlCol="0">
            <a:spAutoFit/>
          </a:bodyPr>
          <a:lstStyle/>
          <a:p>
            <a:pPr algn="ctr"/>
            <a:r>
              <a:rPr lang="en-GB" sz="2400" dirty="0">
                <a:latin typeface="Twinkl" pitchFamily="2" charset="0"/>
                <a:cs typeface="Calibri" panose="020F0502020204030204" pitchFamily="34" charset="0"/>
              </a:rPr>
              <a:t>The Power of Word</a:t>
            </a:r>
          </a:p>
        </p:txBody>
      </p:sp>
    </p:spTree>
    <p:extLst>
      <p:ext uri="{BB962C8B-B14F-4D97-AF65-F5344CB8AC3E}">
        <p14:creationId xmlns:p14="http://schemas.microsoft.com/office/powerpoint/2010/main" val="13076921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258453C-AA43-47CB-9E68-CDFA6329D464}"/>
              </a:ext>
            </a:extLst>
          </p:cNvPr>
          <p:cNvSpPr txBox="1">
            <a:spLocks/>
          </p:cNvSpPr>
          <p:nvPr/>
        </p:nvSpPr>
        <p:spPr>
          <a:xfrm>
            <a:off x="521206" y="448056"/>
            <a:ext cx="9889733" cy="640080"/>
          </a:xfrm>
          <a:prstGeom prst="rect">
            <a:avLst/>
          </a:prstGeom>
        </p:spPr>
        <p:txBody>
          <a:bodyPr vert="horz" lIns="91440" tIns="45720" rIns="91440" bIns="45720" rtlCol="0" anchor="b" anchorCtr="0">
            <a:normAutofit/>
          </a:bodyPr>
          <a:lstStyle>
            <a:lvl1pPr algn="l" defTabSz="914400" rtl="0" eaLnBrk="1" latinLnBrk="0" hangingPunct="1">
              <a:spcBef>
                <a:spcPct val="0"/>
              </a:spcBef>
              <a:buNone/>
              <a:defRPr sz="2800" kern="1200">
                <a:solidFill>
                  <a:schemeClr val="bg2">
                    <a:lumMod val="25000"/>
                  </a:schemeClr>
                </a:solidFill>
                <a:latin typeface="+mj-lt"/>
                <a:ea typeface="+mj-ea"/>
                <a:cs typeface="+mj-cs"/>
              </a:defRPr>
            </a:lvl1pPr>
          </a:lstStyle>
          <a:p>
            <a:r>
              <a:rPr lang="en-GB" b="1" dirty="0">
                <a:latin typeface="Twinkl" pitchFamily="2" charset="0"/>
              </a:rPr>
              <a:t>Medium Term Plans – Autumn 2 </a:t>
            </a:r>
          </a:p>
        </p:txBody>
      </p:sp>
      <p:pic>
        <p:nvPicPr>
          <p:cNvPr id="3" name="Picture 2">
            <a:extLst>
              <a:ext uri="{FF2B5EF4-FFF2-40B4-BE49-F238E27FC236}">
                <a16:creationId xmlns:a16="http://schemas.microsoft.com/office/drawing/2014/main" id="{376A0C94-D9FD-455A-AAEC-93CF6B38E424}"/>
              </a:ext>
            </a:extLst>
          </p:cNvPr>
          <p:cNvPicPr>
            <a:picLocks noChangeAspect="1"/>
          </p:cNvPicPr>
          <p:nvPr/>
        </p:nvPicPr>
        <p:blipFill>
          <a:blip r:embed="rId2"/>
          <a:stretch>
            <a:fillRect/>
          </a:stretch>
        </p:blipFill>
        <p:spPr>
          <a:xfrm>
            <a:off x="1471619" y="1261944"/>
            <a:ext cx="9248762" cy="5148000"/>
          </a:xfrm>
          <a:prstGeom prst="rect">
            <a:avLst/>
          </a:prstGeom>
        </p:spPr>
      </p:pic>
    </p:spTree>
    <p:extLst>
      <p:ext uri="{BB962C8B-B14F-4D97-AF65-F5344CB8AC3E}">
        <p14:creationId xmlns:p14="http://schemas.microsoft.com/office/powerpoint/2010/main" val="35064389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258453C-AA43-47CB-9E68-CDFA6329D464}"/>
              </a:ext>
            </a:extLst>
          </p:cNvPr>
          <p:cNvSpPr txBox="1">
            <a:spLocks/>
          </p:cNvSpPr>
          <p:nvPr/>
        </p:nvSpPr>
        <p:spPr>
          <a:xfrm>
            <a:off x="521206" y="448056"/>
            <a:ext cx="9889733" cy="640080"/>
          </a:xfrm>
          <a:prstGeom prst="rect">
            <a:avLst/>
          </a:prstGeom>
        </p:spPr>
        <p:txBody>
          <a:bodyPr vert="horz" lIns="91440" tIns="45720" rIns="91440" bIns="45720" rtlCol="0" anchor="b" anchorCtr="0">
            <a:normAutofit/>
          </a:bodyPr>
          <a:lstStyle>
            <a:lvl1pPr algn="l" defTabSz="914400" rtl="0" eaLnBrk="1" latinLnBrk="0" hangingPunct="1">
              <a:spcBef>
                <a:spcPct val="0"/>
              </a:spcBef>
              <a:buNone/>
              <a:defRPr sz="2800" kern="1200">
                <a:solidFill>
                  <a:schemeClr val="bg2">
                    <a:lumMod val="25000"/>
                  </a:schemeClr>
                </a:solidFill>
                <a:latin typeface="+mj-lt"/>
                <a:ea typeface="+mj-ea"/>
                <a:cs typeface="+mj-cs"/>
              </a:defRPr>
            </a:lvl1pPr>
          </a:lstStyle>
          <a:p>
            <a:r>
              <a:rPr lang="en-GB" b="1" dirty="0">
                <a:latin typeface="Twinkl" pitchFamily="2" charset="0"/>
              </a:rPr>
              <a:t>Medium Term Plans – Spring 1</a:t>
            </a:r>
          </a:p>
        </p:txBody>
      </p:sp>
      <p:pic>
        <p:nvPicPr>
          <p:cNvPr id="7" name="Picture 6">
            <a:extLst>
              <a:ext uri="{FF2B5EF4-FFF2-40B4-BE49-F238E27FC236}">
                <a16:creationId xmlns:a16="http://schemas.microsoft.com/office/drawing/2014/main" id="{A9D414AE-65A6-4BD6-AB44-C2663CA6A051}"/>
              </a:ext>
            </a:extLst>
          </p:cNvPr>
          <p:cNvPicPr>
            <a:picLocks noChangeAspect="1"/>
          </p:cNvPicPr>
          <p:nvPr/>
        </p:nvPicPr>
        <p:blipFill>
          <a:blip r:embed="rId2"/>
          <a:stretch>
            <a:fillRect/>
          </a:stretch>
        </p:blipFill>
        <p:spPr>
          <a:xfrm>
            <a:off x="1471619" y="1261944"/>
            <a:ext cx="9248762" cy="5148000"/>
          </a:xfrm>
          <a:prstGeom prst="rect">
            <a:avLst/>
          </a:prstGeom>
        </p:spPr>
      </p:pic>
    </p:spTree>
    <p:extLst>
      <p:ext uri="{BB962C8B-B14F-4D97-AF65-F5344CB8AC3E}">
        <p14:creationId xmlns:p14="http://schemas.microsoft.com/office/powerpoint/2010/main" val="11839337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258453C-AA43-47CB-9E68-CDFA6329D464}"/>
              </a:ext>
            </a:extLst>
          </p:cNvPr>
          <p:cNvSpPr txBox="1">
            <a:spLocks/>
          </p:cNvSpPr>
          <p:nvPr/>
        </p:nvSpPr>
        <p:spPr>
          <a:xfrm>
            <a:off x="521206" y="448056"/>
            <a:ext cx="9889733" cy="640080"/>
          </a:xfrm>
          <a:prstGeom prst="rect">
            <a:avLst/>
          </a:prstGeom>
        </p:spPr>
        <p:txBody>
          <a:bodyPr vert="horz" lIns="91440" tIns="45720" rIns="91440" bIns="45720" rtlCol="0" anchor="b" anchorCtr="0">
            <a:normAutofit/>
          </a:bodyPr>
          <a:lstStyle>
            <a:lvl1pPr algn="l" defTabSz="914400" rtl="0" eaLnBrk="1" latinLnBrk="0" hangingPunct="1">
              <a:spcBef>
                <a:spcPct val="0"/>
              </a:spcBef>
              <a:buNone/>
              <a:defRPr sz="2800" kern="1200">
                <a:solidFill>
                  <a:schemeClr val="bg2">
                    <a:lumMod val="25000"/>
                  </a:schemeClr>
                </a:solidFill>
                <a:latin typeface="+mj-lt"/>
                <a:ea typeface="+mj-ea"/>
                <a:cs typeface="+mj-cs"/>
              </a:defRPr>
            </a:lvl1pPr>
          </a:lstStyle>
          <a:p>
            <a:r>
              <a:rPr lang="en-GB" b="1" dirty="0">
                <a:latin typeface="Twinkl" pitchFamily="2" charset="0"/>
              </a:rPr>
              <a:t>Medium Term Plans – Spring 2</a:t>
            </a:r>
          </a:p>
        </p:txBody>
      </p:sp>
      <p:pic>
        <p:nvPicPr>
          <p:cNvPr id="2" name="Picture 1">
            <a:extLst>
              <a:ext uri="{FF2B5EF4-FFF2-40B4-BE49-F238E27FC236}">
                <a16:creationId xmlns:a16="http://schemas.microsoft.com/office/drawing/2014/main" id="{EFFF2F9F-BE7F-466A-AE62-B9DFE989D3E1}"/>
              </a:ext>
            </a:extLst>
          </p:cNvPr>
          <p:cNvPicPr>
            <a:picLocks noChangeAspect="1"/>
          </p:cNvPicPr>
          <p:nvPr/>
        </p:nvPicPr>
        <p:blipFill>
          <a:blip r:embed="rId2"/>
          <a:stretch>
            <a:fillRect/>
          </a:stretch>
        </p:blipFill>
        <p:spPr>
          <a:xfrm>
            <a:off x="1471618" y="1261944"/>
            <a:ext cx="9248763" cy="5148000"/>
          </a:xfrm>
          <a:prstGeom prst="rect">
            <a:avLst/>
          </a:prstGeom>
        </p:spPr>
      </p:pic>
    </p:spTree>
    <p:extLst>
      <p:ext uri="{BB962C8B-B14F-4D97-AF65-F5344CB8AC3E}">
        <p14:creationId xmlns:p14="http://schemas.microsoft.com/office/powerpoint/2010/main" val="5924003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258453C-AA43-47CB-9E68-CDFA6329D464}"/>
              </a:ext>
            </a:extLst>
          </p:cNvPr>
          <p:cNvSpPr txBox="1">
            <a:spLocks/>
          </p:cNvSpPr>
          <p:nvPr/>
        </p:nvSpPr>
        <p:spPr>
          <a:xfrm>
            <a:off x="521206" y="448056"/>
            <a:ext cx="9889733" cy="640080"/>
          </a:xfrm>
          <a:prstGeom prst="rect">
            <a:avLst/>
          </a:prstGeom>
        </p:spPr>
        <p:txBody>
          <a:bodyPr vert="horz" lIns="91440" tIns="45720" rIns="91440" bIns="45720" rtlCol="0" anchor="b" anchorCtr="0">
            <a:normAutofit/>
          </a:bodyPr>
          <a:lstStyle>
            <a:lvl1pPr algn="l" defTabSz="914400" rtl="0" eaLnBrk="1" latinLnBrk="0" hangingPunct="1">
              <a:spcBef>
                <a:spcPct val="0"/>
              </a:spcBef>
              <a:buNone/>
              <a:defRPr sz="2800" kern="1200">
                <a:solidFill>
                  <a:schemeClr val="bg2">
                    <a:lumMod val="25000"/>
                  </a:schemeClr>
                </a:solidFill>
                <a:latin typeface="+mj-lt"/>
                <a:ea typeface="+mj-ea"/>
                <a:cs typeface="+mj-cs"/>
              </a:defRPr>
            </a:lvl1pPr>
          </a:lstStyle>
          <a:p>
            <a:r>
              <a:rPr lang="en-GB" b="1" dirty="0">
                <a:latin typeface="Twinkl" pitchFamily="2" charset="0"/>
              </a:rPr>
              <a:t>Medium Term Plans – Summer 1</a:t>
            </a:r>
          </a:p>
        </p:txBody>
      </p:sp>
      <p:pic>
        <p:nvPicPr>
          <p:cNvPr id="2" name="Picture 1">
            <a:extLst>
              <a:ext uri="{FF2B5EF4-FFF2-40B4-BE49-F238E27FC236}">
                <a16:creationId xmlns:a16="http://schemas.microsoft.com/office/drawing/2014/main" id="{B954C288-9DC3-40BC-A66F-89D0F2338ABD}"/>
              </a:ext>
            </a:extLst>
          </p:cNvPr>
          <p:cNvPicPr>
            <a:picLocks noChangeAspect="1"/>
          </p:cNvPicPr>
          <p:nvPr/>
        </p:nvPicPr>
        <p:blipFill>
          <a:blip r:embed="rId2"/>
          <a:stretch>
            <a:fillRect/>
          </a:stretch>
        </p:blipFill>
        <p:spPr>
          <a:xfrm>
            <a:off x="1471619" y="1261944"/>
            <a:ext cx="9248762" cy="5148000"/>
          </a:xfrm>
          <a:prstGeom prst="rect">
            <a:avLst/>
          </a:prstGeom>
        </p:spPr>
      </p:pic>
    </p:spTree>
    <p:extLst>
      <p:ext uri="{BB962C8B-B14F-4D97-AF65-F5344CB8AC3E}">
        <p14:creationId xmlns:p14="http://schemas.microsoft.com/office/powerpoint/2010/main" val="33474020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258453C-AA43-47CB-9E68-CDFA6329D464}"/>
              </a:ext>
            </a:extLst>
          </p:cNvPr>
          <p:cNvSpPr txBox="1">
            <a:spLocks/>
          </p:cNvSpPr>
          <p:nvPr/>
        </p:nvSpPr>
        <p:spPr>
          <a:xfrm>
            <a:off x="521206" y="448056"/>
            <a:ext cx="9889733" cy="640080"/>
          </a:xfrm>
          <a:prstGeom prst="rect">
            <a:avLst/>
          </a:prstGeom>
        </p:spPr>
        <p:txBody>
          <a:bodyPr vert="horz" lIns="91440" tIns="45720" rIns="91440" bIns="45720" rtlCol="0" anchor="b" anchorCtr="0">
            <a:normAutofit/>
          </a:bodyPr>
          <a:lstStyle>
            <a:lvl1pPr algn="l" defTabSz="914400" rtl="0" eaLnBrk="1" latinLnBrk="0" hangingPunct="1">
              <a:spcBef>
                <a:spcPct val="0"/>
              </a:spcBef>
              <a:buNone/>
              <a:defRPr sz="2800" kern="1200">
                <a:solidFill>
                  <a:schemeClr val="bg2">
                    <a:lumMod val="25000"/>
                  </a:schemeClr>
                </a:solidFill>
                <a:latin typeface="+mj-lt"/>
                <a:ea typeface="+mj-ea"/>
                <a:cs typeface="+mj-cs"/>
              </a:defRPr>
            </a:lvl1pPr>
          </a:lstStyle>
          <a:p>
            <a:r>
              <a:rPr lang="en-GB" b="1" dirty="0">
                <a:latin typeface="Twinkl" pitchFamily="2" charset="0"/>
              </a:rPr>
              <a:t>Medium Term Plans – Summer 2</a:t>
            </a:r>
          </a:p>
        </p:txBody>
      </p:sp>
      <p:pic>
        <p:nvPicPr>
          <p:cNvPr id="2" name="Picture 1">
            <a:extLst>
              <a:ext uri="{FF2B5EF4-FFF2-40B4-BE49-F238E27FC236}">
                <a16:creationId xmlns:a16="http://schemas.microsoft.com/office/drawing/2014/main" id="{48E11A89-072D-401F-B090-2F8B7E0D2D27}"/>
              </a:ext>
            </a:extLst>
          </p:cNvPr>
          <p:cNvPicPr>
            <a:picLocks noChangeAspect="1"/>
          </p:cNvPicPr>
          <p:nvPr/>
        </p:nvPicPr>
        <p:blipFill>
          <a:blip r:embed="rId2"/>
          <a:stretch>
            <a:fillRect/>
          </a:stretch>
        </p:blipFill>
        <p:spPr>
          <a:xfrm>
            <a:off x="1471619" y="1261944"/>
            <a:ext cx="9248762" cy="5148000"/>
          </a:xfrm>
          <a:prstGeom prst="rect">
            <a:avLst/>
          </a:prstGeom>
        </p:spPr>
      </p:pic>
    </p:spTree>
    <p:extLst>
      <p:ext uri="{BB962C8B-B14F-4D97-AF65-F5344CB8AC3E}">
        <p14:creationId xmlns:p14="http://schemas.microsoft.com/office/powerpoint/2010/main" val="25887774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E805E39-597B-46C2-B5F0-6D396BD5EFE8}"/>
              </a:ext>
            </a:extLst>
          </p:cNvPr>
          <p:cNvSpPr/>
          <p:nvPr/>
        </p:nvSpPr>
        <p:spPr>
          <a:xfrm>
            <a:off x="613272" y="1385626"/>
            <a:ext cx="10847185" cy="2031325"/>
          </a:xfrm>
          <a:prstGeom prst="rect">
            <a:avLst/>
          </a:prstGeom>
          <a:solidFill>
            <a:srgbClr val="F8CFB6"/>
          </a:solidFill>
          <a:ln w="28575">
            <a:solidFill>
              <a:srgbClr val="DD462F"/>
            </a:solidFill>
          </a:ln>
        </p:spPr>
        <p:txBody>
          <a:bodyPr wrap="square">
            <a:spAutoFit/>
          </a:bodyPr>
          <a:lstStyle/>
          <a:p>
            <a:pPr algn="just"/>
            <a:r>
              <a:rPr lang="en-GB" dirty="0">
                <a:solidFill>
                  <a:srgbClr val="000000"/>
                </a:solidFill>
                <a:latin typeface="Twinkl" pitchFamily="2" charset="0"/>
              </a:rPr>
              <a:t>To ensure a depth and accuracy of learning which builds upon prior learning, all classes undertake weekly Jigsaw PSHE lessons which follow a fully planned and spiralling/progressive PSHE scheme.</a:t>
            </a:r>
            <a:r>
              <a:rPr lang="en-GB" dirty="0">
                <a:latin typeface="Twinkl" pitchFamily="2" charset="0"/>
              </a:rPr>
              <a:t> Prior learning is also shown in the progression grids and the class floor books from the current and previous years. Discussions are had at the start of each lessons using the Piece numbers highlighted on the slides and the title slide which identifies which topic we are on. Unit recaps are also carried out at the start and end of each unit to ensure any gaps or misconceptions are addressed, corrected and accurate learning can be built upon. </a:t>
            </a:r>
          </a:p>
        </p:txBody>
      </p:sp>
      <p:sp>
        <p:nvSpPr>
          <p:cNvPr id="6" name="Title 1">
            <a:extLst>
              <a:ext uri="{FF2B5EF4-FFF2-40B4-BE49-F238E27FC236}">
                <a16:creationId xmlns:a16="http://schemas.microsoft.com/office/drawing/2014/main" id="{DFA7C8F7-D214-4F73-8F2B-1372045D9EDC}"/>
              </a:ext>
            </a:extLst>
          </p:cNvPr>
          <p:cNvSpPr txBox="1">
            <a:spLocks/>
          </p:cNvSpPr>
          <p:nvPr/>
        </p:nvSpPr>
        <p:spPr>
          <a:xfrm>
            <a:off x="521206" y="448056"/>
            <a:ext cx="9889733" cy="640080"/>
          </a:xfrm>
          <a:prstGeom prst="rect">
            <a:avLst/>
          </a:prstGeom>
        </p:spPr>
        <p:txBody>
          <a:bodyPr vert="horz" lIns="91440" tIns="45720" rIns="91440" bIns="45720" rtlCol="0" anchor="b" anchorCtr="0">
            <a:normAutofit/>
          </a:bodyPr>
          <a:lstStyle>
            <a:lvl1pPr algn="l" defTabSz="914400" rtl="0" eaLnBrk="1" latinLnBrk="0" hangingPunct="1">
              <a:spcBef>
                <a:spcPct val="0"/>
              </a:spcBef>
              <a:buNone/>
              <a:defRPr sz="2800" kern="1200">
                <a:solidFill>
                  <a:schemeClr val="bg2">
                    <a:lumMod val="25000"/>
                  </a:schemeClr>
                </a:solidFill>
                <a:latin typeface="+mj-lt"/>
                <a:ea typeface="+mj-ea"/>
                <a:cs typeface="+mj-cs"/>
              </a:defRPr>
            </a:lvl1pPr>
          </a:lstStyle>
          <a:p>
            <a:r>
              <a:rPr lang="en-GB" b="1" dirty="0">
                <a:latin typeface="Twinkl" pitchFamily="2" charset="0"/>
              </a:rPr>
              <a:t>Prior Learning</a:t>
            </a:r>
          </a:p>
        </p:txBody>
      </p:sp>
      <p:pic>
        <p:nvPicPr>
          <p:cNvPr id="4" name="Picture 3">
            <a:extLst>
              <a:ext uri="{FF2B5EF4-FFF2-40B4-BE49-F238E27FC236}">
                <a16:creationId xmlns:a16="http://schemas.microsoft.com/office/drawing/2014/main" id="{7305F79B-A54B-47DA-B717-0D8D910F2786}"/>
              </a:ext>
            </a:extLst>
          </p:cNvPr>
          <p:cNvPicPr>
            <a:picLocks noChangeAspect="1"/>
          </p:cNvPicPr>
          <p:nvPr/>
        </p:nvPicPr>
        <p:blipFill>
          <a:blip r:embed="rId2"/>
          <a:stretch>
            <a:fillRect/>
          </a:stretch>
        </p:blipFill>
        <p:spPr>
          <a:xfrm>
            <a:off x="6400287" y="3589196"/>
            <a:ext cx="5060170" cy="2820748"/>
          </a:xfrm>
          <a:prstGeom prst="rect">
            <a:avLst/>
          </a:prstGeom>
        </p:spPr>
      </p:pic>
      <p:pic>
        <p:nvPicPr>
          <p:cNvPr id="8" name="Picture 7">
            <a:extLst>
              <a:ext uri="{FF2B5EF4-FFF2-40B4-BE49-F238E27FC236}">
                <a16:creationId xmlns:a16="http://schemas.microsoft.com/office/drawing/2014/main" id="{442B899F-C6D6-41A5-BBA4-0430BFD65633}"/>
              </a:ext>
            </a:extLst>
          </p:cNvPr>
          <p:cNvPicPr>
            <a:picLocks noChangeAspect="1"/>
          </p:cNvPicPr>
          <p:nvPr/>
        </p:nvPicPr>
        <p:blipFill rotWithShape="1">
          <a:blip r:embed="rId3"/>
          <a:srcRect l="2972" t="2811" r="9396" b="5221"/>
          <a:stretch/>
        </p:blipFill>
        <p:spPr>
          <a:xfrm rot="16200000">
            <a:off x="2783571" y="2977365"/>
            <a:ext cx="2934776" cy="4106652"/>
          </a:xfrm>
          <a:prstGeom prst="rect">
            <a:avLst/>
          </a:prstGeom>
        </p:spPr>
      </p:pic>
      <p:sp>
        <p:nvSpPr>
          <p:cNvPr id="10" name="Arrow: Bent 9">
            <a:extLst>
              <a:ext uri="{FF2B5EF4-FFF2-40B4-BE49-F238E27FC236}">
                <a16:creationId xmlns:a16="http://schemas.microsoft.com/office/drawing/2014/main" id="{2A48239A-6706-4599-8C45-A0BA0CF00D75}"/>
              </a:ext>
            </a:extLst>
          </p:cNvPr>
          <p:cNvSpPr/>
          <p:nvPr/>
        </p:nvSpPr>
        <p:spPr>
          <a:xfrm rot="16200000" flipH="1">
            <a:off x="1560344" y="3211601"/>
            <a:ext cx="481833" cy="1465243"/>
          </a:xfrm>
          <a:prstGeom prst="bentArrow">
            <a:avLst>
              <a:gd name="adj1" fmla="val 14244"/>
              <a:gd name="adj2" fmla="val 32031"/>
              <a:gd name="adj3" fmla="val 25000"/>
              <a:gd name="adj4" fmla="val 70313"/>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1" name="Rectangle 10">
            <a:extLst>
              <a:ext uri="{FF2B5EF4-FFF2-40B4-BE49-F238E27FC236}">
                <a16:creationId xmlns:a16="http://schemas.microsoft.com/office/drawing/2014/main" id="{4E93BA46-138C-420B-9026-1E443FB7C54E}"/>
              </a:ext>
            </a:extLst>
          </p:cNvPr>
          <p:cNvSpPr/>
          <p:nvPr/>
        </p:nvSpPr>
        <p:spPr>
          <a:xfrm>
            <a:off x="347887" y="4228743"/>
            <a:ext cx="1753744" cy="738664"/>
          </a:xfrm>
          <a:prstGeom prst="rect">
            <a:avLst/>
          </a:prstGeom>
          <a:solidFill>
            <a:schemeClr val="bg1"/>
          </a:solidFill>
          <a:ln w="38100">
            <a:solidFill>
              <a:schemeClr val="accent2"/>
            </a:solidFill>
            <a:prstDash val="dash"/>
          </a:ln>
        </p:spPr>
        <p:txBody>
          <a:bodyPr wrap="square">
            <a:spAutoFit/>
          </a:bodyPr>
          <a:lstStyle/>
          <a:p>
            <a:pPr algn="ctr"/>
            <a:r>
              <a:rPr lang="en-GB" sz="1400" dirty="0">
                <a:solidFill>
                  <a:srgbClr val="000000"/>
                </a:solidFill>
                <a:latin typeface="Twinkl" pitchFamily="2" charset="0"/>
              </a:rPr>
              <a:t>LO’s highlighted on every page to allow accurate recap.</a:t>
            </a:r>
            <a:endParaRPr lang="en-GB" sz="1400" dirty="0"/>
          </a:p>
        </p:txBody>
      </p:sp>
      <p:sp>
        <p:nvSpPr>
          <p:cNvPr id="12" name="Arrow: Left 11">
            <a:extLst>
              <a:ext uri="{FF2B5EF4-FFF2-40B4-BE49-F238E27FC236}">
                <a16:creationId xmlns:a16="http://schemas.microsoft.com/office/drawing/2014/main" id="{C3E8D260-FA9D-417C-9F03-2ED98B38E608}"/>
              </a:ext>
            </a:extLst>
          </p:cNvPr>
          <p:cNvSpPr/>
          <p:nvPr/>
        </p:nvSpPr>
        <p:spPr>
          <a:xfrm>
            <a:off x="1965648" y="5597421"/>
            <a:ext cx="523576" cy="363556"/>
          </a:xfrm>
          <a:prstGeom prst="leftArrow">
            <a:avLst>
              <a:gd name="adj1" fmla="val 21210"/>
              <a:gd name="adj2" fmla="val 31995"/>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325FC8BC-25BE-44A7-B535-D2C95142C29D}"/>
              </a:ext>
            </a:extLst>
          </p:cNvPr>
          <p:cNvSpPr/>
          <p:nvPr/>
        </p:nvSpPr>
        <p:spPr>
          <a:xfrm>
            <a:off x="410767" y="5111008"/>
            <a:ext cx="1458879" cy="1446550"/>
          </a:xfrm>
          <a:prstGeom prst="rect">
            <a:avLst/>
          </a:prstGeom>
          <a:solidFill>
            <a:schemeClr val="bg1"/>
          </a:solidFill>
          <a:ln w="38100">
            <a:solidFill>
              <a:schemeClr val="accent2"/>
            </a:solidFill>
            <a:prstDash val="dash"/>
          </a:ln>
        </p:spPr>
        <p:txBody>
          <a:bodyPr wrap="square">
            <a:spAutoFit/>
          </a:bodyPr>
          <a:lstStyle/>
          <a:p>
            <a:pPr algn="ctr"/>
            <a:r>
              <a:rPr lang="en-GB" sz="1100" dirty="0">
                <a:solidFill>
                  <a:srgbClr val="000000"/>
                </a:solidFill>
                <a:latin typeface="Twinkl" pitchFamily="2" charset="0"/>
              </a:rPr>
              <a:t>Visuals to show what was learnt in the lesson as well as write ups, help all pupils access the recap of prior learning, even in EYFS.</a:t>
            </a:r>
            <a:endParaRPr lang="en-GB" sz="1100" dirty="0"/>
          </a:p>
        </p:txBody>
      </p:sp>
    </p:spTree>
    <p:extLst>
      <p:ext uri="{BB962C8B-B14F-4D97-AF65-F5344CB8AC3E}">
        <p14:creationId xmlns:p14="http://schemas.microsoft.com/office/powerpoint/2010/main" val="14135281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E805E39-597B-46C2-B5F0-6D396BD5EFE8}"/>
              </a:ext>
            </a:extLst>
          </p:cNvPr>
          <p:cNvSpPr/>
          <p:nvPr/>
        </p:nvSpPr>
        <p:spPr>
          <a:xfrm>
            <a:off x="613272" y="1310125"/>
            <a:ext cx="10976473" cy="2308324"/>
          </a:xfrm>
          <a:prstGeom prst="rect">
            <a:avLst/>
          </a:prstGeom>
          <a:solidFill>
            <a:srgbClr val="F8CFB6"/>
          </a:solidFill>
          <a:ln w="28575">
            <a:solidFill>
              <a:srgbClr val="DD462F"/>
            </a:solidFill>
          </a:ln>
        </p:spPr>
        <p:txBody>
          <a:bodyPr wrap="square">
            <a:spAutoFit/>
          </a:bodyPr>
          <a:lstStyle/>
          <a:p>
            <a:pPr algn="just"/>
            <a:r>
              <a:rPr lang="en-GB" dirty="0">
                <a:solidFill>
                  <a:srgbClr val="000000"/>
                </a:solidFill>
                <a:latin typeface="Twinkl" pitchFamily="2" charset="0"/>
              </a:rPr>
              <a:t>Knowledge Organisers (KO’s are available for teachers to use in each lesson, however, unlike other foundation subjects, PSHE is recorded in one class floor book, so children do not use the KO’s in the same way as they may in History or Science for example. Additionally, due to the complex needs in our individual classes, KO’s are not used in the same way in each class or by each year group. Teachers use their knowledge of their children and their teacher judgement to determine how these KO’s are used in each classroom during PSHE. Some teachers use them in their floor books, some teachers may refer to them when adapting planning and ensuring all content is covered and others may use the vocabulary but not the document itself. Here is an example of some we have access to through Jigsaw PSHE…</a:t>
            </a:r>
            <a:endParaRPr lang="en-GB" dirty="0">
              <a:latin typeface="Twinkl" pitchFamily="2" charset="0"/>
            </a:endParaRPr>
          </a:p>
        </p:txBody>
      </p:sp>
      <p:sp>
        <p:nvSpPr>
          <p:cNvPr id="6" name="Title 1">
            <a:extLst>
              <a:ext uri="{FF2B5EF4-FFF2-40B4-BE49-F238E27FC236}">
                <a16:creationId xmlns:a16="http://schemas.microsoft.com/office/drawing/2014/main" id="{DFA7C8F7-D214-4F73-8F2B-1372045D9EDC}"/>
              </a:ext>
            </a:extLst>
          </p:cNvPr>
          <p:cNvSpPr txBox="1">
            <a:spLocks/>
          </p:cNvSpPr>
          <p:nvPr/>
        </p:nvSpPr>
        <p:spPr>
          <a:xfrm>
            <a:off x="521206" y="448056"/>
            <a:ext cx="9889733" cy="640080"/>
          </a:xfrm>
          <a:prstGeom prst="rect">
            <a:avLst/>
          </a:prstGeom>
        </p:spPr>
        <p:txBody>
          <a:bodyPr vert="horz" lIns="91440" tIns="45720" rIns="91440" bIns="45720" rtlCol="0" anchor="b" anchorCtr="0">
            <a:normAutofit/>
          </a:bodyPr>
          <a:lstStyle>
            <a:lvl1pPr algn="l" defTabSz="914400" rtl="0" eaLnBrk="1" latinLnBrk="0" hangingPunct="1">
              <a:spcBef>
                <a:spcPct val="0"/>
              </a:spcBef>
              <a:buNone/>
              <a:defRPr sz="2800" kern="1200">
                <a:solidFill>
                  <a:schemeClr val="bg2">
                    <a:lumMod val="25000"/>
                  </a:schemeClr>
                </a:solidFill>
                <a:latin typeface="+mj-lt"/>
                <a:ea typeface="+mj-ea"/>
                <a:cs typeface="+mj-cs"/>
              </a:defRPr>
            </a:lvl1pPr>
          </a:lstStyle>
          <a:p>
            <a:r>
              <a:rPr lang="en-GB" b="1" dirty="0">
                <a:latin typeface="Twinkl" pitchFamily="2" charset="0"/>
              </a:rPr>
              <a:t>Knowledge Organisers</a:t>
            </a:r>
          </a:p>
        </p:txBody>
      </p:sp>
      <p:pic>
        <p:nvPicPr>
          <p:cNvPr id="4" name="Picture 3">
            <a:extLst>
              <a:ext uri="{FF2B5EF4-FFF2-40B4-BE49-F238E27FC236}">
                <a16:creationId xmlns:a16="http://schemas.microsoft.com/office/drawing/2014/main" id="{0B627775-D0C6-447C-9C85-690CA016F9D1}"/>
              </a:ext>
            </a:extLst>
          </p:cNvPr>
          <p:cNvPicPr>
            <a:picLocks noChangeAspect="1"/>
          </p:cNvPicPr>
          <p:nvPr/>
        </p:nvPicPr>
        <p:blipFill>
          <a:blip r:embed="rId2"/>
          <a:stretch>
            <a:fillRect/>
          </a:stretch>
        </p:blipFill>
        <p:spPr>
          <a:xfrm>
            <a:off x="7412186" y="3650607"/>
            <a:ext cx="2529310" cy="1800000"/>
          </a:xfrm>
          <a:prstGeom prst="rect">
            <a:avLst/>
          </a:prstGeom>
        </p:spPr>
      </p:pic>
      <p:pic>
        <p:nvPicPr>
          <p:cNvPr id="7" name="Picture 6">
            <a:extLst>
              <a:ext uri="{FF2B5EF4-FFF2-40B4-BE49-F238E27FC236}">
                <a16:creationId xmlns:a16="http://schemas.microsoft.com/office/drawing/2014/main" id="{A0B35062-E16E-4EEB-AD6C-78E55FF2E7D2}"/>
              </a:ext>
            </a:extLst>
          </p:cNvPr>
          <p:cNvPicPr>
            <a:picLocks noChangeAspect="1"/>
          </p:cNvPicPr>
          <p:nvPr/>
        </p:nvPicPr>
        <p:blipFill>
          <a:blip r:embed="rId3"/>
          <a:stretch>
            <a:fillRect/>
          </a:stretch>
        </p:blipFill>
        <p:spPr>
          <a:xfrm>
            <a:off x="3983142" y="3664591"/>
            <a:ext cx="2529310" cy="1800000"/>
          </a:xfrm>
          <a:prstGeom prst="rect">
            <a:avLst/>
          </a:prstGeom>
        </p:spPr>
      </p:pic>
      <p:pic>
        <p:nvPicPr>
          <p:cNvPr id="9" name="Picture 8">
            <a:extLst>
              <a:ext uri="{FF2B5EF4-FFF2-40B4-BE49-F238E27FC236}">
                <a16:creationId xmlns:a16="http://schemas.microsoft.com/office/drawing/2014/main" id="{957AB861-D6AF-4F73-BF3F-7EF860E0C54B}"/>
              </a:ext>
            </a:extLst>
          </p:cNvPr>
          <p:cNvPicPr>
            <a:picLocks noChangeAspect="1"/>
          </p:cNvPicPr>
          <p:nvPr/>
        </p:nvPicPr>
        <p:blipFill>
          <a:blip r:embed="rId4"/>
          <a:stretch>
            <a:fillRect/>
          </a:stretch>
        </p:blipFill>
        <p:spPr>
          <a:xfrm>
            <a:off x="554098" y="3664591"/>
            <a:ext cx="2529310" cy="1800000"/>
          </a:xfrm>
          <a:prstGeom prst="rect">
            <a:avLst/>
          </a:prstGeom>
        </p:spPr>
      </p:pic>
      <p:pic>
        <p:nvPicPr>
          <p:cNvPr id="8" name="Picture 7">
            <a:extLst>
              <a:ext uri="{FF2B5EF4-FFF2-40B4-BE49-F238E27FC236}">
                <a16:creationId xmlns:a16="http://schemas.microsoft.com/office/drawing/2014/main" id="{A39CDEBD-2CC5-40CE-B4D8-DCC961FAE6EC}"/>
              </a:ext>
            </a:extLst>
          </p:cNvPr>
          <p:cNvPicPr>
            <a:picLocks noChangeAspect="1"/>
          </p:cNvPicPr>
          <p:nvPr/>
        </p:nvPicPr>
        <p:blipFill>
          <a:blip r:embed="rId5"/>
          <a:stretch>
            <a:fillRect/>
          </a:stretch>
        </p:blipFill>
        <p:spPr>
          <a:xfrm>
            <a:off x="2293787" y="4779765"/>
            <a:ext cx="2529310" cy="1800000"/>
          </a:xfrm>
          <a:prstGeom prst="rect">
            <a:avLst/>
          </a:prstGeom>
        </p:spPr>
      </p:pic>
      <p:pic>
        <p:nvPicPr>
          <p:cNvPr id="5" name="Picture 4">
            <a:extLst>
              <a:ext uri="{FF2B5EF4-FFF2-40B4-BE49-F238E27FC236}">
                <a16:creationId xmlns:a16="http://schemas.microsoft.com/office/drawing/2014/main" id="{C6183D4A-CAF0-4C95-9F4A-D28D9F914688}"/>
              </a:ext>
            </a:extLst>
          </p:cNvPr>
          <p:cNvPicPr>
            <a:picLocks noChangeAspect="1"/>
          </p:cNvPicPr>
          <p:nvPr/>
        </p:nvPicPr>
        <p:blipFill>
          <a:blip r:embed="rId6"/>
          <a:stretch>
            <a:fillRect/>
          </a:stretch>
        </p:blipFill>
        <p:spPr>
          <a:xfrm>
            <a:off x="5675797" y="4779765"/>
            <a:ext cx="2529310" cy="1800000"/>
          </a:xfrm>
          <a:prstGeom prst="rect">
            <a:avLst/>
          </a:prstGeom>
        </p:spPr>
      </p:pic>
      <p:pic>
        <p:nvPicPr>
          <p:cNvPr id="2" name="Picture 1">
            <a:extLst>
              <a:ext uri="{FF2B5EF4-FFF2-40B4-BE49-F238E27FC236}">
                <a16:creationId xmlns:a16="http://schemas.microsoft.com/office/drawing/2014/main" id="{6E62E69B-EE72-4904-8CFC-FFDFDE34209F}"/>
              </a:ext>
            </a:extLst>
          </p:cNvPr>
          <p:cNvPicPr>
            <a:picLocks noChangeAspect="1"/>
          </p:cNvPicPr>
          <p:nvPr/>
        </p:nvPicPr>
        <p:blipFill>
          <a:blip r:embed="rId7"/>
          <a:stretch>
            <a:fillRect/>
          </a:stretch>
        </p:blipFill>
        <p:spPr>
          <a:xfrm>
            <a:off x="9057807" y="4779765"/>
            <a:ext cx="2529310" cy="1800000"/>
          </a:xfrm>
          <a:prstGeom prst="rect">
            <a:avLst/>
          </a:prstGeom>
        </p:spPr>
      </p:pic>
    </p:spTree>
    <p:extLst>
      <p:ext uri="{BB962C8B-B14F-4D97-AF65-F5344CB8AC3E}">
        <p14:creationId xmlns:p14="http://schemas.microsoft.com/office/powerpoint/2010/main" val="35636489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2995DB54-CD44-4B88-A24A-8D55BCA52B60}"/>
              </a:ext>
            </a:extLst>
          </p:cNvPr>
          <p:cNvSpPr>
            <a:spLocks noGrp="1"/>
          </p:cNvSpPr>
          <p:nvPr>
            <p:ph sz="quarter" idx="10"/>
          </p:nvPr>
        </p:nvSpPr>
        <p:spPr>
          <a:xfrm>
            <a:off x="521207" y="1905345"/>
            <a:ext cx="4923248" cy="3047310"/>
          </a:xfrm>
          <a:solidFill>
            <a:srgbClr val="F8CFB6"/>
          </a:solidFill>
          <a:ln w="28575">
            <a:solidFill>
              <a:srgbClr val="D24726"/>
            </a:solidFill>
          </a:ln>
        </p:spPr>
        <p:txBody>
          <a:bodyPr>
            <a:noAutofit/>
          </a:bodyPr>
          <a:lstStyle/>
          <a:p>
            <a:pPr algn="just">
              <a:lnSpc>
                <a:spcPct val="100000"/>
              </a:lnSpc>
            </a:pPr>
            <a:r>
              <a:rPr lang="en-GB" sz="1500" dirty="0">
                <a:solidFill>
                  <a:schemeClr val="tx1"/>
                </a:solidFill>
                <a:latin typeface="Twinkl" pitchFamily="2" charset="0"/>
              </a:rPr>
              <a:t>At Abingdon, we aim to enhance and enrich the lives of children by enabling them to have access to a variety a fantastic learning opportunities within and beyond the curriculum. We believe PSHE Education, British Values and the SMSC (spiritual, moral, social and cultural) development has a crucial role in preparing pupils for the world outside, helping them to develop the skills and attributes they need to thrive and achieve their full potential. Our enhancement calendar enables us to include a variety of events, talks, assemblies, and discussions into our curriculum and ensures children gain a holistic view of the world around them.</a:t>
            </a:r>
          </a:p>
        </p:txBody>
      </p:sp>
      <p:sp>
        <p:nvSpPr>
          <p:cNvPr id="8" name="Title 1">
            <a:extLst>
              <a:ext uri="{FF2B5EF4-FFF2-40B4-BE49-F238E27FC236}">
                <a16:creationId xmlns:a16="http://schemas.microsoft.com/office/drawing/2014/main" id="{82E75D89-3041-4513-B45A-C5D795AF9B56}"/>
              </a:ext>
            </a:extLst>
          </p:cNvPr>
          <p:cNvSpPr txBox="1">
            <a:spLocks/>
          </p:cNvSpPr>
          <p:nvPr/>
        </p:nvSpPr>
        <p:spPr>
          <a:xfrm>
            <a:off x="521207" y="448056"/>
            <a:ext cx="10241868" cy="640080"/>
          </a:xfrm>
          <a:prstGeom prst="rect">
            <a:avLst/>
          </a:prstGeom>
        </p:spPr>
        <p:txBody>
          <a:bodyPr vert="horz" lIns="91440" tIns="45720" rIns="91440" bIns="45720" rtlCol="0" anchor="b" anchorCtr="0">
            <a:normAutofit/>
          </a:bodyPr>
          <a:lstStyle>
            <a:lvl1pPr algn="l" defTabSz="914400" rtl="0" eaLnBrk="1" latinLnBrk="0" hangingPunct="1">
              <a:spcBef>
                <a:spcPct val="0"/>
              </a:spcBef>
              <a:buNone/>
              <a:defRPr sz="2800" kern="1200">
                <a:solidFill>
                  <a:schemeClr val="bg2">
                    <a:lumMod val="25000"/>
                  </a:schemeClr>
                </a:solidFill>
                <a:latin typeface="+mj-lt"/>
                <a:ea typeface="+mj-ea"/>
                <a:cs typeface="+mj-cs"/>
              </a:defRPr>
            </a:lvl1pPr>
          </a:lstStyle>
          <a:p>
            <a:r>
              <a:rPr lang="en-GB" b="1">
                <a:latin typeface="Twinkl" pitchFamily="2" charset="0"/>
              </a:rPr>
              <a:t>Whole School PSHE Events</a:t>
            </a:r>
            <a:endParaRPr lang="en-GB" b="1" dirty="0">
              <a:latin typeface="Twinkl" pitchFamily="2" charset="0"/>
            </a:endParaRPr>
          </a:p>
        </p:txBody>
      </p:sp>
      <p:pic>
        <p:nvPicPr>
          <p:cNvPr id="10" name="Picture 9">
            <a:extLst>
              <a:ext uri="{FF2B5EF4-FFF2-40B4-BE49-F238E27FC236}">
                <a16:creationId xmlns:a16="http://schemas.microsoft.com/office/drawing/2014/main" id="{38898929-9206-42C3-B385-F566F183D195}"/>
              </a:ext>
            </a:extLst>
          </p:cNvPr>
          <p:cNvPicPr>
            <a:picLocks noChangeAspect="1"/>
          </p:cNvPicPr>
          <p:nvPr/>
        </p:nvPicPr>
        <p:blipFill>
          <a:blip r:embed="rId2"/>
          <a:stretch>
            <a:fillRect/>
          </a:stretch>
        </p:blipFill>
        <p:spPr>
          <a:xfrm>
            <a:off x="7545686" y="4666507"/>
            <a:ext cx="2400000" cy="1800000"/>
          </a:xfrm>
          <a:prstGeom prst="rect">
            <a:avLst/>
          </a:prstGeom>
        </p:spPr>
      </p:pic>
      <p:pic>
        <p:nvPicPr>
          <p:cNvPr id="16" name="Picture 15">
            <a:extLst>
              <a:ext uri="{FF2B5EF4-FFF2-40B4-BE49-F238E27FC236}">
                <a16:creationId xmlns:a16="http://schemas.microsoft.com/office/drawing/2014/main" id="{20850D5F-0AC0-46A5-BBF0-6517D69D0D02}"/>
              </a:ext>
            </a:extLst>
          </p:cNvPr>
          <p:cNvPicPr>
            <a:picLocks noChangeAspect="1"/>
          </p:cNvPicPr>
          <p:nvPr/>
        </p:nvPicPr>
        <p:blipFill>
          <a:blip r:embed="rId3"/>
          <a:stretch>
            <a:fillRect/>
          </a:stretch>
        </p:blipFill>
        <p:spPr>
          <a:xfrm>
            <a:off x="7588605" y="2758419"/>
            <a:ext cx="2400000" cy="1800000"/>
          </a:xfrm>
          <a:prstGeom prst="rect">
            <a:avLst/>
          </a:prstGeom>
        </p:spPr>
      </p:pic>
      <p:pic>
        <p:nvPicPr>
          <p:cNvPr id="18" name="Picture 17">
            <a:extLst>
              <a:ext uri="{FF2B5EF4-FFF2-40B4-BE49-F238E27FC236}">
                <a16:creationId xmlns:a16="http://schemas.microsoft.com/office/drawing/2014/main" id="{DA97E340-1DCC-43B8-BE0D-80655CF0D760}"/>
              </a:ext>
            </a:extLst>
          </p:cNvPr>
          <p:cNvPicPr>
            <a:picLocks noChangeAspect="1"/>
          </p:cNvPicPr>
          <p:nvPr/>
        </p:nvPicPr>
        <p:blipFill>
          <a:blip r:embed="rId4"/>
          <a:stretch>
            <a:fillRect/>
          </a:stretch>
        </p:blipFill>
        <p:spPr>
          <a:xfrm>
            <a:off x="6118685" y="2758419"/>
            <a:ext cx="1350000" cy="1800000"/>
          </a:xfrm>
          <a:prstGeom prst="rect">
            <a:avLst/>
          </a:prstGeom>
        </p:spPr>
      </p:pic>
      <p:pic>
        <p:nvPicPr>
          <p:cNvPr id="20" name="Picture 19">
            <a:extLst>
              <a:ext uri="{FF2B5EF4-FFF2-40B4-BE49-F238E27FC236}">
                <a16:creationId xmlns:a16="http://schemas.microsoft.com/office/drawing/2014/main" id="{D4942EA9-7897-428D-A789-5E6B93276266}"/>
              </a:ext>
            </a:extLst>
          </p:cNvPr>
          <p:cNvPicPr>
            <a:picLocks noChangeAspect="1"/>
          </p:cNvPicPr>
          <p:nvPr/>
        </p:nvPicPr>
        <p:blipFill rotWithShape="1">
          <a:blip r:embed="rId5"/>
          <a:srcRect t="26063"/>
          <a:stretch/>
        </p:blipFill>
        <p:spPr>
          <a:xfrm>
            <a:off x="7545686" y="1319462"/>
            <a:ext cx="2400000" cy="1330869"/>
          </a:xfrm>
          <a:prstGeom prst="rect">
            <a:avLst/>
          </a:prstGeom>
        </p:spPr>
      </p:pic>
      <p:pic>
        <p:nvPicPr>
          <p:cNvPr id="28" name="Picture 27">
            <a:extLst>
              <a:ext uri="{FF2B5EF4-FFF2-40B4-BE49-F238E27FC236}">
                <a16:creationId xmlns:a16="http://schemas.microsoft.com/office/drawing/2014/main" id="{8223A497-E309-484B-B150-56EA7342FFFC}"/>
              </a:ext>
            </a:extLst>
          </p:cNvPr>
          <p:cNvPicPr>
            <a:picLocks noChangeAspect="1"/>
          </p:cNvPicPr>
          <p:nvPr/>
        </p:nvPicPr>
        <p:blipFill rotWithShape="1">
          <a:blip r:embed="rId6"/>
          <a:srcRect l="8502" r="9330"/>
          <a:stretch/>
        </p:blipFill>
        <p:spPr>
          <a:xfrm>
            <a:off x="10117638" y="2758419"/>
            <a:ext cx="1109271" cy="1800000"/>
          </a:xfrm>
          <a:prstGeom prst="rect">
            <a:avLst/>
          </a:prstGeom>
        </p:spPr>
      </p:pic>
    </p:spTree>
    <p:extLst>
      <p:ext uri="{BB962C8B-B14F-4D97-AF65-F5344CB8AC3E}">
        <p14:creationId xmlns:p14="http://schemas.microsoft.com/office/powerpoint/2010/main" val="14214636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0955B-88A1-4059-9A93-475C134FA584}"/>
              </a:ext>
            </a:extLst>
          </p:cNvPr>
          <p:cNvSpPr>
            <a:spLocks noGrp="1"/>
          </p:cNvSpPr>
          <p:nvPr>
            <p:ph type="title"/>
          </p:nvPr>
        </p:nvSpPr>
        <p:spPr>
          <a:xfrm>
            <a:off x="521207" y="448056"/>
            <a:ext cx="10241868" cy="640080"/>
          </a:xfrm>
        </p:spPr>
        <p:txBody>
          <a:bodyPr>
            <a:normAutofit/>
          </a:bodyPr>
          <a:lstStyle/>
          <a:p>
            <a:r>
              <a:rPr lang="en-GB" b="1" dirty="0">
                <a:latin typeface="Twinkl" pitchFamily="2" charset="0"/>
              </a:rPr>
              <a:t>Abingdon Enhancement Calendar</a:t>
            </a:r>
          </a:p>
        </p:txBody>
      </p:sp>
      <p:sp>
        <p:nvSpPr>
          <p:cNvPr id="5" name="AutoShape 6" descr="Picture1.png">
            <a:extLst>
              <a:ext uri="{FF2B5EF4-FFF2-40B4-BE49-F238E27FC236}">
                <a16:creationId xmlns:a16="http://schemas.microsoft.com/office/drawing/2014/main" id="{52DE5ACC-C076-48B8-A1E9-A14E1AE36274}"/>
              </a:ext>
            </a:extLst>
          </p:cNvPr>
          <p:cNvSpPr>
            <a:spLocks noChangeAspect="1" noChangeArrowheads="1"/>
          </p:cNvSpPr>
          <p:nvPr/>
        </p:nvSpPr>
        <p:spPr bwMode="auto">
          <a:xfrm>
            <a:off x="6213423" y="3321571"/>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Picture 3">
            <a:extLst>
              <a:ext uri="{FF2B5EF4-FFF2-40B4-BE49-F238E27FC236}">
                <a16:creationId xmlns:a16="http://schemas.microsoft.com/office/drawing/2014/main" id="{E3DAD488-9955-4CDB-A901-A28181B38EE9}"/>
              </a:ext>
            </a:extLst>
          </p:cNvPr>
          <p:cNvPicPr>
            <a:picLocks noChangeAspect="1"/>
          </p:cNvPicPr>
          <p:nvPr/>
        </p:nvPicPr>
        <p:blipFill>
          <a:blip r:embed="rId2"/>
          <a:stretch>
            <a:fillRect/>
          </a:stretch>
        </p:blipFill>
        <p:spPr>
          <a:xfrm>
            <a:off x="1313260" y="2131967"/>
            <a:ext cx="4609855" cy="2880000"/>
          </a:xfrm>
          <a:prstGeom prst="rect">
            <a:avLst/>
          </a:prstGeom>
        </p:spPr>
      </p:pic>
      <p:pic>
        <p:nvPicPr>
          <p:cNvPr id="6" name="Picture 5">
            <a:extLst>
              <a:ext uri="{FF2B5EF4-FFF2-40B4-BE49-F238E27FC236}">
                <a16:creationId xmlns:a16="http://schemas.microsoft.com/office/drawing/2014/main" id="{646EAE33-5CE2-40B8-88BF-F79255BF4CC5}"/>
              </a:ext>
            </a:extLst>
          </p:cNvPr>
          <p:cNvPicPr>
            <a:picLocks noChangeAspect="1"/>
          </p:cNvPicPr>
          <p:nvPr/>
        </p:nvPicPr>
        <p:blipFill>
          <a:blip r:embed="rId3"/>
          <a:stretch>
            <a:fillRect/>
          </a:stretch>
        </p:blipFill>
        <p:spPr>
          <a:xfrm>
            <a:off x="6107406" y="3198306"/>
            <a:ext cx="4609855" cy="2880000"/>
          </a:xfrm>
          <a:prstGeom prst="rect">
            <a:avLst/>
          </a:prstGeom>
        </p:spPr>
      </p:pic>
      <p:pic>
        <p:nvPicPr>
          <p:cNvPr id="8" name="Picture 7">
            <a:extLst>
              <a:ext uri="{FF2B5EF4-FFF2-40B4-BE49-F238E27FC236}">
                <a16:creationId xmlns:a16="http://schemas.microsoft.com/office/drawing/2014/main" id="{5B393307-A37D-4E14-BD9D-56700B460A0C}"/>
              </a:ext>
            </a:extLst>
          </p:cNvPr>
          <p:cNvPicPr>
            <a:picLocks noChangeAspect="1"/>
          </p:cNvPicPr>
          <p:nvPr/>
        </p:nvPicPr>
        <p:blipFill rotWithShape="1">
          <a:blip r:embed="rId4"/>
          <a:srcRect l="10958" t="413" r="23895" b="-413"/>
          <a:stretch/>
        </p:blipFill>
        <p:spPr>
          <a:xfrm rot="5400000">
            <a:off x="1284944" y="1230535"/>
            <a:ext cx="773708" cy="890724"/>
          </a:xfrm>
          <a:prstGeom prst="rect">
            <a:avLst/>
          </a:prstGeom>
        </p:spPr>
      </p:pic>
      <p:sp>
        <p:nvSpPr>
          <p:cNvPr id="12" name="Rectangle 11">
            <a:extLst>
              <a:ext uri="{FF2B5EF4-FFF2-40B4-BE49-F238E27FC236}">
                <a16:creationId xmlns:a16="http://schemas.microsoft.com/office/drawing/2014/main" id="{A898BD46-81AF-435C-913F-4FDAFDAC956B}"/>
              </a:ext>
            </a:extLst>
          </p:cNvPr>
          <p:cNvSpPr/>
          <p:nvPr/>
        </p:nvSpPr>
        <p:spPr>
          <a:xfrm>
            <a:off x="1889318" y="1287910"/>
            <a:ext cx="1686064" cy="369332"/>
          </a:xfrm>
          <a:prstGeom prst="rect">
            <a:avLst/>
          </a:prstGeom>
          <a:solidFill>
            <a:schemeClr val="bg1"/>
          </a:solidFill>
          <a:ln w="12700">
            <a:solidFill>
              <a:schemeClr val="accent2"/>
            </a:solidFill>
            <a:prstDash val="dash"/>
          </a:ln>
        </p:spPr>
        <p:txBody>
          <a:bodyPr wrap="square">
            <a:spAutoFit/>
          </a:bodyPr>
          <a:lstStyle/>
          <a:p>
            <a:pPr algn="ctr"/>
            <a:r>
              <a:rPr lang="en-GB" sz="900" dirty="0">
                <a:solidFill>
                  <a:srgbClr val="000000"/>
                </a:solidFill>
                <a:latin typeface="Twinkl" pitchFamily="2" charset="0"/>
              </a:rPr>
              <a:t>International Poetry Day – English Cross-Curricular Link</a:t>
            </a:r>
            <a:endParaRPr lang="en-GB" sz="900" dirty="0"/>
          </a:p>
        </p:txBody>
      </p:sp>
      <p:pic>
        <p:nvPicPr>
          <p:cNvPr id="9" name="Picture 8">
            <a:extLst>
              <a:ext uri="{FF2B5EF4-FFF2-40B4-BE49-F238E27FC236}">
                <a16:creationId xmlns:a16="http://schemas.microsoft.com/office/drawing/2014/main" id="{3CCB9EFA-FAD3-43A8-9030-2CC6BAB0F416}"/>
              </a:ext>
            </a:extLst>
          </p:cNvPr>
          <p:cNvPicPr>
            <a:picLocks noChangeAspect="1"/>
          </p:cNvPicPr>
          <p:nvPr/>
        </p:nvPicPr>
        <p:blipFill>
          <a:blip r:embed="rId5"/>
          <a:stretch>
            <a:fillRect/>
          </a:stretch>
        </p:blipFill>
        <p:spPr>
          <a:xfrm>
            <a:off x="8430513" y="1334698"/>
            <a:ext cx="2213575" cy="951165"/>
          </a:xfrm>
          <a:prstGeom prst="rect">
            <a:avLst/>
          </a:prstGeom>
        </p:spPr>
      </p:pic>
      <p:grpSp>
        <p:nvGrpSpPr>
          <p:cNvPr id="10" name="Group 9">
            <a:extLst>
              <a:ext uri="{FF2B5EF4-FFF2-40B4-BE49-F238E27FC236}">
                <a16:creationId xmlns:a16="http://schemas.microsoft.com/office/drawing/2014/main" id="{AB15DD8F-678A-4A43-8FA8-DFF98B3BB30D}"/>
              </a:ext>
            </a:extLst>
          </p:cNvPr>
          <p:cNvGrpSpPr/>
          <p:nvPr/>
        </p:nvGrpSpPr>
        <p:grpSpPr>
          <a:xfrm>
            <a:off x="4192409" y="1266309"/>
            <a:ext cx="2117123" cy="773707"/>
            <a:chOff x="6211628" y="1234104"/>
            <a:chExt cx="2880001" cy="1080001"/>
          </a:xfrm>
        </p:grpSpPr>
        <p:pic>
          <p:nvPicPr>
            <p:cNvPr id="1026" name="Picture 2" descr="Image">
              <a:extLst>
                <a:ext uri="{FF2B5EF4-FFF2-40B4-BE49-F238E27FC236}">
                  <a16:creationId xmlns:a16="http://schemas.microsoft.com/office/drawing/2014/main" id="{33834098-301B-4A4D-815E-9AB96682DC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11628" y="1234104"/>
              <a:ext cx="144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a:extLst>
                <a:ext uri="{FF2B5EF4-FFF2-40B4-BE49-F238E27FC236}">
                  <a16:creationId xmlns:a16="http://schemas.microsoft.com/office/drawing/2014/main" id="{73A58DF7-5237-4762-BFB1-83517700259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51628" y="1234104"/>
              <a:ext cx="1440001" cy="1080001"/>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Rectangle 16">
            <a:extLst>
              <a:ext uri="{FF2B5EF4-FFF2-40B4-BE49-F238E27FC236}">
                <a16:creationId xmlns:a16="http://schemas.microsoft.com/office/drawing/2014/main" id="{D0FE8D52-1D1F-4D07-913D-92047827DF8D}"/>
              </a:ext>
            </a:extLst>
          </p:cNvPr>
          <p:cNvSpPr/>
          <p:nvPr/>
        </p:nvSpPr>
        <p:spPr>
          <a:xfrm>
            <a:off x="5664954" y="1871773"/>
            <a:ext cx="644577" cy="230832"/>
          </a:xfrm>
          <a:prstGeom prst="rect">
            <a:avLst/>
          </a:prstGeom>
          <a:solidFill>
            <a:schemeClr val="bg1"/>
          </a:solidFill>
          <a:ln w="12700">
            <a:solidFill>
              <a:schemeClr val="accent2"/>
            </a:solidFill>
            <a:prstDash val="dash"/>
          </a:ln>
        </p:spPr>
        <p:txBody>
          <a:bodyPr wrap="square">
            <a:spAutoFit/>
          </a:bodyPr>
          <a:lstStyle/>
          <a:p>
            <a:pPr algn="ctr"/>
            <a:r>
              <a:rPr lang="en-GB" sz="900" dirty="0">
                <a:solidFill>
                  <a:srgbClr val="000000"/>
                </a:solidFill>
                <a:latin typeface="Twinkl" pitchFamily="2" charset="0"/>
              </a:rPr>
              <a:t>Harvest</a:t>
            </a:r>
            <a:endParaRPr lang="en-GB" sz="900" dirty="0"/>
          </a:p>
        </p:txBody>
      </p:sp>
      <p:pic>
        <p:nvPicPr>
          <p:cNvPr id="18" name="Picture 17">
            <a:extLst>
              <a:ext uri="{FF2B5EF4-FFF2-40B4-BE49-F238E27FC236}">
                <a16:creationId xmlns:a16="http://schemas.microsoft.com/office/drawing/2014/main" id="{2A86BC49-2888-452F-8AD9-DA4E4EC01F83}"/>
              </a:ext>
            </a:extLst>
          </p:cNvPr>
          <p:cNvPicPr>
            <a:picLocks noChangeAspect="1"/>
          </p:cNvPicPr>
          <p:nvPr/>
        </p:nvPicPr>
        <p:blipFill rotWithShape="1">
          <a:blip r:embed="rId8"/>
          <a:srcRect l="68684" t="24303" r="5859" b="17493"/>
          <a:stretch/>
        </p:blipFill>
        <p:spPr>
          <a:xfrm>
            <a:off x="7165588" y="2251266"/>
            <a:ext cx="564056" cy="773707"/>
          </a:xfrm>
          <a:prstGeom prst="rect">
            <a:avLst/>
          </a:prstGeom>
        </p:spPr>
      </p:pic>
      <p:sp>
        <p:nvSpPr>
          <p:cNvPr id="19" name="Rectangle 18">
            <a:extLst>
              <a:ext uri="{FF2B5EF4-FFF2-40B4-BE49-F238E27FC236}">
                <a16:creationId xmlns:a16="http://schemas.microsoft.com/office/drawing/2014/main" id="{7C1A756B-A178-474F-8089-4511D5DBD6F0}"/>
              </a:ext>
            </a:extLst>
          </p:cNvPr>
          <p:cNvSpPr/>
          <p:nvPr/>
        </p:nvSpPr>
        <p:spPr>
          <a:xfrm>
            <a:off x="6779380" y="2027924"/>
            <a:ext cx="1177426" cy="230832"/>
          </a:xfrm>
          <a:prstGeom prst="rect">
            <a:avLst/>
          </a:prstGeom>
          <a:solidFill>
            <a:schemeClr val="bg1"/>
          </a:solidFill>
          <a:ln w="12700">
            <a:solidFill>
              <a:schemeClr val="accent2"/>
            </a:solidFill>
            <a:prstDash val="dash"/>
          </a:ln>
        </p:spPr>
        <p:txBody>
          <a:bodyPr wrap="square">
            <a:spAutoFit/>
          </a:bodyPr>
          <a:lstStyle/>
          <a:p>
            <a:pPr algn="ctr"/>
            <a:r>
              <a:rPr lang="en-GB" sz="900" dirty="0">
                <a:solidFill>
                  <a:srgbClr val="000000"/>
                </a:solidFill>
                <a:latin typeface="Twinkl" pitchFamily="2" charset="0"/>
              </a:rPr>
              <a:t>Cerebral Palsy Day</a:t>
            </a:r>
            <a:endParaRPr lang="en-GB" sz="900" dirty="0"/>
          </a:p>
        </p:txBody>
      </p:sp>
      <p:sp>
        <p:nvSpPr>
          <p:cNvPr id="20" name="Rectangle 19">
            <a:extLst>
              <a:ext uri="{FF2B5EF4-FFF2-40B4-BE49-F238E27FC236}">
                <a16:creationId xmlns:a16="http://schemas.microsoft.com/office/drawing/2014/main" id="{F861295A-9CC1-45CE-8F14-CD31D05CE304}"/>
              </a:ext>
            </a:extLst>
          </p:cNvPr>
          <p:cNvSpPr/>
          <p:nvPr/>
        </p:nvSpPr>
        <p:spPr>
          <a:xfrm>
            <a:off x="8711038" y="2151665"/>
            <a:ext cx="1652523" cy="369332"/>
          </a:xfrm>
          <a:prstGeom prst="rect">
            <a:avLst/>
          </a:prstGeom>
          <a:solidFill>
            <a:schemeClr val="bg1"/>
          </a:solidFill>
          <a:ln w="12700">
            <a:solidFill>
              <a:schemeClr val="accent2"/>
            </a:solidFill>
            <a:prstDash val="dash"/>
          </a:ln>
        </p:spPr>
        <p:txBody>
          <a:bodyPr wrap="square">
            <a:spAutoFit/>
          </a:bodyPr>
          <a:lstStyle/>
          <a:p>
            <a:pPr algn="ctr"/>
            <a:r>
              <a:rPr lang="en-GB" sz="900" dirty="0">
                <a:solidFill>
                  <a:srgbClr val="000000"/>
                </a:solidFill>
                <a:latin typeface="Twinkl" pitchFamily="2" charset="0"/>
              </a:rPr>
              <a:t>Remembrance Day – History Cross-Curricular Link</a:t>
            </a:r>
            <a:endParaRPr lang="en-GB" sz="900" dirty="0"/>
          </a:p>
        </p:txBody>
      </p:sp>
      <p:pic>
        <p:nvPicPr>
          <p:cNvPr id="21" name="Picture 20">
            <a:extLst>
              <a:ext uri="{FF2B5EF4-FFF2-40B4-BE49-F238E27FC236}">
                <a16:creationId xmlns:a16="http://schemas.microsoft.com/office/drawing/2014/main" id="{9DFB846D-5BEC-4858-9463-50BA150112A4}"/>
              </a:ext>
            </a:extLst>
          </p:cNvPr>
          <p:cNvPicPr>
            <a:picLocks noChangeAspect="1"/>
          </p:cNvPicPr>
          <p:nvPr/>
        </p:nvPicPr>
        <p:blipFill rotWithShape="1">
          <a:blip r:embed="rId9"/>
          <a:srcRect t="15877" b="11322"/>
          <a:stretch/>
        </p:blipFill>
        <p:spPr>
          <a:xfrm>
            <a:off x="219851" y="5081183"/>
            <a:ext cx="1450554" cy="792015"/>
          </a:xfrm>
          <a:prstGeom prst="rect">
            <a:avLst/>
          </a:prstGeom>
        </p:spPr>
      </p:pic>
      <p:sp>
        <p:nvSpPr>
          <p:cNvPr id="22" name="Rectangle 21">
            <a:extLst>
              <a:ext uri="{FF2B5EF4-FFF2-40B4-BE49-F238E27FC236}">
                <a16:creationId xmlns:a16="http://schemas.microsoft.com/office/drawing/2014/main" id="{77FBE864-78AB-4391-A872-206632423AF3}"/>
              </a:ext>
            </a:extLst>
          </p:cNvPr>
          <p:cNvSpPr/>
          <p:nvPr/>
        </p:nvSpPr>
        <p:spPr>
          <a:xfrm>
            <a:off x="775223" y="5779683"/>
            <a:ext cx="895182" cy="369332"/>
          </a:xfrm>
          <a:prstGeom prst="rect">
            <a:avLst/>
          </a:prstGeom>
          <a:solidFill>
            <a:schemeClr val="bg1"/>
          </a:solidFill>
          <a:ln w="12700">
            <a:solidFill>
              <a:schemeClr val="accent2"/>
            </a:solidFill>
            <a:prstDash val="dash"/>
          </a:ln>
        </p:spPr>
        <p:txBody>
          <a:bodyPr wrap="square">
            <a:spAutoFit/>
          </a:bodyPr>
          <a:lstStyle/>
          <a:p>
            <a:pPr algn="ctr"/>
            <a:r>
              <a:rPr lang="en-GB" sz="900" dirty="0">
                <a:solidFill>
                  <a:srgbClr val="000000"/>
                </a:solidFill>
                <a:latin typeface="Twinkl" pitchFamily="2" charset="0"/>
              </a:rPr>
              <a:t>World Mental Health Day</a:t>
            </a:r>
            <a:endParaRPr lang="en-GB" sz="900" dirty="0"/>
          </a:p>
        </p:txBody>
      </p:sp>
      <p:pic>
        <p:nvPicPr>
          <p:cNvPr id="13" name="Picture 12">
            <a:extLst>
              <a:ext uri="{FF2B5EF4-FFF2-40B4-BE49-F238E27FC236}">
                <a16:creationId xmlns:a16="http://schemas.microsoft.com/office/drawing/2014/main" id="{3F7EF74B-CB32-4B71-A139-167F313FEA1C}"/>
              </a:ext>
            </a:extLst>
          </p:cNvPr>
          <p:cNvPicPr>
            <a:picLocks noChangeAspect="1"/>
          </p:cNvPicPr>
          <p:nvPr/>
        </p:nvPicPr>
        <p:blipFill>
          <a:blip r:embed="rId10"/>
          <a:stretch>
            <a:fillRect/>
          </a:stretch>
        </p:blipFill>
        <p:spPr>
          <a:xfrm>
            <a:off x="2403506" y="5634304"/>
            <a:ext cx="1305449" cy="979087"/>
          </a:xfrm>
          <a:prstGeom prst="rect">
            <a:avLst/>
          </a:prstGeom>
        </p:spPr>
      </p:pic>
      <p:sp>
        <p:nvSpPr>
          <p:cNvPr id="25" name="Rectangle 24">
            <a:extLst>
              <a:ext uri="{FF2B5EF4-FFF2-40B4-BE49-F238E27FC236}">
                <a16:creationId xmlns:a16="http://schemas.microsoft.com/office/drawing/2014/main" id="{2FDC3C3B-334D-464A-BBE5-411CB6916CB9}"/>
              </a:ext>
            </a:extLst>
          </p:cNvPr>
          <p:cNvSpPr/>
          <p:nvPr/>
        </p:nvSpPr>
        <p:spPr>
          <a:xfrm>
            <a:off x="3164218" y="6426319"/>
            <a:ext cx="544737" cy="230832"/>
          </a:xfrm>
          <a:prstGeom prst="rect">
            <a:avLst/>
          </a:prstGeom>
          <a:solidFill>
            <a:schemeClr val="bg1"/>
          </a:solidFill>
          <a:ln w="12700">
            <a:solidFill>
              <a:schemeClr val="accent2"/>
            </a:solidFill>
            <a:prstDash val="dash"/>
          </a:ln>
        </p:spPr>
        <p:txBody>
          <a:bodyPr wrap="square">
            <a:spAutoFit/>
          </a:bodyPr>
          <a:lstStyle/>
          <a:p>
            <a:pPr algn="ctr"/>
            <a:r>
              <a:rPr lang="en-GB" sz="900" dirty="0">
                <a:solidFill>
                  <a:srgbClr val="000000"/>
                </a:solidFill>
                <a:latin typeface="Twinkl" pitchFamily="2" charset="0"/>
              </a:rPr>
              <a:t>Diwali</a:t>
            </a:r>
            <a:endParaRPr lang="en-GB" sz="900" dirty="0"/>
          </a:p>
        </p:txBody>
      </p:sp>
      <p:pic>
        <p:nvPicPr>
          <p:cNvPr id="15" name="Picture 14">
            <a:extLst>
              <a:ext uri="{FF2B5EF4-FFF2-40B4-BE49-F238E27FC236}">
                <a16:creationId xmlns:a16="http://schemas.microsoft.com/office/drawing/2014/main" id="{EF3FA7D2-C804-4CA7-A10F-4EC694116D86}"/>
              </a:ext>
            </a:extLst>
          </p:cNvPr>
          <p:cNvPicPr>
            <a:picLocks noChangeAspect="1"/>
          </p:cNvPicPr>
          <p:nvPr/>
        </p:nvPicPr>
        <p:blipFill rotWithShape="1">
          <a:blip r:embed="rId11"/>
          <a:srcRect l="8991" t="9435"/>
          <a:stretch/>
        </p:blipFill>
        <p:spPr>
          <a:xfrm>
            <a:off x="4270557" y="5333750"/>
            <a:ext cx="1179477" cy="880292"/>
          </a:xfrm>
          <a:prstGeom prst="rect">
            <a:avLst/>
          </a:prstGeom>
        </p:spPr>
      </p:pic>
      <p:sp>
        <p:nvSpPr>
          <p:cNvPr id="28" name="Rectangle 27">
            <a:extLst>
              <a:ext uri="{FF2B5EF4-FFF2-40B4-BE49-F238E27FC236}">
                <a16:creationId xmlns:a16="http://schemas.microsoft.com/office/drawing/2014/main" id="{BC4BADF3-79CD-4603-A31F-252AB7A6825C}"/>
              </a:ext>
            </a:extLst>
          </p:cNvPr>
          <p:cNvSpPr/>
          <p:nvPr/>
        </p:nvSpPr>
        <p:spPr>
          <a:xfrm>
            <a:off x="4227760" y="6201114"/>
            <a:ext cx="1222205" cy="369332"/>
          </a:xfrm>
          <a:prstGeom prst="rect">
            <a:avLst/>
          </a:prstGeom>
          <a:solidFill>
            <a:schemeClr val="bg1"/>
          </a:solidFill>
          <a:ln w="12700">
            <a:solidFill>
              <a:schemeClr val="accent2"/>
            </a:solidFill>
            <a:prstDash val="dash"/>
          </a:ln>
        </p:spPr>
        <p:txBody>
          <a:bodyPr wrap="square">
            <a:spAutoFit/>
          </a:bodyPr>
          <a:lstStyle/>
          <a:p>
            <a:pPr algn="ctr"/>
            <a:r>
              <a:rPr lang="en-GB" sz="900" dirty="0">
                <a:solidFill>
                  <a:srgbClr val="000000"/>
                </a:solidFill>
                <a:latin typeface="Twinkl" pitchFamily="2" charset="0"/>
              </a:rPr>
              <a:t>Anti-Bullying Week – Odd Socks Day</a:t>
            </a:r>
            <a:endParaRPr lang="en-GB" sz="900" dirty="0"/>
          </a:p>
        </p:txBody>
      </p:sp>
      <p:pic>
        <p:nvPicPr>
          <p:cNvPr id="23" name="Picture 22">
            <a:extLst>
              <a:ext uri="{FF2B5EF4-FFF2-40B4-BE49-F238E27FC236}">
                <a16:creationId xmlns:a16="http://schemas.microsoft.com/office/drawing/2014/main" id="{2A9AD4C4-7B1D-4AAE-AF23-AAFB583A7EF1}"/>
              </a:ext>
            </a:extLst>
          </p:cNvPr>
          <p:cNvPicPr>
            <a:picLocks noChangeAspect="1"/>
          </p:cNvPicPr>
          <p:nvPr/>
        </p:nvPicPr>
        <p:blipFill rotWithShape="1">
          <a:blip r:embed="rId12"/>
          <a:srcRect t="19844" b="23508"/>
          <a:stretch/>
        </p:blipFill>
        <p:spPr>
          <a:xfrm>
            <a:off x="6382152" y="6123848"/>
            <a:ext cx="912765" cy="689428"/>
          </a:xfrm>
          <a:prstGeom prst="rect">
            <a:avLst/>
          </a:prstGeom>
        </p:spPr>
      </p:pic>
      <p:sp>
        <p:nvSpPr>
          <p:cNvPr id="31" name="Rectangle 30">
            <a:extLst>
              <a:ext uri="{FF2B5EF4-FFF2-40B4-BE49-F238E27FC236}">
                <a16:creationId xmlns:a16="http://schemas.microsoft.com/office/drawing/2014/main" id="{87956E38-AB45-495A-A7E7-86F6007B20AF}"/>
              </a:ext>
            </a:extLst>
          </p:cNvPr>
          <p:cNvSpPr/>
          <p:nvPr/>
        </p:nvSpPr>
        <p:spPr>
          <a:xfrm>
            <a:off x="7148630" y="6567850"/>
            <a:ext cx="1222205" cy="230832"/>
          </a:xfrm>
          <a:prstGeom prst="rect">
            <a:avLst/>
          </a:prstGeom>
          <a:solidFill>
            <a:schemeClr val="bg1"/>
          </a:solidFill>
          <a:ln w="12700">
            <a:solidFill>
              <a:schemeClr val="accent2"/>
            </a:solidFill>
            <a:prstDash val="dash"/>
          </a:ln>
        </p:spPr>
        <p:txBody>
          <a:bodyPr wrap="square">
            <a:spAutoFit/>
          </a:bodyPr>
          <a:lstStyle/>
          <a:p>
            <a:pPr algn="ctr"/>
            <a:r>
              <a:rPr lang="en-GB" sz="900" dirty="0">
                <a:solidFill>
                  <a:srgbClr val="000000"/>
                </a:solidFill>
                <a:latin typeface="Twinkl" pitchFamily="2" charset="0"/>
              </a:rPr>
              <a:t>Road-Safety Week</a:t>
            </a:r>
            <a:endParaRPr lang="en-GB" sz="900" dirty="0"/>
          </a:p>
        </p:txBody>
      </p:sp>
      <p:pic>
        <p:nvPicPr>
          <p:cNvPr id="32" name="Picture 31">
            <a:extLst>
              <a:ext uri="{FF2B5EF4-FFF2-40B4-BE49-F238E27FC236}">
                <a16:creationId xmlns:a16="http://schemas.microsoft.com/office/drawing/2014/main" id="{F86867E1-4687-45B6-AA26-5F1777D0A8F7}"/>
              </a:ext>
            </a:extLst>
          </p:cNvPr>
          <p:cNvPicPr>
            <a:picLocks noChangeAspect="1"/>
          </p:cNvPicPr>
          <p:nvPr/>
        </p:nvPicPr>
        <p:blipFill rotWithShape="1">
          <a:blip r:embed="rId13"/>
          <a:srcRect t="27199"/>
          <a:stretch/>
        </p:blipFill>
        <p:spPr>
          <a:xfrm>
            <a:off x="9885989" y="6123848"/>
            <a:ext cx="1302796" cy="711338"/>
          </a:xfrm>
          <a:prstGeom prst="rect">
            <a:avLst/>
          </a:prstGeom>
        </p:spPr>
      </p:pic>
      <p:sp>
        <p:nvSpPr>
          <p:cNvPr id="33" name="Rectangle 32">
            <a:extLst>
              <a:ext uri="{FF2B5EF4-FFF2-40B4-BE49-F238E27FC236}">
                <a16:creationId xmlns:a16="http://schemas.microsoft.com/office/drawing/2014/main" id="{F4848F9A-29B0-4EEB-BD67-0086D9631033}"/>
              </a:ext>
            </a:extLst>
          </p:cNvPr>
          <p:cNvSpPr/>
          <p:nvPr/>
        </p:nvSpPr>
        <p:spPr>
          <a:xfrm>
            <a:off x="10846510" y="6627168"/>
            <a:ext cx="1069805" cy="230832"/>
          </a:xfrm>
          <a:prstGeom prst="rect">
            <a:avLst/>
          </a:prstGeom>
          <a:solidFill>
            <a:schemeClr val="bg1"/>
          </a:solidFill>
          <a:ln w="12700">
            <a:solidFill>
              <a:schemeClr val="accent2"/>
            </a:solidFill>
            <a:prstDash val="dash"/>
          </a:ln>
        </p:spPr>
        <p:txBody>
          <a:bodyPr wrap="square">
            <a:spAutoFit/>
          </a:bodyPr>
          <a:lstStyle/>
          <a:p>
            <a:pPr algn="ctr"/>
            <a:r>
              <a:rPr lang="en-GB" sz="900" dirty="0">
                <a:solidFill>
                  <a:srgbClr val="000000"/>
                </a:solidFill>
                <a:latin typeface="Twinkl" pitchFamily="2" charset="0"/>
              </a:rPr>
              <a:t>Children in Need</a:t>
            </a:r>
            <a:endParaRPr lang="en-GB" sz="900" dirty="0"/>
          </a:p>
        </p:txBody>
      </p:sp>
      <p:cxnSp>
        <p:nvCxnSpPr>
          <p:cNvPr id="27" name="Straight Arrow Connector 26">
            <a:extLst>
              <a:ext uri="{FF2B5EF4-FFF2-40B4-BE49-F238E27FC236}">
                <a16:creationId xmlns:a16="http://schemas.microsoft.com/office/drawing/2014/main" id="{59533848-4F67-4484-9EC1-CFC4FDB006ED}"/>
              </a:ext>
            </a:extLst>
          </p:cNvPr>
          <p:cNvCxnSpPr>
            <a:stCxn id="8" idx="3"/>
          </p:cNvCxnSpPr>
          <p:nvPr/>
        </p:nvCxnSpPr>
        <p:spPr>
          <a:xfrm>
            <a:off x="1671798" y="2062751"/>
            <a:ext cx="1743431" cy="915823"/>
          </a:xfrm>
          <a:prstGeom prst="straightConnector1">
            <a:avLst/>
          </a:prstGeom>
          <a:ln w="38100">
            <a:solidFill>
              <a:srgbClr val="DD462F"/>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122D2E09-E9D7-4926-A73E-C45A1804AEDB}"/>
              </a:ext>
            </a:extLst>
          </p:cNvPr>
          <p:cNvCxnSpPr>
            <a:cxnSpLocks/>
            <a:stCxn id="21" idx="3"/>
          </p:cNvCxnSpPr>
          <p:nvPr/>
        </p:nvCxnSpPr>
        <p:spPr>
          <a:xfrm flipV="1">
            <a:off x="1670405" y="3537361"/>
            <a:ext cx="1704794" cy="1939830"/>
          </a:xfrm>
          <a:prstGeom prst="straightConnector1">
            <a:avLst/>
          </a:prstGeom>
          <a:ln w="38100">
            <a:solidFill>
              <a:srgbClr val="DD462F"/>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836CE1D9-87E7-42C6-8DBE-36B8B14B8762}"/>
              </a:ext>
            </a:extLst>
          </p:cNvPr>
          <p:cNvCxnSpPr>
            <a:cxnSpLocks/>
            <a:stCxn id="13" idx="0"/>
          </p:cNvCxnSpPr>
          <p:nvPr/>
        </p:nvCxnSpPr>
        <p:spPr>
          <a:xfrm flipV="1">
            <a:off x="3056231" y="4865224"/>
            <a:ext cx="652724" cy="769080"/>
          </a:xfrm>
          <a:prstGeom prst="straightConnector1">
            <a:avLst/>
          </a:prstGeom>
          <a:ln w="38100">
            <a:solidFill>
              <a:srgbClr val="DD462F"/>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3C4584AD-B4B9-4824-9ABA-2A8C9B0F3C1C}"/>
              </a:ext>
            </a:extLst>
          </p:cNvPr>
          <p:cNvCxnSpPr>
            <a:cxnSpLocks/>
            <a:stCxn id="15" idx="0"/>
          </p:cNvCxnSpPr>
          <p:nvPr/>
        </p:nvCxnSpPr>
        <p:spPr>
          <a:xfrm flipV="1">
            <a:off x="4860296" y="4989690"/>
            <a:ext cx="1889842" cy="344060"/>
          </a:xfrm>
          <a:prstGeom prst="straightConnector1">
            <a:avLst/>
          </a:prstGeom>
          <a:ln w="38100">
            <a:solidFill>
              <a:srgbClr val="DD462F"/>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55C9416B-F335-4035-ABF2-D831A20DA2FF}"/>
              </a:ext>
            </a:extLst>
          </p:cNvPr>
          <p:cNvCxnSpPr>
            <a:cxnSpLocks/>
            <a:stCxn id="18" idx="1"/>
          </p:cNvCxnSpPr>
          <p:nvPr/>
        </p:nvCxnSpPr>
        <p:spPr>
          <a:xfrm flipH="1">
            <a:off x="5409416" y="2638120"/>
            <a:ext cx="1756172" cy="471277"/>
          </a:xfrm>
          <a:prstGeom prst="straightConnector1">
            <a:avLst/>
          </a:prstGeom>
          <a:ln w="38100">
            <a:solidFill>
              <a:srgbClr val="DD462F"/>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8FAB456E-DF27-4D11-9EF0-8176BF48CD06}"/>
              </a:ext>
            </a:extLst>
          </p:cNvPr>
          <p:cNvCxnSpPr>
            <a:cxnSpLocks/>
          </p:cNvCxnSpPr>
          <p:nvPr/>
        </p:nvCxnSpPr>
        <p:spPr>
          <a:xfrm flipH="1">
            <a:off x="4427208" y="2018991"/>
            <a:ext cx="795038" cy="988945"/>
          </a:xfrm>
          <a:prstGeom prst="straightConnector1">
            <a:avLst/>
          </a:prstGeom>
          <a:ln w="38100">
            <a:solidFill>
              <a:srgbClr val="DD462F"/>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F0FBC69B-F64C-4348-9D9C-3E9884078EFE}"/>
              </a:ext>
            </a:extLst>
          </p:cNvPr>
          <p:cNvCxnSpPr>
            <a:cxnSpLocks/>
            <a:stCxn id="32" idx="0"/>
          </p:cNvCxnSpPr>
          <p:nvPr/>
        </p:nvCxnSpPr>
        <p:spPr>
          <a:xfrm flipH="1" flipV="1">
            <a:off x="9265187" y="5011968"/>
            <a:ext cx="1272200" cy="1111880"/>
          </a:xfrm>
          <a:prstGeom prst="straightConnector1">
            <a:avLst/>
          </a:prstGeom>
          <a:ln w="38100">
            <a:solidFill>
              <a:srgbClr val="DD462F"/>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47F877CD-7137-4057-9A60-4494612D703E}"/>
              </a:ext>
            </a:extLst>
          </p:cNvPr>
          <p:cNvCxnSpPr>
            <a:cxnSpLocks/>
            <a:stCxn id="23" idx="0"/>
          </p:cNvCxnSpPr>
          <p:nvPr/>
        </p:nvCxnSpPr>
        <p:spPr>
          <a:xfrm flipH="1" flipV="1">
            <a:off x="6410487" y="5477192"/>
            <a:ext cx="428048" cy="646656"/>
          </a:xfrm>
          <a:prstGeom prst="straightConnector1">
            <a:avLst/>
          </a:prstGeom>
          <a:ln w="38100">
            <a:solidFill>
              <a:srgbClr val="DD462F"/>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C2E791D9-EC33-486F-B285-EC09DDD3CF10}"/>
              </a:ext>
            </a:extLst>
          </p:cNvPr>
          <p:cNvCxnSpPr>
            <a:cxnSpLocks/>
            <a:stCxn id="20" idx="2"/>
          </p:cNvCxnSpPr>
          <p:nvPr/>
        </p:nvCxnSpPr>
        <p:spPr>
          <a:xfrm flipH="1">
            <a:off x="6668850" y="2520997"/>
            <a:ext cx="2868450" cy="2340456"/>
          </a:xfrm>
          <a:prstGeom prst="straightConnector1">
            <a:avLst/>
          </a:prstGeom>
          <a:ln w="38100">
            <a:solidFill>
              <a:srgbClr val="DD462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6591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D953E-5908-4259-B6D0-EF921F7D5206}"/>
              </a:ext>
            </a:extLst>
          </p:cNvPr>
          <p:cNvSpPr>
            <a:spLocks noGrp="1"/>
          </p:cNvSpPr>
          <p:nvPr>
            <p:ph type="title"/>
          </p:nvPr>
        </p:nvSpPr>
        <p:spPr>
          <a:xfrm>
            <a:off x="521207" y="448056"/>
            <a:ext cx="6877119" cy="565345"/>
          </a:xfrm>
        </p:spPr>
        <p:txBody>
          <a:bodyPr/>
          <a:lstStyle/>
          <a:p>
            <a:r>
              <a:rPr lang="en-GB" b="1" dirty="0">
                <a:latin typeface="Twinkl" pitchFamily="2" charset="0"/>
              </a:rPr>
              <a:t>Key Learning - Posters </a:t>
            </a:r>
          </a:p>
        </p:txBody>
      </p:sp>
      <p:sp>
        <p:nvSpPr>
          <p:cNvPr id="3" name="Content Placeholder 2">
            <a:extLst>
              <a:ext uri="{FF2B5EF4-FFF2-40B4-BE49-F238E27FC236}">
                <a16:creationId xmlns:a16="http://schemas.microsoft.com/office/drawing/2014/main" id="{EAB59680-B1B5-43C7-8AC7-096E26373459}"/>
              </a:ext>
            </a:extLst>
          </p:cNvPr>
          <p:cNvSpPr>
            <a:spLocks noGrp="1"/>
          </p:cNvSpPr>
          <p:nvPr>
            <p:ph sz="quarter" idx="10"/>
          </p:nvPr>
        </p:nvSpPr>
        <p:spPr>
          <a:xfrm>
            <a:off x="5842869" y="330506"/>
            <a:ext cx="5827924" cy="792113"/>
          </a:xfrm>
          <a:solidFill>
            <a:srgbClr val="F8CFB6"/>
          </a:solidFill>
          <a:ln w="28575">
            <a:solidFill>
              <a:srgbClr val="DD462F"/>
            </a:solidFill>
          </a:ln>
        </p:spPr>
        <p:txBody>
          <a:bodyPr anchor="ctr">
            <a:normAutofit fontScale="92500"/>
          </a:bodyPr>
          <a:lstStyle/>
          <a:p>
            <a:pPr algn="ctr">
              <a:lnSpc>
                <a:spcPct val="100000"/>
              </a:lnSpc>
            </a:pPr>
            <a:r>
              <a:rPr lang="en-GB" sz="1500" dirty="0">
                <a:latin typeface="Twinkl" pitchFamily="2" charset="0"/>
                <a:cs typeface="Calibri" panose="020F0502020204030204" pitchFamily="34" charset="0"/>
              </a:rPr>
              <a:t>Below is an example of the PSHE key learning posters which have been made for each Unit. The posters highlight to the children (using ‘key’ images), what we want them to know by the end of each Jigsaw Piece.</a:t>
            </a:r>
          </a:p>
        </p:txBody>
      </p:sp>
      <p:pic>
        <p:nvPicPr>
          <p:cNvPr id="5" name="Picture 4">
            <a:extLst>
              <a:ext uri="{FF2B5EF4-FFF2-40B4-BE49-F238E27FC236}">
                <a16:creationId xmlns:a16="http://schemas.microsoft.com/office/drawing/2014/main" id="{B0258657-8B11-42C4-8209-A18A96332F03}"/>
              </a:ext>
            </a:extLst>
          </p:cNvPr>
          <p:cNvPicPr>
            <a:picLocks noChangeAspect="1"/>
          </p:cNvPicPr>
          <p:nvPr/>
        </p:nvPicPr>
        <p:blipFill>
          <a:blip r:embed="rId2"/>
          <a:stretch>
            <a:fillRect/>
          </a:stretch>
        </p:blipFill>
        <p:spPr>
          <a:xfrm>
            <a:off x="8150007" y="3913745"/>
            <a:ext cx="3792313" cy="2520000"/>
          </a:xfrm>
          <a:prstGeom prst="rect">
            <a:avLst/>
          </a:prstGeom>
        </p:spPr>
      </p:pic>
      <p:pic>
        <p:nvPicPr>
          <p:cNvPr id="6" name="Picture 5">
            <a:extLst>
              <a:ext uri="{FF2B5EF4-FFF2-40B4-BE49-F238E27FC236}">
                <a16:creationId xmlns:a16="http://schemas.microsoft.com/office/drawing/2014/main" id="{F690530C-7A49-4260-96CA-7B2FF17893FD}"/>
              </a:ext>
            </a:extLst>
          </p:cNvPr>
          <p:cNvPicPr>
            <a:picLocks noChangeAspect="1"/>
          </p:cNvPicPr>
          <p:nvPr/>
        </p:nvPicPr>
        <p:blipFill>
          <a:blip r:embed="rId3"/>
          <a:stretch>
            <a:fillRect/>
          </a:stretch>
        </p:blipFill>
        <p:spPr>
          <a:xfrm>
            <a:off x="4209058" y="3913745"/>
            <a:ext cx="3792313" cy="2520000"/>
          </a:xfrm>
          <a:prstGeom prst="rect">
            <a:avLst/>
          </a:prstGeom>
        </p:spPr>
      </p:pic>
      <p:pic>
        <p:nvPicPr>
          <p:cNvPr id="7" name="Picture 6">
            <a:extLst>
              <a:ext uri="{FF2B5EF4-FFF2-40B4-BE49-F238E27FC236}">
                <a16:creationId xmlns:a16="http://schemas.microsoft.com/office/drawing/2014/main" id="{06CF84DD-1958-4214-90A9-1EFBB6C679FB}"/>
              </a:ext>
            </a:extLst>
          </p:cNvPr>
          <p:cNvPicPr>
            <a:picLocks noChangeAspect="1"/>
          </p:cNvPicPr>
          <p:nvPr/>
        </p:nvPicPr>
        <p:blipFill>
          <a:blip r:embed="rId4"/>
          <a:stretch>
            <a:fillRect/>
          </a:stretch>
        </p:blipFill>
        <p:spPr>
          <a:xfrm>
            <a:off x="268109" y="3913745"/>
            <a:ext cx="3792313" cy="2520000"/>
          </a:xfrm>
          <a:prstGeom prst="rect">
            <a:avLst/>
          </a:prstGeom>
        </p:spPr>
      </p:pic>
      <p:pic>
        <p:nvPicPr>
          <p:cNvPr id="8" name="Picture 7">
            <a:extLst>
              <a:ext uri="{FF2B5EF4-FFF2-40B4-BE49-F238E27FC236}">
                <a16:creationId xmlns:a16="http://schemas.microsoft.com/office/drawing/2014/main" id="{2E24A65D-375E-42A5-8EC1-3831ED1A9C2C}"/>
              </a:ext>
            </a:extLst>
          </p:cNvPr>
          <p:cNvPicPr>
            <a:picLocks noChangeAspect="1"/>
          </p:cNvPicPr>
          <p:nvPr/>
        </p:nvPicPr>
        <p:blipFill>
          <a:blip r:embed="rId5"/>
          <a:stretch>
            <a:fillRect/>
          </a:stretch>
        </p:blipFill>
        <p:spPr>
          <a:xfrm>
            <a:off x="8150007" y="1324758"/>
            <a:ext cx="3792313" cy="2520000"/>
          </a:xfrm>
          <a:prstGeom prst="rect">
            <a:avLst/>
          </a:prstGeom>
        </p:spPr>
      </p:pic>
      <p:pic>
        <p:nvPicPr>
          <p:cNvPr id="9" name="Picture 8">
            <a:extLst>
              <a:ext uri="{FF2B5EF4-FFF2-40B4-BE49-F238E27FC236}">
                <a16:creationId xmlns:a16="http://schemas.microsoft.com/office/drawing/2014/main" id="{6D76C0D0-E458-4326-AF71-0E984F91E052}"/>
              </a:ext>
            </a:extLst>
          </p:cNvPr>
          <p:cNvPicPr>
            <a:picLocks noChangeAspect="1"/>
          </p:cNvPicPr>
          <p:nvPr/>
        </p:nvPicPr>
        <p:blipFill>
          <a:blip r:embed="rId6"/>
          <a:stretch>
            <a:fillRect/>
          </a:stretch>
        </p:blipFill>
        <p:spPr>
          <a:xfrm>
            <a:off x="249682" y="1324758"/>
            <a:ext cx="3792313" cy="2520000"/>
          </a:xfrm>
          <a:prstGeom prst="rect">
            <a:avLst/>
          </a:prstGeom>
        </p:spPr>
      </p:pic>
      <p:pic>
        <p:nvPicPr>
          <p:cNvPr id="10" name="Picture 9">
            <a:extLst>
              <a:ext uri="{FF2B5EF4-FFF2-40B4-BE49-F238E27FC236}">
                <a16:creationId xmlns:a16="http://schemas.microsoft.com/office/drawing/2014/main" id="{AFC651F6-0B24-41DC-948A-450CAB4686F1}"/>
              </a:ext>
            </a:extLst>
          </p:cNvPr>
          <p:cNvPicPr>
            <a:picLocks noChangeAspect="1"/>
          </p:cNvPicPr>
          <p:nvPr/>
        </p:nvPicPr>
        <p:blipFill>
          <a:blip r:embed="rId7"/>
          <a:stretch>
            <a:fillRect/>
          </a:stretch>
        </p:blipFill>
        <p:spPr>
          <a:xfrm>
            <a:off x="4209059" y="1324758"/>
            <a:ext cx="3792313" cy="2520000"/>
          </a:xfrm>
          <a:prstGeom prst="rect">
            <a:avLst/>
          </a:prstGeom>
        </p:spPr>
      </p:pic>
    </p:spTree>
    <p:extLst>
      <p:ext uri="{BB962C8B-B14F-4D97-AF65-F5344CB8AC3E}">
        <p14:creationId xmlns:p14="http://schemas.microsoft.com/office/powerpoint/2010/main" val="13226996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9B47BBA-2D53-4AD9-9E65-12A754FE75F6}"/>
              </a:ext>
            </a:extLst>
          </p:cNvPr>
          <p:cNvPicPr>
            <a:picLocks noChangeAspect="1"/>
          </p:cNvPicPr>
          <p:nvPr/>
        </p:nvPicPr>
        <p:blipFill>
          <a:blip r:embed="rId2"/>
          <a:stretch>
            <a:fillRect/>
          </a:stretch>
        </p:blipFill>
        <p:spPr>
          <a:xfrm rot="5400000">
            <a:off x="3315861" y="2069953"/>
            <a:ext cx="1512000" cy="1134000"/>
          </a:xfrm>
          <a:prstGeom prst="rect">
            <a:avLst/>
          </a:prstGeom>
        </p:spPr>
      </p:pic>
      <p:pic>
        <p:nvPicPr>
          <p:cNvPr id="15" name="Picture 14">
            <a:extLst>
              <a:ext uri="{FF2B5EF4-FFF2-40B4-BE49-F238E27FC236}">
                <a16:creationId xmlns:a16="http://schemas.microsoft.com/office/drawing/2014/main" id="{7EDAE646-48F8-4C5E-AE19-529D8F6C2B12}"/>
              </a:ext>
            </a:extLst>
          </p:cNvPr>
          <p:cNvPicPr>
            <a:picLocks noChangeAspect="1"/>
          </p:cNvPicPr>
          <p:nvPr/>
        </p:nvPicPr>
        <p:blipFill>
          <a:blip r:embed="rId3"/>
          <a:stretch>
            <a:fillRect/>
          </a:stretch>
        </p:blipFill>
        <p:spPr>
          <a:xfrm>
            <a:off x="7877759" y="1874061"/>
            <a:ext cx="1134000" cy="1512000"/>
          </a:xfrm>
          <a:prstGeom prst="rect">
            <a:avLst/>
          </a:prstGeom>
        </p:spPr>
      </p:pic>
      <p:pic>
        <p:nvPicPr>
          <p:cNvPr id="19" name="Picture 18">
            <a:extLst>
              <a:ext uri="{FF2B5EF4-FFF2-40B4-BE49-F238E27FC236}">
                <a16:creationId xmlns:a16="http://schemas.microsoft.com/office/drawing/2014/main" id="{5CF5F7DE-D9B9-4CB5-B2C0-DC3F0EF1601C}"/>
              </a:ext>
            </a:extLst>
          </p:cNvPr>
          <p:cNvPicPr>
            <a:picLocks noChangeAspect="1"/>
          </p:cNvPicPr>
          <p:nvPr/>
        </p:nvPicPr>
        <p:blipFill rotWithShape="1">
          <a:blip r:embed="rId4"/>
          <a:srcRect l="7192"/>
          <a:stretch/>
        </p:blipFill>
        <p:spPr>
          <a:xfrm>
            <a:off x="10217446" y="3509504"/>
            <a:ext cx="1572621" cy="1270867"/>
          </a:xfrm>
          <a:prstGeom prst="rect">
            <a:avLst/>
          </a:prstGeom>
        </p:spPr>
      </p:pic>
      <p:pic>
        <p:nvPicPr>
          <p:cNvPr id="27" name="Picture 26">
            <a:extLst>
              <a:ext uri="{FF2B5EF4-FFF2-40B4-BE49-F238E27FC236}">
                <a16:creationId xmlns:a16="http://schemas.microsoft.com/office/drawing/2014/main" id="{CE315AE8-14BE-4A7A-8B81-904E22C09CF9}"/>
              </a:ext>
            </a:extLst>
          </p:cNvPr>
          <p:cNvPicPr>
            <a:picLocks noChangeAspect="1"/>
          </p:cNvPicPr>
          <p:nvPr/>
        </p:nvPicPr>
        <p:blipFill>
          <a:blip r:embed="rId5"/>
          <a:stretch>
            <a:fillRect/>
          </a:stretch>
        </p:blipFill>
        <p:spPr>
          <a:xfrm>
            <a:off x="6682393" y="226460"/>
            <a:ext cx="2157805" cy="1618354"/>
          </a:xfrm>
          <a:prstGeom prst="rect">
            <a:avLst/>
          </a:prstGeom>
        </p:spPr>
      </p:pic>
      <p:pic>
        <p:nvPicPr>
          <p:cNvPr id="31" name="Picture 30">
            <a:extLst>
              <a:ext uri="{FF2B5EF4-FFF2-40B4-BE49-F238E27FC236}">
                <a16:creationId xmlns:a16="http://schemas.microsoft.com/office/drawing/2014/main" id="{E233FF21-2F35-4633-A0E2-41C7824BFB27}"/>
              </a:ext>
            </a:extLst>
          </p:cNvPr>
          <p:cNvPicPr>
            <a:picLocks noChangeAspect="1"/>
          </p:cNvPicPr>
          <p:nvPr/>
        </p:nvPicPr>
        <p:blipFill rotWithShape="1">
          <a:blip r:embed="rId6"/>
          <a:srcRect l="14012" r="14786"/>
          <a:stretch/>
        </p:blipFill>
        <p:spPr>
          <a:xfrm>
            <a:off x="9347696" y="3471939"/>
            <a:ext cx="807431" cy="1512000"/>
          </a:xfrm>
          <a:prstGeom prst="rect">
            <a:avLst/>
          </a:prstGeom>
        </p:spPr>
      </p:pic>
      <p:pic>
        <p:nvPicPr>
          <p:cNvPr id="33" name="Picture 32">
            <a:extLst>
              <a:ext uri="{FF2B5EF4-FFF2-40B4-BE49-F238E27FC236}">
                <a16:creationId xmlns:a16="http://schemas.microsoft.com/office/drawing/2014/main" id="{239231AA-A12D-4D8C-80D0-02CFB3793B52}"/>
              </a:ext>
            </a:extLst>
          </p:cNvPr>
          <p:cNvPicPr>
            <a:picLocks noChangeAspect="1"/>
          </p:cNvPicPr>
          <p:nvPr/>
        </p:nvPicPr>
        <p:blipFill rotWithShape="1">
          <a:blip r:embed="rId7"/>
          <a:srcRect l="9172" r="7737"/>
          <a:stretch/>
        </p:blipFill>
        <p:spPr>
          <a:xfrm>
            <a:off x="10155127" y="1884722"/>
            <a:ext cx="939902" cy="1508231"/>
          </a:xfrm>
          <a:prstGeom prst="rect">
            <a:avLst/>
          </a:prstGeom>
        </p:spPr>
      </p:pic>
      <p:pic>
        <p:nvPicPr>
          <p:cNvPr id="35" name="Picture 34">
            <a:extLst>
              <a:ext uri="{FF2B5EF4-FFF2-40B4-BE49-F238E27FC236}">
                <a16:creationId xmlns:a16="http://schemas.microsoft.com/office/drawing/2014/main" id="{0A0B5D6B-DF84-4EC6-856B-D2FD64382530}"/>
              </a:ext>
            </a:extLst>
          </p:cNvPr>
          <p:cNvPicPr>
            <a:picLocks noChangeAspect="1"/>
          </p:cNvPicPr>
          <p:nvPr/>
        </p:nvPicPr>
        <p:blipFill>
          <a:blip r:embed="rId8"/>
          <a:stretch>
            <a:fillRect/>
          </a:stretch>
        </p:blipFill>
        <p:spPr>
          <a:xfrm>
            <a:off x="3081666" y="3509504"/>
            <a:ext cx="1134000" cy="1512000"/>
          </a:xfrm>
          <a:prstGeom prst="rect">
            <a:avLst/>
          </a:prstGeom>
        </p:spPr>
      </p:pic>
      <p:pic>
        <p:nvPicPr>
          <p:cNvPr id="37" name="Picture 36">
            <a:extLst>
              <a:ext uri="{FF2B5EF4-FFF2-40B4-BE49-F238E27FC236}">
                <a16:creationId xmlns:a16="http://schemas.microsoft.com/office/drawing/2014/main" id="{9B3292CE-2C12-412F-9FCE-2A5A9ED18528}"/>
              </a:ext>
            </a:extLst>
          </p:cNvPr>
          <p:cNvPicPr>
            <a:picLocks noChangeAspect="1"/>
          </p:cNvPicPr>
          <p:nvPr/>
        </p:nvPicPr>
        <p:blipFill>
          <a:blip r:embed="rId9"/>
          <a:stretch>
            <a:fillRect/>
          </a:stretch>
        </p:blipFill>
        <p:spPr>
          <a:xfrm>
            <a:off x="6103630" y="3480257"/>
            <a:ext cx="1134000" cy="1512000"/>
          </a:xfrm>
          <a:prstGeom prst="rect">
            <a:avLst/>
          </a:prstGeom>
        </p:spPr>
      </p:pic>
      <p:pic>
        <p:nvPicPr>
          <p:cNvPr id="39" name="Picture 38">
            <a:extLst>
              <a:ext uri="{FF2B5EF4-FFF2-40B4-BE49-F238E27FC236}">
                <a16:creationId xmlns:a16="http://schemas.microsoft.com/office/drawing/2014/main" id="{08786EBC-1581-4716-B04A-322D86ACA25F}"/>
              </a:ext>
            </a:extLst>
          </p:cNvPr>
          <p:cNvPicPr>
            <a:picLocks noChangeAspect="1"/>
          </p:cNvPicPr>
          <p:nvPr/>
        </p:nvPicPr>
        <p:blipFill rotWithShape="1">
          <a:blip r:embed="rId10"/>
          <a:srcRect l="26992"/>
          <a:stretch/>
        </p:blipFill>
        <p:spPr>
          <a:xfrm>
            <a:off x="4670295" y="1874061"/>
            <a:ext cx="827904" cy="1512000"/>
          </a:xfrm>
          <a:prstGeom prst="rect">
            <a:avLst/>
          </a:prstGeom>
        </p:spPr>
      </p:pic>
      <p:pic>
        <p:nvPicPr>
          <p:cNvPr id="41" name="Picture 40">
            <a:extLst>
              <a:ext uri="{FF2B5EF4-FFF2-40B4-BE49-F238E27FC236}">
                <a16:creationId xmlns:a16="http://schemas.microsoft.com/office/drawing/2014/main" id="{FA8F5BC7-B9AD-4D44-9270-6FCCD81C0A4A}"/>
              </a:ext>
            </a:extLst>
          </p:cNvPr>
          <p:cNvPicPr>
            <a:picLocks noChangeAspect="1"/>
          </p:cNvPicPr>
          <p:nvPr/>
        </p:nvPicPr>
        <p:blipFill rotWithShape="1">
          <a:blip r:embed="rId11"/>
          <a:srcRect t="12500" r="39030"/>
          <a:stretch/>
        </p:blipFill>
        <p:spPr>
          <a:xfrm>
            <a:off x="7871987" y="4992257"/>
            <a:ext cx="1616686" cy="1740112"/>
          </a:xfrm>
          <a:prstGeom prst="rect">
            <a:avLst/>
          </a:prstGeom>
        </p:spPr>
      </p:pic>
      <p:pic>
        <p:nvPicPr>
          <p:cNvPr id="43" name="Picture 42">
            <a:extLst>
              <a:ext uri="{FF2B5EF4-FFF2-40B4-BE49-F238E27FC236}">
                <a16:creationId xmlns:a16="http://schemas.microsoft.com/office/drawing/2014/main" id="{70517E8F-F706-4887-85AA-9AC400D102D3}"/>
              </a:ext>
            </a:extLst>
          </p:cNvPr>
          <p:cNvPicPr>
            <a:picLocks noChangeAspect="1"/>
          </p:cNvPicPr>
          <p:nvPr/>
        </p:nvPicPr>
        <p:blipFill>
          <a:blip r:embed="rId12"/>
          <a:stretch>
            <a:fillRect/>
          </a:stretch>
        </p:blipFill>
        <p:spPr>
          <a:xfrm>
            <a:off x="8986393" y="218993"/>
            <a:ext cx="2157805" cy="1618354"/>
          </a:xfrm>
          <a:prstGeom prst="rect">
            <a:avLst/>
          </a:prstGeom>
        </p:spPr>
      </p:pic>
      <p:pic>
        <p:nvPicPr>
          <p:cNvPr id="45" name="Picture 44">
            <a:extLst>
              <a:ext uri="{FF2B5EF4-FFF2-40B4-BE49-F238E27FC236}">
                <a16:creationId xmlns:a16="http://schemas.microsoft.com/office/drawing/2014/main" id="{3A95F966-9CAE-4A74-B02F-C32BB5A88E0B}"/>
              </a:ext>
            </a:extLst>
          </p:cNvPr>
          <p:cNvPicPr>
            <a:picLocks noChangeAspect="1"/>
          </p:cNvPicPr>
          <p:nvPr/>
        </p:nvPicPr>
        <p:blipFill>
          <a:blip r:embed="rId13"/>
          <a:stretch>
            <a:fillRect/>
          </a:stretch>
        </p:blipFill>
        <p:spPr>
          <a:xfrm>
            <a:off x="6709528" y="1880953"/>
            <a:ext cx="1134000" cy="1512000"/>
          </a:xfrm>
          <a:prstGeom prst="rect">
            <a:avLst/>
          </a:prstGeom>
        </p:spPr>
      </p:pic>
      <p:pic>
        <p:nvPicPr>
          <p:cNvPr id="49" name="Picture 48">
            <a:extLst>
              <a:ext uri="{FF2B5EF4-FFF2-40B4-BE49-F238E27FC236}">
                <a16:creationId xmlns:a16="http://schemas.microsoft.com/office/drawing/2014/main" id="{365C51D6-EB31-4D25-9B29-8897F79B1840}"/>
              </a:ext>
            </a:extLst>
          </p:cNvPr>
          <p:cNvPicPr>
            <a:picLocks noChangeAspect="1"/>
          </p:cNvPicPr>
          <p:nvPr/>
        </p:nvPicPr>
        <p:blipFill rotWithShape="1">
          <a:blip r:embed="rId14"/>
          <a:srcRect l="9172"/>
          <a:stretch/>
        </p:blipFill>
        <p:spPr>
          <a:xfrm>
            <a:off x="9049552" y="1902802"/>
            <a:ext cx="1029989" cy="1512000"/>
          </a:xfrm>
          <a:prstGeom prst="rect">
            <a:avLst/>
          </a:prstGeom>
        </p:spPr>
      </p:pic>
      <p:pic>
        <p:nvPicPr>
          <p:cNvPr id="51" name="Picture 50">
            <a:extLst>
              <a:ext uri="{FF2B5EF4-FFF2-40B4-BE49-F238E27FC236}">
                <a16:creationId xmlns:a16="http://schemas.microsoft.com/office/drawing/2014/main" id="{87B9F817-8E74-4D27-911F-7F7BCE3BE031}"/>
              </a:ext>
            </a:extLst>
          </p:cNvPr>
          <p:cNvPicPr>
            <a:picLocks noChangeAspect="1"/>
          </p:cNvPicPr>
          <p:nvPr/>
        </p:nvPicPr>
        <p:blipFill>
          <a:blip r:embed="rId15"/>
          <a:stretch>
            <a:fillRect/>
          </a:stretch>
        </p:blipFill>
        <p:spPr>
          <a:xfrm>
            <a:off x="1047498" y="3443550"/>
            <a:ext cx="1134000" cy="1512000"/>
          </a:xfrm>
          <a:prstGeom prst="rect">
            <a:avLst/>
          </a:prstGeom>
        </p:spPr>
      </p:pic>
      <p:pic>
        <p:nvPicPr>
          <p:cNvPr id="53" name="Picture 52">
            <a:extLst>
              <a:ext uri="{FF2B5EF4-FFF2-40B4-BE49-F238E27FC236}">
                <a16:creationId xmlns:a16="http://schemas.microsoft.com/office/drawing/2014/main" id="{4098A311-1370-4E0F-8A76-157BA000A768}"/>
              </a:ext>
            </a:extLst>
          </p:cNvPr>
          <p:cNvPicPr>
            <a:picLocks noChangeAspect="1"/>
          </p:cNvPicPr>
          <p:nvPr/>
        </p:nvPicPr>
        <p:blipFill>
          <a:blip r:embed="rId16"/>
          <a:stretch>
            <a:fillRect/>
          </a:stretch>
        </p:blipFill>
        <p:spPr>
          <a:xfrm>
            <a:off x="5523975" y="1867886"/>
            <a:ext cx="1134000" cy="1512000"/>
          </a:xfrm>
          <a:prstGeom prst="rect">
            <a:avLst/>
          </a:prstGeom>
        </p:spPr>
      </p:pic>
      <p:pic>
        <p:nvPicPr>
          <p:cNvPr id="63" name="Picture 62">
            <a:extLst>
              <a:ext uri="{FF2B5EF4-FFF2-40B4-BE49-F238E27FC236}">
                <a16:creationId xmlns:a16="http://schemas.microsoft.com/office/drawing/2014/main" id="{D4C988DE-4DCE-436F-8B43-BC411998E2FC}"/>
              </a:ext>
            </a:extLst>
          </p:cNvPr>
          <p:cNvPicPr>
            <a:picLocks noChangeAspect="1"/>
          </p:cNvPicPr>
          <p:nvPr/>
        </p:nvPicPr>
        <p:blipFill rotWithShape="1">
          <a:blip r:embed="rId17"/>
          <a:srcRect l="14208" r="15592"/>
          <a:stretch/>
        </p:blipFill>
        <p:spPr>
          <a:xfrm>
            <a:off x="2230709" y="3457887"/>
            <a:ext cx="796066" cy="1512000"/>
          </a:xfrm>
          <a:prstGeom prst="rect">
            <a:avLst/>
          </a:prstGeom>
        </p:spPr>
      </p:pic>
      <p:pic>
        <p:nvPicPr>
          <p:cNvPr id="1029" name="Picture 1028">
            <a:extLst>
              <a:ext uri="{FF2B5EF4-FFF2-40B4-BE49-F238E27FC236}">
                <a16:creationId xmlns:a16="http://schemas.microsoft.com/office/drawing/2014/main" id="{7FB27D9E-7226-42A4-9232-DA8F2DA4D406}"/>
              </a:ext>
            </a:extLst>
          </p:cNvPr>
          <p:cNvPicPr>
            <a:picLocks noChangeAspect="1"/>
          </p:cNvPicPr>
          <p:nvPr/>
        </p:nvPicPr>
        <p:blipFill rotWithShape="1">
          <a:blip r:embed="rId18"/>
          <a:srcRect l="14502" t="10553" r="9526"/>
          <a:stretch/>
        </p:blipFill>
        <p:spPr>
          <a:xfrm>
            <a:off x="4335800" y="3480257"/>
            <a:ext cx="1702866" cy="1503681"/>
          </a:xfrm>
          <a:prstGeom prst="rect">
            <a:avLst/>
          </a:prstGeom>
        </p:spPr>
      </p:pic>
      <p:pic>
        <p:nvPicPr>
          <p:cNvPr id="1032" name="Picture 1031">
            <a:extLst>
              <a:ext uri="{FF2B5EF4-FFF2-40B4-BE49-F238E27FC236}">
                <a16:creationId xmlns:a16="http://schemas.microsoft.com/office/drawing/2014/main" id="{9F293F07-8C78-4EB9-AEB2-4AEDFFB161AC}"/>
              </a:ext>
            </a:extLst>
          </p:cNvPr>
          <p:cNvPicPr>
            <a:picLocks noChangeAspect="1"/>
          </p:cNvPicPr>
          <p:nvPr/>
        </p:nvPicPr>
        <p:blipFill>
          <a:blip r:embed="rId19"/>
          <a:stretch>
            <a:fillRect/>
          </a:stretch>
        </p:blipFill>
        <p:spPr>
          <a:xfrm>
            <a:off x="2125596" y="165720"/>
            <a:ext cx="2200398" cy="1650299"/>
          </a:xfrm>
          <a:prstGeom prst="rect">
            <a:avLst/>
          </a:prstGeom>
        </p:spPr>
      </p:pic>
      <p:pic>
        <p:nvPicPr>
          <p:cNvPr id="1034" name="Picture 1033">
            <a:extLst>
              <a:ext uri="{FF2B5EF4-FFF2-40B4-BE49-F238E27FC236}">
                <a16:creationId xmlns:a16="http://schemas.microsoft.com/office/drawing/2014/main" id="{56A8FB01-E8B8-4553-88D0-6F4AB0D17DD9}"/>
              </a:ext>
            </a:extLst>
          </p:cNvPr>
          <p:cNvPicPr>
            <a:picLocks noChangeAspect="1"/>
          </p:cNvPicPr>
          <p:nvPr/>
        </p:nvPicPr>
        <p:blipFill>
          <a:blip r:embed="rId20"/>
          <a:stretch>
            <a:fillRect/>
          </a:stretch>
        </p:blipFill>
        <p:spPr>
          <a:xfrm>
            <a:off x="4335800" y="194514"/>
            <a:ext cx="2200398" cy="1650299"/>
          </a:xfrm>
          <a:prstGeom prst="rect">
            <a:avLst/>
          </a:prstGeom>
        </p:spPr>
      </p:pic>
      <p:pic>
        <p:nvPicPr>
          <p:cNvPr id="1036" name="Picture 1035">
            <a:extLst>
              <a:ext uri="{FF2B5EF4-FFF2-40B4-BE49-F238E27FC236}">
                <a16:creationId xmlns:a16="http://schemas.microsoft.com/office/drawing/2014/main" id="{69E3D5E3-598F-48E6-B45B-70159D0E886A}"/>
              </a:ext>
            </a:extLst>
          </p:cNvPr>
          <p:cNvPicPr>
            <a:picLocks noChangeAspect="1"/>
          </p:cNvPicPr>
          <p:nvPr/>
        </p:nvPicPr>
        <p:blipFill>
          <a:blip r:embed="rId21"/>
          <a:stretch>
            <a:fillRect/>
          </a:stretch>
        </p:blipFill>
        <p:spPr>
          <a:xfrm>
            <a:off x="3087380" y="5021504"/>
            <a:ext cx="2304000" cy="1728000"/>
          </a:xfrm>
          <a:prstGeom prst="rect">
            <a:avLst/>
          </a:prstGeom>
        </p:spPr>
      </p:pic>
      <p:pic>
        <p:nvPicPr>
          <p:cNvPr id="1038" name="Picture 1037">
            <a:extLst>
              <a:ext uri="{FF2B5EF4-FFF2-40B4-BE49-F238E27FC236}">
                <a16:creationId xmlns:a16="http://schemas.microsoft.com/office/drawing/2014/main" id="{BBBE4BD0-738A-4807-BA1C-47DAD9582C95}"/>
              </a:ext>
            </a:extLst>
          </p:cNvPr>
          <p:cNvPicPr>
            <a:picLocks noChangeAspect="1"/>
          </p:cNvPicPr>
          <p:nvPr/>
        </p:nvPicPr>
        <p:blipFill>
          <a:blip r:embed="rId22"/>
          <a:stretch>
            <a:fillRect/>
          </a:stretch>
        </p:blipFill>
        <p:spPr>
          <a:xfrm>
            <a:off x="7269377" y="3480257"/>
            <a:ext cx="2016000" cy="1512000"/>
          </a:xfrm>
          <a:prstGeom prst="rect">
            <a:avLst/>
          </a:prstGeom>
        </p:spPr>
      </p:pic>
      <p:pic>
        <p:nvPicPr>
          <p:cNvPr id="1040" name="Picture 1039">
            <a:extLst>
              <a:ext uri="{FF2B5EF4-FFF2-40B4-BE49-F238E27FC236}">
                <a16:creationId xmlns:a16="http://schemas.microsoft.com/office/drawing/2014/main" id="{21034D88-6E3D-4397-ABCB-1B7161E8557D}"/>
              </a:ext>
            </a:extLst>
          </p:cNvPr>
          <p:cNvPicPr>
            <a:picLocks noChangeAspect="1"/>
          </p:cNvPicPr>
          <p:nvPr/>
        </p:nvPicPr>
        <p:blipFill>
          <a:blip r:embed="rId23"/>
          <a:stretch>
            <a:fillRect/>
          </a:stretch>
        </p:blipFill>
        <p:spPr>
          <a:xfrm>
            <a:off x="5455969" y="4998313"/>
            <a:ext cx="2304000" cy="1728000"/>
          </a:xfrm>
          <a:prstGeom prst="rect">
            <a:avLst/>
          </a:prstGeom>
        </p:spPr>
      </p:pic>
      <p:pic>
        <p:nvPicPr>
          <p:cNvPr id="1042" name="Picture 1041">
            <a:extLst>
              <a:ext uri="{FF2B5EF4-FFF2-40B4-BE49-F238E27FC236}">
                <a16:creationId xmlns:a16="http://schemas.microsoft.com/office/drawing/2014/main" id="{871D2A52-E490-46F7-AFD1-C4321CFBF79E}"/>
              </a:ext>
            </a:extLst>
          </p:cNvPr>
          <p:cNvPicPr>
            <a:picLocks noChangeAspect="1"/>
          </p:cNvPicPr>
          <p:nvPr/>
        </p:nvPicPr>
        <p:blipFill rotWithShape="1">
          <a:blip r:embed="rId24"/>
          <a:srcRect t="9216"/>
          <a:stretch/>
        </p:blipFill>
        <p:spPr>
          <a:xfrm rot="5400000">
            <a:off x="2234117" y="2136417"/>
            <a:ext cx="1512000" cy="1029488"/>
          </a:xfrm>
          <a:prstGeom prst="rect">
            <a:avLst/>
          </a:prstGeom>
        </p:spPr>
      </p:pic>
      <p:pic>
        <p:nvPicPr>
          <p:cNvPr id="1044" name="Picture 1043">
            <a:extLst>
              <a:ext uri="{FF2B5EF4-FFF2-40B4-BE49-F238E27FC236}">
                <a16:creationId xmlns:a16="http://schemas.microsoft.com/office/drawing/2014/main" id="{EBFA7054-0828-4CC6-93B4-76C55251E8A6}"/>
              </a:ext>
            </a:extLst>
          </p:cNvPr>
          <p:cNvPicPr>
            <a:picLocks noChangeAspect="1"/>
          </p:cNvPicPr>
          <p:nvPr/>
        </p:nvPicPr>
        <p:blipFill rotWithShape="1">
          <a:blip r:embed="rId25"/>
          <a:srcRect t="13729" b="13264"/>
          <a:stretch/>
        </p:blipFill>
        <p:spPr>
          <a:xfrm rot="5400000">
            <a:off x="1286524" y="2237210"/>
            <a:ext cx="1512000" cy="827903"/>
          </a:xfrm>
          <a:prstGeom prst="rect">
            <a:avLst/>
          </a:prstGeom>
        </p:spPr>
      </p:pic>
      <p:sp>
        <p:nvSpPr>
          <p:cNvPr id="2" name="Smiley Face 1">
            <a:extLst>
              <a:ext uri="{FF2B5EF4-FFF2-40B4-BE49-F238E27FC236}">
                <a16:creationId xmlns:a16="http://schemas.microsoft.com/office/drawing/2014/main" id="{162A104D-1B52-41ED-B866-5A308CCF79C8}"/>
              </a:ext>
            </a:extLst>
          </p:cNvPr>
          <p:cNvSpPr/>
          <p:nvPr/>
        </p:nvSpPr>
        <p:spPr>
          <a:xfrm>
            <a:off x="3546411" y="443394"/>
            <a:ext cx="299796" cy="352337"/>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miley Face 2">
            <a:extLst>
              <a:ext uri="{FF2B5EF4-FFF2-40B4-BE49-F238E27FC236}">
                <a16:creationId xmlns:a16="http://schemas.microsoft.com/office/drawing/2014/main" id="{692F47C5-84FA-40A4-896F-5BDC4A2DE619}"/>
              </a:ext>
            </a:extLst>
          </p:cNvPr>
          <p:cNvSpPr/>
          <p:nvPr/>
        </p:nvSpPr>
        <p:spPr>
          <a:xfrm>
            <a:off x="5095167" y="226460"/>
            <a:ext cx="192071" cy="216934"/>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miley Face 3">
            <a:extLst>
              <a:ext uri="{FF2B5EF4-FFF2-40B4-BE49-F238E27FC236}">
                <a16:creationId xmlns:a16="http://schemas.microsoft.com/office/drawing/2014/main" id="{DE7E9D34-789B-4761-990E-E7D36B4C7C50}"/>
              </a:ext>
            </a:extLst>
          </p:cNvPr>
          <p:cNvSpPr/>
          <p:nvPr/>
        </p:nvSpPr>
        <p:spPr>
          <a:xfrm>
            <a:off x="5548814" y="5501572"/>
            <a:ext cx="142875" cy="15240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miley Face 4">
            <a:extLst>
              <a:ext uri="{FF2B5EF4-FFF2-40B4-BE49-F238E27FC236}">
                <a16:creationId xmlns:a16="http://schemas.microsoft.com/office/drawing/2014/main" id="{F8459B60-0E2E-4B1E-8816-90481BC22FCC}"/>
              </a:ext>
            </a:extLst>
          </p:cNvPr>
          <p:cNvSpPr/>
          <p:nvPr/>
        </p:nvSpPr>
        <p:spPr>
          <a:xfrm>
            <a:off x="7041356" y="5465853"/>
            <a:ext cx="73819" cy="71438"/>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miley Face 5">
            <a:extLst>
              <a:ext uri="{FF2B5EF4-FFF2-40B4-BE49-F238E27FC236}">
                <a16:creationId xmlns:a16="http://schemas.microsoft.com/office/drawing/2014/main" id="{A76CE34D-94B6-4CDC-AEEC-EABAB580E775}"/>
              </a:ext>
            </a:extLst>
          </p:cNvPr>
          <p:cNvSpPr/>
          <p:nvPr/>
        </p:nvSpPr>
        <p:spPr>
          <a:xfrm>
            <a:off x="6590033" y="5330995"/>
            <a:ext cx="100012" cy="128588"/>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Smiley Face 6">
            <a:extLst>
              <a:ext uri="{FF2B5EF4-FFF2-40B4-BE49-F238E27FC236}">
                <a16:creationId xmlns:a16="http://schemas.microsoft.com/office/drawing/2014/main" id="{8DFC7FCA-FDFC-402E-8753-ECDE7E56D036}"/>
              </a:ext>
            </a:extLst>
          </p:cNvPr>
          <p:cNvSpPr/>
          <p:nvPr/>
        </p:nvSpPr>
        <p:spPr>
          <a:xfrm>
            <a:off x="1566613" y="3632003"/>
            <a:ext cx="380714" cy="268941"/>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061266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0EE10-7D91-4EBE-BEC3-17447E8D0720}"/>
              </a:ext>
            </a:extLst>
          </p:cNvPr>
          <p:cNvSpPr>
            <a:spLocks noGrp="1"/>
          </p:cNvSpPr>
          <p:nvPr>
            <p:ph type="title"/>
          </p:nvPr>
        </p:nvSpPr>
        <p:spPr/>
        <p:txBody>
          <a:bodyPr/>
          <a:lstStyle/>
          <a:p>
            <a:r>
              <a:rPr lang="en-GB" b="1" dirty="0">
                <a:latin typeface="Twinkl" pitchFamily="2" charset="0"/>
              </a:rPr>
              <a:t>Assessment</a:t>
            </a:r>
          </a:p>
        </p:txBody>
      </p:sp>
      <p:sp>
        <p:nvSpPr>
          <p:cNvPr id="5" name="Rectangle 4">
            <a:extLst>
              <a:ext uri="{FF2B5EF4-FFF2-40B4-BE49-F238E27FC236}">
                <a16:creationId xmlns:a16="http://schemas.microsoft.com/office/drawing/2014/main" id="{4EC0A39F-E2DE-49FA-A4C7-0313987CE10A}"/>
              </a:ext>
            </a:extLst>
          </p:cNvPr>
          <p:cNvSpPr/>
          <p:nvPr/>
        </p:nvSpPr>
        <p:spPr>
          <a:xfrm>
            <a:off x="578257" y="1520071"/>
            <a:ext cx="6329319" cy="1938992"/>
          </a:xfrm>
          <a:prstGeom prst="rect">
            <a:avLst/>
          </a:prstGeom>
          <a:solidFill>
            <a:srgbClr val="F8CFB6"/>
          </a:solidFill>
          <a:ln w="28575">
            <a:solidFill>
              <a:srgbClr val="DD462F"/>
            </a:solidFill>
          </a:ln>
        </p:spPr>
        <p:txBody>
          <a:bodyPr wrap="square">
            <a:spAutoFit/>
          </a:bodyPr>
          <a:lstStyle/>
          <a:p>
            <a:pPr algn="just"/>
            <a:r>
              <a:rPr lang="en-GB" sz="1500" dirty="0">
                <a:solidFill>
                  <a:srgbClr val="212529"/>
                </a:solidFill>
                <a:latin typeface="Twinkl" pitchFamily="2" charset="0"/>
              </a:rPr>
              <a:t>Assessing children's learning is vital to inform their next steps. A full assessment process is embedded in the Jigsaw program including a set of attainment descriptors for every year group and assessment activities to involve children in the process. We use a number of formative assessment strategies in PSHE like questioning, quizzes, speaking and listening opportunities, weekly recaps etc. as well as assessing against the attainment descriptors (broken down on the key learning posters) at the end of each unit. </a:t>
            </a:r>
            <a:endParaRPr lang="en-GB" sz="1500" dirty="0">
              <a:latin typeface="Twinkl" pitchFamily="2" charset="0"/>
            </a:endParaRPr>
          </a:p>
        </p:txBody>
      </p:sp>
      <p:grpSp>
        <p:nvGrpSpPr>
          <p:cNvPr id="9" name="Group 8">
            <a:extLst>
              <a:ext uri="{FF2B5EF4-FFF2-40B4-BE49-F238E27FC236}">
                <a16:creationId xmlns:a16="http://schemas.microsoft.com/office/drawing/2014/main" id="{2F56D68F-4DB0-45FA-BFAA-58799CC331DB}"/>
              </a:ext>
            </a:extLst>
          </p:cNvPr>
          <p:cNvGrpSpPr/>
          <p:nvPr/>
        </p:nvGrpSpPr>
        <p:grpSpPr>
          <a:xfrm>
            <a:off x="7175197" y="448056"/>
            <a:ext cx="4438546" cy="6063334"/>
            <a:chOff x="276673" y="-2890476"/>
            <a:chExt cx="7038527" cy="9674112"/>
          </a:xfrm>
        </p:grpSpPr>
        <p:pic>
          <p:nvPicPr>
            <p:cNvPr id="8" name="Picture 7">
              <a:extLst>
                <a:ext uri="{FF2B5EF4-FFF2-40B4-BE49-F238E27FC236}">
                  <a16:creationId xmlns:a16="http://schemas.microsoft.com/office/drawing/2014/main" id="{81319401-CDD7-4269-9C32-944B430384CC}"/>
                </a:ext>
              </a:extLst>
            </p:cNvPr>
            <p:cNvPicPr>
              <a:picLocks noChangeAspect="1"/>
            </p:cNvPicPr>
            <p:nvPr/>
          </p:nvPicPr>
          <p:blipFill rotWithShape="1">
            <a:blip r:embed="rId2"/>
            <a:srcRect r="26925"/>
            <a:stretch/>
          </p:blipFill>
          <p:spPr>
            <a:xfrm>
              <a:off x="279179" y="-2890476"/>
              <a:ext cx="7036021" cy="5780952"/>
            </a:xfrm>
            <a:prstGeom prst="rect">
              <a:avLst/>
            </a:prstGeom>
          </p:spPr>
        </p:pic>
        <p:pic>
          <p:nvPicPr>
            <p:cNvPr id="7" name="Picture 6">
              <a:extLst>
                <a:ext uri="{FF2B5EF4-FFF2-40B4-BE49-F238E27FC236}">
                  <a16:creationId xmlns:a16="http://schemas.microsoft.com/office/drawing/2014/main" id="{8E7E59B9-AC79-45A0-84C5-F91F9917A854}"/>
                </a:ext>
              </a:extLst>
            </p:cNvPr>
            <p:cNvPicPr>
              <a:picLocks noChangeAspect="1"/>
            </p:cNvPicPr>
            <p:nvPr/>
          </p:nvPicPr>
          <p:blipFill rotWithShape="1">
            <a:blip r:embed="rId3"/>
            <a:srcRect r="26925"/>
            <a:stretch/>
          </p:blipFill>
          <p:spPr>
            <a:xfrm>
              <a:off x="276673" y="2831255"/>
              <a:ext cx="7036022" cy="3952381"/>
            </a:xfrm>
            <a:prstGeom prst="rect">
              <a:avLst/>
            </a:prstGeom>
          </p:spPr>
        </p:pic>
      </p:grpSp>
      <p:pic>
        <p:nvPicPr>
          <p:cNvPr id="11" name="Picture 10">
            <a:extLst>
              <a:ext uri="{FF2B5EF4-FFF2-40B4-BE49-F238E27FC236}">
                <a16:creationId xmlns:a16="http://schemas.microsoft.com/office/drawing/2014/main" id="{35B71408-8663-48C6-B3AC-8CF5AC2C668C}"/>
              </a:ext>
            </a:extLst>
          </p:cNvPr>
          <p:cNvPicPr>
            <a:picLocks noChangeAspect="1"/>
          </p:cNvPicPr>
          <p:nvPr/>
        </p:nvPicPr>
        <p:blipFill>
          <a:blip r:embed="rId4"/>
          <a:stretch>
            <a:fillRect/>
          </a:stretch>
        </p:blipFill>
        <p:spPr>
          <a:xfrm>
            <a:off x="833253" y="3890998"/>
            <a:ext cx="2585323" cy="1938992"/>
          </a:xfrm>
          <a:prstGeom prst="rect">
            <a:avLst/>
          </a:prstGeom>
        </p:spPr>
      </p:pic>
      <p:pic>
        <p:nvPicPr>
          <p:cNvPr id="2052" name="Picture 4" descr="PSHE &amp; RSE - Holy Trinity C of E Primary School">
            <a:extLst>
              <a:ext uri="{FF2B5EF4-FFF2-40B4-BE49-F238E27FC236}">
                <a16:creationId xmlns:a16="http://schemas.microsoft.com/office/drawing/2014/main" id="{932FA3FC-9B16-4F3A-841F-9CB3B687D3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53177" y="3890998"/>
            <a:ext cx="3005137" cy="1928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55269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46B95-EE0D-413F-B27B-E658C461DD58}"/>
              </a:ext>
            </a:extLst>
          </p:cNvPr>
          <p:cNvSpPr>
            <a:spLocks noGrp="1"/>
          </p:cNvSpPr>
          <p:nvPr>
            <p:ph type="title"/>
          </p:nvPr>
        </p:nvSpPr>
        <p:spPr>
          <a:xfrm>
            <a:off x="521207" y="448056"/>
            <a:ext cx="6877119" cy="640080"/>
          </a:xfrm>
        </p:spPr>
        <p:txBody>
          <a:bodyPr/>
          <a:lstStyle/>
          <a:p>
            <a:r>
              <a:rPr lang="en-GB" b="1" dirty="0">
                <a:latin typeface="Twinkl" pitchFamily="2" charset="0"/>
              </a:rPr>
              <a:t>Challenge and Adaptations</a:t>
            </a:r>
          </a:p>
        </p:txBody>
      </p:sp>
      <p:sp>
        <p:nvSpPr>
          <p:cNvPr id="3" name="Rectangle 2">
            <a:extLst>
              <a:ext uri="{FF2B5EF4-FFF2-40B4-BE49-F238E27FC236}">
                <a16:creationId xmlns:a16="http://schemas.microsoft.com/office/drawing/2014/main" id="{CCD59B00-B17D-4F4E-A21C-C747ED9D1BA3}"/>
              </a:ext>
            </a:extLst>
          </p:cNvPr>
          <p:cNvSpPr/>
          <p:nvPr/>
        </p:nvSpPr>
        <p:spPr>
          <a:xfrm>
            <a:off x="892684" y="1387264"/>
            <a:ext cx="4536566" cy="4939814"/>
          </a:xfrm>
          <a:prstGeom prst="rect">
            <a:avLst/>
          </a:prstGeom>
          <a:solidFill>
            <a:srgbClr val="F8CFB6"/>
          </a:solidFill>
          <a:ln w="28575">
            <a:solidFill>
              <a:srgbClr val="DD462F"/>
            </a:solidFill>
          </a:ln>
        </p:spPr>
        <p:txBody>
          <a:bodyPr wrap="square">
            <a:spAutoFit/>
          </a:bodyPr>
          <a:lstStyle/>
          <a:p>
            <a:r>
              <a:rPr lang="en-GB" sz="1500" dirty="0">
                <a:latin typeface="Twinkl" pitchFamily="2" charset="0"/>
                <a:cs typeface="Calibri" panose="020F0502020204030204" pitchFamily="34" charset="0"/>
              </a:rPr>
              <a:t>The PSHE Education Planning Framework for Pupils with SEND is supported by Jigsaw. Like us here at Abingdon, Jigsaw believe that PSHE should be accessible for all.</a:t>
            </a:r>
          </a:p>
          <a:p>
            <a:endParaRPr lang="en-GB" sz="1500" dirty="0">
              <a:latin typeface="Twinkl" pitchFamily="2" charset="0"/>
              <a:cs typeface="Calibri" panose="020F0502020204030204" pitchFamily="34" charset="0"/>
            </a:endParaRPr>
          </a:p>
          <a:p>
            <a:r>
              <a:rPr lang="en-GB" sz="1500" dirty="0">
                <a:latin typeface="Twinkl" pitchFamily="2" charset="0"/>
              </a:rPr>
              <a:t>The Planning Framework (for SEND) is organised into six sections: </a:t>
            </a:r>
          </a:p>
          <a:p>
            <a:pPr marL="342900" indent="-342900">
              <a:buAutoNum type="arabicPeriod"/>
            </a:pPr>
            <a:r>
              <a:rPr lang="en-GB" sz="1500" dirty="0">
                <a:latin typeface="Twinkl" pitchFamily="2" charset="0"/>
              </a:rPr>
              <a:t>Self-Awareness (Me, who I am, my likes, dislikes, strengths and interests) </a:t>
            </a:r>
          </a:p>
          <a:p>
            <a:pPr marL="342900" indent="-342900">
              <a:buAutoNum type="arabicPeriod"/>
            </a:pPr>
            <a:r>
              <a:rPr lang="en-GB" sz="1500" dirty="0">
                <a:latin typeface="Twinkl" pitchFamily="2" charset="0"/>
              </a:rPr>
              <a:t>Self-care, support and safety (Looking after me and keeping safe; aspects of RSE and SE.) </a:t>
            </a:r>
          </a:p>
          <a:p>
            <a:pPr marL="342900" indent="-342900">
              <a:buAutoNum type="arabicPeriod"/>
            </a:pPr>
            <a:r>
              <a:rPr lang="en-GB" sz="1500" dirty="0">
                <a:latin typeface="Twinkl" pitchFamily="2" charset="0"/>
              </a:rPr>
              <a:t>Managing Feelings (Understanding feelings, and that how I feel and how others feel affects choices and behaviour; aspects of RSE and SE)</a:t>
            </a:r>
          </a:p>
          <a:p>
            <a:pPr marL="342900" indent="-342900">
              <a:buAutoNum type="arabicPeriod"/>
            </a:pPr>
            <a:r>
              <a:rPr lang="en-GB" sz="1500" dirty="0">
                <a:latin typeface="Twinkl" pitchFamily="2" charset="0"/>
              </a:rPr>
              <a:t>Changing and Growing (How I and others are changing; new opportunities and responsibilities; aspects of RSE and SE) </a:t>
            </a:r>
          </a:p>
          <a:p>
            <a:pPr marL="342900" indent="-342900">
              <a:buAutoNum type="arabicPeriod"/>
            </a:pPr>
            <a:r>
              <a:rPr lang="en-GB" sz="1500" dirty="0">
                <a:latin typeface="Twinkl" pitchFamily="2" charset="0"/>
              </a:rPr>
              <a:t>Healthy Lifestyles (Being and keeping healthy, physically and mentally) </a:t>
            </a:r>
          </a:p>
          <a:p>
            <a:pPr marL="342900" indent="-342900">
              <a:buAutoNum type="arabicPeriod"/>
            </a:pPr>
            <a:r>
              <a:rPr lang="en-GB" sz="1500" dirty="0">
                <a:latin typeface="Twinkl" pitchFamily="2" charset="0"/>
              </a:rPr>
              <a:t>The World I Live In (Living confidently in the wider world)</a:t>
            </a:r>
          </a:p>
        </p:txBody>
      </p:sp>
      <p:pic>
        <p:nvPicPr>
          <p:cNvPr id="3074" name="Picture 2" descr="Self Awareness Vector Art, Icons, and Graphics for Free Download">
            <a:extLst>
              <a:ext uri="{FF2B5EF4-FFF2-40B4-BE49-F238E27FC236}">
                <a16:creationId xmlns:a16="http://schemas.microsoft.com/office/drawing/2014/main" id="{BCC3C138-CEFA-492D-AACE-91C68C12A92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140" t="6673" r="13853"/>
          <a:stretch/>
        </p:blipFill>
        <p:spPr bwMode="auto">
          <a:xfrm>
            <a:off x="6134100" y="1292014"/>
            <a:ext cx="2083220" cy="1728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hree Ways to Practice Self-Care | Lafayette Family YMCA">
            <a:extLst>
              <a:ext uri="{FF2B5EF4-FFF2-40B4-BE49-F238E27FC236}">
                <a16:creationId xmlns:a16="http://schemas.microsoft.com/office/drawing/2014/main" id="{0A09B685-8FE0-48B9-9861-D68ED359E4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41826" y="1292014"/>
            <a:ext cx="2303600" cy="172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Premium Vector | Balance of anxiety and happiness concept Emotional  intelligence control feeling or emotion">
            <a:extLst>
              <a:ext uri="{FF2B5EF4-FFF2-40B4-BE49-F238E27FC236}">
                <a16:creationId xmlns:a16="http://schemas.microsoft.com/office/drawing/2014/main" id="{3E0AE492-E30C-4C30-B4E2-98B8583A447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272" r="13645"/>
          <a:stretch/>
        </p:blipFill>
        <p:spPr bwMode="auto">
          <a:xfrm>
            <a:off x="6052526" y="3070462"/>
            <a:ext cx="1751089" cy="17280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Child Growing Up Vectors &amp; Illustrations for Free Download | Freepik">
            <a:extLst>
              <a:ext uri="{FF2B5EF4-FFF2-40B4-BE49-F238E27FC236}">
                <a16:creationId xmlns:a16="http://schemas.microsoft.com/office/drawing/2014/main" id="{06A5B59E-29B3-43D1-8D63-9B6268FBB03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715" t="26092" r="9383" b="27583"/>
          <a:stretch/>
        </p:blipFill>
        <p:spPr bwMode="auto">
          <a:xfrm>
            <a:off x="7957529" y="3070462"/>
            <a:ext cx="3017725" cy="17280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Page 2 | Healthy Lifestyle Clipart Images - Free Download on Freepik">
            <a:extLst>
              <a:ext uri="{FF2B5EF4-FFF2-40B4-BE49-F238E27FC236}">
                <a16:creationId xmlns:a16="http://schemas.microsoft.com/office/drawing/2014/main" id="{07FE38F9-8BF9-4490-B9F3-7AF73B8A1F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85963" y="4848910"/>
            <a:ext cx="2377425" cy="1728000"/>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Royalty-Free Vector Graphics &amp; Clip Art ...">
            <a:extLst>
              <a:ext uri="{FF2B5EF4-FFF2-40B4-BE49-F238E27FC236}">
                <a16:creationId xmlns:a16="http://schemas.microsoft.com/office/drawing/2014/main" id="{0ED35C1D-B61B-4806-BB9E-0A145CF36CF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0626" r="11189"/>
          <a:stretch/>
        </p:blipFill>
        <p:spPr bwMode="auto">
          <a:xfrm>
            <a:off x="8819550" y="4848910"/>
            <a:ext cx="1755647" cy="172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11110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458391E-9DE4-47E2-917D-7D4C198BA399}"/>
              </a:ext>
            </a:extLst>
          </p:cNvPr>
          <p:cNvGrpSpPr>
            <a:grpSpLocks noChangeAspect="1"/>
          </p:cNvGrpSpPr>
          <p:nvPr/>
        </p:nvGrpSpPr>
        <p:grpSpPr>
          <a:xfrm>
            <a:off x="7466851" y="549000"/>
            <a:ext cx="4160000" cy="5760000"/>
            <a:chOff x="5704726" y="286977"/>
            <a:chExt cx="5400000" cy="7158330"/>
          </a:xfrm>
        </p:grpSpPr>
        <p:pic>
          <p:nvPicPr>
            <p:cNvPr id="7" name="Picture 6">
              <a:extLst>
                <a:ext uri="{FF2B5EF4-FFF2-40B4-BE49-F238E27FC236}">
                  <a16:creationId xmlns:a16="http://schemas.microsoft.com/office/drawing/2014/main" id="{FC34B7E9-7A51-400B-8147-EBED0D2D6C40}"/>
                </a:ext>
              </a:extLst>
            </p:cNvPr>
            <p:cNvPicPr>
              <a:picLocks noChangeAspect="1"/>
            </p:cNvPicPr>
            <p:nvPr/>
          </p:nvPicPr>
          <p:blipFill>
            <a:blip r:embed="rId2"/>
            <a:stretch>
              <a:fillRect/>
            </a:stretch>
          </p:blipFill>
          <p:spPr>
            <a:xfrm>
              <a:off x="5704726" y="286977"/>
              <a:ext cx="5400000" cy="3142023"/>
            </a:xfrm>
            <a:prstGeom prst="rect">
              <a:avLst/>
            </a:prstGeom>
          </p:spPr>
        </p:pic>
        <p:pic>
          <p:nvPicPr>
            <p:cNvPr id="6" name="Picture 5">
              <a:extLst>
                <a:ext uri="{FF2B5EF4-FFF2-40B4-BE49-F238E27FC236}">
                  <a16:creationId xmlns:a16="http://schemas.microsoft.com/office/drawing/2014/main" id="{404373C7-85A0-4E02-8874-EDF7B1286594}"/>
                </a:ext>
              </a:extLst>
            </p:cNvPr>
            <p:cNvPicPr>
              <a:picLocks noChangeAspect="1"/>
            </p:cNvPicPr>
            <p:nvPr/>
          </p:nvPicPr>
          <p:blipFill rotWithShape="1">
            <a:blip r:embed="rId3"/>
            <a:srcRect t="317"/>
            <a:stretch/>
          </p:blipFill>
          <p:spPr>
            <a:xfrm>
              <a:off x="5704726" y="3175866"/>
              <a:ext cx="5400000" cy="3682133"/>
            </a:xfrm>
            <a:prstGeom prst="rect">
              <a:avLst/>
            </a:prstGeom>
          </p:spPr>
        </p:pic>
        <p:pic>
          <p:nvPicPr>
            <p:cNvPr id="8" name="Picture 7">
              <a:extLst>
                <a:ext uri="{FF2B5EF4-FFF2-40B4-BE49-F238E27FC236}">
                  <a16:creationId xmlns:a16="http://schemas.microsoft.com/office/drawing/2014/main" id="{7AB8E217-E284-4B76-A3DA-655574EC9E7C}"/>
                </a:ext>
              </a:extLst>
            </p:cNvPr>
            <p:cNvPicPr>
              <a:picLocks noChangeAspect="1"/>
            </p:cNvPicPr>
            <p:nvPr/>
          </p:nvPicPr>
          <p:blipFill>
            <a:blip r:embed="rId4"/>
            <a:stretch>
              <a:fillRect/>
            </a:stretch>
          </p:blipFill>
          <p:spPr>
            <a:xfrm>
              <a:off x="5704726" y="6200886"/>
              <a:ext cx="5400000" cy="1244421"/>
            </a:xfrm>
            <a:prstGeom prst="rect">
              <a:avLst/>
            </a:prstGeom>
          </p:spPr>
        </p:pic>
      </p:grpSp>
      <p:sp>
        <p:nvSpPr>
          <p:cNvPr id="10" name="Title 1">
            <a:extLst>
              <a:ext uri="{FF2B5EF4-FFF2-40B4-BE49-F238E27FC236}">
                <a16:creationId xmlns:a16="http://schemas.microsoft.com/office/drawing/2014/main" id="{AEC58E3A-5A03-4E57-B6A9-FE9440DE9EA0}"/>
              </a:ext>
            </a:extLst>
          </p:cNvPr>
          <p:cNvSpPr>
            <a:spLocks noGrp="1"/>
          </p:cNvSpPr>
          <p:nvPr>
            <p:ph type="title"/>
          </p:nvPr>
        </p:nvSpPr>
        <p:spPr>
          <a:xfrm>
            <a:off x="521207" y="448056"/>
            <a:ext cx="6877119" cy="640080"/>
          </a:xfrm>
        </p:spPr>
        <p:txBody>
          <a:bodyPr/>
          <a:lstStyle/>
          <a:p>
            <a:r>
              <a:rPr lang="en-GB" b="1" dirty="0">
                <a:latin typeface="Twinkl" pitchFamily="2" charset="0"/>
              </a:rPr>
              <a:t>Challenge and Adaptations</a:t>
            </a:r>
          </a:p>
        </p:txBody>
      </p:sp>
      <p:sp>
        <p:nvSpPr>
          <p:cNvPr id="11" name="Rectangle 10">
            <a:extLst>
              <a:ext uri="{FF2B5EF4-FFF2-40B4-BE49-F238E27FC236}">
                <a16:creationId xmlns:a16="http://schemas.microsoft.com/office/drawing/2014/main" id="{B15A1CDD-111C-4CF8-9239-F5C4DE1D6689}"/>
              </a:ext>
            </a:extLst>
          </p:cNvPr>
          <p:cNvSpPr/>
          <p:nvPr/>
        </p:nvSpPr>
        <p:spPr>
          <a:xfrm>
            <a:off x="608553" y="1397675"/>
            <a:ext cx="6702426" cy="1246495"/>
          </a:xfrm>
          <a:prstGeom prst="rect">
            <a:avLst/>
          </a:prstGeom>
          <a:solidFill>
            <a:srgbClr val="F8CFB6"/>
          </a:solidFill>
          <a:ln w="28575">
            <a:solidFill>
              <a:srgbClr val="DD462F"/>
            </a:solidFill>
          </a:ln>
        </p:spPr>
        <p:txBody>
          <a:bodyPr wrap="square">
            <a:spAutoFit/>
          </a:bodyPr>
          <a:lstStyle/>
          <a:p>
            <a:pPr algn="just"/>
            <a:r>
              <a:rPr lang="en-GB" sz="1500" b="1" dirty="0">
                <a:latin typeface="Twinkl" pitchFamily="2" charset="0"/>
              </a:rPr>
              <a:t>Each of the six sections is subdivided into topic areas.</a:t>
            </a:r>
          </a:p>
          <a:p>
            <a:pPr algn="just"/>
            <a:r>
              <a:rPr lang="en-GB" sz="1500" dirty="0">
                <a:latin typeface="Twinkl" pitchFamily="2" charset="0"/>
              </a:rPr>
              <a:t>There is overlap between the topic areas and sections due to the importance of embedding this knowledge wherever possible. For example, mental health and online safety are explicitly covered in some topic areas but are also integrated throughout all six sections where appropriate.</a:t>
            </a:r>
          </a:p>
        </p:txBody>
      </p:sp>
      <p:pic>
        <p:nvPicPr>
          <p:cNvPr id="12" name="Picture 11">
            <a:extLst>
              <a:ext uri="{FF2B5EF4-FFF2-40B4-BE49-F238E27FC236}">
                <a16:creationId xmlns:a16="http://schemas.microsoft.com/office/drawing/2014/main" id="{D7271F42-0FF5-4CF1-A469-39EE558485DA}"/>
              </a:ext>
            </a:extLst>
          </p:cNvPr>
          <p:cNvPicPr>
            <a:picLocks noChangeAspect="1"/>
          </p:cNvPicPr>
          <p:nvPr/>
        </p:nvPicPr>
        <p:blipFill>
          <a:blip r:embed="rId5"/>
          <a:stretch>
            <a:fillRect/>
          </a:stretch>
        </p:blipFill>
        <p:spPr>
          <a:xfrm>
            <a:off x="608553" y="2761549"/>
            <a:ext cx="6702426" cy="786394"/>
          </a:xfrm>
          <a:prstGeom prst="rect">
            <a:avLst/>
          </a:prstGeom>
        </p:spPr>
      </p:pic>
      <p:sp>
        <p:nvSpPr>
          <p:cNvPr id="14" name="Rectangle 13">
            <a:extLst>
              <a:ext uri="{FF2B5EF4-FFF2-40B4-BE49-F238E27FC236}">
                <a16:creationId xmlns:a16="http://schemas.microsoft.com/office/drawing/2014/main" id="{7543FDEC-880D-4620-BC52-97F0AA2A5887}"/>
              </a:ext>
            </a:extLst>
          </p:cNvPr>
          <p:cNvSpPr/>
          <p:nvPr/>
        </p:nvSpPr>
        <p:spPr>
          <a:xfrm>
            <a:off x="608553" y="3674847"/>
            <a:ext cx="6702426" cy="2631490"/>
          </a:xfrm>
          <a:prstGeom prst="rect">
            <a:avLst/>
          </a:prstGeom>
          <a:solidFill>
            <a:srgbClr val="F8CFB6"/>
          </a:solidFill>
          <a:ln w="28575">
            <a:solidFill>
              <a:srgbClr val="DD462F"/>
            </a:solidFill>
          </a:ln>
        </p:spPr>
        <p:txBody>
          <a:bodyPr wrap="square">
            <a:spAutoFit/>
          </a:bodyPr>
          <a:lstStyle/>
          <a:p>
            <a:r>
              <a:rPr lang="en-GB" sz="1500" b="1" dirty="0">
                <a:latin typeface="Twinkl" pitchFamily="2" charset="0"/>
              </a:rPr>
              <a:t>Opportunities are presented for pupils (where appropriate/possible) to:</a:t>
            </a:r>
          </a:p>
          <a:p>
            <a:pPr marL="285750" indent="-285750">
              <a:buFont typeface="Arial" panose="020B0604020202020204" pitchFamily="34" charset="0"/>
              <a:buChar char="•"/>
            </a:pPr>
            <a:r>
              <a:rPr lang="en-GB" sz="1500" dirty="0">
                <a:latin typeface="Twinkl" pitchFamily="2" charset="0"/>
              </a:rPr>
              <a:t>Experience taking and sharing responsibility.</a:t>
            </a:r>
          </a:p>
          <a:p>
            <a:pPr marL="285750" indent="-285750">
              <a:buFont typeface="Arial" panose="020B0604020202020204" pitchFamily="34" charset="0"/>
              <a:buChar char="•"/>
            </a:pPr>
            <a:r>
              <a:rPr lang="en-GB" sz="1500" dirty="0">
                <a:latin typeface="Twinkl" pitchFamily="2" charset="0"/>
              </a:rPr>
              <a:t>Feel positive about themselves and others.</a:t>
            </a:r>
          </a:p>
          <a:p>
            <a:pPr marL="285750" indent="-285750">
              <a:buFont typeface="Arial" panose="020B0604020202020204" pitchFamily="34" charset="0"/>
              <a:buChar char="•"/>
            </a:pPr>
            <a:r>
              <a:rPr lang="en-GB" sz="1500" dirty="0">
                <a:latin typeface="Twinkl" pitchFamily="2" charset="0"/>
              </a:rPr>
              <a:t>Reflect on their perceptions and experiences.</a:t>
            </a:r>
          </a:p>
          <a:p>
            <a:pPr marL="285750" indent="-285750">
              <a:buFont typeface="Arial" panose="020B0604020202020204" pitchFamily="34" charset="0"/>
              <a:buChar char="•"/>
            </a:pPr>
            <a:r>
              <a:rPr lang="en-GB" sz="1500" dirty="0">
                <a:latin typeface="Twinkl" pitchFamily="2" charset="0"/>
              </a:rPr>
              <a:t>Develop the understanding, language, communication skills and strategies required to exercise personal autonomy wherever possible.</a:t>
            </a:r>
          </a:p>
          <a:p>
            <a:pPr marL="285750" indent="-285750">
              <a:buFont typeface="Arial" panose="020B0604020202020204" pitchFamily="34" charset="0"/>
              <a:buChar char="•"/>
            </a:pPr>
            <a:r>
              <a:rPr lang="en-GB" sz="1500" dirty="0">
                <a:latin typeface="Twinkl" pitchFamily="2" charset="0"/>
              </a:rPr>
              <a:t>Carry out or take part in daily personal living routines.</a:t>
            </a:r>
          </a:p>
          <a:p>
            <a:pPr marL="285750" indent="-285750">
              <a:buFont typeface="Arial" panose="020B0604020202020204" pitchFamily="34" charset="0"/>
              <a:buChar char="•"/>
            </a:pPr>
            <a:r>
              <a:rPr lang="en-GB" sz="1500" dirty="0">
                <a:latin typeface="Twinkl" pitchFamily="2" charset="0"/>
              </a:rPr>
              <a:t>Make real decisions (with support if needed, so they can act upon them).</a:t>
            </a:r>
          </a:p>
          <a:p>
            <a:pPr marL="285750" indent="-285750">
              <a:buFont typeface="Arial" panose="020B0604020202020204" pitchFamily="34" charset="0"/>
              <a:buChar char="•"/>
            </a:pPr>
            <a:r>
              <a:rPr lang="en-GB" sz="1500" dirty="0">
                <a:latin typeface="Twinkl" pitchFamily="2" charset="0"/>
              </a:rPr>
              <a:t>Take part in group activities and make contributions.</a:t>
            </a:r>
          </a:p>
          <a:p>
            <a:pPr marL="285750" indent="-285750">
              <a:buFont typeface="Arial" panose="020B0604020202020204" pitchFamily="34" charset="0"/>
              <a:buChar char="•"/>
            </a:pPr>
            <a:r>
              <a:rPr lang="en-GB" sz="1500" dirty="0">
                <a:latin typeface="Twinkl" pitchFamily="2" charset="0"/>
              </a:rPr>
              <a:t>Develop and maintain positive relationships and interactions with others.</a:t>
            </a:r>
          </a:p>
          <a:p>
            <a:pPr marL="285750" indent="-285750">
              <a:buFont typeface="Arial" panose="020B0604020202020204" pitchFamily="34" charset="0"/>
              <a:buChar char="•"/>
            </a:pPr>
            <a:r>
              <a:rPr lang="en-GB" sz="1500" dirty="0">
                <a:latin typeface="Twinkl" pitchFamily="2" charset="0"/>
              </a:rPr>
              <a:t>Recognise and celebrate their achievements and successes.</a:t>
            </a:r>
          </a:p>
        </p:txBody>
      </p:sp>
    </p:spTree>
    <p:extLst>
      <p:ext uri="{BB962C8B-B14F-4D97-AF65-F5344CB8AC3E}">
        <p14:creationId xmlns:p14="http://schemas.microsoft.com/office/powerpoint/2010/main" val="22129117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50451-B0DA-4D77-9130-B79440085BB8}"/>
              </a:ext>
            </a:extLst>
          </p:cNvPr>
          <p:cNvSpPr>
            <a:spLocks noGrp="1"/>
          </p:cNvSpPr>
          <p:nvPr>
            <p:ph type="title"/>
          </p:nvPr>
        </p:nvSpPr>
        <p:spPr/>
        <p:txBody>
          <a:bodyPr/>
          <a:lstStyle/>
          <a:p>
            <a:r>
              <a:rPr lang="en-GB" b="1" dirty="0">
                <a:latin typeface="Twinkl" pitchFamily="2" charset="0"/>
              </a:rPr>
              <a:t>Challenge and Adaptations</a:t>
            </a:r>
            <a:endParaRPr lang="en-GB" dirty="0"/>
          </a:p>
        </p:txBody>
      </p:sp>
      <p:sp>
        <p:nvSpPr>
          <p:cNvPr id="7" name="Rectangle 6">
            <a:extLst>
              <a:ext uri="{FF2B5EF4-FFF2-40B4-BE49-F238E27FC236}">
                <a16:creationId xmlns:a16="http://schemas.microsoft.com/office/drawing/2014/main" id="{BD740555-608D-4286-9398-CEFF425D40DF}"/>
              </a:ext>
            </a:extLst>
          </p:cNvPr>
          <p:cNvSpPr/>
          <p:nvPr/>
        </p:nvSpPr>
        <p:spPr>
          <a:xfrm>
            <a:off x="598740" y="1374357"/>
            <a:ext cx="2192085" cy="4939814"/>
          </a:xfrm>
          <a:prstGeom prst="rect">
            <a:avLst/>
          </a:prstGeom>
          <a:solidFill>
            <a:srgbClr val="F8CFB6"/>
          </a:solidFill>
          <a:ln w="28575">
            <a:solidFill>
              <a:srgbClr val="DD462F"/>
            </a:solidFill>
          </a:ln>
        </p:spPr>
        <p:txBody>
          <a:bodyPr wrap="square">
            <a:spAutoFit/>
          </a:bodyPr>
          <a:lstStyle/>
          <a:p>
            <a:r>
              <a:rPr lang="en-GB" sz="1500" dirty="0">
                <a:latin typeface="Twinkl" pitchFamily="2" charset="0"/>
              </a:rPr>
              <a:t>Grids for each section identify outcomes of learning for each topic in progressive stages, starting with the Stage 1, ‘Encountering’, through to the Stage 6, ‘Enhancement’. </a:t>
            </a:r>
          </a:p>
          <a:p>
            <a:endParaRPr lang="en-GB" sz="1500" dirty="0">
              <a:latin typeface="Twinkl" pitchFamily="2" charset="0"/>
            </a:endParaRPr>
          </a:p>
          <a:p>
            <a:r>
              <a:rPr lang="en-GB" sz="1500" dirty="0">
                <a:latin typeface="Twinkl" pitchFamily="2" charset="0"/>
              </a:rPr>
              <a:t>Each column builds on the one before, assumes that the pupil has met the previous column’s outcomes, and in some cases introduces new or additional learning in successive columns. Between each row are suggestions of which Jigsaw lessons cover the SEND framework. </a:t>
            </a:r>
          </a:p>
        </p:txBody>
      </p:sp>
      <p:grpSp>
        <p:nvGrpSpPr>
          <p:cNvPr id="18" name="Group 17">
            <a:extLst>
              <a:ext uri="{FF2B5EF4-FFF2-40B4-BE49-F238E27FC236}">
                <a16:creationId xmlns:a16="http://schemas.microsoft.com/office/drawing/2014/main" id="{816B0BFE-EF16-4EB5-9421-3D1D5261EFAE}"/>
              </a:ext>
            </a:extLst>
          </p:cNvPr>
          <p:cNvGrpSpPr>
            <a:grpSpLocks noChangeAspect="1"/>
          </p:cNvGrpSpPr>
          <p:nvPr/>
        </p:nvGrpSpPr>
        <p:grpSpPr>
          <a:xfrm>
            <a:off x="6326262" y="369000"/>
            <a:ext cx="5464281" cy="6120000"/>
            <a:chOff x="6177388" y="109836"/>
            <a:chExt cx="3600000" cy="4034767"/>
          </a:xfrm>
        </p:grpSpPr>
        <p:pic>
          <p:nvPicPr>
            <p:cNvPr id="13" name="Picture 12">
              <a:extLst>
                <a:ext uri="{FF2B5EF4-FFF2-40B4-BE49-F238E27FC236}">
                  <a16:creationId xmlns:a16="http://schemas.microsoft.com/office/drawing/2014/main" id="{140EBA1B-2F6B-4009-87FA-FE5A64EA9F8D}"/>
                </a:ext>
              </a:extLst>
            </p:cNvPr>
            <p:cNvPicPr>
              <a:picLocks noChangeAspect="1"/>
            </p:cNvPicPr>
            <p:nvPr/>
          </p:nvPicPr>
          <p:blipFill>
            <a:blip r:embed="rId2"/>
            <a:stretch>
              <a:fillRect/>
            </a:stretch>
          </p:blipFill>
          <p:spPr>
            <a:xfrm>
              <a:off x="6177388" y="109836"/>
              <a:ext cx="3600000" cy="1676487"/>
            </a:xfrm>
            <a:prstGeom prst="rect">
              <a:avLst/>
            </a:prstGeom>
          </p:spPr>
        </p:pic>
        <p:pic>
          <p:nvPicPr>
            <p:cNvPr id="14" name="Picture 13">
              <a:extLst>
                <a:ext uri="{FF2B5EF4-FFF2-40B4-BE49-F238E27FC236}">
                  <a16:creationId xmlns:a16="http://schemas.microsoft.com/office/drawing/2014/main" id="{38BD6428-D509-464E-BDC6-18ED7E7A9DA4}"/>
                </a:ext>
              </a:extLst>
            </p:cNvPr>
            <p:cNvPicPr>
              <a:picLocks noChangeAspect="1"/>
            </p:cNvPicPr>
            <p:nvPr/>
          </p:nvPicPr>
          <p:blipFill>
            <a:blip r:embed="rId3"/>
            <a:stretch>
              <a:fillRect/>
            </a:stretch>
          </p:blipFill>
          <p:spPr>
            <a:xfrm>
              <a:off x="6177388" y="1786323"/>
              <a:ext cx="3600000" cy="2358280"/>
            </a:xfrm>
            <a:prstGeom prst="rect">
              <a:avLst/>
            </a:prstGeom>
          </p:spPr>
        </p:pic>
      </p:grpSp>
      <p:grpSp>
        <p:nvGrpSpPr>
          <p:cNvPr id="19" name="Group 18">
            <a:extLst>
              <a:ext uri="{FF2B5EF4-FFF2-40B4-BE49-F238E27FC236}">
                <a16:creationId xmlns:a16="http://schemas.microsoft.com/office/drawing/2014/main" id="{D981CAEE-27B3-4332-9669-40BF7612AAF0}"/>
              </a:ext>
            </a:extLst>
          </p:cNvPr>
          <p:cNvGrpSpPr>
            <a:grpSpLocks noChangeAspect="1"/>
          </p:cNvGrpSpPr>
          <p:nvPr/>
        </p:nvGrpSpPr>
        <p:grpSpPr>
          <a:xfrm>
            <a:off x="3021087" y="1510554"/>
            <a:ext cx="3030621" cy="4196245"/>
            <a:chOff x="5704726" y="286977"/>
            <a:chExt cx="5400000" cy="7158330"/>
          </a:xfrm>
        </p:grpSpPr>
        <p:pic>
          <p:nvPicPr>
            <p:cNvPr id="20" name="Picture 19">
              <a:extLst>
                <a:ext uri="{FF2B5EF4-FFF2-40B4-BE49-F238E27FC236}">
                  <a16:creationId xmlns:a16="http://schemas.microsoft.com/office/drawing/2014/main" id="{B0E22ECA-8206-428B-A7F4-CC68828A20F0}"/>
                </a:ext>
              </a:extLst>
            </p:cNvPr>
            <p:cNvPicPr>
              <a:picLocks noChangeAspect="1"/>
            </p:cNvPicPr>
            <p:nvPr/>
          </p:nvPicPr>
          <p:blipFill>
            <a:blip r:embed="rId4"/>
            <a:stretch>
              <a:fillRect/>
            </a:stretch>
          </p:blipFill>
          <p:spPr>
            <a:xfrm>
              <a:off x="5704726" y="286977"/>
              <a:ext cx="5400000" cy="3142023"/>
            </a:xfrm>
            <a:prstGeom prst="rect">
              <a:avLst/>
            </a:prstGeom>
          </p:spPr>
        </p:pic>
        <p:pic>
          <p:nvPicPr>
            <p:cNvPr id="21" name="Picture 20">
              <a:extLst>
                <a:ext uri="{FF2B5EF4-FFF2-40B4-BE49-F238E27FC236}">
                  <a16:creationId xmlns:a16="http://schemas.microsoft.com/office/drawing/2014/main" id="{610B15AF-DAE5-4763-A529-0B224534187A}"/>
                </a:ext>
              </a:extLst>
            </p:cNvPr>
            <p:cNvPicPr>
              <a:picLocks noChangeAspect="1"/>
            </p:cNvPicPr>
            <p:nvPr/>
          </p:nvPicPr>
          <p:blipFill rotWithShape="1">
            <a:blip r:embed="rId5"/>
            <a:srcRect t="317"/>
            <a:stretch/>
          </p:blipFill>
          <p:spPr>
            <a:xfrm>
              <a:off x="5704726" y="3175866"/>
              <a:ext cx="5400000" cy="3682133"/>
            </a:xfrm>
            <a:prstGeom prst="rect">
              <a:avLst/>
            </a:prstGeom>
          </p:spPr>
        </p:pic>
        <p:pic>
          <p:nvPicPr>
            <p:cNvPr id="22" name="Picture 21">
              <a:extLst>
                <a:ext uri="{FF2B5EF4-FFF2-40B4-BE49-F238E27FC236}">
                  <a16:creationId xmlns:a16="http://schemas.microsoft.com/office/drawing/2014/main" id="{2BD83EEB-EF30-461D-9BED-8311D0A7EFF5}"/>
                </a:ext>
              </a:extLst>
            </p:cNvPr>
            <p:cNvPicPr>
              <a:picLocks noChangeAspect="1"/>
            </p:cNvPicPr>
            <p:nvPr/>
          </p:nvPicPr>
          <p:blipFill>
            <a:blip r:embed="rId6"/>
            <a:stretch>
              <a:fillRect/>
            </a:stretch>
          </p:blipFill>
          <p:spPr>
            <a:xfrm>
              <a:off x="5704726" y="6200886"/>
              <a:ext cx="5400000" cy="1244421"/>
            </a:xfrm>
            <a:prstGeom prst="rect">
              <a:avLst/>
            </a:prstGeom>
          </p:spPr>
        </p:pic>
      </p:grpSp>
      <p:cxnSp>
        <p:nvCxnSpPr>
          <p:cNvPr id="23" name="Straight Arrow Connector 22">
            <a:extLst>
              <a:ext uri="{FF2B5EF4-FFF2-40B4-BE49-F238E27FC236}">
                <a16:creationId xmlns:a16="http://schemas.microsoft.com/office/drawing/2014/main" id="{11F76B4C-1148-49D1-877F-BE0AF9B6AF59}"/>
              </a:ext>
            </a:extLst>
          </p:cNvPr>
          <p:cNvCxnSpPr>
            <a:cxnSpLocks/>
          </p:cNvCxnSpPr>
          <p:nvPr/>
        </p:nvCxnSpPr>
        <p:spPr>
          <a:xfrm flipV="1">
            <a:off x="5178458" y="1401861"/>
            <a:ext cx="1163416" cy="475486"/>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49993758-CFBE-42A6-8D08-D328ED130BBD}"/>
              </a:ext>
            </a:extLst>
          </p:cNvPr>
          <p:cNvCxnSpPr>
            <a:cxnSpLocks/>
          </p:cNvCxnSpPr>
          <p:nvPr/>
        </p:nvCxnSpPr>
        <p:spPr>
          <a:xfrm>
            <a:off x="5323002" y="2026763"/>
            <a:ext cx="967704" cy="1581914"/>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AA43446E-93A6-41A4-BEFA-9BC9A94CB97B}"/>
              </a:ext>
            </a:extLst>
          </p:cNvPr>
          <p:cNvSpPr/>
          <p:nvPr/>
        </p:nvSpPr>
        <p:spPr>
          <a:xfrm>
            <a:off x="3043233" y="5856215"/>
            <a:ext cx="3052767" cy="307777"/>
          </a:xfrm>
          <a:prstGeom prst="rect">
            <a:avLst/>
          </a:prstGeom>
          <a:solidFill>
            <a:schemeClr val="bg1"/>
          </a:solidFill>
          <a:ln w="38100">
            <a:solidFill>
              <a:srgbClr val="7030A0"/>
            </a:solidFill>
            <a:prstDash val="dash"/>
          </a:ln>
        </p:spPr>
        <p:txBody>
          <a:bodyPr wrap="square">
            <a:spAutoFit/>
          </a:bodyPr>
          <a:lstStyle/>
          <a:p>
            <a:pPr algn="ctr"/>
            <a:r>
              <a:rPr lang="en-GB" sz="1400" dirty="0">
                <a:latin typeface="Twinkl" pitchFamily="2" charset="0"/>
                <a:hlinkClick r:id="rId7"/>
              </a:rPr>
              <a:t>See the full document here</a:t>
            </a:r>
            <a:endParaRPr lang="en-GB" sz="1400" dirty="0">
              <a:latin typeface="Twinkl" pitchFamily="2" charset="0"/>
            </a:endParaRPr>
          </a:p>
        </p:txBody>
      </p:sp>
    </p:spTree>
    <p:extLst>
      <p:ext uri="{BB962C8B-B14F-4D97-AF65-F5344CB8AC3E}">
        <p14:creationId xmlns:p14="http://schemas.microsoft.com/office/powerpoint/2010/main" val="18194946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FE801E-CDB5-416D-9CB7-D289685F68EB}"/>
              </a:ext>
            </a:extLst>
          </p:cNvPr>
          <p:cNvPicPr>
            <a:picLocks noChangeAspect="1"/>
          </p:cNvPicPr>
          <p:nvPr/>
        </p:nvPicPr>
        <p:blipFill>
          <a:blip r:embed="rId2"/>
          <a:stretch>
            <a:fillRect/>
          </a:stretch>
        </p:blipFill>
        <p:spPr>
          <a:xfrm>
            <a:off x="6863278" y="1367645"/>
            <a:ext cx="4358470" cy="5042299"/>
          </a:xfrm>
          <a:prstGeom prst="rect">
            <a:avLst/>
          </a:prstGeom>
        </p:spPr>
      </p:pic>
      <p:sp>
        <p:nvSpPr>
          <p:cNvPr id="6" name="Rectangle 5">
            <a:extLst>
              <a:ext uri="{FF2B5EF4-FFF2-40B4-BE49-F238E27FC236}">
                <a16:creationId xmlns:a16="http://schemas.microsoft.com/office/drawing/2014/main" id="{62FF6C7A-948E-4A16-89AA-8416246CE96F}"/>
              </a:ext>
            </a:extLst>
          </p:cNvPr>
          <p:cNvSpPr/>
          <p:nvPr/>
        </p:nvSpPr>
        <p:spPr>
          <a:xfrm>
            <a:off x="701311" y="1490008"/>
            <a:ext cx="5914641" cy="1938992"/>
          </a:xfrm>
          <a:prstGeom prst="rect">
            <a:avLst/>
          </a:prstGeom>
          <a:solidFill>
            <a:srgbClr val="F8CFB6"/>
          </a:solidFill>
          <a:ln w="28575">
            <a:solidFill>
              <a:srgbClr val="DD462F"/>
            </a:solidFill>
          </a:ln>
        </p:spPr>
        <p:txBody>
          <a:bodyPr wrap="square">
            <a:spAutoFit/>
          </a:bodyPr>
          <a:lstStyle/>
          <a:p>
            <a:r>
              <a:rPr lang="en-GB" sz="1500" dirty="0">
                <a:latin typeface="Twinkl" pitchFamily="2" charset="0"/>
              </a:rPr>
              <a:t>We use the ‘Five-a-day’ principle alongside our own current focuses for adaptations:</a:t>
            </a:r>
          </a:p>
          <a:p>
            <a:endParaRPr lang="en-GB" sz="1500" dirty="0">
              <a:latin typeface="Twinkl" pitchFamily="2" charset="0"/>
            </a:endParaRPr>
          </a:p>
          <a:p>
            <a:pPr marL="285750" indent="-285750">
              <a:buFont typeface="Arial" panose="020B0604020202020204" pitchFamily="34" charset="0"/>
              <a:buChar char="•"/>
            </a:pPr>
            <a:r>
              <a:rPr lang="en-GB" sz="1500" dirty="0">
                <a:latin typeface="Twinkl" pitchFamily="2" charset="0"/>
              </a:rPr>
              <a:t>“Nest/Pair/Share”</a:t>
            </a:r>
          </a:p>
          <a:p>
            <a:pPr marL="285750" indent="-285750">
              <a:buFont typeface="Arial" panose="020B0604020202020204" pitchFamily="34" charset="0"/>
              <a:buChar char="•"/>
            </a:pPr>
            <a:r>
              <a:rPr lang="en-GB" sz="1500" dirty="0">
                <a:latin typeface="Twinkl" pitchFamily="2" charset="0"/>
              </a:rPr>
              <a:t>Pre-teaching of vocabulary and any key concepts</a:t>
            </a:r>
          </a:p>
          <a:p>
            <a:pPr marL="285750" indent="-285750">
              <a:buFont typeface="Arial" panose="020B0604020202020204" pitchFamily="34" charset="0"/>
              <a:buChar char="•"/>
            </a:pPr>
            <a:r>
              <a:rPr lang="en-GB" sz="1500" dirty="0">
                <a:latin typeface="Twinkl" pitchFamily="2" charset="0"/>
              </a:rPr>
              <a:t>Visual resources and dual coding across the whole school</a:t>
            </a:r>
          </a:p>
          <a:p>
            <a:pPr marL="285750" indent="-285750">
              <a:buFont typeface="Arial" panose="020B0604020202020204" pitchFamily="34" charset="0"/>
              <a:buChar char="•"/>
            </a:pPr>
            <a:r>
              <a:rPr lang="en-GB" sz="1500" dirty="0">
                <a:latin typeface="Twinkl" pitchFamily="2" charset="0"/>
              </a:rPr>
              <a:t>Chunking learning</a:t>
            </a:r>
          </a:p>
          <a:p>
            <a:pPr marL="285750" indent="-285750">
              <a:buFont typeface="Arial" panose="020B0604020202020204" pitchFamily="34" charset="0"/>
              <a:buChar char="•"/>
            </a:pPr>
            <a:r>
              <a:rPr lang="en-GB" sz="1500" dirty="0">
                <a:latin typeface="Twinkl" pitchFamily="2" charset="0"/>
              </a:rPr>
              <a:t>Modelling and misconceptions</a:t>
            </a:r>
          </a:p>
        </p:txBody>
      </p:sp>
      <p:sp>
        <p:nvSpPr>
          <p:cNvPr id="7" name="Title 1">
            <a:extLst>
              <a:ext uri="{FF2B5EF4-FFF2-40B4-BE49-F238E27FC236}">
                <a16:creationId xmlns:a16="http://schemas.microsoft.com/office/drawing/2014/main" id="{BFCAC4BD-4852-483D-8FCA-269C34AB63E5}"/>
              </a:ext>
            </a:extLst>
          </p:cNvPr>
          <p:cNvSpPr>
            <a:spLocks noGrp="1"/>
          </p:cNvSpPr>
          <p:nvPr>
            <p:ph type="title"/>
          </p:nvPr>
        </p:nvSpPr>
        <p:spPr>
          <a:xfrm>
            <a:off x="521207" y="448056"/>
            <a:ext cx="6877119" cy="640080"/>
          </a:xfrm>
        </p:spPr>
        <p:txBody>
          <a:bodyPr/>
          <a:lstStyle/>
          <a:p>
            <a:r>
              <a:rPr lang="en-GB" b="1" dirty="0">
                <a:latin typeface="Twinkl" pitchFamily="2" charset="0"/>
              </a:rPr>
              <a:t>Challenge and Adaptations</a:t>
            </a:r>
          </a:p>
        </p:txBody>
      </p:sp>
      <p:pic>
        <p:nvPicPr>
          <p:cNvPr id="4098" name="Picture 2" descr="Think, Pair, Share: a Teachers Guide | What is Think, Pair | Structural  Learning">
            <a:extLst>
              <a:ext uri="{FF2B5EF4-FFF2-40B4-BE49-F238E27FC236}">
                <a16:creationId xmlns:a16="http://schemas.microsoft.com/office/drawing/2014/main" id="{232BE966-ED92-46D0-A58C-1201936C64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9905" y="3536575"/>
            <a:ext cx="1251385" cy="162001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64DBDCD2-C398-4FDE-B02D-84BE3AF9D6A8}"/>
              </a:ext>
            </a:extLst>
          </p:cNvPr>
          <p:cNvPicPr>
            <a:picLocks noChangeAspect="1"/>
          </p:cNvPicPr>
          <p:nvPr/>
        </p:nvPicPr>
        <p:blipFill>
          <a:blip r:embed="rId4"/>
          <a:stretch>
            <a:fillRect/>
          </a:stretch>
        </p:blipFill>
        <p:spPr>
          <a:xfrm>
            <a:off x="2273811" y="3586521"/>
            <a:ext cx="2144990" cy="1520119"/>
          </a:xfrm>
          <a:prstGeom prst="rect">
            <a:avLst/>
          </a:prstGeom>
        </p:spPr>
      </p:pic>
      <p:pic>
        <p:nvPicPr>
          <p:cNvPr id="4100" name="Picture 4" descr="Visual Timetable Icon pack - small | Teaching Resources">
            <a:extLst>
              <a:ext uri="{FF2B5EF4-FFF2-40B4-BE49-F238E27FC236}">
                <a16:creationId xmlns:a16="http://schemas.microsoft.com/office/drawing/2014/main" id="{EF042CBA-6C79-4E03-9A61-6001E5E0A7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5917" y="3586520"/>
            <a:ext cx="1590083" cy="1520119"/>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Brandhall Primary School - PSHE Education">
            <a:extLst>
              <a:ext uri="{FF2B5EF4-FFF2-40B4-BE49-F238E27FC236}">
                <a16:creationId xmlns:a16="http://schemas.microsoft.com/office/drawing/2014/main" id="{AFA06B03-0D0B-41DD-A965-5A06431E708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55362" y="5156588"/>
            <a:ext cx="2473361" cy="1311511"/>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Brandhall Primary School - PSHE Education">
            <a:extLst>
              <a:ext uri="{FF2B5EF4-FFF2-40B4-BE49-F238E27FC236}">
                <a16:creationId xmlns:a16="http://schemas.microsoft.com/office/drawing/2014/main" id="{E2A13EF9-64BB-48CE-B857-0E2E6C5DC1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0878" y="5156588"/>
            <a:ext cx="2349660" cy="136190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63223BC-6B2A-4F97-A53B-7FDC53845486}"/>
              </a:ext>
            </a:extLst>
          </p:cNvPr>
          <p:cNvPicPr>
            <a:picLocks noChangeAspect="1"/>
          </p:cNvPicPr>
          <p:nvPr/>
        </p:nvPicPr>
        <p:blipFill>
          <a:blip r:embed="rId8"/>
          <a:stretch>
            <a:fillRect/>
          </a:stretch>
        </p:blipFill>
        <p:spPr>
          <a:xfrm>
            <a:off x="5397789" y="5178193"/>
            <a:ext cx="983633" cy="1311510"/>
          </a:xfrm>
          <a:prstGeom prst="rect">
            <a:avLst/>
          </a:prstGeom>
        </p:spPr>
      </p:pic>
    </p:spTree>
    <p:extLst>
      <p:ext uri="{BB962C8B-B14F-4D97-AF65-F5344CB8AC3E}">
        <p14:creationId xmlns:p14="http://schemas.microsoft.com/office/powerpoint/2010/main" val="6520727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DDB2A-A12D-4EDA-9D1F-064644071FAE}"/>
              </a:ext>
            </a:extLst>
          </p:cNvPr>
          <p:cNvSpPr>
            <a:spLocks noGrp="1"/>
          </p:cNvSpPr>
          <p:nvPr>
            <p:ph type="title"/>
          </p:nvPr>
        </p:nvSpPr>
        <p:spPr/>
        <p:txBody>
          <a:bodyPr/>
          <a:lstStyle/>
          <a:p>
            <a:r>
              <a:rPr lang="en-GB" b="1" dirty="0">
                <a:latin typeface="Twinkl" pitchFamily="2" charset="0"/>
              </a:rPr>
              <a:t>Provision Pyramids</a:t>
            </a:r>
          </a:p>
        </p:txBody>
      </p:sp>
      <p:sp>
        <p:nvSpPr>
          <p:cNvPr id="3" name="Rectangle 2">
            <a:extLst>
              <a:ext uri="{FF2B5EF4-FFF2-40B4-BE49-F238E27FC236}">
                <a16:creationId xmlns:a16="http://schemas.microsoft.com/office/drawing/2014/main" id="{58D5316E-0031-4ADD-BF28-E103F6BE1236}"/>
              </a:ext>
            </a:extLst>
          </p:cNvPr>
          <p:cNvSpPr/>
          <p:nvPr/>
        </p:nvSpPr>
        <p:spPr>
          <a:xfrm>
            <a:off x="638979" y="1950338"/>
            <a:ext cx="3624550" cy="3785652"/>
          </a:xfrm>
          <a:prstGeom prst="rect">
            <a:avLst/>
          </a:prstGeom>
          <a:solidFill>
            <a:srgbClr val="F8CFB6"/>
          </a:solidFill>
          <a:ln w="28575">
            <a:solidFill>
              <a:srgbClr val="DD462F"/>
            </a:solidFill>
          </a:ln>
        </p:spPr>
        <p:txBody>
          <a:bodyPr wrap="square">
            <a:spAutoFit/>
          </a:bodyPr>
          <a:lstStyle/>
          <a:p>
            <a:pPr algn="just"/>
            <a:r>
              <a:rPr lang="en-GB" sz="1500" dirty="0">
                <a:latin typeface="Twinkl" pitchFamily="2" charset="0"/>
              </a:rPr>
              <a:t>At Abingdon, we are fully committed to delivering a PSHE curriculum that helps foster a happy child in modern Britain, We endeavour to give children the tools to develop into enthusiastic, confident and skilled individuals both at home and at school.</a:t>
            </a:r>
          </a:p>
          <a:p>
            <a:pPr algn="just"/>
            <a:endParaRPr lang="en-GB" sz="1500" dirty="0">
              <a:latin typeface="Twinkl" pitchFamily="2" charset="0"/>
            </a:endParaRPr>
          </a:p>
          <a:p>
            <a:pPr algn="just"/>
            <a:r>
              <a:rPr lang="en-GB" sz="1500" dirty="0">
                <a:latin typeface="Twinkl" pitchFamily="2" charset="0"/>
              </a:rPr>
              <a:t>Our key to success is a consistent approach across the whole school towards: British Values, The 9 Protected Characteristics, Personal Development (through our Enhancement Calendar) and the recording and presentation of floor books, to document learning and experiences of our children. </a:t>
            </a:r>
          </a:p>
        </p:txBody>
      </p:sp>
      <p:pic>
        <p:nvPicPr>
          <p:cNvPr id="5" name="Picture 4">
            <a:extLst>
              <a:ext uri="{FF2B5EF4-FFF2-40B4-BE49-F238E27FC236}">
                <a16:creationId xmlns:a16="http://schemas.microsoft.com/office/drawing/2014/main" id="{A8BB0401-866A-4443-9D84-A7422132EB6A}"/>
              </a:ext>
            </a:extLst>
          </p:cNvPr>
          <p:cNvPicPr>
            <a:picLocks noChangeAspect="1"/>
          </p:cNvPicPr>
          <p:nvPr/>
        </p:nvPicPr>
        <p:blipFill>
          <a:blip r:embed="rId2"/>
          <a:stretch>
            <a:fillRect/>
          </a:stretch>
        </p:blipFill>
        <p:spPr>
          <a:xfrm>
            <a:off x="4506848" y="1292759"/>
            <a:ext cx="7214833" cy="5100810"/>
          </a:xfrm>
          <a:prstGeom prst="rect">
            <a:avLst/>
          </a:prstGeom>
        </p:spPr>
      </p:pic>
    </p:spTree>
    <p:extLst>
      <p:ext uri="{BB962C8B-B14F-4D97-AF65-F5344CB8AC3E}">
        <p14:creationId xmlns:p14="http://schemas.microsoft.com/office/powerpoint/2010/main" val="11066680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DE04D-E65D-48F7-A1C8-C471786E5DA5}"/>
              </a:ext>
            </a:extLst>
          </p:cNvPr>
          <p:cNvSpPr>
            <a:spLocks noGrp="1"/>
          </p:cNvSpPr>
          <p:nvPr>
            <p:ph type="title"/>
          </p:nvPr>
        </p:nvSpPr>
        <p:spPr>
          <a:xfrm>
            <a:off x="521207" y="448055"/>
            <a:ext cx="8738907" cy="727601"/>
          </a:xfrm>
        </p:spPr>
        <p:txBody>
          <a:bodyPr>
            <a:normAutofit/>
          </a:bodyPr>
          <a:lstStyle/>
          <a:p>
            <a:r>
              <a:rPr lang="en-GB" b="1" dirty="0">
                <a:latin typeface="Twinkl" pitchFamily="2" charset="0"/>
              </a:rPr>
              <a:t>What do our children say about our curriculum?</a:t>
            </a:r>
          </a:p>
        </p:txBody>
      </p:sp>
      <p:sp>
        <p:nvSpPr>
          <p:cNvPr id="3" name="Speech Bubble: Oval 2">
            <a:extLst>
              <a:ext uri="{FF2B5EF4-FFF2-40B4-BE49-F238E27FC236}">
                <a16:creationId xmlns:a16="http://schemas.microsoft.com/office/drawing/2014/main" id="{31C6476E-6DDE-4604-A246-FADAD7FD3154}"/>
              </a:ext>
            </a:extLst>
          </p:cNvPr>
          <p:cNvSpPr/>
          <p:nvPr/>
        </p:nvSpPr>
        <p:spPr>
          <a:xfrm>
            <a:off x="1175657" y="1611086"/>
            <a:ext cx="5370286" cy="1407885"/>
          </a:xfrm>
          <a:prstGeom prst="wedgeEllipseCallout">
            <a:avLst>
              <a:gd name="adj1" fmla="val -28130"/>
              <a:gd name="adj2" fmla="val 104768"/>
            </a:avLst>
          </a:prstGeom>
          <a:solidFill>
            <a:srgbClr val="F8CFB6"/>
          </a:solidFill>
          <a:ln w="28575">
            <a:solidFill>
              <a:srgbClr val="DD46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Twinkl" pitchFamily="2" charset="0"/>
            </a:endParaRPr>
          </a:p>
        </p:txBody>
      </p:sp>
      <p:sp>
        <p:nvSpPr>
          <p:cNvPr id="4" name="Speech Bubble: Oval 3">
            <a:extLst>
              <a:ext uri="{FF2B5EF4-FFF2-40B4-BE49-F238E27FC236}">
                <a16:creationId xmlns:a16="http://schemas.microsoft.com/office/drawing/2014/main" id="{FA1EC2B6-3416-41B6-A4EA-A438C12EEC07}"/>
              </a:ext>
            </a:extLst>
          </p:cNvPr>
          <p:cNvSpPr/>
          <p:nvPr/>
        </p:nvSpPr>
        <p:spPr>
          <a:xfrm>
            <a:off x="5646057" y="2750458"/>
            <a:ext cx="5370286" cy="1407885"/>
          </a:xfrm>
          <a:prstGeom prst="wedgeEllipseCallout">
            <a:avLst>
              <a:gd name="adj1" fmla="val 35924"/>
              <a:gd name="adj2" fmla="val 113016"/>
            </a:avLst>
          </a:prstGeom>
          <a:solidFill>
            <a:srgbClr val="F8CFB6"/>
          </a:solidFill>
          <a:ln w="28575">
            <a:solidFill>
              <a:srgbClr val="DD46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Twinkl" pitchFamily="2" charset="0"/>
            </a:endParaRPr>
          </a:p>
        </p:txBody>
      </p:sp>
      <p:sp>
        <p:nvSpPr>
          <p:cNvPr id="5" name="Speech Bubble: Oval 4">
            <a:extLst>
              <a:ext uri="{FF2B5EF4-FFF2-40B4-BE49-F238E27FC236}">
                <a16:creationId xmlns:a16="http://schemas.microsoft.com/office/drawing/2014/main" id="{2876F3AF-B6A4-4DC1-9F65-D27DB5868965}"/>
              </a:ext>
            </a:extLst>
          </p:cNvPr>
          <p:cNvSpPr/>
          <p:nvPr/>
        </p:nvSpPr>
        <p:spPr>
          <a:xfrm>
            <a:off x="1175657" y="4158343"/>
            <a:ext cx="5370286" cy="1407885"/>
          </a:xfrm>
          <a:prstGeom prst="wedgeEllipseCallout">
            <a:avLst>
              <a:gd name="adj1" fmla="val -40563"/>
              <a:gd name="adj2" fmla="val 87243"/>
            </a:avLst>
          </a:prstGeom>
          <a:solidFill>
            <a:srgbClr val="F8CFB6"/>
          </a:solidFill>
          <a:ln w="28575">
            <a:solidFill>
              <a:srgbClr val="DD46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Twinkl" pitchFamily="2" charset="0"/>
            </a:endParaRPr>
          </a:p>
        </p:txBody>
      </p:sp>
    </p:spTree>
    <p:extLst>
      <p:ext uri="{BB962C8B-B14F-4D97-AF65-F5344CB8AC3E}">
        <p14:creationId xmlns:p14="http://schemas.microsoft.com/office/powerpoint/2010/main" val="25851082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8F00C-7F04-4122-810E-9FAC750D94F6}"/>
              </a:ext>
            </a:extLst>
          </p:cNvPr>
          <p:cNvSpPr>
            <a:spLocks noGrp="1"/>
          </p:cNvSpPr>
          <p:nvPr>
            <p:ph type="title"/>
          </p:nvPr>
        </p:nvSpPr>
        <p:spPr>
          <a:xfrm>
            <a:off x="521207" y="448056"/>
            <a:ext cx="10732948" cy="640080"/>
          </a:xfrm>
        </p:spPr>
        <p:txBody>
          <a:bodyPr>
            <a:normAutofit/>
          </a:bodyPr>
          <a:lstStyle/>
          <a:p>
            <a:r>
              <a:rPr lang="en-GB" b="1" dirty="0">
                <a:latin typeface="Twinkl" pitchFamily="2" charset="0"/>
              </a:rPr>
              <a:t>Our Vision for PSHE – Why is PSHE important at Abingdon?</a:t>
            </a:r>
          </a:p>
        </p:txBody>
      </p:sp>
      <p:sp>
        <p:nvSpPr>
          <p:cNvPr id="3" name="Content Placeholder 2">
            <a:extLst>
              <a:ext uri="{FF2B5EF4-FFF2-40B4-BE49-F238E27FC236}">
                <a16:creationId xmlns:a16="http://schemas.microsoft.com/office/drawing/2014/main" id="{1E1D3186-0D94-41B6-8DE8-23B6D04E83D3}"/>
              </a:ext>
            </a:extLst>
          </p:cNvPr>
          <p:cNvSpPr>
            <a:spLocks noGrp="1"/>
          </p:cNvSpPr>
          <p:nvPr>
            <p:ph sz="quarter" idx="10"/>
          </p:nvPr>
        </p:nvSpPr>
        <p:spPr>
          <a:xfrm>
            <a:off x="672208" y="1511109"/>
            <a:ext cx="5015527" cy="4763856"/>
          </a:xfrm>
          <a:solidFill>
            <a:srgbClr val="F8CFB6"/>
          </a:solidFill>
          <a:ln w="28575">
            <a:solidFill>
              <a:srgbClr val="D24726"/>
            </a:solidFill>
          </a:ln>
        </p:spPr>
        <p:txBody>
          <a:bodyPr>
            <a:noAutofit/>
          </a:bodyPr>
          <a:lstStyle/>
          <a:p>
            <a:pPr algn="just">
              <a:lnSpc>
                <a:spcPct val="100000"/>
              </a:lnSpc>
            </a:pPr>
            <a:r>
              <a:rPr lang="en-GB" sz="1500" dirty="0">
                <a:solidFill>
                  <a:schemeClr val="tx1"/>
                </a:solidFill>
                <a:latin typeface="Twinkl" pitchFamily="2" charset="0"/>
              </a:rPr>
              <a:t>At Abingdon Primary School, Personal, Social, Health and Economic education (PSHE),  encompasses all areas of our curriculum and is at the heart of everything we do. PSHE is a school curriculum subject in England that helps children and young people stay safe, healthy and empowered. It prepares pupils for success in their education or career, and for life in modern Britain.</a:t>
            </a:r>
          </a:p>
          <a:p>
            <a:pPr algn="just">
              <a:lnSpc>
                <a:spcPct val="100000"/>
              </a:lnSpc>
            </a:pPr>
            <a:r>
              <a:rPr lang="en-GB" sz="1500" dirty="0">
                <a:solidFill>
                  <a:schemeClr val="tx1"/>
                </a:solidFill>
                <a:latin typeface="Twinkl" pitchFamily="2" charset="0"/>
              </a:rPr>
              <a:t>At Abingdon, PSHE is a golden thread that runs through every aspect of school life, underpinning all other learning. We promote our pupils’ personal development by providing them with essential life skills and knowledge. Our aim is to enable our pupils to become our 3 R’s - respectful, resilient and responsible members of the community who are healthy, confident and equipped with the relevant skills to become successful. We also recognise the importance of our children’s wellbeing and the knock-on effects this can have on their academic achievement and use our PSHE curriculum to facilitate the promotion of this throughout school. </a:t>
            </a:r>
          </a:p>
        </p:txBody>
      </p:sp>
      <p:pic>
        <p:nvPicPr>
          <p:cNvPr id="1026" name="Picture 2" descr="ASDAN Website | New PSHE guidance is welcome step towards broad provision">
            <a:extLst>
              <a:ext uri="{FF2B5EF4-FFF2-40B4-BE49-F238E27FC236}">
                <a16:creationId xmlns:a16="http://schemas.microsoft.com/office/drawing/2014/main" id="{6CF04E1E-2A59-4BFF-B72E-54C0619523F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471" b="99118" l="10000" r="90000">
                        <a14:foregroundMark x1="13676" y1="15000" x2="27059" y2="97941"/>
                        <a14:foregroundMark x1="27059" y1="97941" x2="42206" y2="99412"/>
                        <a14:foregroundMark x1="42206" y1="99412" x2="85441" y2="90588"/>
                        <a14:foregroundMark x1="85441" y1="90588" x2="79559" y2="17059"/>
                        <a14:foregroundMark x1="79559" y1="17059" x2="75294" y2="2059"/>
                        <a14:foregroundMark x1="75294" y1="2059" x2="45294" y2="9118"/>
                        <a14:foregroundMark x1="45294" y1="9118" x2="31181" y2="5086"/>
                        <a14:foregroundMark x1="17879" y1="7647" x2="17353" y2="12647"/>
                        <a14:foregroundMark x1="17910" y1="7353" x2="17879" y2="7647"/>
                        <a14:foregroundMark x1="17940" y1="7066" x2="17910" y2="7353"/>
                        <a14:foregroundMark x1="13824" y1="22059" x2="13824" y2="52647"/>
                        <a14:foregroundMark x1="13824" y1="52647" x2="18235" y2="90588"/>
                        <a14:foregroundMark x1="19265" y1="97353" x2="41471" y2="97353"/>
                        <a14:foregroundMark x1="41471" y1="97353" x2="45441" y2="96765"/>
                        <a14:foregroundMark x1="80294" y1="2647" x2="80147" y2="21765"/>
                        <a14:foregroundMark x1="78088" y1="47353" x2="27206" y2="17647"/>
                        <a14:foregroundMark x1="18676" y1="29118" x2="32794" y2="57353"/>
                        <a14:foregroundMark x1="32794" y1="57353" x2="53088" y2="76176"/>
                        <a14:foregroundMark x1="53088" y1="76176" x2="53088" y2="76176"/>
                        <a14:foregroundMark x1="25882" y1="81471" x2="74118" y2="74706"/>
                        <a14:foregroundMark x1="74118" y1="74706" x2="74265" y2="36471"/>
                        <a14:foregroundMark x1="74265" y1="36471" x2="72500" y2="20294"/>
                        <a14:foregroundMark x1="72500" y1="20294" x2="60588" y2="13824"/>
                        <a14:foregroundMark x1="60588" y1="13824" x2="27056" y2="5703"/>
                        <a14:foregroundMark x1="23122" y1="6291" x2="26324" y2="34412"/>
                        <a14:foregroundMark x1="26324" y1="34412" x2="56618" y2="60000"/>
                        <a14:foregroundMark x1="56618" y1="60000" x2="56765" y2="60000"/>
                        <a14:foregroundMark x1="35588" y1="27353" x2="68529" y2="24412"/>
                        <a14:foregroundMark x1="68529" y1="24412" x2="68971" y2="24412"/>
                        <a14:foregroundMark x1="73088" y1="64706" x2="39853" y2="60882"/>
                        <a14:foregroundMark x1="19706" y1="77941" x2="31029" y2="77353"/>
                        <a14:foregroundMark x1="31029" y1="77353" x2="81471" y2="87647"/>
                        <a14:foregroundMark x1="81471" y1="87647" x2="83676" y2="85294"/>
                        <a14:foregroundMark x1="80441" y1="76471" x2="61324" y2="81471"/>
                        <a14:foregroundMark x1="77794" y1="80000" x2="77059" y2="60294"/>
                        <a14:foregroundMark x1="78382" y1="31765" x2="70441" y2="9118"/>
                        <a14:foregroundMark x1="48382" y1="2647" x2="38824" y2="4412"/>
                        <a14:foregroundMark x1="58529" y1="2059" x2="46471" y2="4412"/>
                        <a14:foregroundMark x1="19885" y1="10035" x2="12500" y2="10294"/>
                        <a14:foregroundMark x1="20882" y1="10000" x2="20002" y2="10031"/>
                        <a14:foregroundMark x1="17794" y1="19706" x2="26618" y2="40882"/>
                        <a14:foregroundMark x1="26324" y1="21176" x2="41176" y2="37941"/>
                        <a14:foregroundMark x1="41176" y1="37941" x2="41176" y2="37941"/>
                        <a14:foregroundMark x1="21765" y1="20588" x2="21765" y2="20588"/>
                        <a14:foregroundMark x1="21912" y1="20000" x2="17500" y2="20000"/>
                        <a14:foregroundMark x1="21176" y1="51176" x2="30147" y2="57941"/>
                        <a14:foregroundMark x1="30147" y1="57941" x2="38235" y2="59412"/>
                        <a14:foregroundMark x1="38235" y1="59412" x2="56471" y2="48235"/>
                        <a14:foregroundMark x1="56471" y1="48235" x2="58382" y2="48235"/>
                        <a14:foregroundMark x1="46618" y1="40294" x2="46765" y2="45000"/>
                        <a14:foregroundMark x1="42059" y1="15294" x2="48235" y2="23529"/>
                        <a14:foregroundMark x1="36765" y1="15588" x2="46912" y2="18824"/>
                        <a14:foregroundMark x1="46912" y1="18824" x2="48235" y2="17941"/>
                        <a14:foregroundMark x1="79412" y1="37353" x2="69412" y2="36471"/>
                        <a14:foregroundMark x1="69412" y1="36471" x2="64118" y2="56176"/>
                        <a14:foregroundMark x1="65000" y1="67941" x2="71029" y2="38529"/>
                        <a14:foregroundMark x1="60147" y1="48235" x2="67059" y2="70588"/>
                        <a14:foregroundMark x1="59706" y1="69118" x2="39265" y2="64118"/>
                        <a14:foregroundMark x1="31324" y1="67353" x2="43382" y2="79118"/>
                        <a14:foregroundMark x1="56471" y1="92059" x2="16471" y2="75000"/>
                        <a14:foregroundMark x1="18088" y1="92941" x2="31029" y2="84118"/>
                        <a14:foregroundMark x1="32500" y1="70588" x2="20000" y2="56176"/>
                        <a14:foregroundMark x1="16618" y1="51765" x2="29706" y2="77647"/>
                        <a14:foregroundMark x1="29706" y1="77647" x2="29853" y2="77647"/>
                        <a14:foregroundMark x1="74265" y1="10588" x2="72500" y2="6176"/>
                        <a14:foregroundMark x1="16471" y1="97059" x2="17206" y2="99118"/>
                        <a14:foregroundMark x1="81176" y1="5882" x2="82353" y2="20294"/>
                        <a14:backgroundMark x1="18235" y1="2941" x2="33971" y2="588"/>
                        <a14:backgroundMark x1="41176" y1="294" x2="41176" y2="294"/>
                        <a14:backgroundMark x1="41618" y1="588" x2="41618" y2="588"/>
                        <a14:backgroundMark x1="42647" y1="0" x2="42647" y2="0"/>
                        <a14:backgroundMark x1="43676" y1="294" x2="43676" y2="294"/>
                        <a14:backgroundMark x1="45000" y1="0" x2="45000" y2="0"/>
                        <a14:backgroundMark x1="20735" y1="588" x2="17941" y2="1765"/>
                        <a14:backgroundMark x1="19412" y1="4706" x2="18088" y2="6765"/>
                        <a14:backgroundMark x1="17647" y1="7059" x2="17647" y2="7059"/>
                        <a14:backgroundMark x1="63824" y1="99412" x2="63824" y2="99412"/>
                        <a14:backgroundMark x1="18088" y1="7647" x2="18088" y2="7647"/>
                        <a14:backgroundMark x1="17941" y1="7353" x2="17941" y2="7353"/>
                        <a14:backgroundMark x1="23088" y1="5882" x2="23088" y2="5882"/>
                        <a14:backgroundMark x1="45588" y1="0" x2="45588" y2="0"/>
                        <a14:backgroundMark x1="57794" y1="99706" x2="57794" y2="99706"/>
                        <a14:backgroundMark x1="58676" y1="99706" x2="58676" y2="99706"/>
                        <a14:backgroundMark x1="60000" y1="99412" x2="60000" y2="99412"/>
                        <a14:backgroundMark x1="59853" y1="99706" x2="59853" y2="99706"/>
                        <a14:backgroundMark x1="59412" y1="99706" x2="59412" y2="99706"/>
                      </a14:backgroundRemoval>
                    </a14:imgEffect>
                  </a14:imgLayer>
                </a14:imgProps>
              </a:ext>
              <a:ext uri="{28A0092B-C50C-407E-A947-70E740481C1C}">
                <a14:useLocalDpi xmlns:a14="http://schemas.microsoft.com/office/drawing/2010/main" val="0"/>
              </a:ext>
            </a:extLst>
          </a:blip>
          <a:srcRect l="10093" r="12907"/>
          <a:stretch/>
        </p:blipFill>
        <p:spPr bwMode="auto">
          <a:xfrm>
            <a:off x="5783580" y="1842578"/>
            <a:ext cx="6000750" cy="38965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50480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51FA0BB-147B-4A48-981F-FFC25AB62D38}"/>
              </a:ext>
            </a:extLst>
          </p:cNvPr>
          <p:cNvSpPr>
            <a:spLocks noGrp="1"/>
          </p:cNvSpPr>
          <p:nvPr>
            <p:ph type="title"/>
          </p:nvPr>
        </p:nvSpPr>
        <p:spPr>
          <a:xfrm>
            <a:off x="521207" y="448056"/>
            <a:ext cx="10437079" cy="640080"/>
          </a:xfrm>
        </p:spPr>
        <p:txBody>
          <a:bodyPr>
            <a:normAutofit fontScale="90000"/>
          </a:bodyPr>
          <a:lstStyle/>
          <a:p>
            <a:r>
              <a:rPr lang="en-GB" sz="3600" b="1" dirty="0">
                <a:latin typeface="Twinkl" pitchFamily="2" charset="0"/>
              </a:rPr>
              <a:t>How is Learning Across Our School is Sequenced?</a:t>
            </a:r>
          </a:p>
        </p:txBody>
      </p:sp>
      <p:sp>
        <p:nvSpPr>
          <p:cNvPr id="2" name="Rectangle 1">
            <a:extLst>
              <a:ext uri="{FF2B5EF4-FFF2-40B4-BE49-F238E27FC236}">
                <a16:creationId xmlns:a16="http://schemas.microsoft.com/office/drawing/2014/main" id="{20B315E0-0E97-4C0E-BBC3-08FC3A5F7873}"/>
              </a:ext>
            </a:extLst>
          </p:cNvPr>
          <p:cNvSpPr/>
          <p:nvPr/>
        </p:nvSpPr>
        <p:spPr>
          <a:xfrm>
            <a:off x="658367" y="1372985"/>
            <a:ext cx="5426587" cy="4939814"/>
          </a:xfrm>
          <a:prstGeom prst="rect">
            <a:avLst/>
          </a:prstGeom>
          <a:solidFill>
            <a:srgbClr val="F8CFB6"/>
          </a:solidFill>
          <a:ln w="28575">
            <a:solidFill>
              <a:srgbClr val="DD462F"/>
            </a:solidFill>
          </a:ln>
        </p:spPr>
        <p:txBody>
          <a:bodyPr wrap="square">
            <a:spAutoFit/>
          </a:bodyPr>
          <a:lstStyle/>
          <a:p>
            <a:r>
              <a:rPr lang="en-GB" sz="1500" dirty="0">
                <a:solidFill>
                  <a:srgbClr val="000000"/>
                </a:solidFill>
                <a:latin typeface="Twinkl" pitchFamily="2" charset="0"/>
                <a:ea typeface="Calibri" panose="020F0502020204030204" pitchFamily="34" charset="0"/>
                <a:cs typeface="QVEYZ Q+ DIN"/>
              </a:rPr>
              <a:t>Jigsaw, the mindful approach to PSHE, is a progressive and spiral scheme of learning. In planning the lessons, Jigsaw PSHE ensures that learning from previous years is revisited and extended, adding new concepts, knowledge and skills, year on year as appropriate. It is taught through 6 key concepts which are designed to progress in sequences throughout the academic year. These are: </a:t>
            </a:r>
            <a:r>
              <a:rPr lang="en-GB" sz="1500" dirty="0">
                <a:solidFill>
                  <a:schemeClr val="accent2"/>
                </a:solidFill>
                <a:latin typeface="Twinkl" pitchFamily="2" charset="0"/>
                <a:ea typeface="Calibri" panose="020F0502020204030204" pitchFamily="34" charset="0"/>
                <a:cs typeface="QVEYZ Q+ DIN"/>
              </a:rPr>
              <a:t>Being Me in My World</a:t>
            </a:r>
            <a:r>
              <a:rPr lang="en-GB" sz="1500" dirty="0">
                <a:solidFill>
                  <a:srgbClr val="000000"/>
                </a:solidFill>
                <a:latin typeface="Twinkl" pitchFamily="2" charset="0"/>
                <a:ea typeface="Calibri" panose="020F0502020204030204" pitchFamily="34" charset="0"/>
                <a:cs typeface="QVEYZ Q+ DIN"/>
              </a:rPr>
              <a:t>, </a:t>
            </a:r>
            <a:r>
              <a:rPr lang="en-GB" sz="1500" dirty="0">
                <a:solidFill>
                  <a:srgbClr val="FF99FF"/>
                </a:solidFill>
                <a:latin typeface="Twinkl" pitchFamily="2" charset="0"/>
                <a:ea typeface="Calibri" panose="020F0502020204030204" pitchFamily="34" charset="0"/>
                <a:cs typeface="QVEYZ Q+ DIN"/>
              </a:rPr>
              <a:t>Celebrating Difference</a:t>
            </a:r>
            <a:r>
              <a:rPr lang="en-GB" sz="1500" dirty="0">
                <a:solidFill>
                  <a:srgbClr val="000000"/>
                </a:solidFill>
                <a:latin typeface="Twinkl" pitchFamily="2" charset="0"/>
                <a:ea typeface="Calibri" panose="020F0502020204030204" pitchFamily="34" charset="0"/>
                <a:cs typeface="QVEYZ Q+ DIN"/>
              </a:rPr>
              <a:t>, </a:t>
            </a:r>
            <a:r>
              <a:rPr lang="en-GB" sz="1500" dirty="0">
                <a:solidFill>
                  <a:srgbClr val="7030A0"/>
                </a:solidFill>
                <a:latin typeface="Twinkl" pitchFamily="2" charset="0"/>
                <a:ea typeface="Calibri" panose="020F0502020204030204" pitchFamily="34" charset="0"/>
                <a:cs typeface="QVEYZ Q+ DIN"/>
              </a:rPr>
              <a:t>Dreams and Goals</a:t>
            </a:r>
            <a:r>
              <a:rPr lang="en-GB" sz="1500" dirty="0">
                <a:solidFill>
                  <a:srgbClr val="000000"/>
                </a:solidFill>
                <a:latin typeface="Twinkl" pitchFamily="2" charset="0"/>
                <a:ea typeface="Calibri" panose="020F0502020204030204" pitchFamily="34" charset="0"/>
                <a:cs typeface="QVEYZ Q+ DIN"/>
              </a:rPr>
              <a:t>, </a:t>
            </a:r>
            <a:r>
              <a:rPr lang="en-GB" sz="1500" dirty="0">
                <a:solidFill>
                  <a:srgbClr val="0070C0"/>
                </a:solidFill>
                <a:latin typeface="Twinkl" pitchFamily="2" charset="0"/>
                <a:ea typeface="Calibri" panose="020F0502020204030204" pitchFamily="34" charset="0"/>
                <a:cs typeface="QVEYZ Q+ DIN"/>
              </a:rPr>
              <a:t>Healthy Me</a:t>
            </a:r>
            <a:r>
              <a:rPr lang="en-GB" sz="1500" dirty="0">
                <a:solidFill>
                  <a:srgbClr val="000000"/>
                </a:solidFill>
                <a:latin typeface="Twinkl" pitchFamily="2" charset="0"/>
                <a:ea typeface="Calibri" panose="020F0502020204030204" pitchFamily="34" charset="0"/>
                <a:cs typeface="QVEYZ Q+ DIN"/>
              </a:rPr>
              <a:t>, </a:t>
            </a:r>
            <a:r>
              <a:rPr lang="en-GB" sz="1500" dirty="0">
                <a:solidFill>
                  <a:srgbClr val="00CC00"/>
                </a:solidFill>
                <a:latin typeface="Twinkl" pitchFamily="2" charset="0"/>
                <a:ea typeface="Calibri" panose="020F0502020204030204" pitchFamily="34" charset="0"/>
                <a:cs typeface="QVEYZ Q+ DIN"/>
              </a:rPr>
              <a:t>Relationships</a:t>
            </a:r>
            <a:r>
              <a:rPr lang="en-GB" sz="1500" dirty="0">
                <a:solidFill>
                  <a:srgbClr val="000000"/>
                </a:solidFill>
                <a:latin typeface="Twinkl" pitchFamily="2" charset="0"/>
                <a:ea typeface="Calibri" panose="020F0502020204030204" pitchFamily="34" charset="0"/>
                <a:cs typeface="QVEYZ Q+ DIN"/>
              </a:rPr>
              <a:t>, </a:t>
            </a:r>
            <a:r>
              <a:rPr lang="en-GB" sz="1500" dirty="0">
                <a:solidFill>
                  <a:srgbClr val="FF0000"/>
                </a:solidFill>
                <a:latin typeface="Twinkl" pitchFamily="2" charset="0"/>
                <a:ea typeface="Calibri" panose="020F0502020204030204" pitchFamily="34" charset="0"/>
                <a:cs typeface="QVEYZ Q+ DIN"/>
              </a:rPr>
              <a:t>Changing Me</a:t>
            </a:r>
            <a:r>
              <a:rPr lang="en-GB" sz="1500" dirty="0">
                <a:solidFill>
                  <a:srgbClr val="000000"/>
                </a:solidFill>
                <a:latin typeface="Twinkl" pitchFamily="2" charset="0"/>
                <a:ea typeface="Calibri" panose="020F0502020204030204" pitchFamily="34" charset="0"/>
                <a:cs typeface="QVEYZ Q+ DIN"/>
              </a:rPr>
              <a:t>.</a:t>
            </a:r>
          </a:p>
          <a:p>
            <a:endParaRPr lang="en-GB" sz="1500" dirty="0">
              <a:solidFill>
                <a:srgbClr val="000000"/>
              </a:solidFill>
              <a:latin typeface="Twinkl" pitchFamily="2" charset="0"/>
              <a:ea typeface="Calibri" panose="020F0502020204030204" pitchFamily="34" charset="0"/>
              <a:cs typeface="QVEYZ Q+ DIN"/>
            </a:endParaRPr>
          </a:p>
          <a:p>
            <a:r>
              <a:rPr lang="en-GB" sz="1500" dirty="0">
                <a:solidFill>
                  <a:srgbClr val="000000"/>
                </a:solidFill>
                <a:latin typeface="Twinkl" pitchFamily="2" charset="0"/>
                <a:ea typeface="Calibri" panose="020F0502020204030204" pitchFamily="34" charset="0"/>
                <a:cs typeface="QVEYZ Q+ DIN"/>
              </a:rPr>
              <a:t>Each Piece (lesson) has two Learning Intentions: one is based on specific PSHE learning (covering the national framework for PSHE Education and the statutory Relationships and Health Education guidance, but enhanced to address children’s needs today); and one is based on emotional literacy and social skills development to enhance children’s emotional and mental health. Lesson objectives are structured and sequenced so that final outcomes are secure and meaningful. Children do not learn objectives in isolation but continue to embed these through carefully planned application of skills throughout the year.</a:t>
            </a:r>
          </a:p>
        </p:txBody>
      </p:sp>
      <p:pic>
        <p:nvPicPr>
          <p:cNvPr id="2050" name="Picture 2" descr="PSHCE - Jigsaw - Sebright Primary School">
            <a:extLst>
              <a:ext uri="{FF2B5EF4-FFF2-40B4-BE49-F238E27FC236}">
                <a16:creationId xmlns:a16="http://schemas.microsoft.com/office/drawing/2014/main" id="{3D9D7046-BB5C-4E2E-9649-AA7D58DB11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60707" y="1551216"/>
            <a:ext cx="3554967" cy="228171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SHE - Drapers' Maylands Primary School">
            <a:extLst>
              <a:ext uri="{FF2B5EF4-FFF2-40B4-BE49-F238E27FC236}">
                <a16:creationId xmlns:a16="http://schemas.microsoft.com/office/drawing/2014/main" id="{492779EC-6B04-4554-8C00-722BC9653D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2364" y="4014086"/>
            <a:ext cx="5256722" cy="2271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89655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FC35E-5F83-46C9-A72E-E73886AC19A5}"/>
              </a:ext>
            </a:extLst>
          </p:cNvPr>
          <p:cNvSpPr>
            <a:spLocks noGrp="1"/>
          </p:cNvSpPr>
          <p:nvPr>
            <p:ph type="title"/>
          </p:nvPr>
        </p:nvSpPr>
        <p:spPr>
          <a:xfrm>
            <a:off x="504429" y="431278"/>
            <a:ext cx="6877119" cy="640080"/>
          </a:xfrm>
        </p:spPr>
        <p:txBody>
          <a:bodyPr/>
          <a:lstStyle/>
          <a:p>
            <a:r>
              <a:rPr lang="en-GB" b="1" dirty="0">
                <a:latin typeface="Twinkl" pitchFamily="2" charset="0"/>
              </a:rPr>
              <a:t>EYFS and KS1 Content Overview </a:t>
            </a:r>
          </a:p>
        </p:txBody>
      </p:sp>
      <p:pic>
        <p:nvPicPr>
          <p:cNvPr id="3" name="Picture 2">
            <a:extLst>
              <a:ext uri="{FF2B5EF4-FFF2-40B4-BE49-F238E27FC236}">
                <a16:creationId xmlns:a16="http://schemas.microsoft.com/office/drawing/2014/main" id="{EB828126-E410-4F17-925D-424E009414A3}"/>
              </a:ext>
            </a:extLst>
          </p:cNvPr>
          <p:cNvPicPr>
            <a:picLocks noChangeAspect="1"/>
          </p:cNvPicPr>
          <p:nvPr/>
        </p:nvPicPr>
        <p:blipFill>
          <a:blip r:embed="rId2"/>
          <a:stretch>
            <a:fillRect/>
          </a:stretch>
        </p:blipFill>
        <p:spPr>
          <a:xfrm>
            <a:off x="1188615" y="1203601"/>
            <a:ext cx="7888273" cy="3339159"/>
          </a:xfrm>
          <a:prstGeom prst="rect">
            <a:avLst/>
          </a:prstGeom>
        </p:spPr>
      </p:pic>
      <p:pic>
        <p:nvPicPr>
          <p:cNvPr id="5" name="Picture 4">
            <a:extLst>
              <a:ext uri="{FF2B5EF4-FFF2-40B4-BE49-F238E27FC236}">
                <a16:creationId xmlns:a16="http://schemas.microsoft.com/office/drawing/2014/main" id="{09E1F387-3ED9-45D7-B0DC-05E5943F89EA}"/>
              </a:ext>
            </a:extLst>
          </p:cNvPr>
          <p:cNvPicPr>
            <a:picLocks noChangeAspect="1"/>
          </p:cNvPicPr>
          <p:nvPr/>
        </p:nvPicPr>
        <p:blipFill>
          <a:blip r:embed="rId3"/>
          <a:stretch>
            <a:fillRect/>
          </a:stretch>
        </p:blipFill>
        <p:spPr>
          <a:xfrm>
            <a:off x="1188615" y="4542760"/>
            <a:ext cx="7888273" cy="1662763"/>
          </a:xfrm>
          <a:prstGeom prst="rect">
            <a:avLst/>
          </a:prstGeom>
        </p:spPr>
      </p:pic>
    </p:spTree>
    <p:extLst>
      <p:ext uri="{BB962C8B-B14F-4D97-AF65-F5344CB8AC3E}">
        <p14:creationId xmlns:p14="http://schemas.microsoft.com/office/powerpoint/2010/main" val="28824396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FC35E-5F83-46C9-A72E-E73886AC19A5}"/>
              </a:ext>
            </a:extLst>
          </p:cNvPr>
          <p:cNvSpPr>
            <a:spLocks noGrp="1"/>
          </p:cNvSpPr>
          <p:nvPr>
            <p:ph type="title"/>
          </p:nvPr>
        </p:nvSpPr>
        <p:spPr/>
        <p:txBody>
          <a:bodyPr/>
          <a:lstStyle/>
          <a:p>
            <a:r>
              <a:rPr lang="en-GB" b="1" dirty="0">
                <a:latin typeface="Twinkl" pitchFamily="2" charset="0"/>
              </a:rPr>
              <a:t>KS2 Content Overview </a:t>
            </a:r>
          </a:p>
        </p:txBody>
      </p:sp>
      <p:pic>
        <p:nvPicPr>
          <p:cNvPr id="7" name="Picture 6">
            <a:extLst>
              <a:ext uri="{FF2B5EF4-FFF2-40B4-BE49-F238E27FC236}">
                <a16:creationId xmlns:a16="http://schemas.microsoft.com/office/drawing/2014/main" id="{D75173B7-A33A-485E-9B13-693CF1C12996}"/>
              </a:ext>
            </a:extLst>
          </p:cNvPr>
          <p:cNvPicPr>
            <a:picLocks noChangeAspect="1"/>
          </p:cNvPicPr>
          <p:nvPr/>
        </p:nvPicPr>
        <p:blipFill>
          <a:blip r:embed="rId2"/>
          <a:stretch>
            <a:fillRect/>
          </a:stretch>
        </p:blipFill>
        <p:spPr>
          <a:xfrm>
            <a:off x="1209019" y="1430759"/>
            <a:ext cx="9572625" cy="4248150"/>
          </a:xfrm>
          <a:prstGeom prst="rect">
            <a:avLst/>
          </a:prstGeom>
        </p:spPr>
      </p:pic>
    </p:spTree>
    <p:extLst>
      <p:ext uri="{BB962C8B-B14F-4D97-AF65-F5344CB8AC3E}">
        <p14:creationId xmlns:p14="http://schemas.microsoft.com/office/powerpoint/2010/main" val="37792380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FC35E-5F83-46C9-A72E-E73886AC19A5}"/>
              </a:ext>
            </a:extLst>
          </p:cNvPr>
          <p:cNvSpPr>
            <a:spLocks noGrp="1"/>
          </p:cNvSpPr>
          <p:nvPr>
            <p:ph type="title"/>
          </p:nvPr>
        </p:nvSpPr>
        <p:spPr/>
        <p:txBody>
          <a:bodyPr/>
          <a:lstStyle/>
          <a:p>
            <a:r>
              <a:rPr lang="en-GB" b="1" dirty="0">
                <a:latin typeface="Twinkl" pitchFamily="2" charset="0"/>
              </a:rPr>
              <a:t>KS2 Content Overview </a:t>
            </a:r>
          </a:p>
        </p:txBody>
      </p:sp>
      <p:pic>
        <p:nvPicPr>
          <p:cNvPr id="3" name="Picture 2">
            <a:extLst>
              <a:ext uri="{FF2B5EF4-FFF2-40B4-BE49-F238E27FC236}">
                <a16:creationId xmlns:a16="http://schemas.microsoft.com/office/drawing/2014/main" id="{D43880CA-8788-4F36-8847-61AF67C8F94A}"/>
              </a:ext>
            </a:extLst>
          </p:cNvPr>
          <p:cNvPicPr>
            <a:picLocks noChangeAspect="1"/>
          </p:cNvPicPr>
          <p:nvPr/>
        </p:nvPicPr>
        <p:blipFill>
          <a:blip r:embed="rId2"/>
          <a:stretch>
            <a:fillRect/>
          </a:stretch>
        </p:blipFill>
        <p:spPr>
          <a:xfrm>
            <a:off x="936727" y="1832731"/>
            <a:ext cx="10052851" cy="2722437"/>
          </a:xfrm>
          <a:prstGeom prst="rect">
            <a:avLst/>
          </a:prstGeom>
        </p:spPr>
      </p:pic>
    </p:spTree>
    <p:extLst>
      <p:ext uri="{BB962C8B-B14F-4D97-AF65-F5344CB8AC3E}">
        <p14:creationId xmlns:p14="http://schemas.microsoft.com/office/powerpoint/2010/main" val="12842535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8A8BF-AA0C-47DA-A6AF-C33AA01D82DE}"/>
              </a:ext>
            </a:extLst>
          </p:cNvPr>
          <p:cNvSpPr>
            <a:spLocks noGrp="1"/>
          </p:cNvSpPr>
          <p:nvPr>
            <p:ph type="title"/>
          </p:nvPr>
        </p:nvSpPr>
        <p:spPr>
          <a:xfrm>
            <a:off x="521207" y="448056"/>
            <a:ext cx="7862629" cy="640080"/>
          </a:xfrm>
        </p:spPr>
        <p:txBody>
          <a:bodyPr>
            <a:normAutofit fontScale="90000"/>
          </a:bodyPr>
          <a:lstStyle/>
          <a:p>
            <a:r>
              <a:rPr lang="en-GB" b="1" dirty="0">
                <a:latin typeface="Twinkl" pitchFamily="2" charset="0"/>
              </a:rPr>
              <a:t>Vocabulary Progression – Being Me in My World</a:t>
            </a:r>
          </a:p>
        </p:txBody>
      </p:sp>
      <p:sp>
        <p:nvSpPr>
          <p:cNvPr id="6" name="TextBox 5">
            <a:extLst>
              <a:ext uri="{FF2B5EF4-FFF2-40B4-BE49-F238E27FC236}">
                <a16:creationId xmlns:a16="http://schemas.microsoft.com/office/drawing/2014/main" id="{2388C9F8-B6BE-411A-ACA9-72ADC0380B93}"/>
              </a:ext>
            </a:extLst>
          </p:cNvPr>
          <p:cNvSpPr txBox="1"/>
          <p:nvPr/>
        </p:nvSpPr>
        <p:spPr>
          <a:xfrm>
            <a:off x="8707346" y="5706213"/>
            <a:ext cx="3168838" cy="830997"/>
          </a:xfrm>
          <a:prstGeom prst="rect">
            <a:avLst/>
          </a:prstGeom>
          <a:solidFill>
            <a:schemeClr val="accent4">
              <a:lumMod val="20000"/>
              <a:lumOff val="80000"/>
            </a:schemeClr>
          </a:solidFill>
        </p:spPr>
        <p:txBody>
          <a:bodyPr wrap="square" rtlCol="0">
            <a:spAutoFit/>
          </a:bodyPr>
          <a:lstStyle/>
          <a:p>
            <a:r>
              <a:rPr lang="en-GB" sz="1600" dirty="0">
                <a:latin typeface="Twinkl" pitchFamily="2" charset="0"/>
              </a:rPr>
              <a:t>This links to The Power of Word – understanding the power that vocabulary can have.</a:t>
            </a:r>
          </a:p>
        </p:txBody>
      </p:sp>
      <p:pic>
        <p:nvPicPr>
          <p:cNvPr id="7" name="Picture 6">
            <a:extLst>
              <a:ext uri="{FF2B5EF4-FFF2-40B4-BE49-F238E27FC236}">
                <a16:creationId xmlns:a16="http://schemas.microsoft.com/office/drawing/2014/main" id="{DC204061-6902-4286-B97C-F649FE3932BD}"/>
              </a:ext>
            </a:extLst>
          </p:cNvPr>
          <p:cNvPicPr>
            <a:picLocks noChangeAspect="1"/>
          </p:cNvPicPr>
          <p:nvPr/>
        </p:nvPicPr>
        <p:blipFill>
          <a:blip r:embed="rId2"/>
          <a:stretch>
            <a:fillRect/>
          </a:stretch>
        </p:blipFill>
        <p:spPr>
          <a:xfrm>
            <a:off x="521207" y="1317210"/>
            <a:ext cx="7365771" cy="5220000"/>
          </a:xfrm>
          <a:prstGeom prst="rect">
            <a:avLst/>
          </a:prstGeom>
        </p:spPr>
      </p:pic>
      <p:pic>
        <p:nvPicPr>
          <p:cNvPr id="3074" name="Picture 2" descr="PSHE - Errington Primary School">
            <a:extLst>
              <a:ext uri="{FF2B5EF4-FFF2-40B4-BE49-F238E27FC236}">
                <a16:creationId xmlns:a16="http://schemas.microsoft.com/office/drawing/2014/main" id="{A3FBEB83-3FDC-4912-8D32-A66EF8DFA9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9031" y="1809000"/>
            <a:ext cx="3021762" cy="32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1452300"/>
      </p:ext>
    </p:extLst>
  </p:cSld>
  <p:clrMapOvr>
    <a:masterClrMapping/>
  </p:clrMapOvr>
</p:sld>
</file>

<file path=ppt/theme/theme1.xml><?xml version="1.0" encoding="utf-8"?>
<a:theme xmlns:a="http://schemas.openxmlformats.org/drawingml/2006/main" name="WelcomeDoc">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egoe UI">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10001108_Welcome to Powerpoint 2016_CLR_v2" id="{CAB9082A-965C-42BE-8170-C940D3319B60}" vid="{82B84162-888A-4FD2-BEC9-B29B6DB2C73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8a52e8c320b9a064ae3583ae3861c9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8020cb39231a0945110f9cd888b521a"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50072C5-DDE0-4258-BA7A-4D4B80DFA632}">
  <ds:schemaRefs>
    <ds:schemaRef ds:uri="16c05727-aa75-4e4a-9b5f-8a80a1165891"/>
    <ds:schemaRef ds:uri="71af3243-3dd4-4a8d-8c0d-dd76da1f02a5"/>
    <ds:schemaRef ds:uri="http://www.w3.org/XML/1998/namespace"/>
    <ds:schemaRef ds:uri="http://purl.org/dc/elements/1.1/"/>
    <ds:schemaRef ds:uri="http://purl.org/dc/terms/"/>
    <ds:schemaRef ds:uri="http://schemas.microsoft.com/office/infopath/2007/PartnerControls"/>
    <ds:schemaRef ds:uri="http://schemas.microsoft.com/office/2006/documentManagement/types"/>
    <ds:schemaRef ds:uri="http://schemas.openxmlformats.org/package/2006/metadata/core-properties"/>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FD7FC771-7DFE-49DA-B577-71181BFBCB2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EE8C63A-4744-4DE4-BB49-0FF0B5375C6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1870</Words>
  <Application>Microsoft Office PowerPoint</Application>
  <PresentationFormat>Widescreen</PresentationFormat>
  <Paragraphs>104</Paragraphs>
  <Slides>36</Slides>
  <Notes>0</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Arial</vt:lpstr>
      <vt:lpstr>Calibri</vt:lpstr>
      <vt:lpstr>QVEYZ Q+ DIN</vt:lpstr>
      <vt:lpstr>Segoe UI</vt:lpstr>
      <vt:lpstr>Segoe UI Light</vt:lpstr>
      <vt:lpstr>Twinkl</vt:lpstr>
      <vt:lpstr>WelcomeDoc</vt:lpstr>
      <vt:lpstr>PowerPoint Presentation</vt:lpstr>
      <vt:lpstr>Our Bespoke Drivers</vt:lpstr>
      <vt:lpstr>PowerPoint Presentation</vt:lpstr>
      <vt:lpstr>Our Vision for PSHE – Why is PSHE important at Abingdon?</vt:lpstr>
      <vt:lpstr>How is Learning Across Our School is Sequenced?</vt:lpstr>
      <vt:lpstr>EYFS and KS1 Content Overview </vt:lpstr>
      <vt:lpstr>KS2 Content Overview </vt:lpstr>
      <vt:lpstr>KS2 Content Overview </vt:lpstr>
      <vt:lpstr>Vocabulary Progression – Being Me in My World</vt:lpstr>
      <vt:lpstr>Vocabulary Progression – Celebrating Difference</vt:lpstr>
      <vt:lpstr>Vocabulary Progression – Dreams and Goals</vt:lpstr>
      <vt:lpstr>Vocabulary Progression – Healthy Me</vt:lpstr>
      <vt:lpstr>Vocabulary Progression - Relationships</vt:lpstr>
      <vt:lpstr>Vocabulary Progression – Changing Me</vt:lpstr>
      <vt:lpstr>How are knowledge and skills built on through school?</vt:lpstr>
      <vt:lpstr>How are knowledge and skills built on through school?</vt:lpstr>
      <vt:lpstr>How are knowledge and skills built on through school?</vt:lpstr>
      <vt:lpstr>How are knowledge and skills built on through school?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Abingdon Enhancement Calendar</vt:lpstr>
      <vt:lpstr>Key Learning - Posters </vt:lpstr>
      <vt:lpstr>Assessment</vt:lpstr>
      <vt:lpstr>Challenge and Adaptations</vt:lpstr>
      <vt:lpstr>Challenge and Adaptations</vt:lpstr>
      <vt:lpstr>Challenge and Adaptations</vt:lpstr>
      <vt:lpstr>Challenge and Adaptations</vt:lpstr>
      <vt:lpstr>Provision Pyramids</vt:lpstr>
      <vt:lpstr>What do our children say about our curriculum?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2025-02-10T11:05:54Z</dcterms:created>
  <dcterms:modified xsi:type="dcterms:W3CDTF">2026-07-15T13:18:23Z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