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1E52B7-72FA-4DEA-B5D3-31FA3D7B560E}" v="3" dt="2026-10-07T12:24:50.2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zy Crossley" userId="23baf881-227b-43a3-a89c-3c342cbc69be" providerId="ADAL" clId="{CCF14173-61BF-4D96-AD59-C061249EE9B1}"/>
    <pc:docChg chg="custSel addSld delSld modSld sldOrd">
      <pc:chgData name="Suzy Crossley" userId="23baf881-227b-43a3-a89c-3c342cbc69be" providerId="ADAL" clId="{CCF14173-61BF-4D96-AD59-C061249EE9B1}" dt="2026-10-07T19:52:23.048" v="94" actId="47"/>
      <pc:docMkLst>
        <pc:docMk/>
      </pc:docMkLst>
      <pc:sldChg chg="addSp delSp modSp add del mod">
        <pc:chgData name="Suzy Crossley" userId="23baf881-227b-43a3-a89c-3c342cbc69be" providerId="ADAL" clId="{CCF14173-61BF-4D96-AD59-C061249EE9B1}" dt="2026-10-07T19:52:19.328" v="92" actId="47"/>
        <pc:sldMkLst>
          <pc:docMk/>
          <pc:sldMk cId="2103211628" sldId="261"/>
        </pc:sldMkLst>
        <pc:spChg chg="mod">
          <ac:chgData name="Suzy Crossley" userId="23baf881-227b-43a3-a89c-3c342cbc69be" providerId="ADAL" clId="{CCF14173-61BF-4D96-AD59-C061249EE9B1}" dt="2026-10-07T11:17:54.732" v="17" actId="20577"/>
          <ac:spMkLst>
            <pc:docMk/>
            <pc:sldMk cId="2103211628" sldId="261"/>
            <ac:spMk id="2" creationId="{360AF2FD-AF36-545D-FA5B-D3E82E8F28C0}"/>
          </ac:spMkLst>
        </pc:spChg>
        <pc:spChg chg="del">
          <ac:chgData name="Suzy Crossley" userId="23baf881-227b-43a3-a89c-3c342cbc69be" providerId="ADAL" clId="{CCF14173-61BF-4D96-AD59-C061249EE9B1}" dt="2026-10-07T11:17:45.813" v="1" actId="478"/>
          <ac:spMkLst>
            <pc:docMk/>
            <pc:sldMk cId="2103211628" sldId="261"/>
            <ac:spMk id="3" creationId="{814A5DF7-EEC6-AD16-393D-9FCA6E65C83B}"/>
          </ac:spMkLst>
        </pc:spChg>
        <pc:spChg chg="add del mod">
          <ac:chgData name="Suzy Crossley" userId="23baf881-227b-43a3-a89c-3c342cbc69be" providerId="ADAL" clId="{CCF14173-61BF-4D96-AD59-C061249EE9B1}" dt="2026-10-07T11:19:39.209" v="20" actId="478"/>
          <ac:spMkLst>
            <pc:docMk/>
            <pc:sldMk cId="2103211628" sldId="261"/>
            <ac:spMk id="7" creationId="{53653047-5DE8-36A6-74C4-8FED7FB8087B}"/>
          </ac:spMkLst>
        </pc:spChg>
        <pc:picChg chg="del">
          <ac:chgData name="Suzy Crossley" userId="23baf881-227b-43a3-a89c-3c342cbc69be" providerId="ADAL" clId="{CCF14173-61BF-4D96-AD59-C061249EE9B1}" dt="2026-10-07T11:17:47.374" v="2" actId="478"/>
          <ac:picMkLst>
            <pc:docMk/>
            <pc:sldMk cId="2103211628" sldId="261"/>
            <ac:picMk id="5" creationId="{143AD28E-0C2D-975C-5FEB-B2530F43CA23}"/>
          </ac:picMkLst>
        </pc:picChg>
        <pc:picChg chg="del">
          <ac:chgData name="Suzy Crossley" userId="23baf881-227b-43a3-a89c-3c342cbc69be" providerId="ADAL" clId="{CCF14173-61BF-4D96-AD59-C061249EE9B1}" dt="2026-10-07T11:17:48.916" v="3" actId="478"/>
          <ac:picMkLst>
            <pc:docMk/>
            <pc:sldMk cId="2103211628" sldId="261"/>
            <ac:picMk id="6" creationId="{A5081B3D-4F9D-8445-12AB-3A83AB8C1615}"/>
          </ac:picMkLst>
        </pc:picChg>
        <pc:picChg chg="add mod">
          <ac:chgData name="Suzy Crossley" userId="23baf881-227b-43a3-a89c-3c342cbc69be" providerId="ADAL" clId="{CCF14173-61BF-4D96-AD59-C061249EE9B1}" dt="2026-10-07T11:19:44.832" v="23" actId="1076"/>
          <ac:picMkLst>
            <pc:docMk/>
            <pc:sldMk cId="2103211628" sldId="261"/>
            <ac:picMk id="8" creationId="{92FAB83C-49CF-E77C-4DCC-569C4353DDF0}"/>
          </ac:picMkLst>
        </pc:picChg>
        <pc:picChg chg="add mod">
          <ac:chgData name="Suzy Crossley" userId="23baf881-227b-43a3-a89c-3c342cbc69be" providerId="ADAL" clId="{CCF14173-61BF-4D96-AD59-C061249EE9B1}" dt="2026-10-07T11:20:26.481" v="27" actId="1076"/>
          <ac:picMkLst>
            <pc:docMk/>
            <pc:sldMk cId="2103211628" sldId="261"/>
            <ac:picMk id="9" creationId="{9041FC68-FA5B-23D7-89B7-EF49C19607EB}"/>
          </ac:picMkLst>
        </pc:picChg>
      </pc:sldChg>
      <pc:sldChg chg="addSp delSp modSp add del mod">
        <pc:chgData name="Suzy Crossley" userId="23baf881-227b-43a3-a89c-3c342cbc69be" providerId="ADAL" clId="{CCF14173-61BF-4D96-AD59-C061249EE9B1}" dt="2026-10-07T11:56:37.012" v="53" actId="47"/>
        <pc:sldMkLst>
          <pc:docMk/>
          <pc:sldMk cId="3420402025" sldId="262"/>
        </pc:sldMkLst>
        <pc:picChg chg="add mod">
          <ac:chgData name="Suzy Crossley" userId="23baf881-227b-43a3-a89c-3c342cbc69be" providerId="ADAL" clId="{CCF14173-61BF-4D96-AD59-C061249EE9B1}" dt="2026-10-07T11:32:17.218" v="33" actId="1076"/>
          <ac:picMkLst>
            <pc:docMk/>
            <pc:sldMk cId="3420402025" sldId="262"/>
            <ac:picMk id="3" creationId="{6CD103C8-95EC-A426-C57F-6B9502CECC9F}"/>
          </ac:picMkLst>
        </pc:picChg>
        <pc:picChg chg="del">
          <ac:chgData name="Suzy Crossley" userId="23baf881-227b-43a3-a89c-3c342cbc69be" providerId="ADAL" clId="{CCF14173-61BF-4D96-AD59-C061249EE9B1}" dt="2026-10-07T11:31:43.254" v="29" actId="478"/>
          <ac:picMkLst>
            <pc:docMk/>
            <pc:sldMk cId="3420402025" sldId="262"/>
            <ac:picMk id="8" creationId="{0F501650-EF22-9C55-B695-E8257B6F1028}"/>
          </ac:picMkLst>
        </pc:picChg>
        <pc:picChg chg="del">
          <ac:chgData name="Suzy Crossley" userId="23baf881-227b-43a3-a89c-3c342cbc69be" providerId="ADAL" clId="{CCF14173-61BF-4D96-AD59-C061249EE9B1}" dt="2026-10-07T11:31:44.420" v="30" actId="478"/>
          <ac:picMkLst>
            <pc:docMk/>
            <pc:sldMk cId="3420402025" sldId="262"/>
            <ac:picMk id="9" creationId="{03F61070-93E6-1030-3A36-8D5E24AA09B7}"/>
          </ac:picMkLst>
        </pc:picChg>
      </pc:sldChg>
      <pc:sldChg chg="addSp modSp add del mod">
        <pc:chgData name="Suzy Crossley" userId="23baf881-227b-43a3-a89c-3c342cbc69be" providerId="ADAL" clId="{CCF14173-61BF-4D96-AD59-C061249EE9B1}" dt="2026-10-07T19:52:20.835" v="93" actId="47"/>
        <pc:sldMkLst>
          <pc:docMk/>
          <pc:sldMk cId="4113333086" sldId="263"/>
        </pc:sldMkLst>
        <pc:spChg chg="add mod">
          <ac:chgData name="Suzy Crossley" userId="23baf881-227b-43a3-a89c-3c342cbc69be" providerId="ADAL" clId="{CCF14173-61BF-4D96-AD59-C061249EE9B1}" dt="2026-10-07T11:33:33.557" v="52" actId="403"/>
          <ac:spMkLst>
            <pc:docMk/>
            <pc:sldMk cId="4113333086" sldId="263"/>
            <ac:spMk id="4" creationId="{5B3F746E-F17D-29B1-5247-A522E9EA8148}"/>
          </ac:spMkLst>
        </pc:spChg>
        <pc:picChg chg="mod">
          <ac:chgData name="Suzy Crossley" userId="23baf881-227b-43a3-a89c-3c342cbc69be" providerId="ADAL" clId="{CCF14173-61BF-4D96-AD59-C061249EE9B1}" dt="2026-10-07T11:33:04.977" v="36" actId="1076"/>
          <ac:picMkLst>
            <pc:docMk/>
            <pc:sldMk cId="4113333086" sldId="263"/>
            <ac:picMk id="3" creationId="{CD61695F-CE97-48E9-1EDD-4F9F9D8A9953}"/>
          </ac:picMkLst>
        </pc:picChg>
      </pc:sldChg>
      <pc:sldChg chg="addSp delSp modSp add del mod ord">
        <pc:chgData name="Suzy Crossley" userId="23baf881-227b-43a3-a89c-3c342cbc69be" providerId="ADAL" clId="{CCF14173-61BF-4D96-AD59-C061249EE9B1}" dt="2026-10-07T19:52:23.048" v="94" actId="47"/>
        <pc:sldMkLst>
          <pc:docMk/>
          <pc:sldMk cId="3887523505" sldId="264"/>
        </pc:sldMkLst>
        <pc:spChg chg="mod">
          <ac:chgData name="Suzy Crossley" userId="23baf881-227b-43a3-a89c-3c342cbc69be" providerId="ADAL" clId="{CCF14173-61BF-4D96-AD59-C061249EE9B1}" dt="2026-10-07T12:25:07.167" v="88" actId="14100"/>
          <ac:spMkLst>
            <pc:docMk/>
            <pc:sldMk cId="3887523505" sldId="264"/>
            <ac:spMk id="2" creationId="{9D92622B-84C6-9571-A976-D5501CD48925}"/>
          </ac:spMkLst>
        </pc:spChg>
        <pc:spChg chg="del">
          <ac:chgData name="Suzy Crossley" userId="23baf881-227b-43a3-a89c-3c342cbc69be" providerId="ADAL" clId="{CCF14173-61BF-4D96-AD59-C061249EE9B1}" dt="2026-10-07T12:24:58.005" v="58" actId="21"/>
          <ac:spMkLst>
            <pc:docMk/>
            <pc:sldMk cId="3887523505" sldId="264"/>
            <ac:spMk id="3" creationId="{4FEA1F0E-4DBD-6AA5-DED9-78C02D66B3CA}"/>
          </ac:spMkLst>
        </pc:spChg>
        <pc:spChg chg="add mod">
          <ac:chgData name="Suzy Crossley" userId="23baf881-227b-43a3-a89c-3c342cbc69be" providerId="ADAL" clId="{CCF14173-61BF-4D96-AD59-C061249EE9B1}" dt="2026-10-07T12:24:58.005" v="58" actId="21"/>
          <ac:spMkLst>
            <pc:docMk/>
            <pc:sldMk cId="3887523505" sldId="264"/>
            <ac:spMk id="6" creationId="{73888C6E-EE05-5E78-DDFC-3C5AE1C9D87C}"/>
          </ac:spMkLst>
        </pc:spChg>
        <pc:picChg chg="del">
          <ac:chgData name="Suzy Crossley" userId="23baf881-227b-43a3-a89c-3c342cbc69be" providerId="ADAL" clId="{CCF14173-61BF-4D96-AD59-C061249EE9B1}" dt="2026-10-07T12:24:53.577" v="57" actId="478"/>
          <ac:picMkLst>
            <pc:docMk/>
            <pc:sldMk cId="3887523505" sldId="264"/>
            <ac:picMk id="4" creationId="{11360EDC-502C-3E97-9D2E-9518FABFFC83}"/>
          </ac:picMkLst>
        </pc:picChg>
        <pc:picChg chg="add mod">
          <ac:chgData name="Suzy Crossley" userId="23baf881-227b-43a3-a89c-3c342cbc69be" providerId="ADAL" clId="{CCF14173-61BF-4D96-AD59-C061249EE9B1}" dt="2026-10-07T12:25:23.515" v="91" actId="1076"/>
          <ac:picMkLst>
            <pc:docMk/>
            <pc:sldMk cId="3887523505" sldId="264"/>
            <ac:picMk id="8" creationId="{81B32705-4245-8455-454A-C8E3B21C6BE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89D3D-84D8-4ECE-B92E-69255CA18FE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4F42E-E8B6-43BA-AB72-6F0030DE9A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50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“The purpose isn't to send home more traditional maths homework. We want children to see that maths is all around us and give families opportunities to enjoy exploring maths together.”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4F42E-E8B6-43BA-AB72-6F0030DE9AD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086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“Please don't worry about teaching your child a particular method or getting everything right. Ask questions, have a go together and let your child explain their thinking. The conversation is really valuable.”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4F42E-E8B6-43BA-AB72-6F0030DE9AD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992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F6988-DA10-4DBB-2DBB-D3C22A228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44D628-2988-1502-5F61-C4E4D7FC52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155FCA-2535-A2E7-399C-2AD37C90C7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B8C418-743F-BA85-A56A-958C0CC25F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4F42E-E8B6-43BA-AB72-6F0030DE9AD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753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65688-1A12-8A8E-8E9D-7BD947BCA9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9FEAE7-4B6A-CEFF-7B11-70FD66A373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2AB98-1E62-D2E6-3385-DF7F28420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315CB-683C-43A0-AF62-D1933747CC5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686EF-969D-28AB-2EB1-324650DE0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BE02E-5F02-C957-ADFD-54FAE19B7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8609-3367-4260-B2AF-54A843BA1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326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4ABF3-7657-24BA-9FDC-6DAE05693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D2189-91E7-40D7-13FE-4BFCE795CE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B6E37-1FDE-81C0-0C23-62E337034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315CB-683C-43A0-AF62-D1933747CC5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ABF4B-248B-FB60-0022-FD09A114E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7CDDB-69A7-5B77-CBFD-1A33E86D6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8609-3367-4260-B2AF-54A843BA1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039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1D025-7AAC-05B8-3ACC-0F415E8C3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CED17-B5DB-7D20-A94F-FC66EE78A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A2E49-B176-8AA3-3DB5-77BCD07E7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315CB-683C-43A0-AF62-D1933747CC5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6FFE3-A4AD-43EB-FFC7-B4768A1D5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42268-1D10-01BE-23CC-BB437C2E9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8609-3367-4260-B2AF-54A843BA1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111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A4940-4B04-562C-0580-D99CD3487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EB5F8-46B9-31BD-6C02-D8B21444D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B5A1CA-11B6-804E-5765-76B9BBCC6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052DB-7F0E-B39F-BDB7-CA0602295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315CB-683C-43A0-AF62-D1933747CC5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C57B97-B499-A145-A0B3-796721FD2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E6375-0C55-DA51-D8DB-39CD77649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8609-3367-4260-B2AF-54A843BA1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476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C5C2-3640-8A28-FAC1-A3460929E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1A9A4C-842E-F55B-9E21-8715CBA23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49B2FB-B43F-9AAD-18A2-09B3A9767A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51CA95-6854-DC72-37A2-AA48B0A717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FE05E3-0B5D-EB86-BD9A-0DFDD5EFC8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ECAF85-AEE6-9DCB-45E7-022FEB572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315CB-683C-43A0-AF62-D1933747CC5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5921C-ED16-27AF-BAC7-25C0327FA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2893B8-D249-612B-D3CD-A08EBB830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8609-3367-4260-B2AF-54A843BA1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859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54BF5-167B-AAA9-B776-080161FA1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E11AD1-46D0-192E-09AA-8C5DDF5C6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315CB-683C-43A0-AF62-D1933747CC5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9FE6B1-39B1-0FBC-1849-6F72B2AD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344AC5-5154-C6AE-8C73-143C26FD7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8609-3367-4260-B2AF-54A843BA1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718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9C23A5-9472-2F82-B611-106160047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315CB-683C-43A0-AF62-D1933747CC5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37E78B-67BE-4B4C-7DAF-FCE69C0B4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3569C0-542A-8DCA-8D80-9F8D1209B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8609-3367-4260-B2AF-54A843BA1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271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9EB56-BD22-66FD-5059-B293686DA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98D4A-03C0-5E4C-C563-8CD086143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7A924-4ADF-0D84-DE46-0E03F0A065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D5DEE3-C97B-F1D5-CAB2-8F5284DD9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315CB-683C-43A0-AF62-D1933747CC5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C28038-7F09-4833-1911-D5BEB0BBB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A18595-8650-7996-4B0E-D4B4F48FE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8609-3367-4260-B2AF-54A843BA1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802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6939F-0A3B-D3D2-B9AA-92E6BF93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DFB3D4-5FDC-13F9-6F10-81EFC33285E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3D37A7-D87F-8E04-EF07-AB89FC5C04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F49A78-CA2E-93A3-D3D3-6331EC654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315CB-683C-43A0-AF62-D1933747CC5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96A2C0-C252-FF84-C9A1-7DC8C78D6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D67FE-E8F8-C11C-7F75-FD5960C17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8609-3367-4260-B2AF-54A843BA1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421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C127E-D9B1-02FF-5B3C-97F8CA2EF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B65214-2EDD-4DA5-3E86-C6DC99F0FF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6BF71-8423-343D-7B5A-32F922B98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315CB-683C-43A0-AF62-D1933747CC5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9870B-273C-9E02-2A8F-714E557B6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D4B55-7180-83AB-8D03-A64EA7C62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8609-3367-4260-B2AF-54A843BA1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121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AC0099-6DCC-1C69-63D7-86ED586E29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84F892-5BF1-77EC-877B-02AEBE72B0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0CA295-0E16-7FC0-E1C4-66494A4A4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315CB-683C-43A0-AF62-D1933747CC5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EAD7C-736C-307A-BDB7-7A044619E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3EB28-0FC5-F0CE-741F-840A8C518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D8609-3367-4260-B2AF-54A843BA1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167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1F97B6-FCB4-0158-E37B-2F1F7EF42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C9791-C375-8BD2-F046-9E16494F4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067C3-23BB-20E2-67E1-8587DEDC8A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B315CB-683C-43A0-AF62-D1933747CC5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AB78D-0667-2812-9B9E-F8D99D2961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FFC3A-D8B4-B114-89C4-35B6B3E27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5D8609-3367-4260-B2AF-54A843BA12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51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rimary schools - check out the Schools &amp; Families programme! | National  Numeracy">
            <a:extLst>
              <a:ext uri="{FF2B5EF4-FFF2-40B4-BE49-F238E27FC236}">
                <a16:creationId xmlns:a16="http://schemas.microsoft.com/office/drawing/2014/main" id="{CA31B65C-3A58-B600-A873-169DDC3E135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7657" b="8073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978D75-41BA-D9DA-4F3A-D3BEA41DCD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  <a:latin typeface="XCCW Joined 22a" panose="03050602040000000000" pitchFamily="66" charset="0"/>
              </a:rPr>
              <a:t>Introducing our Family Maths Scrapbooks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1A066D-FAF8-3198-0693-3F174C8E9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pPr fontAlgn="t"/>
            <a:r>
              <a:rPr lang="en-GB" sz="2000" b="1" dirty="0">
                <a:solidFill>
                  <a:srgbClr val="FFFFFF"/>
                </a:solidFill>
                <a:latin typeface="XCCW Joined 22a" panose="03050602040000000000" pitchFamily="66" charset="0"/>
              </a:rPr>
              <a:t>Enjoying maths together at home</a:t>
            </a:r>
            <a:endParaRPr lang="en-GB" sz="2000" dirty="0">
              <a:solidFill>
                <a:srgbClr val="FFFFFF"/>
              </a:solidFill>
              <a:latin typeface="XCCW Joined 22a" panose="03050602040000000000" pitchFamily="66" charset="0"/>
            </a:endParaRPr>
          </a:p>
          <a:p>
            <a:pPr fontAlgn="t"/>
            <a:r>
              <a:rPr lang="en-GB" sz="2000" b="1" dirty="0">
                <a:solidFill>
                  <a:srgbClr val="FFFFFF"/>
                </a:solidFill>
                <a:latin typeface="XCCW Joined 22a" panose="03050602040000000000" pitchFamily="66" charset="0"/>
              </a:rPr>
              <a:t>This year, children in Years 2–6 will be taking part in the National Numeracy Schools &amp; Families Programme.</a:t>
            </a:r>
          </a:p>
          <a:p>
            <a:endParaRPr lang="en-GB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7335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F7585-1FDE-B655-1F8B-D5D769CD5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latin typeface="XCCW Joined 22a" panose="03050602040000000000" pitchFamily="66" charset="0"/>
              </a:rPr>
              <a:t>Family Maths Scrapbooks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32840-8782-E38E-B10D-8E1A06005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81088" cy="4351338"/>
          </a:xfrm>
        </p:spPr>
        <p:txBody>
          <a:bodyPr>
            <a:normAutofit lnSpcReduction="10000"/>
          </a:bodyPr>
          <a:lstStyle/>
          <a:p>
            <a:pPr fontAlgn="t">
              <a:buNone/>
            </a:pPr>
            <a:r>
              <a:rPr lang="en-GB" sz="2600" dirty="0">
                <a:latin typeface="XCCW Joined 22a" panose="03050602040000000000" pitchFamily="66" charset="0"/>
              </a:rPr>
              <a:t>The programme aims to:</a:t>
            </a:r>
          </a:p>
          <a:p>
            <a:pPr marL="342900" lvl="0" indent="-342900" fontAlgn="t"/>
            <a:r>
              <a:rPr lang="en-GB" sz="2600" dirty="0">
                <a:latin typeface="XCCW Joined 22a" panose="03050602040000000000" pitchFamily="66" charset="0"/>
              </a:rPr>
              <a:t>build children's </a:t>
            </a:r>
            <a:r>
              <a:rPr lang="en-GB" sz="2600" b="1" dirty="0">
                <a:latin typeface="XCCW Joined 22a" panose="03050602040000000000" pitchFamily="66" charset="0"/>
              </a:rPr>
              <a:t>confidence with numbers</a:t>
            </a:r>
            <a:endParaRPr lang="en-GB" sz="2600" dirty="0">
              <a:latin typeface="XCCW Joined 22a" panose="03050602040000000000" pitchFamily="66" charset="0"/>
            </a:endParaRPr>
          </a:p>
          <a:p>
            <a:pPr marL="342900" lvl="0" indent="-342900" fontAlgn="t"/>
            <a:r>
              <a:rPr lang="en-GB" sz="2600" dirty="0">
                <a:latin typeface="XCCW Joined 22a" panose="03050602040000000000" pitchFamily="66" charset="0"/>
              </a:rPr>
              <a:t>develop </a:t>
            </a:r>
            <a:r>
              <a:rPr lang="en-GB" sz="2600" b="1" dirty="0">
                <a:latin typeface="XCCW Joined 22a" panose="03050602040000000000" pitchFamily="66" charset="0"/>
              </a:rPr>
              <a:t>positive attitudes towards maths</a:t>
            </a:r>
            <a:endParaRPr lang="en-GB" sz="2600" dirty="0">
              <a:latin typeface="XCCW Joined 22a" panose="03050602040000000000" pitchFamily="66" charset="0"/>
            </a:endParaRPr>
          </a:p>
          <a:p>
            <a:pPr marL="342900" lvl="0" indent="-342900" fontAlgn="t"/>
            <a:r>
              <a:rPr lang="en-GB" sz="2600" dirty="0">
                <a:latin typeface="XCCW Joined 22a" panose="03050602040000000000" pitchFamily="66" charset="0"/>
              </a:rPr>
              <a:t>help children recognise how useful maths is </a:t>
            </a:r>
            <a:r>
              <a:rPr lang="en-GB" sz="2600" b="1" dirty="0">
                <a:latin typeface="XCCW Joined 22a" panose="03050602040000000000" pitchFamily="66" charset="0"/>
              </a:rPr>
              <a:t>outside the classroom</a:t>
            </a:r>
            <a:endParaRPr lang="en-GB" sz="2600" dirty="0">
              <a:latin typeface="XCCW Joined 22a" panose="03050602040000000000" pitchFamily="66" charset="0"/>
            </a:endParaRPr>
          </a:p>
          <a:p>
            <a:pPr marL="342900" lvl="0" indent="-342900" fontAlgn="t"/>
            <a:r>
              <a:rPr lang="en-GB" sz="2600" dirty="0">
                <a:latin typeface="XCCW Joined 22a" panose="03050602040000000000" pitchFamily="66" charset="0"/>
              </a:rPr>
              <a:t>support families to feel confident talking about and enjoying maths together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Schools &amp; Families programme | National Numeracy">
            <a:extLst>
              <a:ext uri="{FF2B5EF4-FFF2-40B4-BE49-F238E27FC236}">
                <a16:creationId xmlns:a16="http://schemas.microsoft.com/office/drawing/2014/main" id="{6C948F56-B88A-05DA-21AB-A671B76BC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2188" y="1972468"/>
            <a:ext cx="3680460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0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4217F-4A5A-7337-E799-548A90014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C5177-A7BC-2F67-46F1-E53D3D688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520" y="0"/>
            <a:ext cx="10515600" cy="1325563"/>
          </a:xfrm>
        </p:spPr>
        <p:txBody>
          <a:bodyPr/>
          <a:lstStyle/>
          <a:p>
            <a:r>
              <a:rPr lang="en-GB" b="1" u="sng" dirty="0">
                <a:latin typeface="XCCW Joined 22a" panose="03050602040000000000" pitchFamily="66" charset="0"/>
              </a:rPr>
              <a:t>What is a Maths Scrapbook?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3AFA3-357B-28FD-9562-78CAA935A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630" y="963040"/>
            <a:ext cx="8737218" cy="4351338"/>
          </a:xfrm>
        </p:spPr>
        <p:txBody>
          <a:bodyPr>
            <a:noAutofit/>
          </a:bodyPr>
          <a:lstStyle/>
          <a:p>
            <a:pPr fontAlgn="t">
              <a:lnSpc>
                <a:spcPct val="120000"/>
              </a:lnSpc>
              <a:buNone/>
            </a:pPr>
            <a:r>
              <a:rPr lang="en-GB" sz="1600" b="1" dirty="0">
                <a:latin typeface="XCCW Joined 22a" panose="03050602040000000000" pitchFamily="66" charset="0"/>
              </a:rPr>
              <a:t>How does it work?</a:t>
            </a:r>
          </a:p>
          <a:p>
            <a:pPr fontAlgn="t">
              <a:lnSpc>
                <a:spcPct val="120000"/>
              </a:lnSpc>
            </a:pPr>
            <a:r>
              <a:rPr lang="en-GB" sz="1600" dirty="0">
                <a:latin typeface="XCCW Joined 22a" panose="03050602040000000000" pitchFamily="66" charset="0"/>
              </a:rPr>
              <a:t>Your child will bring home their Family Maths Scrapbook each fortnight with a new activity.</a:t>
            </a:r>
          </a:p>
          <a:p>
            <a:pPr fontAlgn="t">
              <a:lnSpc>
                <a:spcPct val="120000"/>
              </a:lnSpc>
            </a:pPr>
            <a:r>
              <a:rPr lang="en-GB" sz="1600" dirty="0">
                <a:latin typeface="XCCW Joined 22a" panose="03050602040000000000" pitchFamily="66" charset="0"/>
              </a:rPr>
              <a:t> The activity is designed to be explored together as a family but will link to learning they’ve recently done at school.</a:t>
            </a:r>
          </a:p>
          <a:p>
            <a:pPr fontAlgn="t">
              <a:lnSpc>
                <a:spcPct val="120000"/>
              </a:lnSpc>
            </a:pPr>
            <a:r>
              <a:rPr lang="en-GB" sz="1600" dirty="0">
                <a:latin typeface="XCCW Joined 22a" panose="03050602040000000000" pitchFamily="66" charset="0"/>
              </a:rPr>
              <a:t>Children can record their thinking in any way that works for them.</a:t>
            </a:r>
          </a:p>
          <a:p>
            <a:pPr fontAlgn="t">
              <a:lnSpc>
                <a:spcPct val="120000"/>
              </a:lnSpc>
            </a:pPr>
            <a:r>
              <a:rPr lang="en-GB" sz="1600" dirty="0">
                <a:latin typeface="XCCW Joined 22a" panose="03050602040000000000" pitchFamily="66" charset="0"/>
              </a:rPr>
              <a:t>The activities support children's curriculum learning, but often use real-life situations, problem solving and reasoning.</a:t>
            </a:r>
          </a:p>
          <a:p>
            <a:pPr fontAlgn="t">
              <a:lnSpc>
                <a:spcPct val="120000"/>
              </a:lnSpc>
            </a:pPr>
            <a:r>
              <a:rPr lang="en-GB" sz="1600" dirty="0">
                <a:latin typeface="XCCW Joined 22a" panose="03050602040000000000" pitchFamily="66" charset="0"/>
              </a:rPr>
              <a:t>The scrapbook deliberately has blank pages so children and families can choose how they record their ideas. Activities can involve writing, pictures, calculations, photographs or diagrams. </a:t>
            </a:r>
          </a:p>
          <a:p>
            <a:pPr fontAlgn="t">
              <a:lnSpc>
                <a:spcPct val="120000"/>
              </a:lnSpc>
              <a:buNone/>
            </a:pPr>
            <a:r>
              <a:rPr lang="en-GB" sz="1600" b="1" dirty="0">
                <a:latin typeface="XCCW Joined 22a" panose="03050602040000000000" pitchFamily="66" charset="0"/>
              </a:rPr>
              <a:t>There isn't always one right answer!</a:t>
            </a:r>
          </a:p>
          <a:p>
            <a:pPr fontAlgn="t">
              <a:lnSpc>
                <a:spcPct val="120000"/>
              </a:lnSpc>
            </a:pPr>
            <a:r>
              <a:rPr lang="en-GB" sz="1600" dirty="0">
                <a:latin typeface="XCCW Joined 22a" panose="03050602040000000000" pitchFamily="66" charset="0"/>
              </a:rPr>
              <a:t>Many of the activities are open-ended, allowing families to talk, explore and take their thinking in different directions. </a:t>
            </a:r>
          </a:p>
        </p:txBody>
      </p:sp>
      <p:pic>
        <p:nvPicPr>
          <p:cNvPr id="5" name="Picture 4" descr="Engaging parents with our Family Maths resources | National Numeracy">
            <a:extLst>
              <a:ext uri="{FF2B5EF4-FFF2-40B4-BE49-F238E27FC236}">
                <a16:creationId xmlns:a16="http://schemas.microsoft.com/office/drawing/2014/main" id="{4CF28C81-B254-C916-E06C-E29F96975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3043" y="4352544"/>
            <a:ext cx="3150107" cy="236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67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A1FA7-CCF3-95E5-6A7A-E2D30D689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5EB9A-2277-2B52-681C-E3B24B8E5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520" y="0"/>
            <a:ext cx="10515600" cy="1325563"/>
          </a:xfrm>
        </p:spPr>
        <p:txBody>
          <a:bodyPr>
            <a:normAutofit/>
          </a:bodyPr>
          <a:lstStyle/>
          <a:p>
            <a:pPr fontAlgn="t"/>
            <a:r>
              <a:rPr lang="en-GB" sz="3600" b="1" u="sng" dirty="0">
                <a:latin typeface="XCCW Joined 22a" panose="03050602040000000000" pitchFamily="66" charset="0"/>
              </a:rPr>
              <a:t>Talk • Explore • Have a go • Enjoy!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E08CC-8A57-645B-5C95-A38BD5B37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54" y="981328"/>
            <a:ext cx="9861930" cy="4351338"/>
          </a:xfrm>
        </p:spPr>
        <p:txBody>
          <a:bodyPr>
            <a:noAutofit/>
          </a:bodyPr>
          <a:lstStyle/>
          <a:p>
            <a:pPr fontAlgn="t">
              <a:buNone/>
            </a:pPr>
            <a:r>
              <a:rPr lang="en-GB" sz="2400" dirty="0">
                <a:latin typeface="XCCW Joined 22a" panose="03050602040000000000" pitchFamily="66" charset="0"/>
              </a:rPr>
              <a:t>You might:</a:t>
            </a:r>
          </a:p>
          <a:p>
            <a:pPr fontAlgn="t">
              <a:buNone/>
            </a:pPr>
            <a:r>
              <a:rPr lang="en-GB" sz="2400" dirty="0">
                <a:latin typeface="XCCW Joined 22a" panose="03050602040000000000" pitchFamily="66" charset="0"/>
              </a:rPr>
              <a:t>Play a maths game together</a:t>
            </a:r>
          </a:p>
          <a:p>
            <a:pPr fontAlgn="t">
              <a:buNone/>
            </a:pPr>
            <a:r>
              <a:rPr lang="en-GB" sz="2400" dirty="0">
                <a:latin typeface="XCCW Joined 22a" panose="03050602040000000000" pitchFamily="66" charset="0"/>
              </a:rPr>
              <a:t>Investigate a problem</a:t>
            </a:r>
          </a:p>
          <a:p>
            <a:pPr fontAlgn="t">
              <a:buNone/>
            </a:pPr>
            <a:r>
              <a:rPr lang="en-GB" sz="2400" dirty="0">
                <a:latin typeface="XCCW Joined 22a" panose="03050602040000000000" pitchFamily="66" charset="0"/>
              </a:rPr>
              <a:t>Spot maths in everyday life</a:t>
            </a:r>
          </a:p>
          <a:p>
            <a:pPr fontAlgn="t">
              <a:buNone/>
            </a:pPr>
            <a:r>
              <a:rPr lang="en-GB" sz="2400" dirty="0">
                <a:latin typeface="XCCW Joined 22a" panose="03050602040000000000" pitchFamily="66" charset="0"/>
              </a:rPr>
              <a:t>Talk about different ways to solve something</a:t>
            </a:r>
          </a:p>
          <a:p>
            <a:pPr fontAlgn="t">
              <a:buNone/>
            </a:pPr>
            <a:r>
              <a:rPr lang="en-GB" sz="2400" dirty="0">
                <a:latin typeface="XCCW Joined 22a" panose="03050602040000000000" pitchFamily="66" charset="0"/>
              </a:rPr>
              <a:t>Draw, write or calculate</a:t>
            </a:r>
          </a:p>
          <a:p>
            <a:pPr fontAlgn="t">
              <a:buNone/>
            </a:pPr>
            <a:r>
              <a:rPr lang="en-GB" sz="2400" dirty="0">
                <a:latin typeface="XCCW Joined 22a" panose="03050602040000000000" pitchFamily="66" charset="0"/>
              </a:rPr>
              <a:t>Add photographs of what you did</a:t>
            </a:r>
          </a:p>
          <a:p>
            <a:pPr fontAlgn="t">
              <a:buNone/>
            </a:pPr>
            <a:endParaRPr lang="en-GB" sz="2400" dirty="0">
              <a:latin typeface="XCCW Joined 22a" panose="03050602040000000000" pitchFamily="66" charset="0"/>
            </a:endParaRPr>
          </a:p>
          <a:p>
            <a:pPr fontAlgn="t">
              <a:buNone/>
            </a:pPr>
            <a:r>
              <a:rPr lang="en-GB" sz="2400" dirty="0">
                <a:latin typeface="XCCW Joined 22a" panose="03050602040000000000" pitchFamily="66" charset="0"/>
              </a:rPr>
              <a:t>The National Numeracy activities are designed so families do not need specialist mathematical knowledge or equipment to take part. The emphasis is on discussion, confidence and exploring maths together. </a:t>
            </a:r>
          </a:p>
        </p:txBody>
      </p:sp>
      <p:pic>
        <p:nvPicPr>
          <p:cNvPr id="4" name="Picture 3" descr="Free Family Maths Toolkit | Resources for Schools, Parents &amp; Carers">
            <a:extLst>
              <a:ext uri="{FF2B5EF4-FFF2-40B4-BE49-F238E27FC236}">
                <a16:creationId xmlns:a16="http://schemas.microsoft.com/office/drawing/2014/main" id="{1E5183A0-7BBA-026A-C006-D8D7BFC234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741" r="13682"/>
          <a:stretch>
            <a:fillRect/>
          </a:stretch>
        </p:blipFill>
        <p:spPr>
          <a:xfrm>
            <a:off x="9609507" y="1202753"/>
            <a:ext cx="2426176" cy="284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295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D9385-D385-D1C6-6A61-764C62D92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1FEF1-AE9C-B626-1322-F516A9132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63" y="-83376"/>
            <a:ext cx="11628120" cy="1325563"/>
          </a:xfrm>
        </p:spPr>
        <p:txBody>
          <a:bodyPr/>
          <a:lstStyle/>
          <a:p>
            <a:pPr fontAlgn="t"/>
            <a:r>
              <a:rPr lang="en-GB" b="1" dirty="0">
                <a:latin typeface="XCCW Joined 22a" panose="03050602040000000000" pitchFamily="66" charset="0"/>
              </a:rPr>
              <a:t>Make maths a positive experience!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E4C59-C172-45D8-DF17-BDE4A31DE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17" y="1429384"/>
            <a:ext cx="8210443" cy="4351338"/>
          </a:xfrm>
        </p:spPr>
        <p:txBody>
          <a:bodyPr>
            <a:noAutofit/>
          </a:bodyPr>
          <a:lstStyle/>
          <a:p>
            <a:pPr fontAlgn="t">
              <a:buNone/>
            </a:pPr>
            <a:r>
              <a:rPr lang="en-GB" sz="2400" dirty="0">
                <a:latin typeface="XCCW Joined 22a" panose="03050602040000000000" pitchFamily="66" charset="0"/>
              </a:rPr>
              <a:t>The Schools &amp; Families Programme is specifically designed to increase children's confidence and positive feelings about maths, alongside increasing parents' and carers' confidence in supporting their children. </a:t>
            </a:r>
          </a:p>
          <a:p>
            <a:pPr fontAlgn="t">
              <a:buNone/>
            </a:pPr>
            <a:endParaRPr lang="en-GB" sz="2400" dirty="0">
              <a:latin typeface="XCCW Joined 22a" panose="03050602040000000000" pitchFamily="66" charset="0"/>
            </a:endParaRPr>
          </a:p>
          <a:p>
            <a:pPr fontAlgn="t">
              <a:buNone/>
            </a:pPr>
            <a:r>
              <a:rPr lang="en-GB" sz="2400" b="1" dirty="0">
                <a:latin typeface="XCCW Joined 22a" panose="03050602040000000000" pitchFamily="66" charset="0"/>
              </a:rPr>
              <a:t>Have a look!</a:t>
            </a:r>
          </a:p>
          <a:p>
            <a:pPr fontAlgn="t">
              <a:buNone/>
            </a:pPr>
            <a:r>
              <a:rPr lang="en-GB" sz="2400" dirty="0">
                <a:latin typeface="XCCW Joined 22a" panose="03050602040000000000" pitchFamily="66" charset="0"/>
              </a:rPr>
              <a:t>We have some Maths Scrapbooks from last year for you to look through today.</a:t>
            </a:r>
          </a:p>
          <a:p>
            <a:pPr fontAlgn="t">
              <a:buNone/>
            </a:pPr>
            <a:endParaRPr lang="en-GB" sz="2400" b="1" dirty="0">
              <a:latin typeface="XCCW Joined 22a" panose="03050602040000000000" pitchFamily="66" charset="0"/>
            </a:endParaRPr>
          </a:p>
          <a:p>
            <a:pPr fontAlgn="t">
              <a:buNone/>
            </a:pPr>
            <a:r>
              <a:rPr lang="en-GB" sz="2400" b="1" dirty="0">
                <a:latin typeface="XCCW Joined 22a" panose="03050602040000000000" pitchFamily="66" charset="0"/>
              </a:rPr>
              <a:t>Your child’s first activity, and scrapbook, will be sent home on Monday 12</a:t>
            </a:r>
            <a:r>
              <a:rPr lang="en-GB" sz="2400" b="1" baseline="30000" dirty="0">
                <a:latin typeface="XCCW Joined 22a" panose="03050602040000000000" pitchFamily="66" charset="0"/>
              </a:rPr>
              <a:t>th</a:t>
            </a:r>
            <a:r>
              <a:rPr lang="en-GB" sz="2400" b="1" dirty="0">
                <a:latin typeface="XCCW Joined 22a" panose="03050602040000000000" pitchFamily="66" charset="0"/>
              </a:rPr>
              <a:t> October 2026.</a:t>
            </a:r>
          </a:p>
          <a:p>
            <a:pPr fontAlgn="t">
              <a:buNone/>
            </a:pPr>
            <a:endParaRPr lang="en-GB" sz="2400" b="1" dirty="0">
              <a:latin typeface="XCCW Joined 22a" panose="03050602040000000000" pitchFamily="66" charset="0"/>
            </a:endParaRPr>
          </a:p>
          <a:p>
            <a:pPr fontAlgn="t">
              <a:buNone/>
            </a:pPr>
            <a:endParaRPr lang="en-GB" sz="2400" dirty="0">
              <a:latin typeface="XCCW Joined 22a" panose="03050602040000000000" pitchFamily="66" charset="0"/>
            </a:endParaRPr>
          </a:p>
        </p:txBody>
      </p:sp>
      <p:pic>
        <p:nvPicPr>
          <p:cNvPr id="5" name="Picture 4" descr="Engaging parents with our Family Maths resources | National Numeracy">
            <a:extLst>
              <a:ext uri="{FF2B5EF4-FFF2-40B4-BE49-F238E27FC236}">
                <a16:creationId xmlns:a16="http://schemas.microsoft.com/office/drawing/2014/main" id="{24B11E5D-B712-A79C-E28E-2B1BECE77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3261" y="1242187"/>
            <a:ext cx="3301176" cy="2200784"/>
          </a:xfrm>
          <a:prstGeom prst="rect">
            <a:avLst/>
          </a:prstGeom>
        </p:spPr>
      </p:pic>
      <p:pic>
        <p:nvPicPr>
          <p:cNvPr id="6" name="Picture 5" descr="Engaging a school community with maths in Birmingham | National Numeracy">
            <a:extLst>
              <a:ext uri="{FF2B5EF4-FFF2-40B4-BE49-F238E27FC236}">
                <a16:creationId xmlns:a16="http://schemas.microsoft.com/office/drawing/2014/main" id="{87CD80A3-00FF-FC7D-07C3-4E65AE309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3743" y="3977639"/>
            <a:ext cx="3220212" cy="241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84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432</Words>
  <Application>Microsoft Office PowerPoint</Application>
  <PresentationFormat>Widescreen</PresentationFormat>
  <Paragraphs>40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XCCW Joined 22a</vt:lpstr>
      <vt:lpstr>Office Theme</vt:lpstr>
      <vt:lpstr>Introducing our Family Maths Scrapbooks</vt:lpstr>
      <vt:lpstr>Family Maths Scrapbooks</vt:lpstr>
      <vt:lpstr>What is a Maths Scrapbook?</vt:lpstr>
      <vt:lpstr>Talk • Explore • Have a go • Enjoy!</vt:lpstr>
      <vt:lpstr>Make maths a positive experience!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Suzy Crossley</dc:creator>
  <cp:lastModifiedBy>Suzy Crossley</cp:lastModifiedBy>
  <cp:revision>1</cp:revision>
  <dcterms:created xsi:type="dcterms:W3CDTF">2026-10-05T19:15:12Z</dcterms:created>
  <dcterms:modified xsi:type="dcterms:W3CDTF">2026-10-07T19:52:28Z</dcterms:modified>
</cp:coreProperties>
</file>