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2" r:id="rId4"/>
    <p:sldId id="263" r:id="rId5"/>
    <p:sldId id="265" r:id="rId6"/>
    <p:sldId id="264" r:id="rId7"/>
    <p:sldId id="266" r:id="rId8"/>
    <p:sldId id="267" r:id="rId9"/>
    <p:sldId id="268" r:id="rId10"/>
    <p:sldId id="256" r:id="rId11"/>
    <p:sldId id="269" r:id="rId12"/>
    <p:sldId id="273" r:id="rId13"/>
    <p:sldId id="272" r:id="rId14"/>
    <p:sldId id="271" r:id="rId15"/>
    <p:sldId id="274" r:id="rId16"/>
    <p:sldId id="285" r:id="rId17"/>
    <p:sldId id="276" r:id="rId18"/>
    <p:sldId id="277" r:id="rId19"/>
    <p:sldId id="278" r:id="rId20"/>
    <p:sldId id="279" r:id="rId21"/>
    <p:sldId id="280" r:id="rId22"/>
    <p:sldId id="281" r:id="rId23"/>
    <p:sldId id="282" r:id="rId24"/>
    <p:sldId id="283"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57" d="100"/>
          <a:sy n="157" d="100"/>
        </p:scale>
        <p:origin x="-104"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8F5A43-7F0B-4EAC-81C0-32913685E0AC}" type="datetimeFigureOut">
              <a:rPr lang="en-GB" smtClean="0"/>
              <a:t>07/06/20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193891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8F5A43-7F0B-4EAC-81C0-32913685E0AC}" type="datetimeFigureOut">
              <a:rPr lang="en-GB" smtClean="0"/>
              <a:t>07/06/20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341641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8F5A43-7F0B-4EAC-81C0-32913685E0AC}" type="datetimeFigureOut">
              <a:rPr lang="en-GB" smtClean="0"/>
              <a:t>07/06/20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286141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24301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821709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44779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9913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9878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8F5A43-7F0B-4EAC-81C0-32913685E0AC}" type="datetimeFigureOut">
              <a:rPr lang="en-GB" smtClean="0"/>
              <a:t>07/06/20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8544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8F5A43-7F0B-4EAC-81C0-32913685E0AC}" type="datetimeFigureOut">
              <a:rPr lang="en-GB" smtClean="0"/>
              <a:t>07/06/20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120720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8F5A43-7F0B-4EAC-81C0-32913685E0AC}" type="datetimeFigureOut">
              <a:rPr lang="en-GB" smtClean="0"/>
              <a:t>07/06/20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91665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8F5A43-7F0B-4EAC-81C0-32913685E0AC}" type="datetimeFigureOut">
              <a:rPr lang="en-GB" smtClean="0"/>
              <a:t>07/06/20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330924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8F5A43-7F0B-4EAC-81C0-32913685E0AC}" type="datetimeFigureOut">
              <a:rPr lang="en-GB" smtClean="0"/>
              <a:t>07/06/20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3437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F5A43-7F0B-4EAC-81C0-32913685E0AC}" type="datetimeFigureOut">
              <a:rPr lang="en-GB" smtClean="0"/>
              <a:t>07/06/20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363253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8F5A43-7F0B-4EAC-81C0-32913685E0AC}" type="datetimeFigureOut">
              <a:rPr lang="en-GB" smtClean="0"/>
              <a:t>07/06/20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390366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8F5A43-7F0B-4EAC-81C0-32913685E0AC}" type="datetimeFigureOut">
              <a:rPr lang="en-GB" smtClean="0"/>
              <a:t>07/06/20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0E6FFF-3112-482A-9AE9-A114CEDC6229}" type="slidenum">
              <a:rPr lang="en-GB" smtClean="0"/>
              <a:t>‹#›</a:t>
            </a:fld>
            <a:endParaRPr lang="en-GB"/>
          </a:p>
        </p:txBody>
      </p:sp>
    </p:spTree>
    <p:extLst>
      <p:ext uri="{BB962C8B-B14F-4D97-AF65-F5344CB8AC3E}">
        <p14:creationId xmlns:p14="http://schemas.microsoft.com/office/powerpoint/2010/main" val="20232232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F5A43-7F0B-4EAC-81C0-32913685E0AC}" type="datetimeFigureOut">
              <a:rPr lang="en-GB" smtClean="0"/>
              <a:t>07/06/20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E6FFF-3112-482A-9AE9-A114CEDC6229}" type="slidenum">
              <a:rPr lang="en-GB" smtClean="0"/>
              <a:t>‹#›</a:t>
            </a:fld>
            <a:endParaRPr lang="en-GB"/>
          </a:p>
        </p:txBody>
      </p:sp>
    </p:spTree>
    <p:extLst>
      <p:ext uri="{BB962C8B-B14F-4D97-AF65-F5344CB8AC3E}">
        <p14:creationId xmlns:p14="http://schemas.microsoft.com/office/powerpoint/2010/main" val="3757995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0.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3.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4.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2.jpeg"/><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slide" Target="slide9.xml"/><Relationship Id="rId5" Type="http://schemas.openxmlformats.org/officeDocument/2006/relationships/image" Target="../media/image8.jpeg"/><Relationship Id="rId6" Type="http://schemas.openxmlformats.org/officeDocument/2006/relationships/slide" Target="slide10.xml"/><Relationship Id="rId7" Type="http://schemas.openxmlformats.org/officeDocument/2006/relationships/image" Target="../media/image9.jpeg"/><Relationship Id="rId1" Type="http://schemas.openxmlformats.org/officeDocument/2006/relationships/slideLayout" Target="../slideLayouts/slideLayout15.xml"/><Relationship Id="rId2" Type="http://schemas.openxmlformats.org/officeDocument/2006/relationships/slide" Target="sl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6.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39000" b="-3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800" b="1" u="sng" dirty="0"/>
              <a:t>Colour Recap</a:t>
            </a:r>
          </a:p>
        </p:txBody>
      </p:sp>
      <p:sp>
        <p:nvSpPr>
          <p:cNvPr id="6" name="Content Placeholder 5"/>
          <p:cNvSpPr>
            <a:spLocks noGrp="1"/>
          </p:cNvSpPr>
          <p:nvPr>
            <p:ph idx="1"/>
          </p:nvPr>
        </p:nvSpPr>
        <p:spPr/>
        <p:txBody>
          <a:bodyPr/>
          <a:lstStyle/>
          <a:p>
            <a:r>
              <a:rPr lang="en-GB" sz="3600" dirty="0"/>
              <a:t>What are the three primary colours?</a:t>
            </a:r>
          </a:p>
          <a:p>
            <a:r>
              <a:rPr lang="en-GB" sz="3600" dirty="0"/>
              <a:t>If I mix blue and yellow, what colour do I get?</a:t>
            </a:r>
          </a:p>
          <a:p>
            <a:r>
              <a:rPr lang="en-GB" sz="3600" dirty="0"/>
              <a:t>If I mix red and yellow, what colour do I get?</a:t>
            </a:r>
          </a:p>
          <a:p>
            <a:r>
              <a:rPr lang="en-GB" sz="3600" dirty="0"/>
              <a:t>If I mix red and blue, what colour do I get?</a:t>
            </a:r>
          </a:p>
          <a:p>
            <a:endParaRPr lang="en-GB" dirty="0"/>
          </a:p>
          <a:p>
            <a:endParaRPr lang="en-GB" dirty="0"/>
          </a:p>
        </p:txBody>
      </p:sp>
    </p:spTree>
    <p:extLst>
      <p:ext uri="{BB962C8B-B14F-4D97-AF65-F5344CB8AC3E}">
        <p14:creationId xmlns:p14="http://schemas.microsoft.com/office/powerpoint/2010/main" val="3960745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045368" y="2043663"/>
            <a:ext cx="6105194" cy="2031055"/>
          </a:xfrm>
        </p:spPr>
        <p:txBody>
          <a:bodyPr>
            <a:normAutofit/>
          </a:bodyPr>
          <a:lstStyle/>
          <a:p>
            <a:r>
              <a:rPr lang="en-GB">
                <a:solidFill>
                  <a:srgbClr val="FFFFFF"/>
                </a:solidFill>
              </a:rPr>
              <a:t>Artist: Linda Lang</a:t>
            </a:r>
          </a:p>
        </p:txBody>
      </p:sp>
      <p:sp>
        <p:nvSpPr>
          <p:cNvPr id="3" name="Subtitle 2"/>
          <p:cNvSpPr>
            <a:spLocks noGrp="1"/>
          </p:cNvSpPr>
          <p:nvPr>
            <p:ph type="subTitle" idx="1"/>
          </p:nvPr>
        </p:nvSpPr>
        <p:spPr>
          <a:xfrm>
            <a:off x="3045368" y="4074718"/>
            <a:ext cx="6105194" cy="682079"/>
          </a:xfrm>
        </p:spPr>
        <p:txBody>
          <a:bodyPr>
            <a:normAutofit/>
          </a:bodyPr>
          <a:lstStyle/>
          <a:p>
            <a:r>
              <a:rPr lang="en-GB" sz="2000" dirty="0">
                <a:solidFill>
                  <a:srgbClr val="FFFFFF"/>
                </a:solidFill>
              </a:rPr>
              <a:t>LO: </a:t>
            </a:r>
            <a:r>
              <a:rPr lang="en-US" sz="2000" dirty="0">
                <a:solidFill>
                  <a:srgbClr val="FFFFFF"/>
                </a:solidFill>
              </a:rPr>
              <a:t>To describe the work of Linda Lang  and use some of the ideas in her work to create our </a:t>
            </a:r>
            <a:r>
              <a:rPr lang="en-US" sz="2000">
                <a:solidFill>
                  <a:srgbClr val="FFFFFF"/>
                </a:solidFill>
              </a:rPr>
              <a:t>own Arctic scenes.</a:t>
            </a:r>
            <a:endParaRPr lang="en-GB" sz="2000" dirty="0">
              <a:solidFill>
                <a:srgbClr val="FFFFFF"/>
              </a:solidFill>
            </a:endParaRPr>
          </a:p>
        </p:txBody>
      </p:sp>
    </p:spTree>
    <p:extLst>
      <p:ext uri="{BB962C8B-B14F-4D97-AF65-F5344CB8AC3E}">
        <p14:creationId xmlns:p14="http://schemas.microsoft.com/office/powerpoint/2010/main" val="4012345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5E6122E-90FB-4BEB-B206-F54F65EC4DC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sz="5400" b="1" u="sng" dirty="0"/>
              <a:t>Who is Linda Lang?</a:t>
            </a:r>
          </a:p>
        </p:txBody>
      </p:sp>
      <p:sp>
        <p:nvSpPr>
          <p:cNvPr id="6" name="Content Placeholder 2">
            <a:extLst>
              <a:ext uri="{FF2B5EF4-FFF2-40B4-BE49-F238E27FC236}">
                <a16:creationId xmlns:a16="http://schemas.microsoft.com/office/drawing/2014/main" xmlns="" id="{7738275D-04A9-482F-82D3-6E92F75E7958}"/>
              </a:ext>
            </a:extLst>
          </p:cNvPr>
          <p:cNvSpPr txBox="1">
            <a:spLocks/>
          </p:cNvSpPr>
          <p:nvPr/>
        </p:nvSpPr>
        <p:spPr>
          <a:xfrm>
            <a:off x="3091543" y="1483135"/>
            <a:ext cx="8572633" cy="5121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t>Linda Lang is a Canadian </a:t>
            </a:r>
            <a:r>
              <a:rPr lang="en-US" sz="3000" dirty="0"/>
              <a:t>expedition and climate change artist </a:t>
            </a:r>
            <a:r>
              <a:rPr lang="en-GB" sz="3000" dirty="0"/>
              <a:t>who travels to the polar regions to create paintings of what she sees there.</a:t>
            </a:r>
          </a:p>
          <a:p>
            <a:r>
              <a:rPr lang="en-GB" sz="3000" dirty="0"/>
              <a:t>She believes strongly in climate change and tries to tell people that we need to change how we live our lives so that we can stop the damage to our world.</a:t>
            </a:r>
          </a:p>
          <a:p>
            <a:r>
              <a:rPr lang="en-GB" sz="3000" dirty="0"/>
              <a:t>Her </a:t>
            </a:r>
            <a:r>
              <a:rPr lang="en-US" sz="3000" dirty="0"/>
              <a:t>paintings are based on the knowledge she gained from her Inuit friends, scientists and over a dozen expeditions to the Polar Regions.</a:t>
            </a:r>
          </a:p>
          <a:p>
            <a:r>
              <a:rPr lang="en-US" sz="3000" dirty="0"/>
              <a:t> She first travelled to the Arctic in 2002</a:t>
            </a:r>
            <a:endParaRPr lang="en-GB" sz="3000" dirty="0"/>
          </a:p>
        </p:txBody>
      </p:sp>
      <p:pic>
        <p:nvPicPr>
          <p:cNvPr id="7" name="Picture 6">
            <a:extLst>
              <a:ext uri="{FF2B5EF4-FFF2-40B4-BE49-F238E27FC236}">
                <a16:creationId xmlns:a16="http://schemas.microsoft.com/office/drawing/2014/main" xmlns="" id="{8DBA5427-2AA3-4BFD-B7B7-193723D0E560}"/>
              </a:ext>
            </a:extLst>
          </p:cNvPr>
          <p:cNvPicPr>
            <a:picLocks noChangeAspect="1"/>
          </p:cNvPicPr>
          <p:nvPr/>
        </p:nvPicPr>
        <p:blipFill>
          <a:blip r:embed="rId3"/>
          <a:stretch>
            <a:fillRect/>
          </a:stretch>
        </p:blipFill>
        <p:spPr>
          <a:xfrm>
            <a:off x="247650" y="2279624"/>
            <a:ext cx="2843892" cy="3443340"/>
          </a:xfrm>
          <a:prstGeom prst="rect">
            <a:avLst/>
          </a:prstGeom>
        </p:spPr>
      </p:pic>
    </p:spTree>
    <p:extLst>
      <p:ext uri="{BB962C8B-B14F-4D97-AF65-F5344CB8AC3E}">
        <p14:creationId xmlns:p14="http://schemas.microsoft.com/office/powerpoint/2010/main" val="23456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016B29-60FE-4490-92B0-41EFFF81C5FE}"/>
              </a:ext>
            </a:extLst>
          </p:cNvPr>
          <p:cNvSpPr txBox="1"/>
          <p:nvPr/>
        </p:nvSpPr>
        <p:spPr>
          <a:xfrm>
            <a:off x="1117600" y="757621"/>
            <a:ext cx="10241280" cy="707886"/>
          </a:xfrm>
          <a:prstGeom prst="rect">
            <a:avLst/>
          </a:prstGeom>
          <a:noFill/>
        </p:spPr>
        <p:txBody>
          <a:bodyPr wrap="square" rtlCol="0">
            <a:spAutoFit/>
          </a:bodyPr>
          <a:lstStyle/>
          <a:p>
            <a:pPr algn="ctr"/>
            <a:r>
              <a:rPr lang="en-GB" sz="4000" u="sng" dirty="0"/>
              <a:t>What Linda Lang see in the Arctic</a:t>
            </a:r>
          </a:p>
        </p:txBody>
      </p:sp>
      <p:pic>
        <p:nvPicPr>
          <p:cNvPr id="1026" name="Picture 2" descr="Image result for arctic landscape">
            <a:extLst>
              <a:ext uri="{FF2B5EF4-FFF2-40B4-BE49-F238E27FC236}">
                <a16:creationId xmlns:a16="http://schemas.microsoft.com/office/drawing/2014/main" xmlns="" id="{5A4D9F1D-0102-4631-BFA4-FAB363C3E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216" y="1684569"/>
            <a:ext cx="5022563" cy="33514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C63B940-3D6E-4537-9134-A3C92A368FEA}"/>
              </a:ext>
            </a:extLst>
          </p:cNvPr>
          <p:cNvSpPr txBox="1"/>
          <p:nvPr/>
        </p:nvSpPr>
        <p:spPr>
          <a:xfrm>
            <a:off x="1106610" y="5408434"/>
            <a:ext cx="10241280" cy="707886"/>
          </a:xfrm>
          <a:prstGeom prst="rect">
            <a:avLst/>
          </a:prstGeom>
          <a:noFill/>
        </p:spPr>
        <p:txBody>
          <a:bodyPr wrap="square" rtlCol="0">
            <a:spAutoFit/>
          </a:bodyPr>
          <a:lstStyle/>
          <a:p>
            <a:pPr algn="ctr"/>
            <a:r>
              <a:rPr lang="en-GB" sz="4000" u="sng" dirty="0"/>
              <a:t>What colours might she use to paint this?</a:t>
            </a:r>
          </a:p>
        </p:txBody>
      </p:sp>
      <p:pic>
        <p:nvPicPr>
          <p:cNvPr id="2" name="Picture 1">
            <a:extLst>
              <a:ext uri="{FF2B5EF4-FFF2-40B4-BE49-F238E27FC236}">
                <a16:creationId xmlns:a16="http://schemas.microsoft.com/office/drawing/2014/main" xmlns="" id="{6F0152E5-00B4-45FE-8CAB-4D833AF1F615}"/>
              </a:ext>
            </a:extLst>
          </p:cNvPr>
          <p:cNvPicPr>
            <a:picLocks noChangeAspect="1"/>
          </p:cNvPicPr>
          <p:nvPr/>
        </p:nvPicPr>
        <p:blipFill>
          <a:blip r:embed="rId4"/>
          <a:stretch>
            <a:fillRect/>
          </a:stretch>
        </p:blipFill>
        <p:spPr>
          <a:xfrm>
            <a:off x="708221" y="1684569"/>
            <a:ext cx="5633847" cy="3351478"/>
          </a:xfrm>
          <a:prstGeom prst="rect">
            <a:avLst/>
          </a:prstGeom>
        </p:spPr>
      </p:pic>
    </p:spTree>
    <p:extLst>
      <p:ext uri="{BB962C8B-B14F-4D97-AF65-F5344CB8AC3E}">
        <p14:creationId xmlns:p14="http://schemas.microsoft.com/office/powerpoint/2010/main" val="358945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016B29-60FE-4490-92B0-41EFFF81C5FE}"/>
              </a:ext>
            </a:extLst>
          </p:cNvPr>
          <p:cNvSpPr txBox="1"/>
          <p:nvPr/>
        </p:nvSpPr>
        <p:spPr>
          <a:xfrm>
            <a:off x="1106610" y="449292"/>
            <a:ext cx="10241280" cy="707886"/>
          </a:xfrm>
          <a:prstGeom prst="rect">
            <a:avLst/>
          </a:prstGeom>
          <a:noFill/>
        </p:spPr>
        <p:txBody>
          <a:bodyPr wrap="square" rtlCol="0">
            <a:spAutoFit/>
          </a:bodyPr>
          <a:lstStyle/>
          <a:p>
            <a:pPr algn="ctr"/>
            <a:r>
              <a:rPr lang="en-GB" sz="4000" u="sng" dirty="0"/>
              <a:t>These are some of her paintings</a:t>
            </a:r>
          </a:p>
        </p:txBody>
      </p:sp>
      <p:sp>
        <p:nvSpPr>
          <p:cNvPr id="9" name="TextBox 8">
            <a:extLst>
              <a:ext uri="{FF2B5EF4-FFF2-40B4-BE49-F238E27FC236}">
                <a16:creationId xmlns:a16="http://schemas.microsoft.com/office/drawing/2014/main" xmlns="" id="{DC63B940-3D6E-4537-9134-A3C92A368FEA}"/>
              </a:ext>
            </a:extLst>
          </p:cNvPr>
          <p:cNvSpPr txBox="1"/>
          <p:nvPr/>
        </p:nvSpPr>
        <p:spPr>
          <a:xfrm>
            <a:off x="699737" y="5041665"/>
            <a:ext cx="10648153" cy="1200329"/>
          </a:xfrm>
          <a:prstGeom prst="rect">
            <a:avLst/>
          </a:prstGeom>
          <a:noFill/>
        </p:spPr>
        <p:txBody>
          <a:bodyPr wrap="square" rtlCol="0">
            <a:spAutoFit/>
          </a:bodyPr>
          <a:lstStyle/>
          <a:p>
            <a:pPr algn="ctr"/>
            <a:r>
              <a:rPr lang="en-GB" sz="3600" u="sng" dirty="0"/>
              <a:t>What do you like about her paintings?</a:t>
            </a:r>
          </a:p>
          <a:p>
            <a:pPr algn="ctr"/>
            <a:r>
              <a:rPr lang="en-GB" sz="3600" u="sng" dirty="0"/>
              <a:t>Are they the colours that you thought she would use?</a:t>
            </a:r>
          </a:p>
        </p:txBody>
      </p:sp>
      <p:pic>
        <p:nvPicPr>
          <p:cNvPr id="3074" name="Picture 2" descr="Image result for linda lang painting">
            <a:extLst>
              <a:ext uri="{FF2B5EF4-FFF2-40B4-BE49-F238E27FC236}">
                <a16:creationId xmlns:a16="http://schemas.microsoft.com/office/drawing/2014/main" xmlns="" id="{8982A1CA-BFF7-40B0-9336-D2FB46B02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64" y="1302948"/>
            <a:ext cx="4573685" cy="3586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E014D78-8F47-46A4-BE66-5CA91791D98A}"/>
              </a:ext>
            </a:extLst>
          </p:cNvPr>
          <p:cNvPicPr>
            <a:picLocks noChangeAspect="1"/>
          </p:cNvPicPr>
          <p:nvPr/>
        </p:nvPicPr>
        <p:blipFill>
          <a:blip r:embed="rId4"/>
          <a:stretch>
            <a:fillRect/>
          </a:stretch>
        </p:blipFill>
        <p:spPr>
          <a:xfrm>
            <a:off x="1106610" y="1304658"/>
            <a:ext cx="4541914" cy="3584759"/>
          </a:xfrm>
          <a:prstGeom prst="rect">
            <a:avLst/>
          </a:prstGeom>
        </p:spPr>
      </p:pic>
    </p:spTree>
    <p:extLst>
      <p:ext uri="{BB962C8B-B14F-4D97-AF65-F5344CB8AC3E}">
        <p14:creationId xmlns:p14="http://schemas.microsoft.com/office/powerpoint/2010/main" val="360529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016B29-60FE-4490-92B0-41EFFF81C5FE}"/>
              </a:ext>
            </a:extLst>
          </p:cNvPr>
          <p:cNvSpPr txBox="1"/>
          <p:nvPr/>
        </p:nvSpPr>
        <p:spPr>
          <a:xfrm>
            <a:off x="1117600" y="757621"/>
            <a:ext cx="10241280" cy="707886"/>
          </a:xfrm>
          <a:prstGeom prst="rect">
            <a:avLst/>
          </a:prstGeom>
          <a:noFill/>
        </p:spPr>
        <p:txBody>
          <a:bodyPr wrap="square" rtlCol="0">
            <a:spAutoFit/>
          </a:bodyPr>
          <a:lstStyle/>
          <a:p>
            <a:pPr algn="ctr"/>
            <a:r>
              <a:rPr lang="en-GB" sz="4000" u="sng" dirty="0"/>
              <a:t>What Linda Lang might see in the Arctic</a:t>
            </a:r>
          </a:p>
        </p:txBody>
      </p:sp>
      <p:sp>
        <p:nvSpPr>
          <p:cNvPr id="9" name="TextBox 8">
            <a:extLst>
              <a:ext uri="{FF2B5EF4-FFF2-40B4-BE49-F238E27FC236}">
                <a16:creationId xmlns:a16="http://schemas.microsoft.com/office/drawing/2014/main" xmlns="" id="{DC63B940-3D6E-4537-9134-A3C92A368FEA}"/>
              </a:ext>
            </a:extLst>
          </p:cNvPr>
          <p:cNvSpPr txBox="1"/>
          <p:nvPr/>
        </p:nvSpPr>
        <p:spPr>
          <a:xfrm>
            <a:off x="1106610" y="5408434"/>
            <a:ext cx="10241280" cy="707886"/>
          </a:xfrm>
          <a:prstGeom prst="rect">
            <a:avLst/>
          </a:prstGeom>
          <a:noFill/>
        </p:spPr>
        <p:txBody>
          <a:bodyPr wrap="square" rtlCol="0">
            <a:spAutoFit/>
          </a:bodyPr>
          <a:lstStyle/>
          <a:p>
            <a:pPr algn="ctr"/>
            <a:r>
              <a:rPr lang="en-GB" sz="4000" u="sng" dirty="0"/>
              <a:t>What colours might she use to paint this?</a:t>
            </a:r>
          </a:p>
        </p:txBody>
      </p:sp>
      <p:pic>
        <p:nvPicPr>
          <p:cNvPr id="4" name="Picture 3">
            <a:extLst>
              <a:ext uri="{FF2B5EF4-FFF2-40B4-BE49-F238E27FC236}">
                <a16:creationId xmlns:a16="http://schemas.microsoft.com/office/drawing/2014/main" xmlns="" id="{5C910DB6-728A-4FC4-BCF9-D87D406B2D91}"/>
              </a:ext>
            </a:extLst>
          </p:cNvPr>
          <p:cNvPicPr>
            <a:picLocks noChangeAspect="1"/>
          </p:cNvPicPr>
          <p:nvPr/>
        </p:nvPicPr>
        <p:blipFill rotWithShape="1">
          <a:blip r:embed="rId3"/>
          <a:srcRect l="13408" r="17839"/>
          <a:stretch/>
        </p:blipFill>
        <p:spPr>
          <a:xfrm>
            <a:off x="833120" y="2022335"/>
            <a:ext cx="5095934" cy="3065860"/>
          </a:xfrm>
          <a:prstGeom prst="rect">
            <a:avLst/>
          </a:prstGeom>
        </p:spPr>
      </p:pic>
      <p:pic>
        <p:nvPicPr>
          <p:cNvPr id="11" name="Picture 4" descr="Image result for iceberg landscape">
            <a:extLst>
              <a:ext uri="{FF2B5EF4-FFF2-40B4-BE49-F238E27FC236}">
                <a16:creationId xmlns:a16="http://schemas.microsoft.com/office/drawing/2014/main" xmlns="" id="{86C022C2-BCD3-4E31-A204-3A6DB02EE9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5"/>
          <a:stretch/>
        </p:blipFill>
        <p:spPr bwMode="auto">
          <a:xfrm>
            <a:off x="6172149" y="2022335"/>
            <a:ext cx="5186731" cy="306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090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016B29-60FE-4490-92B0-41EFFF81C5FE}"/>
              </a:ext>
            </a:extLst>
          </p:cNvPr>
          <p:cNvSpPr txBox="1"/>
          <p:nvPr/>
        </p:nvSpPr>
        <p:spPr>
          <a:xfrm>
            <a:off x="1117600" y="757621"/>
            <a:ext cx="10241280" cy="707886"/>
          </a:xfrm>
          <a:prstGeom prst="rect">
            <a:avLst/>
          </a:prstGeom>
          <a:noFill/>
        </p:spPr>
        <p:txBody>
          <a:bodyPr wrap="square" rtlCol="0">
            <a:spAutoFit/>
          </a:bodyPr>
          <a:lstStyle/>
          <a:p>
            <a:pPr algn="ctr"/>
            <a:r>
              <a:rPr lang="en-GB" sz="4000" u="sng" dirty="0"/>
              <a:t>These are some of her paintings</a:t>
            </a:r>
          </a:p>
        </p:txBody>
      </p:sp>
      <p:pic>
        <p:nvPicPr>
          <p:cNvPr id="3078" name="Picture 6" descr="Image result for linda lang painting">
            <a:extLst>
              <a:ext uri="{FF2B5EF4-FFF2-40B4-BE49-F238E27FC236}">
                <a16:creationId xmlns:a16="http://schemas.microsoft.com/office/drawing/2014/main" xmlns="" id="{E8AE53B7-9AE1-4CBA-837A-C0C85CAB7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772" y="1514611"/>
            <a:ext cx="4775868" cy="35772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967FD1F-1B64-4DA0-837A-AF304A84632F}"/>
              </a:ext>
            </a:extLst>
          </p:cNvPr>
          <p:cNvPicPr>
            <a:picLocks noChangeAspect="1"/>
          </p:cNvPicPr>
          <p:nvPr/>
        </p:nvPicPr>
        <p:blipFill>
          <a:blip r:embed="rId4"/>
          <a:stretch>
            <a:fillRect/>
          </a:stretch>
        </p:blipFill>
        <p:spPr>
          <a:xfrm>
            <a:off x="6213362" y="1537087"/>
            <a:ext cx="4449443" cy="3554815"/>
          </a:xfrm>
          <a:prstGeom prst="rect">
            <a:avLst/>
          </a:prstGeom>
        </p:spPr>
      </p:pic>
      <p:sp>
        <p:nvSpPr>
          <p:cNvPr id="10" name="TextBox 9">
            <a:extLst>
              <a:ext uri="{FF2B5EF4-FFF2-40B4-BE49-F238E27FC236}">
                <a16:creationId xmlns:a16="http://schemas.microsoft.com/office/drawing/2014/main" xmlns="" id="{E9A05CE5-278B-42AC-B14E-A6052EB47195}"/>
              </a:ext>
            </a:extLst>
          </p:cNvPr>
          <p:cNvSpPr txBox="1"/>
          <p:nvPr/>
        </p:nvSpPr>
        <p:spPr>
          <a:xfrm>
            <a:off x="699737" y="5041665"/>
            <a:ext cx="10648153" cy="1200329"/>
          </a:xfrm>
          <a:prstGeom prst="rect">
            <a:avLst/>
          </a:prstGeom>
          <a:noFill/>
        </p:spPr>
        <p:txBody>
          <a:bodyPr wrap="square" rtlCol="0">
            <a:spAutoFit/>
          </a:bodyPr>
          <a:lstStyle/>
          <a:p>
            <a:pPr algn="ctr"/>
            <a:r>
              <a:rPr lang="en-GB" sz="3600" u="sng" dirty="0"/>
              <a:t>What do you like about her paintings?</a:t>
            </a:r>
          </a:p>
          <a:p>
            <a:pPr algn="ctr"/>
            <a:r>
              <a:rPr lang="en-GB" sz="3600" u="sng" dirty="0"/>
              <a:t>Why do you think she used those colours?</a:t>
            </a:r>
          </a:p>
        </p:txBody>
      </p:sp>
    </p:spTree>
    <p:extLst>
      <p:ext uri="{BB962C8B-B14F-4D97-AF65-F5344CB8AC3E}">
        <p14:creationId xmlns:p14="http://schemas.microsoft.com/office/powerpoint/2010/main" val="252102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016B29-60FE-4490-92B0-41EFFF81C5FE}"/>
              </a:ext>
            </a:extLst>
          </p:cNvPr>
          <p:cNvSpPr txBox="1"/>
          <p:nvPr/>
        </p:nvSpPr>
        <p:spPr>
          <a:xfrm>
            <a:off x="1117600" y="757621"/>
            <a:ext cx="10241280" cy="4401205"/>
          </a:xfrm>
          <a:prstGeom prst="rect">
            <a:avLst/>
          </a:prstGeom>
          <a:noFill/>
        </p:spPr>
        <p:txBody>
          <a:bodyPr wrap="square" rtlCol="0">
            <a:spAutoFit/>
          </a:bodyPr>
          <a:lstStyle/>
          <a:p>
            <a:pPr algn="ctr"/>
            <a:r>
              <a:rPr lang="en-GB" sz="4000" u="sng" dirty="0"/>
              <a:t>In your books write down what you like about her paintings and what colours you can see</a:t>
            </a:r>
            <a:endParaRPr lang="en-GB" sz="4000" dirty="0"/>
          </a:p>
          <a:p>
            <a:endParaRPr lang="en-GB" sz="4000" dirty="0"/>
          </a:p>
          <a:p>
            <a:r>
              <a:rPr lang="en-GB" sz="4000" dirty="0"/>
              <a:t>I like her paintings because…</a:t>
            </a:r>
          </a:p>
          <a:p>
            <a:endParaRPr lang="en-GB" sz="4000" dirty="0"/>
          </a:p>
          <a:p>
            <a:r>
              <a:rPr lang="en-GB" sz="4000" dirty="0"/>
              <a:t>She uses______ , _______ and _______ because…</a:t>
            </a:r>
          </a:p>
        </p:txBody>
      </p:sp>
    </p:spTree>
    <p:extLst>
      <p:ext uri="{BB962C8B-B14F-4D97-AF65-F5344CB8AC3E}">
        <p14:creationId xmlns:p14="http://schemas.microsoft.com/office/powerpoint/2010/main" val="109581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We are going to paint this iceberg in the style of Linda Lang.</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2539999" y="2142386"/>
            <a:ext cx="7112001" cy="377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37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1. Use a pencil to draw an outline of the iceberg.</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47F9D27-BC6F-434C-820A-484B8EA5AB05}"/>
              </a:ext>
            </a:extLst>
          </p:cNvPr>
          <p:cNvPicPr>
            <a:picLocks noChangeAspect="1"/>
          </p:cNvPicPr>
          <p:nvPr/>
        </p:nvPicPr>
        <p:blipFill>
          <a:blip r:embed="rId4"/>
          <a:stretch>
            <a:fillRect/>
          </a:stretch>
        </p:blipFill>
        <p:spPr>
          <a:xfrm>
            <a:off x="6272844" y="2467507"/>
            <a:ext cx="5059680" cy="3012507"/>
          </a:xfrm>
          <a:prstGeom prst="rect">
            <a:avLst/>
          </a:prstGeom>
        </p:spPr>
      </p:pic>
    </p:spTree>
    <p:extLst>
      <p:ext uri="{BB962C8B-B14F-4D97-AF65-F5344CB8AC3E}">
        <p14:creationId xmlns:p14="http://schemas.microsoft.com/office/powerpoint/2010/main" val="203286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2. Look for different lines and shapes on the iceberg to make it stand out</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5E3D68B-5C29-4953-9956-3CC15C3D4D74}"/>
              </a:ext>
            </a:extLst>
          </p:cNvPr>
          <p:cNvPicPr>
            <a:picLocks noChangeAspect="1"/>
          </p:cNvPicPr>
          <p:nvPr/>
        </p:nvPicPr>
        <p:blipFill>
          <a:blip r:embed="rId4"/>
          <a:stretch>
            <a:fillRect/>
          </a:stretch>
        </p:blipFill>
        <p:spPr>
          <a:xfrm>
            <a:off x="6574476" y="2463879"/>
            <a:ext cx="4758048" cy="2783458"/>
          </a:xfrm>
          <a:prstGeom prst="rect">
            <a:avLst/>
          </a:prstGeom>
        </p:spPr>
      </p:pic>
    </p:spTree>
    <p:extLst>
      <p:ext uri="{BB962C8B-B14F-4D97-AF65-F5344CB8AC3E}">
        <p14:creationId xmlns:p14="http://schemas.microsoft.com/office/powerpoint/2010/main" val="2539043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20"/>
          <p:cNvSpPr>
            <a:spLocks noGrp="1"/>
          </p:cNvSpPr>
          <p:nvPr>
            <p:ph type="title"/>
          </p:nvPr>
        </p:nvSpPr>
        <p:spPr>
          <a:xfrm>
            <a:off x="1785258" y="457200"/>
            <a:ext cx="8969829" cy="1037771"/>
          </a:xfrm>
        </p:spPr>
        <p:txBody>
          <a:bodyPr/>
          <a:lstStyle/>
          <a:p>
            <a:pPr eaLnBrk="1" hangingPunct="1"/>
            <a:r>
              <a:rPr lang="en-GB" altLang="en-US" sz="3600" dirty="0"/>
              <a:t>Hot or Cold?</a:t>
            </a:r>
          </a:p>
        </p:txBody>
      </p:sp>
      <p:sp>
        <p:nvSpPr>
          <p:cNvPr id="5" name="TextBox 1"/>
          <p:cNvSpPr txBox="1">
            <a:spLocks noChangeArrowheads="1"/>
          </p:cNvSpPr>
          <p:nvPr/>
        </p:nvSpPr>
        <p:spPr bwMode="auto">
          <a:xfrm>
            <a:off x="2083708" y="1515110"/>
            <a:ext cx="8056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Colours can be sorted into two categories: hot or cold.</a:t>
            </a:r>
          </a:p>
        </p:txBody>
      </p:sp>
      <p:sp>
        <p:nvSpPr>
          <p:cNvPr id="6" name="Rectangle 5"/>
          <p:cNvSpPr/>
          <p:nvPr/>
        </p:nvSpPr>
        <p:spPr>
          <a:xfrm>
            <a:off x="2083708" y="2158213"/>
            <a:ext cx="4081290" cy="35277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2400" dirty="0"/>
              <a:t>Which colours do you think about when you hear the word ‘hot’?</a:t>
            </a:r>
          </a:p>
        </p:txBody>
      </p:sp>
      <p:sp>
        <p:nvSpPr>
          <p:cNvPr id="7" name="Rectangle 6"/>
          <p:cNvSpPr/>
          <p:nvPr/>
        </p:nvSpPr>
        <p:spPr>
          <a:xfrm>
            <a:off x="6012771" y="2158213"/>
            <a:ext cx="4081290" cy="352775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2400" dirty="0"/>
              <a:t>Which colours do you think about when you hear the word ‘cold’?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909091">
            <a:off x="1882527" y="1943212"/>
            <a:ext cx="1337333" cy="13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9739">
            <a:off x="8511094" y="4520674"/>
            <a:ext cx="1467255" cy="146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968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3. Use cool colours to paint in the different parts of the iceberg</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B152DF5-A5BB-404B-8C22-7A1185556161}"/>
              </a:ext>
            </a:extLst>
          </p:cNvPr>
          <p:cNvPicPr>
            <a:picLocks noChangeAspect="1"/>
          </p:cNvPicPr>
          <p:nvPr/>
        </p:nvPicPr>
        <p:blipFill>
          <a:blip r:embed="rId4"/>
          <a:stretch>
            <a:fillRect/>
          </a:stretch>
        </p:blipFill>
        <p:spPr>
          <a:xfrm>
            <a:off x="6261418" y="2467507"/>
            <a:ext cx="4877680" cy="2848695"/>
          </a:xfrm>
          <a:prstGeom prst="rect">
            <a:avLst/>
          </a:prstGeom>
        </p:spPr>
      </p:pic>
    </p:spTree>
    <p:extLst>
      <p:ext uri="{BB962C8B-B14F-4D97-AF65-F5344CB8AC3E}">
        <p14:creationId xmlns:p14="http://schemas.microsoft.com/office/powerpoint/2010/main" val="4085139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4. Draw the mountains in the background and some of the clouds</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D20EC20-F41A-4352-BED7-58862D45AF3C}"/>
              </a:ext>
            </a:extLst>
          </p:cNvPr>
          <p:cNvPicPr>
            <a:picLocks noChangeAspect="1"/>
          </p:cNvPicPr>
          <p:nvPr/>
        </p:nvPicPr>
        <p:blipFill>
          <a:blip r:embed="rId4"/>
          <a:stretch>
            <a:fillRect/>
          </a:stretch>
        </p:blipFill>
        <p:spPr>
          <a:xfrm>
            <a:off x="6432864" y="2460432"/>
            <a:ext cx="4664710" cy="2783277"/>
          </a:xfrm>
          <a:prstGeom prst="rect">
            <a:avLst/>
          </a:prstGeom>
        </p:spPr>
      </p:pic>
    </p:spTree>
    <p:extLst>
      <p:ext uri="{BB962C8B-B14F-4D97-AF65-F5344CB8AC3E}">
        <p14:creationId xmlns:p14="http://schemas.microsoft.com/office/powerpoint/2010/main" val="2624009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945107"/>
            <a:ext cx="10960100" cy="994306"/>
          </a:xfrm>
        </p:spPr>
        <p:txBody>
          <a:bodyPr/>
          <a:lstStyle/>
          <a:p>
            <a:pPr algn="ctr"/>
            <a:r>
              <a:rPr lang="en-GB" dirty="0"/>
              <a:t>5. Paint the mountains and sky, use the photograph to help you choose colours.</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CC71843-03AA-44CB-97D9-91F84AAEA1B3}"/>
              </a:ext>
            </a:extLst>
          </p:cNvPr>
          <p:cNvPicPr>
            <a:picLocks noChangeAspect="1"/>
          </p:cNvPicPr>
          <p:nvPr/>
        </p:nvPicPr>
        <p:blipFill>
          <a:blip r:embed="rId4"/>
          <a:stretch>
            <a:fillRect/>
          </a:stretch>
        </p:blipFill>
        <p:spPr>
          <a:xfrm>
            <a:off x="6278880" y="2396304"/>
            <a:ext cx="5053644" cy="2978191"/>
          </a:xfrm>
          <a:prstGeom prst="rect">
            <a:avLst/>
          </a:prstGeom>
        </p:spPr>
      </p:pic>
    </p:spTree>
    <p:extLst>
      <p:ext uri="{BB962C8B-B14F-4D97-AF65-F5344CB8AC3E}">
        <p14:creationId xmlns:p14="http://schemas.microsoft.com/office/powerpoint/2010/main" val="426786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884147"/>
            <a:ext cx="10960100" cy="994306"/>
          </a:xfrm>
        </p:spPr>
        <p:txBody>
          <a:bodyPr/>
          <a:lstStyle/>
          <a:p>
            <a:pPr algn="ctr"/>
            <a:r>
              <a:rPr lang="en-GB" dirty="0"/>
              <a:t>6.Draw some lines to show the ripples in the water.</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D7A9671-AE33-4A3D-9551-CBFD2A5E5E88}"/>
              </a:ext>
            </a:extLst>
          </p:cNvPr>
          <p:cNvPicPr>
            <a:picLocks noChangeAspect="1"/>
          </p:cNvPicPr>
          <p:nvPr/>
        </p:nvPicPr>
        <p:blipFill>
          <a:blip r:embed="rId4"/>
          <a:stretch>
            <a:fillRect/>
          </a:stretch>
        </p:blipFill>
        <p:spPr>
          <a:xfrm>
            <a:off x="6365882" y="2467506"/>
            <a:ext cx="4755825" cy="2776203"/>
          </a:xfrm>
          <a:prstGeom prst="rect">
            <a:avLst/>
          </a:prstGeom>
        </p:spPr>
      </p:pic>
    </p:spTree>
    <p:extLst>
      <p:ext uri="{BB962C8B-B14F-4D97-AF65-F5344CB8AC3E}">
        <p14:creationId xmlns:p14="http://schemas.microsoft.com/office/powerpoint/2010/main" val="185844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884147"/>
            <a:ext cx="10960100" cy="994306"/>
          </a:xfrm>
        </p:spPr>
        <p:txBody>
          <a:bodyPr/>
          <a:lstStyle/>
          <a:p>
            <a:pPr algn="ctr"/>
            <a:r>
              <a:rPr lang="en-GB" dirty="0"/>
              <a:t>6.Use darker blue colours to show the deep ocean.</a:t>
            </a:r>
          </a:p>
        </p:txBody>
      </p:sp>
      <p:pic>
        <p:nvPicPr>
          <p:cNvPr id="5122" name="Picture 2" descr="Image result for iceberg pink sky">
            <a:extLst>
              <a:ext uri="{FF2B5EF4-FFF2-40B4-BE49-F238E27FC236}">
                <a16:creationId xmlns:a16="http://schemas.microsoft.com/office/drawing/2014/main" xmlns="" id="{BAD6A58F-1B11-40E6-9C8B-A0CA3BC42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3" t="28280" r="23720" b="16740"/>
          <a:stretch/>
        </p:blipFill>
        <p:spPr bwMode="auto">
          <a:xfrm>
            <a:off x="859476" y="2467507"/>
            <a:ext cx="5236524" cy="2776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D3B6F35-B557-46BA-BC67-BB4ADF4DD2CA}"/>
              </a:ext>
            </a:extLst>
          </p:cNvPr>
          <p:cNvPicPr>
            <a:picLocks noChangeAspect="1"/>
          </p:cNvPicPr>
          <p:nvPr/>
        </p:nvPicPr>
        <p:blipFill>
          <a:blip r:embed="rId4"/>
          <a:stretch>
            <a:fillRect/>
          </a:stretch>
        </p:blipFill>
        <p:spPr>
          <a:xfrm>
            <a:off x="6432543" y="2423369"/>
            <a:ext cx="4899981" cy="2864478"/>
          </a:xfrm>
          <a:prstGeom prst="rect">
            <a:avLst/>
          </a:prstGeom>
        </p:spPr>
      </p:pic>
    </p:spTree>
    <p:extLst>
      <p:ext uri="{BB962C8B-B14F-4D97-AF65-F5344CB8AC3E}">
        <p14:creationId xmlns:p14="http://schemas.microsoft.com/office/powerpoint/2010/main" val="1549954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5FAFE09-2FCC-48D2-98A8-E9811F171E7A}"/>
              </a:ext>
            </a:extLst>
          </p:cNvPr>
          <p:cNvSpPr>
            <a:spLocks noGrp="1"/>
          </p:cNvSpPr>
          <p:nvPr>
            <p:ph type="title"/>
          </p:nvPr>
        </p:nvSpPr>
        <p:spPr>
          <a:xfrm>
            <a:off x="615950" y="640307"/>
            <a:ext cx="10960100" cy="994306"/>
          </a:xfrm>
        </p:spPr>
        <p:txBody>
          <a:bodyPr/>
          <a:lstStyle/>
          <a:p>
            <a:pPr algn="ctr"/>
            <a:r>
              <a:rPr lang="en-GB" dirty="0"/>
              <a:t>Now compare your work to Linda Lang’s painting, does it look similar?</a:t>
            </a:r>
          </a:p>
        </p:txBody>
      </p:sp>
      <p:pic>
        <p:nvPicPr>
          <p:cNvPr id="3" name="Picture 2">
            <a:extLst>
              <a:ext uri="{FF2B5EF4-FFF2-40B4-BE49-F238E27FC236}">
                <a16:creationId xmlns:a16="http://schemas.microsoft.com/office/drawing/2014/main" xmlns="" id="{0D3B6F35-B557-46BA-BC67-BB4ADF4DD2CA}"/>
              </a:ext>
            </a:extLst>
          </p:cNvPr>
          <p:cNvPicPr>
            <a:picLocks noChangeAspect="1"/>
          </p:cNvPicPr>
          <p:nvPr/>
        </p:nvPicPr>
        <p:blipFill>
          <a:blip r:embed="rId3"/>
          <a:stretch>
            <a:fillRect/>
          </a:stretch>
        </p:blipFill>
        <p:spPr>
          <a:xfrm>
            <a:off x="676910" y="1869648"/>
            <a:ext cx="6135020" cy="3586469"/>
          </a:xfrm>
          <a:prstGeom prst="rect">
            <a:avLst/>
          </a:prstGeom>
        </p:spPr>
      </p:pic>
      <p:pic>
        <p:nvPicPr>
          <p:cNvPr id="5" name="Picture 2" descr="Image result for linda lang painting">
            <a:extLst>
              <a:ext uri="{FF2B5EF4-FFF2-40B4-BE49-F238E27FC236}">
                <a16:creationId xmlns:a16="http://schemas.microsoft.com/office/drawing/2014/main" xmlns="" id="{D8226A62-FA38-4F28-97B2-9D82701CB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210" y="1889967"/>
            <a:ext cx="4573685" cy="35864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2F25FA2D-B9CA-4302-809F-C2FB12C539B4}"/>
              </a:ext>
            </a:extLst>
          </p:cNvPr>
          <p:cNvSpPr txBox="1">
            <a:spLocks/>
          </p:cNvSpPr>
          <p:nvPr/>
        </p:nvSpPr>
        <p:spPr>
          <a:xfrm>
            <a:off x="768350" y="5506947"/>
            <a:ext cx="10960100" cy="994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pPr algn="ctr"/>
            <a:r>
              <a:rPr lang="en-GB" sz="6000" dirty="0">
                <a:solidFill>
                  <a:srgbClr val="7030A0"/>
                </a:solidFill>
              </a:rPr>
              <a:t>WELL DONE!</a:t>
            </a:r>
          </a:p>
        </p:txBody>
      </p:sp>
    </p:spTree>
    <p:extLst>
      <p:ext uri="{BB962C8B-B14F-4D97-AF65-F5344CB8AC3E}">
        <p14:creationId xmlns:p14="http://schemas.microsoft.com/office/powerpoint/2010/main" val="300949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81201" y="479426"/>
            <a:ext cx="8220075" cy="993775"/>
          </a:xfrm>
        </p:spPr>
        <p:txBody>
          <a:bodyPr/>
          <a:lstStyle/>
          <a:p>
            <a:pPr eaLnBrk="1" hangingPunct="1"/>
            <a:r>
              <a:rPr lang="en-GB" altLang="en-US"/>
              <a:t>Colour Wheel</a:t>
            </a:r>
          </a:p>
        </p:txBody>
      </p:sp>
      <p:pic>
        <p:nvPicPr>
          <p:cNvPr id="122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677229">
            <a:off x="4024314" y="1966914"/>
            <a:ext cx="3887787"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5994400" y="1566864"/>
            <a:ext cx="0" cy="4613275"/>
          </a:xfrm>
          <a:prstGeom prst="line">
            <a:avLst/>
          </a:prstGeom>
          <a:ln w="76200" cmpd="sng">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7" name="TextBox 6"/>
          <p:cNvSpPr txBox="1">
            <a:spLocks noChangeArrowheads="1"/>
          </p:cNvSpPr>
          <p:nvPr/>
        </p:nvSpPr>
        <p:spPr bwMode="auto">
          <a:xfrm>
            <a:off x="2674939" y="3436938"/>
            <a:ext cx="1214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a:solidFill>
                  <a:schemeClr val="tx1"/>
                </a:solidFill>
              </a:rPr>
              <a:t>Hot</a:t>
            </a:r>
          </a:p>
        </p:txBody>
      </p:sp>
      <p:sp>
        <p:nvSpPr>
          <p:cNvPr id="8" name="TextBox 7"/>
          <p:cNvSpPr txBox="1">
            <a:spLocks noChangeArrowheads="1"/>
          </p:cNvSpPr>
          <p:nvPr/>
        </p:nvSpPr>
        <p:spPr bwMode="auto">
          <a:xfrm>
            <a:off x="8080375" y="3436938"/>
            <a:ext cx="121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a:solidFill>
                  <a:schemeClr val="tx1"/>
                </a:solidFill>
              </a:rPr>
              <a:t>Cold</a:t>
            </a:r>
          </a:p>
        </p:txBody>
      </p:sp>
    </p:spTree>
    <p:extLst>
      <p:ext uri="{BB962C8B-B14F-4D97-AF65-F5344CB8AC3E}">
        <p14:creationId xmlns:p14="http://schemas.microsoft.com/office/powerpoint/2010/main" val="3448097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1201" y="479426"/>
            <a:ext cx="8220075" cy="993775"/>
          </a:xfrm>
        </p:spPr>
        <p:txBody>
          <a:bodyPr/>
          <a:lstStyle/>
          <a:p>
            <a:pPr eaLnBrk="1" hangingPunct="1"/>
            <a:r>
              <a:rPr lang="en-GB" altLang="en-US"/>
              <a:t>Cold Colours</a:t>
            </a:r>
          </a:p>
        </p:txBody>
      </p:sp>
      <p:pic>
        <p:nvPicPr>
          <p:cNvPr id="133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1713" y="2171700"/>
            <a:ext cx="255905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9"/>
          <p:cNvSpPr txBox="1">
            <a:spLocks noChangeArrowheads="1"/>
          </p:cNvSpPr>
          <p:nvPr/>
        </p:nvSpPr>
        <p:spPr bwMode="auto">
          <a:xfrm>
            <a:off x="2279651" y="1509714"/>
            <a:ext cx="738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Cold colours are:</a:t>
            </a:r>
          </a:p>
        </p:txBody>
      </p:sp>
      <p:sp>
        <p:nvSpPr>
          <p:cNvPr id="11" name="TextBox 10"/>
          <p:cNvSpPr txBox="1">
            <a:spLocks noChangeArrowheads="1"/>
          </p:cNvSpPr>
          <p:nvPr/>
        </p:nvSpPr>
        <p:spPr bwMode="auto">
          <a:xfrm>
            <a:off x="3503613" y="2406650"/>
            <a:ext cx="1409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dirty="0">
                <a:solidFill>
                  <a:srgbClr val="7AC143"/>
                </a:solidFill>
              </a:rPr>
              <a:t>Green</a:t>
            </a:r>
          </a:p>
        </p:txBody>
      </p:sp>
      <p:sp>
        <p:nvSpPr>
          <p:cNvPr id="12" name="TextBox 11"/>
          <p:cNvSpPr txBox="1">
            <a:spLocks noChangeArrowheads="1"/>
          </p:cNvSpPr>
          <p:nvPr/>
        </p:nvSpPr>
        <p:spPr bwMode="auto">
          <a:xfrm>
            <a:off x="3724275" y="3998913"/>
            <a:ext cx="1189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rgbClr val="0082C9"/>
                </a:solidFill>
              </a:rPr>
              <a:t>Blue</a:t>
            </a:r>
          </a:p>
        </p:txBody>
      </p:sp>
      <p:sp>
        <p:nvSpPr>
          <p:cNvPr id="13" name="TextBox 12"/>
          <p:cNvSpPr txBox="1">
            <a:spLocks noChangeArrowheads="1"/>
          </p:cNvSpPr>
          <p:nvPr/>
        </p:nvSpPr>
        <p:spPr bwMode="auto">
          <a:xfrm>
            <a:off x="5135563" y="4773614"/>
            <a:ext cx="1911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rgbClr val="944D9E"/>
                </a:solidFill>
              </a:rPr>
              <a:t>Purple</a:t>
            </a:r>
          </a:p>
        </p:txBody>
      </p:sp>
      <p:sp>
        <p:nvSpPr>
          <p:cNvPr id="13320" name="TextBox 13"/>
          <p:cNvSpPr txBox="1">
            <a:spLocks noChangeArrowheads="1"/>
          </p:cNvSpPr>
          <p:nvPr/>
        </p:nvSpPr>
        <p:spPr bwMode="auto">
          <a:xfrm>
            <a:off x="2400301" y="5649914"/>
            <a:ext cx="738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Apart from being cold, how do these make you feel?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2171700"/>
            <a:ext cx="255905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88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1" y="479426"/>
            <a:ext cx="8220075" cy="993775"/>
          </a:xfrm>
        </p:spPr>
        <p:txBody>
          <a:bodyPr/>
          <a:lstStyle/>
          <a:p>
            <a:pPr eaLnBrk="1" hangingPunct="1"/>
            <a:r>
              <a:rPr lang="en-GB" altLang="en-US"/>
              <a:t>Art Using Cold Colours</a:t>
            </a:r>
          </a:p>
        </p:txBody>
      </p:sp>
      <p:pic>
        <p:nvPicPr>
          <p:cNvPr id="14339"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1" y="1295400"/>
            <a:ext cx="5649913"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4191001"/>
            <a:ext cx="3005138"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251" t="3703" r="2399" b="3703"/>
          <a:stretch>
            <a:fillRect/>
          </a:stretch>
        </p:blipFill>
        <p:spPr bwMode="auto">
          <a:xfrm>
            <a:off x="6375400" y="4191001"/>
            <a:ext cx="25781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262938" y="3030538"/>
            <a:ext cx="1820862" cy="1820862"/>
          </a:xfrm>
          <a:prstGeom prst="ellipse">
            <a:avLst/>
          </a:prstGeom>
          <a:solidFill>
            <a:srgbClr val="0082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Click to enlarge!</a:t>
            </a:r>
          </a:p>
        </p:txBody>
      </p:sp>
      <p:sp>
        <p:nvSpPr>
          <p:cNvPr id="14343" name="TextBox 21"/>
          <p:cNvSpPr txBox="1">
            <a:spLocks noChangeArrowheads="1"/>
          </p:cNvSpPr>
          <p:nvPr/>
        </p:nvSpPr>
        <p:spPr bwMode="auto">
          <a:xfrm>
            <a:off x="4313239" y="6245226"/>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Tuffy-TTF" pitchFamily="34" charset="0"/>
                <a:ea typeface="Tuffy" pitchFamily="34" charset="0"/>
                <a:cs typeface="Arial" panose="020B0604020202020204" pitchFamily="34" charset="0"/>
              </a:rPr>
              <a:t>Photo courtesy of Vincent Van Gogh (@Wickimedia), Sonictk (@flickr.com) - granted under creative commons licence – attribution</a:t>
            </a:r>
          </a:p>
        </p:txBody>
      </p:sp>
    </p:spTree>
    <p:extLst>
      <p:ext uri="{BB962C8B-B14F-4D97-AF65-F5344CB8AC3E}">
        <p14:creationId xmlns:p14="http://schemas.microsoft.com/office/powerpoint/2010/main" val="87469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1" y="479426"/>
            <a:ext cx="8220075" cy="993775"/>
          </a:xfrm>
        </p:spPr>
        <p:txBody>
          <a:bodyPr/>
          <a:lstStyle/>
          <a:p>
            <a:pPr eaLnBrk="1" hangingPunct="1"/>
            <a:r>
              <a:rPr lang="en-GB" altLang="en-US"/>
              <a:t>Hot Colours</a:t>
            </a:r>
          </a:p>
        </p:txBody>
      </p:sp>
      <p:pic>
        <p:nvPicPr>
          <p:cNvPr id="1843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6" y="2522539"/>
            <a:ext cx="30194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7"/>
          <p:cNvSpPr txBox="1">
            <a:spLocks noChangeArrowheads="1"/>
          </p:cNvSpPr>
          <p:nvPr/>
        </p:nvSpPr>
        <p:spPr bwMode="auto">
          <a:xfrm>
            <a:off x="2279651" y="1509714"/>
            <a:ext cx="738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Hot colours are:</a:t>
            </a:r>
          </a:p>
        </p:txBody>
      </p:sp>
      <p:sp>
        <p:nvSpPr>
          <p:cNvPr id="9" name="TextBox 8"/>
          <p:cNvSpPr txBox="1">
            <a:spLocks noChangeArrowheads="1"/>
          </p:cNvSpPr>
          <p:nvPr/>
        </p:nvSpPr>
        <p:spPr bwMode="auto">
          <a:xfrm>
            <a:off x="4919663" y="1909763"/>
            <a:ext cx="191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rgbClr val="FFE100"/>
                </a:solidFill>
              </a:rPr>
              <a:t>Yellow</a:t>
            </a:r>
          </a:p>
        </p:txBody>
      </p:sp>
      <p:sp>
        <p:nvSpPr>
          <p:cNvPr id="18438" name="TextBox 9"/>
          <p:cNvSpPr txBox="1">
            <a:spLocks noChangeArrowheads="1"/>
          </p:cNvSpPr>
          <p:nvPr/>
        </p:nvSpPr>
        <p:spPr bwMode="auto">
          <a:xfrm>
            <a:off x="2400301" y="5649914"/>
            <a:ext cx="738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What do these colours make you feel and think?</a:t>
            </a:r>
          </a:p>
        </p:txBody>
      </p:sp>
      <p:sp>
        <p:nvSpPr>
          <p:cNvPr id="11" name="TextBox 10"/>
          <p:cNvSpPr txBox="1">
            <a:spLocks noChangeArrowheads="1"/>
          </p:cNvSpPr>
          <p:nvPr/>
        </p:nvSpPr>
        <p:spPr bwMode="auto">
          <a:xfrm>
            <a:off x="7104063" y="2773364"/>
            <a:ext cx="1911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rgbClr val="F5822A"/>
                </a:solidFill>
              </a:rPr>
              <a:t>Orange</a:t>
            </a:r>
          </a:p>
        </p:txBody>
      </p:sp>
      <p:sp>
        <p:nvSpPr>
          <p:cNvPr id="12" name="TextBox 11"/>
          <p:cNvSpPr txBox="1">
            <a:spLocks noChangeArrowheads="1"/>
          </p:cNvSpPr>
          <p:nvPr/>
        </p:nvSpPr>
        <p:spPr bwMode="auto">
          <a:xfrm>
            <a:off x="7061200" y="4560888"/>
            <a:ext cx="191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rgbClr val="EF4646"/>
                </a:solidFill>
              </a:rPr>
              <a:t>Red</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2926" y="2511425"/>
            <a:ext cx="30321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849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a:hlinkClick r:id="" action="ppaction://noaction"/>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1473200"/>
            <a:ext cx="31877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1981201" y="479426"/>
            <a:ext cx="8220075" cy="993775"/>
          </a:xfrm>
        </p:spPr>
        <p:txBody>
          <a:bodyPr/>
          <a:lstStyle/>
          <a:p>
            <a:pPr eaLnBrk="1" hangingPunct="1"/>
            <a:r>
              <a:rPr lang="en-GB" altLang="en-US"/>
              <a:t>Art Using Hot Colours</a:t>
            </a:r>
          </a:p>
        </p:txBody>
      </p:sp>
      <p:sp>
        <p:nvSpPr>
          <p:cNvPr id="6" name="Oval 5"/>
          <p:cNvSpPr/>
          <p:nvPr/>
        </p:nvSpPr>
        <p:spPr>
          <a:xfrm>
            <a:off x="8262938" y="3141664"/>
            <a:ext cx="1820862" cy="18192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Click to enlarge!</a:t>
            </a:r>
          </a:p>
        </p:txBody>
      </p:sp>
      <p:pic>
        <p:nvPicPr>
          <p:cNvPr id="19461" name="Picture 6">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8713" y="1473200"/>
            <a:ext cx="32575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l="8519" t="1170" r="11179" b="17229"/>
          <a:stretch>
            <a:fillRect/>
          </a:stretch>
        </p:blipFill>
        <p:spPr bwMode="auto">
          <a:xfrm>
            <a:off x="2398713" y="3970338"/>
            <a:ext cx="32575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21"/>
          <p:cNvSpPr txBox="1">
            <a:spLocks noChangeArrowheads="1"/>
          </p:cNvSpPr>
          <p:nvPr/>
        </p:nvSpPr>
        <p:spPr bwMode="auto">
          <a:xfrm>
            <a:off x="3978275" y="6245225"/>
            <a:ext cx="42354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Tuffy-TTF" pitchFamily="34" charset="0"/>
                <a:ea typeface="Tuffy" pitchFamily="34" charset="0"/>
                <a:cs typeface="Arial" panose="020B0604020202020204" pitchFamily="34" charset="0"/>
              </a:rPr>
              <a:t>Photo courtesy of Banard, George, Jedudedek (@Wickimedia), KreativeHexenkueche (@pixabay.com) - granted under creative commons licence – attribution</a:t>
            </a:r>
          </a:p>
        </p:txBody>
      </p:sp>
    </p:spTree>
    <p:extLst>
      <p:ext uri="{BB962C8B-B14F-4D97-AF65-F5344CB8AC3E}">
        <p14:creationId xmlns:p14="http://schemas.microsoft.com/office/powerpoint/2010/main" val="219890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5" y="783694"/>
            <a:ext cx="10960100" cy="994306"/>
          </a:xfrm>
        </p:spPr>
        <p:txBody>
          <a:bodyPr/>
          <a:lstStyle/>
          <a:p>
            <a:pPr algn="ctr"/>
            <a:r>
              <a:rPr lang="en-GB" dirty="0"/>
              <a:t>What type of colours would an artist use to create a painting of the Arctic?</a:t>
            </a:r>
            <a:br>
              <a:rPr lang="en-GB" dirty="0"/>
            </a:br>
            <a:endParaRPr lang="en-GB" dirty="0"/>
          </a:p>
        </p:txBody>
      </p:sp>
      <p:pic>
        <p:nvPicPr>
          <p:cNvPr id="2050" name="Picture 2" descr="Image result for arctic sc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204" y="1778000"/>
            <a:ext cx="666750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2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1884" y="2373008"/>
            <a:ext cx="10960100" cy="1349905"/>
          </a:xfrm>
        </p:spPr>
        <p:txBody>
          <a:bodyPr/>
          <a:lstStyle/>
          <a:p>
            <a:pPr algn="ctr"/>
            <a:r>
              <a:rPr lang="en-GB" sz="5400" dirty="0"/>
              <a:t>Lets look at a real artist’s paintings of the Arctic!</a:t>
            </a:r>
          </a:p>
        </p:txBody>
      </p:sp>
    </p:spTree>
    <p:extLst>
      <p:ext uri="{BB962C8B-B14F-4D97-AF65-F5344CB8AC3E}">
        <p14:creationId xmlns:p14="http://schemas.microsoft.com/office/powerpoint/2010/main" val="1091080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588</Words>
  <Application>Microsoft Macintosh PowerPoint</Application>
  <PresentationFormat>Custom</PresentationFormat>
  <Paragraphs>64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Colour Recap</vt:lpstr>
      <vt:lpstr>Hot or Cold?</vt:lpstr>
      <vt:lpstr>Colour Wheel</vt:lpstr>
      <vt:lpstr>Cold Colours</vt:lpstr>
      <vt:lpstr>Art Using Cold Colours</vt:lpstr>
      <vt:lpstr>Hot Colours</vt:lpstr>
      <vt:lpstr>Art Using Hot Colours</vt:lpstr>
      <vt:lpstr>What type of colours would an artist use to create a painting of the Arctic? </vt:lpstr>
      <vt:lpstr>Lets look at a real artist’s paintings of the Arctic!</vt:lpstr>
      <vt:lpstr>Artist: Linda Lang</vt:lpstr>
      <vt:lpstr>PowerPoint Presentation</vt:lpstr>
      <vt:lpstr>PowerPoint Presentation</vt:lpstr>
      <vt:lpstr>PowerPoint Presentation</vt:lpstr>
      <vt:lpstr>PowerPoint Presentation</vt:lpstr>
      <vt:lpstr>PowerPoint Presentation</vt:lpstr>
      <vt:lpstr>PowerPoint Presentation</vt:lpstr>
      <vt:lpstr>We are going to paint this iceberg in the style of Linda Lang.</vt:lpstr>
      <vt:lpstr>1. Use a pencil to draw an outline of the iceberg.</vt:lpstr>
      <vt:lpstr>2. Look for different lines and shapes on the iceberg to make it stand out</vt:lpstr>
      <vt:lpstr>3. Use cool colours to paint in the different parts of the iceberg</vt:lpstr>
      <vt:lpstr>4. Draw the mountains in the background and some of the clouds</vt:lpstr>
      <vt:lpstr>5. Paint the mountains and sky, use the photograph to help you choose colours.</vt:lpstr>
      <vt:lpstr>6.Draw some lines to show the ripples in the water.</vt:lpstr>
      <vt:lpstr>6.Use darker blue colours to show the deep ocean.</vt:lpstr>
      <vt:lpstr>Now compare your work to Linda Lang’s painting, does it look similar?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 Recap</dc:title>
  <dc:creator>jourdan atkinson</dc:creator>
  <cp:lastModifiedBy>Scott Malkin</cp:lastModifiedBy>
  <cp:revision>12</cp:revision>
  <dcterms:created xsi:type="dcterms:W3CDTF">2020-01-20T19:31:54Z</dcterms:created>
  <dcterms:modified xsi:type="dcterms:W3CDTF">2020-06-07T12:57:19Z</dcterms:modified>
</cp:coreProperties>
</file>