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5" r:id="rId5"/>
    <p:sldMasterId id="2147483671" r:id="rId6"/>
    <p:sldMasterId id="2147483676" r:id="rId7"/>
    <p:sldMasterId id="2147483679" r:id="rId8"/>
    <p:sldMasterId id="2147483684" r:id="rId9"/>
    <p:sldMasterId id="2147483690" r:id="rId10"/>
    <p:sldMasterId id="2147483692" r:id="rId11"/>
  </p:sldMasterIdLst>
  <p:notesMasterIdLst>
    <p:notesMasterId r:id="rId53"/>
  </p:notesMasterIdLst>
  <p:sldIdLst>
    <p:sldId id="333" r:id="rId12"/>
    <p:sldId id="334" r:id="rId13"/>
    <p:sldId id="336" r:id="rId14"/>
    <p:sldId id="374" r:id="rId15"/>
    <p:sldId id="337" r:id="rId16"/>
    <p:sldId id="338" r:id="rId17"/>
    <p:sldId id="339" r:id="rId18"/>
    <p:sldId id="340" r:id="rId19"/>
    <p:sldId id="341" r:id="rId20"/>
    <p:sldId id="342" r:id="rId21"/>
    <p:sldId id="344" r:id="rId22"/>
    <p:sldId id="343" r:id="rId23"/>
    <p:sldId id="345" r:id="rId24"/>
    <p:sldId id="346" r:id="rId25"/>
    <p:sldId id="347" r:id="rId26"/>
    <p:sldId id="348" r:id="rId27"/>
    <p:sldId id="354" r:id="rId28"/>
    <p:sldId id="350" r:id="rId29"/>
    <p:sldId id="360" r:id="rId30"/>
    <p:sldId id="375" r:id="rId31"/>
    <p:sldId id="376" r:id="rId32"/>
    <p:sldId id="377" r:id="rId33"/>
    <p:sldId id="378" r:id="rId34"/>
    <p:sldId id="379" r:id="rId35"/>
    <p:sldId id="366" r:id="rId36"/>
    <p:sldId id="349" r:id="rId37"/>
    <p:sldId id="355" r:id="rId38"/>
    <p:sldId id="351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52" r:id="rId47"/>
    <p:sldId id="356" r:id="rId48"/>
    <p:sldId id="353" r:id="rId49"/>
    <p:sldId id="357" r:id="rId50"/>
    <p:sldId id="358" r:id="rId51"/>
    <p:sldId id="35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k du Pille" initials="JdP" lastIdx="26" clrIdx="0">
    <p:extLst>
      <p:ext uri="{19B8F6BF-5375-455C-9EA6-DF929625EA0E}">
        <p15:presenceInfo xmlns:p15="http://schemas.microsoft.com/office/powerpoint/2012/main" userId="Jack du Pil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B5"/>
    <a:srgbClr val="095FC3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E4079A-C161-6DB6-9550-D3C426FA5C95}" v="8" dt="2018-07-27T13:31:04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5"/>
    <p:restoredTop sz="80719" autoAdjust="0"/>
  </p:normalViewPr>
  <p:slideViewPr>
    <p:cSldViewPr snapToGrid="0">
      <p:cViewPr varScale="1">
        <p:scale>
          <a:sx n="69" d="100"/>
          <a:sy n="69" d="100"/>
        </p:scale>
        <p:origin x="188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ED96C-B4B9-45A7-9C43-9FB27A4B53DE}" type="datetimeFigureOut">
              <a:rPr lang="en-GB" smtClean="0"/>
              <a:pPr/>
              <a:t>28/04/2020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C54C8-35FE-4613-A55E-0CB2BFA199D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73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C54C8-35FE-4613-A55E-0CB2BFA199D7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602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Notes from Teacher booklet:</a:t>
            </a:r>
          </a:p>
          <a:p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 interview someone who works for the NHS about their job. You can invite an NHS member of staff to your school at www.inspiringthefuture.org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do children have family who work for the NHS? Alternatively, you can run this as a role play activity. Children assume a role in the NHS they have researched and others ask them questions to find out more.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 interview questions have been provided in this PowerPoint or children can think of their 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54C8-35FE-4613-A55E-0CB2BFA199D7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418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C54C8-35FE-4613-A55E-0CB2BFA199D7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63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Notes from Teacher booklet:</a:t>
            </a:r>
          </a:p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Read Sophie and/or Ajay’s story. Both needed help from the NHS. Who do they meet and what role(s) do they play?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 reading the stories, hand out the story card sheets. As children listen to the story, they mark the jobs they want to find out more about.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After, discuss the jobs they chose.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54C8-35FE-4613-A55E-0CB2BFA199D7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864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Notes from Teacher booklet:</a:t>
            </a:r>
          </a:p>
          <a:p>
            <a:endParaRPr lang="en-GB" dirty="0"/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 explore the job cards then choose one to investigate further by filling in a blank job card. This could work in a variety of ways. For example:</a:t>
            </a: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A carousel activity with children moving from table to table to explore the different cards</a:t>
            </a: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There are job cards available for every role mentioned in the patient stories (Activity 3). Children could base their selection on these stories</a:t>
            </a: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Children could choose a job from the community scene (Activity 1)</a:t>
            </a:r>
          </a:p>
          <a:p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more information visit www.stepintothenhs.nhs.uk or www.healthcareers.nhs.uk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54C8-35FE-4613-A55E-0CB2BFA199D7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948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 b="1"/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err="1">
                <a:solidFill>
                  <a:srgbClr val="095FC3"/>
                </a:solidFill>
              </a:rPr>
              <a:t>www.</a:t>
            </a:r>
            <a:r>
              <a:rPr lang="en-GB" sz="1600" b="1" err="1">
                <a:solidFill>
                  <a:srgbClr val="EC6621"/>
                </a:solidFill>
              </a:rPr>
              <a:t>stepintothenhs</a:t>
            </a:r>
            <a:r>
              <a:rPr lang="en-GB" sz="1600" err="1">
                <a:solidFill>
                  <a:srgbClr val="095FC3"/>
                </a:solidFill>
              </a:rPr>
              <a:t>.nhs.uk</a:t>
            </a:r>
            <a:endParaRPr lang="en-US" sz="1600">
              <a:solidFill>
                <a:srgbClr val="095FC3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28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 b="1"/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dirty="0" err="1">
                <a:solidFill>
                  <a:srgbClr val="095FC3"/>
                </a:solidFill>
              </a:rPr>
              <a:t>www.stepintothenhs.nhs.uk</a:t>
            </a:r>
            <a:r>
              <a:rPr lang="en-GB" sz="1600" dirty="0">
                <a:solidFill>
                  <a:srgbClr val="095FC3"/>
                </a:solidFill>
              </a:rPr>
              <a:t>/primary-schools</a:t>
            </a:r>
            <a:endParaRPr lang="en-US" sz="1600" dirty="0">
              <a:solidFill>
                <a:srgbClr val="095FC3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289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911"/>
            <a:ext cx="8229600" cy="3738710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16260"/>
            <a:ext cx="8229600" cy="843652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0000"/>
                </a:solidFill>
              </a:defRPr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37594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1616260"/>
            <a:ext cx="4187512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</a:rPr>
              <a:t>Headline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038600" cy="350229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 sz="2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 sz="2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 sz="20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 sz="18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0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00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636912"/>
            <a:ext cx="7772400" cy="2105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</a:pPr>
            <a:r>
              <a:rPr lang="en-GB" sz="1600" b="1" dirty="0" err="1">
                <a:solidFill>
                  <a:srgbClr val="FFFFFF"/>
                </a:solidFill>
              </a:rPr>
              <a:t>www.stepintothenhs.nhs.uk</a:t>
            </a:r>
            <a:r>
              <a:rPr lang="en-GB" sz="1600" b="1" dirty="0">
                <a:solidFill>
                  <a:srgbClr val="FFFFFF"/>
                </a:solidFill>
              </a:rPr>
              <a:t>/primary-schools</a:t>
            </a:r>
            <a:endParaRPr lang="en-US" sz="1600" b="1" dirty="0">
              <a:solidFill>
                <a:srgbClr val="FFFFFF"/>
              </a:solidFill>
            </a:endParaRPr>
          </a:p>
        </p:txBody>
      </p:sp>
      <p:pic>
        <p:nvPicPr>
          <p:cNvPr id="10" name="Picture 9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58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238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 b="1"/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dirty="0" err="1">
                <a:solidFill>
                  <a:srgbClr val="095FC3"/>
                </a:solidFill>
              </a:rPr>
              <a:t>www.stepintothenhs.nhs.uk</a:t>
            </a:r>
            <a:r>
              <a:rPr lang="en-GB" sz="1600" dirty="0">
                <a:solidFill>
                  <a:srgbClr val="095FC3"/>
                </a:solidFill>
              </a:rPr>
              <a:t>/primary-schools</a:t>
            </a:r>
            <a:endParaRPr lang="en-US" sz="1600" dirty="0">
              <a:solidFill>
                <a:srgbClr val="095FC3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289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911"/>
            <a:ext cx="8229600" cy="3738710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16260"/>
            <a:ext cx="8229600" cy="843652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0000"/>
                </a:solidFill>
              </a:defRPr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37594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038600" cy="350229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 sz="2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 sz="2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 sz="20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 sz="18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0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00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911"/>
            <a:ext cx="8229600" cy="3738710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16260"/>
            <a:ext cx="8229600" cy="843652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0000"/>
                </a:solidFill>
              </a:defRPr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37594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dirty="0" err="1">
                <a:solidFill>
                  <a:prstClr val="white"/>
                </a:solidFill>
              </a:rPr>
              <a:t>www.stepintothenhs.nhs.uk</a:t>
            </a:r>
            <a:r>
              <a:rPr lang="en-GB" sz="1600" dirty="0">
                <a:solidFill>
                  <a:prstClr val="white"/>
                </a:solidFill>
              </a:rPr>
              <a:t>/primary-schools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322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038"/>
            <a:ext cx="8229600" cy="36671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57200" y="1792965"/>
            <a:ext cx="8229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0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rgbClr val="FFFFFF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rgbClr val="FFFFFF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rgbClr val="FFFFFF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rgbClr val="FFFFFF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1792965"/>
            <a:ext cx="8229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33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792965"/>
            <a:ext cx="4038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45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147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</a:pPr>
            <a:r>
              <a:rPr lang="en-GB" sz="1600" b="1" dirty="0" err="1">
                <a:solidFill>
                  <a:prstClr val="black"/>
                </a:solidFill>
              </a:rPr>
              <a:t>www.stepintothenhs.nhs.uk</a:t>
            </a:r>
            <a:r>
              <a:rPr lang="en-GB" sz="1600" b="1" dirty="0">
                <a:solidFill>
                  <a:prstClr val="black"/>
                </a:solidFill>
              </a:rPr>
              <a:t>/primary-schools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477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 b="1"/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dirty="0" err="1">
                <a:solidFill>
                  <a:srgbClr val="095FC3"/>
                </a:solidFill>
              </a:rPr>
              <a:t>www.stepintothenhs.nhs.uk</a:t>
            </a:r>
            <a:r>
              <a:rPr lang="en-GB" sz="1600" dirty="0">
                <a:solidFill>
                  <a:srgbClr val="095FC3"/>
                </a:solidFill>
              </a:rPr>
              <a:t>/primary-schools</a:t>
            </a:r>
            <a:endParaRPr lang="en-US" sz="1600" dirty="0">
              <a:solidFill>
                <a:srgbClr val="095FC3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289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911"/>
            <a:ext cx="8229600" cy="3738710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16260"/>
            <a:ext cx="8229600" cy="843652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0000"/>
                </a:solidFill>
              </a:defRPr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37594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038600" cy="350229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 sz="2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 sz="2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 sz="20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 sz="18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0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038600" cy="350229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 sz="2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 sz="2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 sz="20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 sz="18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0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dirty="0" err="1">
                <a:solidFill>
                  <a:prstClr val="white"/>
                </a:solidFill>
              </a:rPr>
              <a:t>www.stepintothenhs.nhs.uk</a:t>
            </a:r>
            <a:r>
              <a:rPr lang="en-GB" sz="1600" dirty="0">
                <a:solidFill>
                  <a:prstClr val="white"/>
                </a:solidFill>
              </a:rPr>
              <a:t>/primary-schools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32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038"/>
            <a:ext cx="8229600" cy="36671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57200" y="1792965"/>
            <a:ext cx="8229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0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rgbClr val="FFFFFF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rgbClr val="FFFFFF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rgbClr val="FFFFFF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rgbClr val="FFFFFF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1792965"/>
            <a:ext cx="8229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3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792965"/>
            <a:ext cx="4038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4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14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-27384"/>
            <a:ext cx="9144001" cy="1465459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379"/>
            <a:ext cx="8229600" cy="438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</a:t>
            </a:r>
          </a:p>
        </p:txBody>
      </p:sp>
      <p:pic>
        <p:nvPicPr>
          <p:cNvPr id="9" name="Picture 8" descr="step_into_NHS_P_PP_icons_words_kids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62807" y="0"/>
            <a:ext cx="9220763" cy="6915572"/>
          </a:xfrm>
          <a:prstGeom prst="rect">
            <a:avLst/>
          </a:prstGeom>
          <a:gradFill>
            <a:gsLst>
              <a:gs pos="21000">
                <a:schemeClr val="accent6"/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step_into_NHS_P_PP_icons_words_kids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9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9144001" cy="1465459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379"/>
            <a:ext cx="8229600" cy="438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</a:t>
            </a:r>
          </a:p>
        </p:txBody>
      </p:sp>
      <p:pic>
        <p:nvPicPr>
          <p:cNvPr id="9" name="Picture 8" descr="step_into_NHS_P_PP_icons_words_kids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ircle_background-01-01.png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8DBA4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22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0" y="-50225"/>
            <a:ext cx="9211165" cy="6922181"/>
          </a:xfrm>
          <a:prstGeom prst="rect">
            <a:avLst/>
          </a:prstGeom>
        </p:spPr>
      </p:pic>
      <p:pic>
        <p:nvPicPr>
          <p:cNvPr id="8" name="Picture 7" descr="step_into_NHS_P_PP_icons_words_kids_2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06" y="94826"/>
            <a:ext cx="3352188" cy="1741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5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9144001" cy="1465459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379"/>
            <a:ext cx="8229600" cy="438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</a:t>
            </a:r>
          </a:p>
        </p:txBody>
      </p:sp>
      <p:pic>
        <p:nvPicPr>
          <p:cNvPr id="9" name="Picture 8" descr="step_into_NHS_P_PP_icons_words_kids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62807" y="0"/>
            <a:ext cx="9220763" cy="6915572"/>
          </a:xfrm>
          <a:prstGeom prst="rect">
            <a:avLst/>
          </a:prstGeom>
          <a:gradFill>
            <a:gsLst>
              <a:gs pos="21000">
                <a:schemeClr val="accent6"/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step_into_NHS_P_PP_icons_words_kids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9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ircle_background-01-01.png"/>
          <p:cNvPicPr>
            <a:picLocks noChangeAspect="1"/>
          </p:cNvPicPr>
          <p:nvPr userDrawn="1"/>
        </p:nvPicPr>
        <p:blipFill>
          <a:blip r:embed="rId3" cstate="print">
            <a:alphaModFix amt="49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0" y="-50225"/>
            <a:ext cx="9211165" cy="6922181"/>
          </a:xfrm>
          <a:prstGeom prst="rect">
            <a:avLst/>
          </a:prstGeom>
        </p:spPr>
      </p:pic>
      <p:pic>
        <p:nvPicPr>
          <p:cNvPr id="8" name="Picture 7" descr="step_into_NHS_P_PP_icons_words_kids_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06" y="94826"/>
            <a:ext cx="3352188" cy="1741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2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9144001" cy="1465459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379"/>
            <a:ext cx="8229600" cy="438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</a:t>
            </a:r>
          </a:p>
        </p:txBody>
      </p:sp>
      <p:pic>
        <p:nvPicPr>
          <p:cNvPr id="9" name="Picture 8" descr="step_into_NHS_P_PP_icons_words_kids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Working in the NHS</a:t>
            </a:r>
          </a:p>
        </p:txBody>
      </p:sp>
    </p:spTree>
    <p:extLst>
      <p:ext uri="{BB962C8B-B14F-4D97-AF65-F5344CB8AC3E}">
        <p14:creationId xmlns:p14="http://schemas.microsoft.com/office/powerpoint/2010/main" val="3154181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268760"/>
            <a:ext cx="9144000" cy="12961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5F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Some jobs in the community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919608"/>
              </p:ext>
            </p:extLst>
          </p:nvPr>
        </p:nvGraphicFramePr>
        <p:xfrm>
          <a:off x="683568" y="1988840"/>
          <a:ext cx="8136904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1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Workplace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Which jobs?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Office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s of a large company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baseline="0" dirty="0">
                          <a:latin typeface="Arial" pitchFamily="34" charset="0"/>
                          <a:cs typeface="Arial" pitchFamily="34" charset="0"/>
                        </a:rPr>
                        <a:t>IT staff: </a:t>
                      </a:r>
                      <a:r>
                        <a:rPr lang="en-GB" sz="22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sets up and looks after the office computer system</a:t>
                      </a:r>
                    </a:p>
                    <a:p>
                      <a:r>
                        <a:rPr lang="en-GB" sz="2200" b="1" baseline="0" dirty="0">
                          <a:latin typeface="Arial" pitchFamily="34" charset="0"/>
                          <a:cs typeface="Arial" pitchFamily="34" charset="0"/>
                        </a:rPr>
                        <a:t>Personal assistant: </a:t>
                      </a:r>
                      <a:r>
                        <a:rPr lang="en-GB" sz="22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helps the managers organise their day </a:t>
                      </a:r>
                    </a:p>
                    <a:p>
                      <a:r>
                        <a:rPr lang="en-GB" sz="2200" b="1" baseline="0" dirty="0">
                          <a:latin typeface="Arial" pitchFamily="34" charset="0"/>
                          <a:cs typeface="Arial" pitchFamily="34" charset="0"/>
                        </a:rPr>
                        <a:t>Facilities manager: </a:t>
                      </a:r>
                      <a:r>
                        <a:rPr lang="en-GB" sz="22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helps look after the building and ensures smooth running of things like the heating and lighting </a:t>
                      </a:r>
                    </a:p>
                    <a:p>
                      <a:r>
                        <a:rPr lang="en-GB" sz="2200" b="1" baseline="0" dirty="0">
                          <a:latin typeface="Arial" pitchFamily="34" charset="0"/>
                          <a:cs typeface="Arial" pitchFamily="34" charset="0"/>
                        </a:rPr>
                        <a:t>Accountant: </a:t>
                      </a:r>
                      <a:r>
                        <a:rPr lang="en-GB" sz="22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looks after the company's money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 descr="step_into_NHS_P_PP_icons_Amb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7" name="Picture 6" descr="step_into_NHS_P_PP_icons_Amb_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8" name="Picture 7" descr="step_into_NHS_P_PP_icons_Amb_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9" name="Picture 8" descr="step_into_NHS_P_PP_icons_Amb_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0" name="Picture 9" descr="step_into_NHS_P_PP_icons_Amb_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474840" cy="3502293"/>
          </a:xfrm>
        </p:spPr>
        <p:txBody>
          <a:bodyPr/>
          <a:lstStyle/>
          <a:p>
            <a:r>
              <a:rPr lang="en-GB">
                <a:latin typeface="Arial" pitchFamily="34" charset="0"/>
                <a:cs typeface="Arial" pitchFamily="34" charset="0"/>
              </a:rPr>
              <a:t>Which of these jobs do you think you can do for the NHS?</a:t>
            </a:r>
          </a:p>
          <a:p>
            <a:endParaRPr lang="en-GB">
              <a:latin typeface="Arial" pitchFamily="34" charset="0"/>
              <a:cs typeface="Arial" pitchFamily="34" charset="0"/>
            </a:endParaRPr>
          </a:p>
          <a:p>
            <a:r>
              <a:rPr lang="en-GB">
                <a:latin typeface="Arial" pitchFamily="34" charset="0"/>
                <a:cs typeface="Arial" pitchFamily="34" charset="0"/>
              </a:rPr>
              <a:t>Where do you think you work if you have a job working for the NHS?</a:t>
            </a:r>
          </a:p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427984" y="3068960"/>
            <a:ext cx="4692750" cy="3816000"/>
            <a:chOff x="5073469" y="3792077"/>
            <a:chExt cx="3522653" cy="2864508"/>
          </a:xfrm>
        </p:grpSpPr>
        <p:grpSp>
          <p:nvGrpSpPr>
            <p:cNvPr id="8" name="Group 7"/>
            <p:cNvGrpSpPr/>
            <p:nvPr/>
          </p:nvGrpSpPr>
          <p:grpSpPr>
            <a:xfrm>
              <a:off x="5073469" y="3792077"/>
              <a:ext cx="2733791" cy="2864508"/>
              <a:chOff x="5073469" y="3792077"/>
              <a:chExt cx="2733791" cy="286450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3469" y="3982274"/>
                <a:ext cx="1422706" cy="25505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2058" y="3792077"/>
                <a:ext cx="1535202" cy="286450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123" y="4206971"/>
              <a:ext cx="1071999" cy="2403570"/>
            </a:xfrm>
            <a:prstGeom prst="rect">
              <a:avLst/>
            </a:prstGeom>
          </p:spPr>
        </p:pic>
      </p:grp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6491064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Community job search</a:t>
            </a:r>
          </a:p>
        </p:txBody>
      </p:sp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0" y="1484784"/>
            <a:ext cx="9144000" cy="4032448"/>
          </a:xfrm>
          <a:prstGeom prst="rect">
            <a:avLst/>
          </a:prstGeom>
        </p:spPr>
        <p:txBody>
          <a:bodyPr anchor="t"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32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You can do all of these jobs for the NHS!</a:t>
            </a:r>
          </a:p>
          <a:p>
            <a:pPr algn="ctr">
              <a:buNone/>
            </a:pPr>
            <a:endParaRPr lang="en-GB" sz="140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sz="2200" b="1">
                <a:latin typeface="Arial" pitchFamily="34" charset="0"/>
                <a:cs typeface="Arial" pitchFamily="34" charset="0"/>
              </a:rPr>
              <a:t>If you work for the NHS, you can work in: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A hospital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a surgery or clinic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the community 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an ambulance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an office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a laboratory 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a patient’s own home</a:t>
            </a:r>
          </a:p>
          <a:p>
            <a:pPr algn="ctr">
              <a:buNone/>
            </a:pPr>
            <a:endParaRPr lang="en-GB" sz="140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32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There are more than 350 jobs in the NHS!</a:t>
            </a: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9"/>
            <a:ext cx="8363272" cy="23042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lvl="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623870"/>
            <a:ext cx="4474840" cy="3502293"/>
          </a:xfrm>
        </p:spPr>
        <p:txBody>
          <a:bodyPr>
            <a:normAutofit lnSpcReduction="10000"/>
          </a:bodyPr>
          <a:lstStyle/>
          <a:p>
            <a:r>
              <a:rPr lang="en-GB" b="1">
                <a:latin typeface="Arial" pitchFamily="34" charset="0"/>
                <a:cs typeface="Arial" pitchFamily="34" charset="0"/>
              </a:rPr>
              <a:t>What jobs do your family or friends do in the community? </a:t>
            </a:r>
          </a:p>
          <a:p>
            <a:pPr lvl="1">
              <a:buClr>
                <a:srgbClr val="095FC3"/>
              </a:buClr>
            </a:pPr>
            <a:r>
              <a:rPr lang="en-GB">
                <a:latin typeface="Arial" pitchFamily="34" charset="0"/>
                <a:cs typeface="Arial" pitchFamily="34" charset="0"/>
              </a:rPr>
              <a:t>Complete a job card for someone you know</a:t>
            </a:r>
          </a:p>
          <a:p>
            <a:pPr lvl="1">
              <a:buClr>
                <a:srgbClr val="095FC3"/>
              </a:buClr>
            </a:pPr>
            <a:r>
              <a:rPr lang="en-GB">
                <a:latin typeface="Arial" pitchFamily="34" charset="0"/>
                <a:cs typeface="Arial" pitchFamily="34" charset="0"/>
              </a:rPr>
              <a:t>Do they work for the NHS?</a:t>
            </a:r>
          </a:p>
          <a:p>
            <a:pPr lvl="1">
              <a:buClr>
                <a:srgbClr val="095FC3"/>
              </a:buClr>
            </a:pPr>
            <a:r>
              <a:rPr lang="en-GB">
                <a:latin typeface="Arial" pitchFamily="34" charset="0"/>
                <a:cs typeface="Arial" pitchFamily="34" charset="0"/>
              </a:rPr>
              <a:t>If not, could they do their job for the NHS?</a:t>
            </a:r>
          </a:p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1616260"/>
            <a:ext cx="4680520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Homework activity</a:t>
            </a:r>
          </a:p>
        </p:txBody>
      </p:sp>
      <p:pic>
        <p:nvPicPr>
          <p:cNvPr id="4" name="Picture 3" descr="Job card workshe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28800"/>
            <a:ext cx="3542564" cy="5013176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the hot seat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539552" y="3444378"/>
            <a:ext cx="8208912" cy="17526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</a:pPr>
            <a:r>
              <a:rPr lang="en-GB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Let’s talk to some people from the community and the NHS. </a:t>
            </a:r>
          </a:p>
          <a:p>
            <a:pPr marL="342900" indent="-342900" algn="ctr" defTabSz="457200">
              <a:spcBef>
                <a:spcPct val="20000"/>
              </a:spcBef>
            </a:pPr>
            <a:r>
              <a:rPr lang="en-GB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Interviews are a good way of finding out what a job is really like.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268760"/>
            <a:ext cx="9144000" cy="864096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Example questions</a:t>
            </a:r>
          </a:p>
        </p:txBody>
      </p:sp>
      <p:pic>
        <p:nvPicPr>
          <p:cNvPr id="4" name="Picture 3" descr="step_into_NHS_P_PP_icons_Amb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7" name="Picture 6" descr="step_into_NHS_P_PP_icons_Amb_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8" name="Picture 7" descr="step_into_NHS_P_PP_icons_Amb_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9" name="Picture 8" descr="step_into_NHS_P_PP_icons_Amb_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0" name="Picture 9" descr="step_into_NHS_P_PP_icons_Amb_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2060848"/>
            <a:ext cx="8229600" cy="374441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do?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Why did you choose this job?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do in a normal day?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What’s the best bit about your job?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 there anything that has surprised you?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need to be good at to do </a:t>
            </a:r>
            <a:r>
              <a:rPr lang="en-GB" sz="3100">
                <a:latin typeface="Arial" pitchFamily="34" charset="0"/>
                <a:cs typeface="Arial" pitchFamily="34" charset="0"/>
              </a:rPr>
              <a:t>the job</a:t>
            </a: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did you need to learn?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Did you have to overcome any barriers? If so, how did you do </a:t>
            </a:r>
            <a:r>
              <a:rPr lang="en-GB" sz="3100">
                <a:latin typeface="Arial" pitchFamily="34" charset="0"/>
                <a:cs typeface="Arial" pitchFamily="34" charset="0"/>
              </a:rPr>
              <a:t>this</a:t>
            </a: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would you say to someone considering this job?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Sophie’s story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187624" y="3444378"/>
            <a:ext cx="6696744" cy="17526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Who does Sophie meet from the NHS and how do they help her?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67544" y="1484784"/>
            <a:ext cx="8208912" cy="4032448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Sophie’s story</a:t>
            </a:r>
          </a:p>
          <a:p>
            <a:pPr algn="ctr" defTabSz="457200">
              <a:spcBef>
                <a:spcPct val="0"/>
              </a:spcBef>
              <a:defRPr/>
            </a:pPr>
            <a:endParaRPr lang="en-US" sz="1400" b="1" dirty="0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What’s the problem?</a:t>
            </a:r>
          </a:p>
          <a:p>
            <a:pPr algn="ctr">
              <a:buNone/>
            </a:pPr>
            <a:endParaRPr lang="en-GB" sz="1000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Sophie loves playing football. A bad tackle turns her leg into a balloon. It really hurts! Her mum calls for an ambulance and the </a:t>
            </a:r>
            <a:r>
              <a:rPr lang="en-GB" sz="2800" b="1" dirty="0">
                <a:latin typeface="Arial" pitchFamily="34" charset="0"/>
                <a:cs typeface="Arial" pitchFamily="34" charset="0"/>
              </a:rPr>
              <a:t>paramedic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 takes a look. She then takes Sophie to A&amp;E.</a:t>
            </a:r>
          </a:p>
          <a:p>
            <a:pPr algn="ctr"/>
            <a:endParaRPr lang="en-GB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 dirty="0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 dirty="0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 dirty="0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9"/>
            <a:ext cx="8363272" cy="23042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6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2800">
              <a:solidFill>
                <a:prstClr val="black"/>
              </a:solidFill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4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474840" cy="3829466"/>
          </a:xfrm>
        </p:spPr>
        <p:txBody>
          <a:bodyPr>
            <a:normAutofit lnSpcReduction="10000"/>
          </a:bodyPr>
          <a:lstStyle/>
          <a:p>
            <a:r>
              <a:rPr lang="en-GB" sz="3000" dirty="0">
                <a:latin typeface="Arial" pitchFamily="34" charset="0"/>
                <a:cs typeface="Arial" pitchFamily="34" charset="0"/>
              </a:rPr>
              <a:t>How many different people working in the NHS help Sophie?</a:t>
            </a:r>
          </a:p>
          <a:p>
            <a:endParaRPr lang="en-GB" sz="3000" dirty="0">
              <a:latin typeface="Arial" pitchFamily="34" charset="0"/>
              <a:cs typeface="Arial" pitchFamily="34" charset="0"/>
            </a:endParaRPr>
          </a:p>
          <a:p>
            <a:r>
              <a:rPr lang="en-GB" sz="3000" dirty="0">
                <a:latin typeface="Arial" pitchFamily="34" charset="0"/>
                <a:cs typeface="Arial" pitchFamily="34" charset="0"/>
              </a:rPr>
              <a:t>As you hear Sophie’s story, are there any jobs that sound interesting to you?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6491064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Sophie’s story</a:t>
            </a:r>
          </a:p>
        </p:txBody>
      </p:sp>
      <p:pic>
        <p:nvPicPr>
          <p:cNvPr id="2" name="Picture 1" descr="Sophie story car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56792"/>
            <a:ext cx="3600400" cy="509502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8184" y="2132856"/>
            <a:ext cx="2808312" cy="432048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/>
              <a:t>Sophie arrives at A&amp;E and a helpful </a:t>
            </a:r>
            <a:r>
              <a:rPr lang="en-GB" b="1">
                <a:solidFill>
                  <a:srgbClr val="095FC3"/>
                </a:solidFill>
              </a:rPr>
              <a:t>porter</a:t>
            </a:r>
            <a:r>
              <a:rPr lang="en-GB"/>
              <a:t> brings her in from the ambulance. The </a:t>
            </a:r>
            <a:r>
              <a:rPr lang="en-GB" b="1">
                <a:solidFill>
                  <a:srgbClr val="095FC3"/>
                </a:solidFill>
              </a:rPr>
              <a:t>receptionist</a:t>
            </a:r>
            <a:r>
              <a:rPr lang="en-GB"/>
              <a:t> smiles and registers her. Then a </a:t>
            </a:r>
            <a:r>
              <a:rPr lang="en-GB" b="1">
                <a:solidFill>
                  <a:srgbClr val="095FC3"/>
                </a:solidFill>
              </a:rPr>
              <a:t>triage nurse</a:t>
            </a:r>
            <a:r>
              <a:rPr lang="en-GB"/>
              <a:t> assesses her leg and asks how she's feeling –  "</a:t>
            </a:r>
            <a:r>
              <a:rPr lang="en-GB" i="1"/>
              <a:t>A little dizzy to be honest.“</a:t>
            </a:r>
          </a:p>
          <a:p>
            <a:pPr>
              <a:buNone/>
            </a:pPr>
            <a:endParaRPr lang="en-GB"/>
          </a:p>
          <a:p>
            <a:pPr>
              <a:buNone/>
            </a:pPr>
            <a:r>
              <a:rPr lang="en-GB"/>
              <a:t>	Sophie sees an </a:t>
            </a:r>
            <a:r>
              <a:rPr lang="en-GB" b="1">
                <a:solidFill>
                  <a:srgbClr val="095FC3"/>
                </a:solidFill>
              </a:rPr>
              <a:t>A&amp;E doctor</a:t>
            </a:r>
            <a:r>
              <a:rPr lang="en-GB">
                <a:solidFill>
                  <a:srgbClr val="095FC3"/>
                </a:solidFill>
              </a:rPr>
              <a:t> </a:t>
            </a:r>
            <a:r>
              <a:rPr lang="en-GB"/>
              <a:t>who thinks it's broken. No wonder it's painful!</a:t>
            </a:r>
          </a:p>
          <a:p>
            <a:endParaRPr lang="en-US"/>
          </a:p>
        </p:txBody>
      </p:sp>
      <p:pic>
        <p:nvPicPr>
          <p:cNvPr id="2" name="Picture 1" descr="Sophie 1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6069068" cy="4292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393612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95FC3"/>
                </a:solidFill>
              </a:rPr>
              <a:t>Accident and emergency (A&amp;E) department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623870"/>
            <a:ext cx="4906888" cy="350229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sz="3200" dirty="0">
                <a:latin typeface="Arial" pitchFamily="34" charset="0"/>
                <a:cs typeface="Arial" pitchFamily="34" charset="0"/>
              </a:rPr>
              <a:t>You will be able to identify different jobs in the community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latin typeface="Arial" pitchFamily="34" charset="0"/>
                <a:cs typeface="Arial" pitchFamily="34" charset="0"/>
              </a:rPr>
              <a:t>You will be able to describe a range of jobs in the NHS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latin typeface="Arial" pitchFamily="34" charset="0"/>
                <a:cs typeface="Arial" pitchFamily="34" charset="0"/>
              </a:rPr>
              <a:t>You will be able to describe some of the skills and qualities that different jobs need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5194920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What will you learn?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917" y="1412776"/>
            <a:ext cx="338837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6176" y="2132856"/>
            <a:ext cx="2880320" cy="472514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 sz="3600"/>
              <a:t>She needs an x-ray. The </a:t>
            </a:r>
            <a:r>
              <a:rPr lang="en-GB" sz="3600" b="1">
                <a:solidFill>
                  <a:srgbClr val="095FC3"/>
                </a:solidFill>
              </a:rPr>
              <a:t>porter</a:t>
            </a:r>
            <a:r>
              <a:rPr lang="en-GB" sz="3600" b="1"/>
              <a:t> </a:t>
            </a:r>
            <a:r>
              <a:rPr lang="en-GB" sz="3600"/>
              <a:t>wheels her to the </a:t>
            </a:r>
            <a:r>
              <a:rPr lang="en-GB" sz="3600" b="1">
                <a:solidFill>
                  <a:srgbClr val="095FC3"/>
                </a:solidFill>
              </a:rPr>
              <a:t>diagnostic</a:t>
            </a:r>
            <a:r>
              <a:rPr lang="en-GB" sz="3600">
                <a:solidFill>
                  <a:srgbClr val="095FC3"/>
                </a:solidFill>
              </a:rPr>
              <a:t> </a:t>
            </a:r>
            <a:r>
              <a:rPr lang="en-GB" sz="3600" b="1">
                <a:solidFill>
                  <a:srgbClr val="095FC3"/>
                </a:solidFill>
              </a:rPr>
              <a:t>radiographer</a:t>
            </a:r>
            <a:r>
              <a:rPr lang="en-GB" sz="3600"/>
              <a:t>.</a:t>
            </a:r>
          </a:p>
          <a:p>
            <a:pPr>
              <a:buNone/>
            </a:pPr>
            <a:endParaRPr lang="en-GB" sz="3600"/>
          </a:p>
          <a:p>
            <a:pPr>
              <a:buNone/>
            </a:pPr>
            <a:r>
              <a:rPr lang="en-GB" sz="3600"/>
              <a:t>	It's confirmed – Sophie's leg is broken!</a:t>
            </a:r>
          </a:p>
          <a:p>
            <a:pPr>
              <a:buNone/>
            </a:pPr>
            <a:endParaRPr lang="en-GB" sz="3600"/>
          </a:p>
          <a:p>
            <a:pPr>
              <a:buNone/>
            </a:pPr>
            <a:r>
              <a:rPr lang="en-GB" sz="3600"/>
              <a:t>	A </a:t>
            </a:r>
            <a:r>
              <a:rPr lang="en-GB" sz="3600" b="1">
                <a:solidFill>
                  <a:srgbClr val="095FC3"/>
                </a:solidFill>
              </a:rPr>
              <a:t>children's nurse</a:t>
            </a:r>
            <a:r>
              <a:rPr lang="en-GB" sz="3600">
                <a:solidFill>
                  <a:srgbClr val="095FC3"/>
                </a:solidFill>
              </a:rPr>
              <a:t> </a:t>
            </a:r>
            <a:r>
              <a:rPr lang="en-GB" sz="3600"/>
              <a:t>covers her wound with a dressing. She needs to stay in hospital overnight. The </a:t>
            </a:r>
            <a:r>
              <a:rPr lang="en-GB" sz="3600" b="1">
                <a:solidFill>
                  <a:srgbClr val="095FC3"/>
                </a:solidFill>
              </a:rPr>
              <a:t>porter</a:t>
            </a:r>
            <a:r>
              <a:rPr lang="en-GB" sz="3600">
                <a:solidFill>
                  <a:srgbClr val="095FC3"/>
                </a:solidFill>
              </a:rPr>
              <a:t> </a:t>
            </a:r>
            <a:r>
              <a:rPr lang="en-GB" sz="3600"/>
              <a:t>is back and takes her to the ward.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1520" y="146562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95FC3"/>
                </a:solidFill>
              </a:rPr>
              <a:t>Trip to the x-ray department and back</a:t>
            </a:r>
            <a:endParaRPr lang="en-US" sz="2800"/>
          </a:p>
        </p:txBody>
      </p:sp>
      <p:pic>
        <p:nvPicPr>
          <p:cNvPr id="4" name="Picture 3" descr="Sophie 2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6048672" cy="427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7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36096" y="1772816"/>
            <a:ext cx="3600400" cy="5085184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 sz="4500"/>
              <a:t>The bed looks nothing like the messy one she left in her bedroom this morning! The </a:t>
            </a:r>
            <a:r>
              <a:rPr lang="en-GB" sz="4500" b="1">
                <a:solidFill>
                  <a:srgbClr val="095FC3"/>
                </a:solidFill>
              </a:rPr>
              <a:t>housekeeper</a:t>
            </a:r>
            <a:r>
              <a:rPr lang="en-GB" sz="4500"/>
              <a:t> has ensured it is perfectly made using the clean sheets the </a:t>
            </a:r>
            <a:r>
              <a:rPr lang="en-GB" sz="4500" b="1">
                <a:solidFill>
                  <a:srgbClr val="095FC3"/>
                </a:solidFill>
              </a:rPr>
              <a:t>laundry assistant</a:t>
            </a:r>
            <a:r>
              <a:rPr lang="en-GB" sz="4500">
                <a:solidFill>
                  <a:srgbClr val="095FC3"/>
                </a:solidFill>
              </a:rPr>
              <a:t> </a:t>
            </a:r>
            <a:r>
              <a:rPr lang="en-GB" sz="4500"/>
              <a:t>dropped off earlier.</a:t>
            </a:r>
          </a:p>
          <a:p>
            <a:pPr>
              <a:buNone/>
            </a:pPr>
            <a:endParaRPr lang="en-GB" sz="4500"/>
          </a:p>
          <a:p>
            <a:pPr>
              <a:buNone/>
            </a:pPr>
            <a:r>
              <a:rPr lang="en-GB" sz="4500"/>
              <a:t>	The </a:t>
            </a:r>
            <a:r>
              <a:rPr lang="en-GB" sz="4500" b="1">
                <a:solidFill>
                  <a:srgbClr val="095FC3"/>
                </a:solidFill>
              </a:rPr>
              <a:t>healthcare assistant</a:t>
            </a:r>
            <a:r>
              <a:rPr lang="en-GB" sz="4500">
                <a:solidFill>
                  <a:srgbClr val="095FC3"/>
                </a:solidFill>
              </a:rPr>
              <a:t> </a:t>
            </a:r>
            <a:r>
              <a:rPr lang="en-GB" sz="4500"/>
              <a:t>makes Sophie comfortable and the </a:t>
            </a:r>
            <a:r>
              <a:rPr lang="en-GB" sz="4500" b="1">
                <a:solidFill>
                  <a:srgbClr val="095FC3"/>
                </a:solidFill>
              </a:rPr>
              <a:t>children's nurse </a:t>
            </a:r>
            <a:r>
              <a:rPr lang="en-GB" sz="4500"/>
              <a:t>gives her some medicine for the pain.</a:t>
            </a:r>
          </a:p>
          <a:p>
            <a:pPr>
              <a:buNone/>
            </a:pPr>
            <a:endParaRPr lang="en-GB" sz="4500"/>
          </a:p>
          <a:p>
            <a:pPr>
              <a:buNone/>
            </a:pPr>
            <a:r>
              <a:rPr lang="en-GB" sz="4500"/>
              <a:t>	The food arrives and </a:t>
            </a:r>
            <a:r>
              <a:rPr lang="en-GB" sz="4500" i="1"/>
              <a:t>"It's better than dad's cooking," </a:t>
            </a:r>
            <a:r>
              <a:rPr lang="en-GB" sz="4500"/>
              <a:t>thinks Sophie, and he's the best cook in their house! The </a:t>
            </a:r>
            <a:r>
              <a:rPr lang="en-GB" sz="4500" b="1">
                <a:solidFill>
                  <a:srgbClr val="095FC3"/>
                </a:solidFill>
              </a:rPr>
              <a:t>chef</a:t>
            </a:r>
            <a:r>
              <a:rPr lang="en-GB" sz="4500">
                <a:solidFill>
                  <a:srgbClr val="095FC3"/>
                </a:solidFill>
              </a:rPr>
              <a:t> </a:t>
            </a:r>
            <a:r>
              <a:rPr lang="en-GB" sz="4500"/>
              <a:t>must be good because she carries on eating even after hearing she needs an operation.</a:t>
            </a:r>
          </a:p>
          <a:p>
            <a:endParaRPr lang="en-US" sz="4500"/>
          </a:p>
          <a:p>
            <a:endParaRPr lang="en-US" sz="4500"/>
          </a:p>
        </p:txBody>
      </p:sp>
      <p:sp>
        <p:nvSpPr>
          <p:cNvPr id="5" name="TextBox 4"/>
          <p:cNvSpPr txBox="1"/>
          <p:nvPr/>
        </p:nvSpPr>
        <p:spPr>
          <a:xfrm>
            <a:off x="179512" y="1609636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95FC3"/>
                </a:solidFill>
              </a:rPr>
              <a:t>On the ward </a:t>
            </a:r>
            <a:endParaRPr lang="en-US" sz="2800"/>
          </a:p>
        </p:txBody>
      </p:sp>
      <p:pic>
        <p:nvPicPr>
          <p:cNvPr id="6" name="Picture 5" descr="Sophie 4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539608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52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8224" y="2060848"/>
            <a:ext cx="2448272" cy="36004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 sz="2900"/>
              <a:t>A </a:t>
            </a:r>
            <a:r>
              <a:rPr lang="en-GB" sz="2900" b="1">
                <a:solidFill>
                  <a:srgbClr val="095FC3"/>
                </a:solidFill>
              </a:rPr>
              <a:t>phlebotomist </a:t>
            </a:r>
            <a:r>
              <a:rPr lang="en-GB" sz="2900"/>
              <a:t>comes to take some blood. It's really not </a:t>
            </a:r>
            <a:r>
              <a:rPr lang="en-GB" sz="2900" i="1"/>
              <a:t>that </a:t>
            </a:r>
            <a:r>
              <a:rPr lang="en-GB" sz="2900"/>
              <a:t>bad!</a:t>
            </a:r>
          </a:p>
          <a:p>
            <a:pPr>
              <a:buNone/>
            </a:pPr>
            <a:endParaRPr lang="en-GB" sz="2900"/>
          </a:p>
          <a:p>
            <a:pPr>
              <a:buNone/>
            </a:pPr>
            <a:r>
              <a:rPr lang="en-GB" sz="2900"/>
              <a:t>	The blood is then tested by a </a:t>
            </a:r>
            <a:r>
              <a:rPr lang="en-GB" sz="2900" b="1">
                <a:solidFill>
                  <a:srgbClr val="095FC3"/>
                </a:solidFill>
              </a:rPr>
              <a:t>biomedical scientist</a:t>
            </a:r>
            <a:r>
              <a:rPr lang="en-GB" sz="2900">
                <a:solidFill>
                  <a:srgbClr val="095FC3"/>
                </a:solidFill>
              </a:rPr>
              <a:t> </a:t>
            </a:r>
            <a:r>
              <a:rPr lang="en-GB" sz="2900"/>
              <a:t>to check she is okay to have the operation.</a:t>
            </a:r>
          </a:p>
          <a:p>
            <a:endParaRPr lang="en-US" sz="2900"/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1393612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95FC3"/>
                </a:solidFill>
              </a:rPr>
              <a:t>In the laboratory</a:t>
            </a:r>
            <a:endParaRPr lang="en-US" sz="2800"/>
          </a:p>
        </p:txBody>
      </p:sp>
      <p:pic>
        <p:nvPicPr>
          <p:cNvPr id="6" name="Picture 5" descr="Sophie 3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6552728" cy="463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39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2144" y="2177480"/>
            <a:ext cx="3024336" cy="468052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 sz="2900"/>
              <a:t>A few hours later, a team of people greet her in the operating theatre. Sophie can't believe they are all there for her! There's a </a:t>
            </a:r>
            <a:r>
              <a:rPr lang="en-GB" sz="2900" b="1">
                <a:solidFill>
                  <a:srgbClr val="095FC3"/>
                </a:solidFill>
              </a:rPr>
              <a:t>surgeon</a:t>
            </a:r>
            <a:r>
              <a:rPr lang="en-GB" sz="2900">
                <a:solidFill>
                  <a:srgbClr val="095FC3"/>
                </a:solidFill>
              </a:rPr>
              <a:t>, </a:t>
            </a:r>
            <a:r>
              <a:rPr lang="en-GB" sz="2900" b="1">
                <a:solidFill>
                  <a:srgbClr val="095FC3"/>
                </a:solidFill>
              </a:rPr>
              <a:t>anaesthetist</a:t>
            </a:r>
            <a:r>
              <a:rPr lang="en-GB" sz="2900">
                <a:solidFill>
                  <a:srgbClr val="095FC3"/>
                </a:solidFill>
              </a:rPr>
              <a:t>, </a:t>
            </a:r>
            <a:r>
              <a:rPr lang="en-GB" sz="2900" b="1">
                <a:solidFill>
                  <a:srgbClr val="095FC3"/>
                </a:solidFill>
              </a:rPr>
              <a:t>theatre nurse</a:t>
            </a:r>
            <a:r>
              <a:rPr lang="en-GB" sz="2900">
                <a:solidFill>
                  <a:srgbClr val="095FC3"/>
                </a:solidFill>
              </a:rPr>
              <a:t> </a:t>
            </a:r>
            <a:r>
              <a:rPr lang="en-GB" sz="2900"/>
              <a:t>and </a:t>
            </a:r>
            <a:r>
              <a:rPr lang="en-GB" sz="2900" b="1">
                <a:solidFill>
                  <a:srgbClr val="095FC3"/>
                </a:solidFill>
              </a:rPr>
              <a:t>operating department practitioner</a:t>
            </a:r>
            <a:r>
              <a:rPr lang="en-GB" sz="2900"/>
              <a:t>. They all do different things.</a:t>
            </a:r>
          </a:p>
          <a:p>
            <a:pPr>
              <a:buNone/>
            </a:pPr>
            <a:endParaRPr lang="en-GB" sz="2900"/>
          </a:p>
          <a:p>
            <a:pPr>
              <a:buNone/>
            </a:pPr>
            <a:r>
              <a:rPr lang="en-GB" sz="2900"/>
              <a:t>	After the operation, an </a:t>
            </a:r>
            <a:r>
              <a:rPr lang="en-GB" sz="2900" b="1">
                <a:solidFill>
                  <a:srgbClr val="095FC3"/>
                </a:solidFill>
              </a:rPr>
              <a:t>orthopaedic practitioner </a:t>
            </a:r>
            <a:r>
              <a:rPr lang="en-GB" sz="2900"/>
              <a:t>puts a plaster cast on her leg. That will keep everything in place while it heals. Sophie can't wait for friends to decorate it.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1520" y="1496978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800" b="1">
                <a:solidFill>
                  <a:srgbClr val="095FC3"/>
                </a:solidFill>
              </a:rPr>
              <a:t>The operating theatre</a:t>
            </a:r>
          </a:p>
          <a:p>
            <a:pPr>
              <a:buNone/>
            </a:pPr>
            <a:endParaRPr lang="en-GB" sz="1200">
              <a:solidFill>
                <a:srgbClr val="095FC3"/>
              </a:solidFill>
            </a:endParaRPr>
          </a:p>
        </p:txBody>
      </p:sp>
      <p:pic>
        <p:nvPicPr>
          <p:cNvPr id="2" name="Picture 1" descr="Sophie 5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204864"/>
            <a:ext cx="5987043" cy="423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88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00192" y="2060848"/>
            <a:ext cx="2664296" cy="468052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 sz="3600"/>
              <a:t>When the </a:t>
            </a:r>
            <a:r>
              <a:rPr lang="en-GB" sz="3600" b="1">
                <a:solidFill>
                  <a:srgbClr val="095FC3"/>
                </a:solidFill>
              </a:rPr>
              <a:t>surgeon</a:t>
            </a:r>
            <a:r>
              <a:rPr lang="en-GB" sz="3600"/>
              <a:t> is happy for Sophie to leave, the </a:t>
            </a:r>
            <a:r>
              <a:rPr lang="en-GB" sz="3600" b="1">
                <a:solidFill>
                  <a:srgbClr val="095FC3"/>
                </a:solidFill>
              </a:rPr>
              <a:t>hospital</a:t>
            </a:r>
            <a:r>
              <a:rPr lang="en-GB" sz="3600">
                <a:solidFill>
                  <a:srgbClr val="095FC3"/>
                </a:solidFill>
              </a:rPr>
              <a:t> </a:t>
            </a:r>
            <a:r>
              <a:rPr lang="en-GB" sz="3600" b="1">
                <a:solidFill>
                  <a:srgbClr val="095FC3"/>
                </a:solidFill>
              </a:rPr>
              <a:t>pharmacist</a:t>
            </a:r>
            <a:r>
              <a:rPr lang="en-GB" sz="3600">
                <a:solidFill>
                  <a:srgbClr val="095FC3"/>
                </a:solidFill>
              </a:rPr>
              <a:t> </a:t>
            </a:r>
            <a:r>
              <a:rPr lang="en-GB" sz="3600"/>
              <a:t>prepares her medicine. Then the</a:t>
            </a:r>
            <a:r>
              <a:rPr lang="en-GB" sz="3600" b="1"/>
              <a:t> </a:t>
            </a:r>
            <a:r>
              <a:rPr lang="en-GB" sz="3600" b="1">
                <a:solidFill>
                  <a:srgbClr val="095FC3"/>
                </a:solidFill>
              </a:rPr>
              <a:t>patient transport services </a:t>
            </a:r>
            <a:r>
              <a:rPr lang="en-GB" sz="3600"/>
              <a:t>drive her home.</a:t>
            </a:r>
          </a:p>
          <a:p>
            <a:pPr>
              <a:buNone/>
            </a:pPr>
            <a:endParaRPr lang="en-GB" sz="3600"/>
          </a:p>
          <a:p>
            <a:pPr>
              <a:buNone/>
            </a:pPr>
            <a:r>
              <a:rPr lang="en-GB" sz="3600"/>
              <a:t>	She has to go back two weeks later for a check-up. Then a few weeks after that a </a:t>
            </a:r>
            <a:r>
              <a:rPr lang="en-GB" sz="3600" b="1">
                <a:solidFill>
                  <a:srgbClr val="095FC3"/>
                </a:solidFill>
              </a:rPr>
              <a:t>physiotherapist</a:t>
            </a:r>
            <a:r>
              <a:rPr lang="en-GB" sz="3600"/>
              <a:t> suggests some exercises to make her leg strong again. </a:t>
            </a:r>
          </a:p>
          <a:p>
            <a:endParaRPr lang="en-US" sz="3600"/>
          </a:p>
          <a:p>
            <a:endParaRPr lang="en-US" sz="2900"/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146562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95FC3"/>
                </a:solidFill>
              </a:rPr>
              <a:t>Recovery</a:t>
            </a:r>
            <a:endParaRPr lang="en-US" sz="2800"/>
          </a:p>
        </p:txBody>
      </p:sp>
      <p:pic>
        <p:nvPicPr>
          <p:cNvPr id="2" name="Picture 1" descr="Sophie 6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6264696" cy="443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26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67544" y="1412776"/>
            <a:ext cx="8424936" cy="4032448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Result!</a:t>
            </a:r>
          </a:p>
          <a:p>
            <a:pPr algn="ctr" defTabSz="457200">
              <a:spcBef>
                <a:spcPct val="0"/>
              </a:spcBef>
              <a:defRPr/>
            </a:pPr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1000" b="1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/>
              <a:t>Sophie recovers well and gets picked for the football team at school!</a:t>
            </a:r>
          </a:p>
          <a:p>
            <a:pPr algn="ctr"/>
            <a:endParaRPr lang="en-GB" sz="2800"/>
          </a:p>
          <a:p>
            <a:pPr algn="ctr"/>
            <a:r>
              <a:rPr lang="en-GB" sz="2800"/>
              <a:t>There are a lot of people she wants to thank at the NHS!</a:t>
            </a:r>
          </a:p>
          <a:p>
            <a:pPr algn="ctr"/>
            <a:endParaRPr lang="en-GB" sz="2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Explore over 350 jobs in the NHS.                           What would you be?</a:t>
            </a:r>
          </a:p>
          <a:p>
            <a:pPr algn="ctr"/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9"/>
            <a:ext cx="8363272" cy="23042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6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2800">
              <a:solidFill>
                <a:prstClr val="black"/>
              </a:solidFill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4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Ajay’s story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187624" y="3444378"/>
            <a:ext cx="6696744" cy="17526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Who does Ajay meet from the NHS and how do they help him?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67544" y="1484784"/>
            <a:ext cx="8208912" cy="4032448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Ajay’s story</a:t>
            </a:r>
          </a:p>
          <a:p>
            <a:pPr algn="ctr" defTabSz="457200">
              <a:spcBef>
                <a:spcPct val="0"/>
              </a:spcBef>
              <a:defRPr/>
            </a:pPr>
            <a:endParaRPr lang="en-US" sz="14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What’s the problem?</a:t>
            </a:r>
          </a:p>
          <a:p>
            <a:pPr algn="ctr"/>
            <a:endParaRPr lang="en-GB" sz="10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sz="2800">
                <a:latin typeface="Arial" pitchFamily="34" charset="0"/>
                <a:cs typeface="Arial" pitchFamily="34" charset="0"/>
              </a:rPr>
              <a:t>Ajay hates too much fussing. He just likes to get on with things. His wife notices he’s put on a bit of weight. Then he starts to get dizzy spells and some double vision. She decides to make an appointment with his </a:t>
            </a:r>
            <a:r>
              <a:rPr lang="en-GB" sz="2800" b="1">
                <a:latin typeface="Arial" pitchFamily="34" charset="0"/>
                <a:cs typeface="Arial" pitchFamily="34" charset="0"/>
              </a:rPr>
              <a:t>GP</a:t>
            </a:r>
            <a:r>
              <a:rPr lang="en-GB" sz="2800">
                <a:latin typeface="Arial" pitchFamily="34" charset="0"/>
                <a:cs typeface="Arial" pitchFamily="34" charset="0"/>
              </a:rPr>
              <a:t> at their local surgery.</a:t>
            </a:r>
          </a:p>
          <a:p>
            <a:pPr algn="ctr"/>
            <a:endParaRPr lang="en-GB" sz="2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9"/>
            <a:ext cx="8363272" cy="23042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6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2800">
              <a:solidFill>
                <a:prstClr val="black"/>
              </a:solidFill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4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474840" cy="3829466"/>
          </a:xfrm>
        </p:spPr>
        <p:txBody>
          <a:bodyPr>
            <a:normAutofit fontScale="92500"/>
          </a:bodyPr>
          <a:lstStyle/>
          <a:p>
            <a:r>
              <a:rPr lang="en-GB" sz="3000">
                <a:latin typeface="Arial" pitchFamily="34" charset="0"/>
                <a:cs typeface="Arial" pitchFamily="34" charset="0"/>
              </a:rPr>
              <a:t>How many different people from the NHS, do you think, help Ajay?</a:t>
            </a:r>
          </a:p>
          <a:p>
            <a:endParaRPr lang="en-GB" sz="3000">
              <a:latin typeface="Arial" pitchFamily="34" charset="0"/>
              <a:cs typeface="Arial" pitchFamily="34" charset="0"/>
            </a:endParaRPr>
          </a:p>
          <a:p>
            <a:r>
              <a:rPr lang="en-GB" sz="3000">
                <a:latin typeface="Arial" pitchFamily="34" charset="0"/>
                <a:cs typeface="Arial" pitchFamily="34" charset="0"/>
              </a:rPr>
              <a:t>As you listen to his story, mark the jobs that you want to find out more about or rank the cards. </a:t>
            </a:r>
          </a:p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6491064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Ajay’s story</a:t>
            </a:r>
          </a:p>
        </p:txBody>
      </p:sp>
      <p:pic>
        <p:nvPicPr>
          <p:cNvPr id="2" name="Picture 1" descr="Step into_Ajay_story_July_2018_Pp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55576"/>
            <a:ext cx="3472330" cy="491378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8064" y="1772816"/>
            <a:ext cx="3826768" cy="47525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sz="3000" b="1">
                <a:solidFill>
                  <a:srgbClr val="095FC3"/>
                </a:solidFill>
              </a:rPr>
              <a:t>	</a:t>
            </a:r>
            <a:r>
              <a:rPr lang="en-GB" b="1">
                <a:solidFill>
                  <a:srgbClr val="095FC3"/>
                </a:solidFill>
              </a:rPr>
              <a:t>At the GP surgery</a:t>
            </a:r>
          </a:p>
          <a:p>
            <a:pPr>
              <a:buNone/>
            </a:pPr>
            <a:endParaRPr lang="en-GB" sz="1500">
              <a:solidFill>
                <a:srgbClr val="095FC3"/>
              </a:solidFill>
            </a:endParaRPr>
          </a:p>
          <a:p>
            <a:pPr>
              <a:buNone/>
            </a:pPr>
            <a:r>
              <a:rPr lang="en-GB"/>
              <a:t> 	</a:t>
            </a:r>
            <a:r>
              <a:rPr lang="en-GB" sz="2400"/>
              <a:t>The </a:t>
            </a:r>
            <a:r>
              <a:rPr lang="en-GB" sz="2400" b="1">
                <a:solidFill>
                  <a:srgbClr val="095FC3"/>
                </a:solidFill>
              </a:rPr>
              <a:t>practice nurse</a:t>
            </a:r>
            <a:r>
              <a:rPr lang="en-GB" sz="2400">
                <a:solidFill>
                  <a:srgbClr val="095FC3"/>
                </a:solidFill>
              </a:rPr>
              <a:t> </a:t>
            </a:r>
            <a:r>
              <a:rPr lang="en-GB" sz="2400"/>
              <a:t>takes some blood. Ajay's wife is squeamish about needles and looks away!</a:t>
            </a:r>
          </a:p>
          <a:p>
            <a:pPr>
              <a:buNone/>
            </a:pPr>
            <a:endParaRPr lang="en-GB" sz="2400"/>
          </a:p>
          <a:p>
            <a:pPr>
              <a:buNone/>
            </a:pPr>
            <a:r>
              <a:rPr lang="en-GB" sz="2400"/>
              <a:t>	The </a:t>
            </a:r>
            <a:r>
              <a:rPr lang="en-GB" sz="2400" b="1">
                <a:solidFill>
                  <a:srgbClr val="095FC3"/>
                </a:solidFill>
              </a:rPr>
              <a:t>receptionist</a:t>
            </a:r>
            <a:r>
              <a:rPr lang="en-GB" sz="2400">
                <a:solidFill>
                  <a:srgbClr val="095FC3"/>
                </a:solidFill>
              </a:rPr>
              <a:t> </a:t>
            </a:r>
            <a:r>
              <a:rPr lang="en-GB" sz="2400"/>
              <a:t>completes all the paperwork and Ajay's blood is sent off to the laboratory.</a:t>
            </a:r>
          </a:p>
          <a:p>
            <a:endParaRPr lang="en-US"/>
          </a:p>
        </p:txBody>
      </p:sp>
      <p:pic>
        <p:nvPicPr>
          <p:cNvPr id="4" name="Picture 3" descr="Frank 1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r="7717"/>
          <a:stretch/>
        </p:blipFill>
        <p:spPr>
          <a:xfrm>
            <a:off x="178757" y="1914636"/>
            <a:ext cx="5257339" cy="425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Community job search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187624" y="3444378"/>
            <a:ext cx="6912768" cy="1752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Investigate</a:t>
            </a:r>
            <a:r>
              <a:rPr kumimoji="0" lang="en-GB" sz="32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this community scene.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How many different jobs can you think of?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0112" y="1772816"/>
            <a:ext cx="3394720" cy="47525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3000" b="1">
                <a:solidFill>
                  <a:srgbClr val="095FC3"/>
                </a:solidFill>
              </a:rPr>
              <a:t>	</a:t>
            </a:r>
            <a:r>
              <a:rPr lang="en-GB" sz="2400" b="1">
                <a:solidFill>
                  <a:srgbClr val="095FC3"/>
                </a:solidFill>
              </a:rPr>
              <a:t>In the laboratory</a:t>
            </a:r>
          </a:p>
          <a:p>
            <a:pPr>
              <a:buNone/>
            </a:pPr>
            <a:endParaRPr lang="en-GB" sz="2400">
              <a:solidFill>
                <a:srgbClr val="095FC3"/>
              </a:solidFill>
            </a:endParaRPr>
          </a:p>
          <a:p>
            <a:pPr>
              <a:buNone/>
            </a:pPr>
            <a:r>
              <a:rPr lang="en-GB" sz="2400"/>
              <a:t>	A </a:t>
            </a:r>
            <a:r>
              <a:rPr lang="en-GB" sz="2400" b="1">
                <a:solidFill>
                  <a:srgbClr val="095FC3"/>
                </a:solidFill>
              </a:rPr>
              <a:t>biomedical scientist </a:t>
            </a:r>
            <a:r>
              <a:rPr lang="en-GB" sz="2400"/>
              <a:t>receives Ajay's blood. High-tech medical equipment is used to test it.</a:t>
            </a:r>
          </a:p>
          <a:p>
            <a:pPr>
              <a:buNone/>
            </a:pPr>
            <a:endParaRPr lang="en-GB" sz="2400"/>
          </a:p>
          <a:p>
            <a:pPr>
              <a:buNone/>
            </a:pPr>
            <a:r>
              <a:rPr lang="en-GB" sz="2400"/>
              <a:t>	What do the tests reveal?</a:t>
            </a:r>
          </a:p>
          <a:p>
            <a:endParaRPr lang="en-US" sz="2600"/>
          </a:p>
        </p:txBody>
      </p:sp>
      <p:pic>
        <p:nvPicPr>
          <p:cNvPr id="7" name="Picture 6" descr="Frank 2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5699012" cy="403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9533" y="1700808"/>
            <a:ext cx="3178696" cy="47525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sz="3000" b="1">
                <a:solidFill>
                  <a:srgbClr val="095FC3"/>
                </a:solidFill>
              </a:rPr>
              <a:t>	</a:t>
            </a:r>
            <a:r>
              <a:rPr lang="en-GB" sz="2400" b="1">
                <a:solidFill>
                  <a:srgbClr val="095FC3"/>
                </a:solidFill>
              </a:rPr>
              <a:t>Health records department </a:t>
            </a:r>
          </a:p>
          <a:p>
            <a:pPr>
              <a:buNone/>
            </a:pPr>
            <a:endParaRPr lang="en-GB" sz="2400">
              <a:solidFill>
                <a:srgbClr val="095FC3"/>
              </a:solidFill>
            </a:endParaRPr>
          </a:p>
          <a:p>
            <a:pPr>
              <a:buNone/>
            </a:pPr>
            <a:r>
              <a:rPr lang="en-GB" sz="2400"/>
              <a:t>	The results come back from the laboratory and the </a:t>
            </a:r>
            <a:r>
              <a:rPr lang="en-GB" sz="2400" b="1">
                <a:solidFill>
                  <a:srgbClr val="095FC3"/>
                </a:solidFill>
              </a:rPr>
              <a:t>health records staff </a:t>
            </a:r>
            <a:r>
              <a:rPr lang="en-GB" sz="2400"/>
              <a:t>update Ajay's information. </a:t>
            </a:r>
          </a:p>
          <a:p>
            <a:pPr>
              <a:buNone/>
            </a:pPr>
            <a:endParaRPr lang="en-GB" sz="2400"/>
          </a:p>
          <a:p>
            <a:pPr>
              <a:buNone/>
            </a:pPr>
            <a:r>
              <a:rPr lang="en-GB" sz="2400"/>
              <a:t>	He has Type 2 diabetes. They let Ajay's GP know.</a:t>
            </a:r>
          </a:p>
          <a:p>
            <a:endParaRPr lang="en-US"/>
          </a:p>
        </p:txBody>
      </p:sp>
      <p:pic>
        <p:nvPicPr>
          <p:cNvPr id="2" name="Picture 1" descr="Frank 3 amend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590514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36096" y="1772816"/>
            <a:ext cx="3538736" cy="47525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sz="3000" b="1">
                <a:solidFill>
                  <a:srgbClr val="095FC3"/>
                </a:solidFill>
              </a:rPr>
              <a:t>	</a:t>
            </a:r>
            <a:r>
              <a:rPr lang="en-GB" sz="2400" b="1">
                <a:solidFill>
                  <a:srgbClr val="095FC3"/>
                </a:solidFill>
              </a:rPr>
              <a:t>The community pharmacist</a:t>
            </a:r>
          </a:p>
          <a:p>
            <a:pPr>
              <a:buNone/>
            </a:pPr>
            <a:endParaRPr lang="en-GB" sz="2400">
              <a:solidFill>
                <a:srgbClr val="095FC3"/>
              </a:solidFill>
            </a:endParaRPr>
          </a:p>
          <a:p>
            <a:pPr>
              <a:buNone/>
            </a:pPr>
            <a:r>
              <a:rPr lang="en-GB" sz="2400"/>
              <a:t>	Ajay goes back to his </a:t>
            </a:r>
            <a:r>
              <a:rPr lang="en-GB" sz="2400" b="1">
                <a:solidFill>
                  <a:srgbClr val="095FC3"/>
                </a:solidFill>
              </a:rPr>
              <a:t>GP</a:t>
            </a:r>
            <a:r>
              <a:rPr lang="en-GB" sz="2400"/>
              <a:t> again who tells him that he has Type 2 diabetes.</a:t>
            </a:r>
          </a:p>
          <a:p>
            <a:endParaRPr lang="en-GB" sz="2400"/>
          </a:p>
          <a:p>
            <a:pPr>
              <a:buNone/>
            </a:pPr>
            <a:r>
              <a:rPr lang="en-GB" sz="2400"/>
              <a:t>	He's given a prescription for new medication which he picks up from the </a:t>
            </a:r>
            <a:r>
              <a:rPr lang="en-GB" sz="2400" b="1">
                <a:solidFill>
                  <a:srgbClr val="095FC3"/>
                </a:solidFill>
              </a:rPr>
              <a:t>community</a:t>
            </a:r>
            <a:r>
              <a:rPr lang="en-GB" sz="2400">
                <a:solidFill>
                  <a:srgbClr val="095FC3"/>
                </a:solidFill>
              </a:rPr>
              <a:t> </a:t>
            </a:r>
            <a:r>
              <a:rPr lang="en-GB" sz="2400" b="1">
                <a:solidFill>
                  <a:srgbClr val="095FC3"/>
                </a:solidFill>
              </a:rPr>
              <a:t>pharmacist</a:t>
            </a:r>
            <a:r>
              <a:rPr lang="en-GB" sz="2600"/>
              <a:t>.</a:t>
            </a:r>
          </a:p>
          <a:p>
            <a:endParaRPr lang="en-US" sz="2600"/>
          </a:p>
        </p:txBody>
      </p:sp>
      <p:pic>
        <p:nvPicPr>
          <p:cNvPr id="5" name="Picture 4" descr="Frank 4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5821"/>
          <a:stretch/>
        </p:blipFill>
        <p:spPr>
          <a:xfrm>
            <a:off x="107503" y="1916832"/>
            <a:ext cx="556340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68144" y="1772816"/>
            <a:ext cx="3106688" cy="47525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sz="3000" b="1">
                <a:solidFill>
                  <a:srgbClr val="095FC3"/>
                </a:solidFill>
              </a:rPr>
              <a:t>	</a:t>
            </a:r>
            <a:r>
              <a:rPr lang="en-GB" b="1" err="1">
                <a:solidFill>
                  <a:srgbClr val="095FC3"/>
                </a:solidFill>
              </a:rPr>
              <a:t>Dietitian</a:t>
            </a:r>
            <a:endParaRPr lang="en-GB" b="1">
              <a:solidFill>
                <a:srgbClr val="095FC3"/>
              </a:solidFill>
            </a:endParaRPr>
          </a:p>
          <a:p>
            <a:pPr>
              <a:buNone/>
            </a:pPr>
            <a:endParaRPr lang="en-GB" sz="1500">
              <a:solidFill>
                <a:srgbClr val="095FC3"/>
              </a:solidFill>
            </a:endParaRPr>
          </a:p>
          <a:p>
            <a:pPr>
              <a:buNone/>
            </a:pPr>
            <a:r>
              <a:rPr lang="en-GB"/>
              <a:t>	</a:t>
            </a:r>
            <a:r>
              <a:rPr lang="en-GB" sz="2600"/>
              <a:t>The </a:t>
            </a:r>
            <a:r>
              <a:rPr lang="en-GB" sz="2600" b="1">
                <a:solidFill>
                  <a:srgbClr val="095FC3"/>
                </a:solidFill>
              </a:rPr>
              <a:t>GP</a:t>
            </a:r>
            <a:r>
              <a:rPr lang="en-GB" sz="2600"/>
              <a:t> also arranges for Ajay to see a </a:t>
            </a:r>
            <a:r>
              <a:rPr lang="en-GB" sz="2600" b="1" err="1">
                <a:solidFill>
                  <a:srgbClr val="095FC3"/>
                </a:solidFill>
              </a:rPr>
              <a:t>dietitian</a:t>
            </a:r>
            <a:r>
              <a:rPr lang="en-GB" sz="2600"/>
              <a:t>.</a:t>
            </a:r>
            <a:r>
              <a:rPr lang="en-GB" sz="2600" b="1"/>
              <a:t> </a:t>
            </a:r>
          </a:p>
          <a:p>
            <a:pPr>
              <a:buNone/>
            </a:pPr>
            <a:endParaRPr lang="en-GB" sz="1200"/>
          </a:p>
          <a:p>
            <a:pPr>
              <a:buNone/>
            </a:pPr>
            <a:r>
              <a:rPr lang="en-GB" sz="2600"/>
              <a:t>	The</a:t>
            </a:r>
            <a:r>
              <a:rPr lang="en-GB" sz="2600" b="1"/>
              <a:t> </a:t>
            </a:r>
            <a:r>
              <a:rPr lang="en-GB" sz="2600" b="1" err="1">
                <a:solidFill>
                  <a:srgbClr val="095FC3"/>
                </a:solidFill>
              </a:rPr>
              <a:t>dietitian</a:t>
            </a:r>
            <a:r>
              <a:rPr lang="en-GB" sz="2600" b="1"/>
              <a:t> </a:t>
            </a:r>
            <a:r>
              <a:rPr lang="en-GB" sz="2600"/>
              <a:t>devises an eating plan for Ajay. Sensible choices will help improve his wellbeing.</a:t>
            </a:r>
          </a:p>
          <a:p>
            <a:endParaRPr lang="en-US"/>
          </a:p>
        </p:txBody>
      </p:sp>
      <p:pic>
        <p:nvPicPr>
          <p:cNvPr id="4" name="Picture 3" descr="Frank 5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r="5747"/>
          <a:stretch/>
        </p:blipFill>
        <p:spPr>
          <a:xfrm>
            <a:off x="323528" y="1772816"/>
            <a:ext cx="5688632" cy="46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68144" y="2204864"/>
            <a:ext cx="3106688" cy="465313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800"/>
              <a:t>The </a:t>
            </a:r>
            <a:r>
              <a:rPr lang="en-GB" sz="3800" b="1">
                <a:solidFill>
                  <a:srgbClr val="095FC3"/>
                </a:solidFill>
              </a:rPr>
              <a:t>GP</a:t>
            </a:r>
            <a:r>
              <a:rPr lang="en-GB" sz="3800"/>
              <a:t> continues to monitor Ajay's progress and develops a health plan to control his diabetes. </a:t>
            </a:r>
          </a:p>
          <a:p>
            <a:r>
              <a:rPr lang="en-GB" sz="3800"/>
              <a:t>An </a:t>
            </a:r>
            <a:r>
              <a:rPr lang="en-GB" sz="3800" b="1" err="1">
                <a:solidFill>
                  <a:srgbClr val="095FC3"/>
                </a:solidFill>
              </a:rPr>
              <a:t>orthoptist</a:t>
            </a:r>
            <a:r>
              <a:rPr lang="en-GB" sz="3800"/>
              <a:t> treats his double vision.</a:t>
            </a:r>
          </a:p>
          <a:p>
            <a:r>
              <a:rPr lang="en-GB" sz="3800"/>
              <a:t>A </a:t>
            </a:r>
            <a:r>
              <a:rPr lang="en-GB" sz="3800" b="1">
                <a:solidFill>
                  <a:srgbClr val="095FC3"/>
                </a:solidFill>
              </a:rPr>
              <a:t>podiatrist </a:t>
            </a:r>
            <a:r>
              <a:rPr lang="en-GB" sz="3800"/>
              <a:t>checks his legs and feet.</a:t>
            </a:r>
          </a:p>
          <a:p>
            <a:r>
              <a:rPr lang="en-GB" sz="3800"/>
              <a:t>A </a:t>
            </a:r>
            <a:r>
              <a:rPr lang="en-GB" sz="3800" b="1">
                <a:solidFill>
                  <a:srgbClr val="095FC3"/>
                </a:solidFill>
              </a:rPr>
              <a:t>health trainer</a:t>
            </a:r>
            <a:r>
              <a:rPr lang="en-GB" sz="3800">
                <a:solidFill>
                  <a:srgbClr val="095FC3"/>
                </a:solidFill>
              </a:rPr>
              <a:t> </a:t>
            </a:r>
            <a:r>
              <a:rPr lang="en-GB" sz="3800"/>
              <a:t>sets him goals for regular exercise and eating healthily.</a:t>
            </a:r>
          </a:p>
          <a:p>
            <a:endParaRPr lang="en-US" sz="3800"/>
          </a:p>
        </p:txBody>
      </p:sp>
      <p:pic>
        <p:nvPicPr>
          <p:cNvPr id="2" name="Picture 1" descr="Frank 6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/>
          <a:stretch/>
        </p:blipFill>
        <p:spPr>
          <a:xfrm>
            <a:off x="107504" y="2204863"/>
            <a:ext cx="5688633" cy="4287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47864" y="1556792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400" b="1">
                <a:solidFill>
                  <a:srgbClr val="095FC3"/>
                </a:solidFill>
              </a:rPr>
              <a:t>Other health professionals get involved</a:t>
            </a:r>
          </a:p>
        </p:txBody>
      </p:sp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67544" y="1412776"/>
            <a:ext cx="8424936" cy="4032448"/>
          </a:xfrm>
          <a:prstGeom prst="rect">
            <a:avLst/>
          </a:prstGeom>
        </p:spPr>
        <p:txBody>
          <a:bodyPr anchor="t"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Result!</a:t>
            </a:r>
          </a:p>
          <a:p>
            <a:pPr algn="ctr" defTabSz="457200">
              <a:spcBef>
                <a:spcPct val="0"/>
              </a:spcBef>
              <a:defRPr/>
            </a:pPr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1000" b="1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/>
              <a:t>After all that fussing, Ajay feels better than he has in a long time. His wife thinks he looks good too - especially now that he's lost those extra pounds.</a:t>
            </a:r>
          </a:p>
          <a:p>
            <a:pPr algn="ctr"/>
            <a:endParaRPr lang="en-GB" sz="2000"/>
          </a:p>
          <a:p>
            <a:pPr algn="ctr"/>
            <a:r>
              <a:rPr lang="en-GB" sz="2800"/>
              <a:t>There are a lot of people he wants to thank at the NHS!</a:t>
            </a:r>
          </a:p>
          <a:p>
            <a:pPr algn="ctr"/>
            <a:endParaRPr lang="en-GB" sz="2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Explore more than 350 jobs in the NHS.     </a:t>
            </a:r>
          </a:p>
          <a:p>
            <a:pPr algn="ctr"/>
            <a:r>
              <a:rPr lang="en-GB" sz="28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What would you be?</a:t>
            </a:r>
            <a:endParaRPr lang="en-GB"/>
          </a:p>
          <a:p>
            <a:pPr algn="ctr"/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9"/>
            <a:ext cx="8363272" cy="23042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6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2800">
              <a:solidFill>
                <a:prstClr val="black"/>
              </a:solidFill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4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Job cards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187624" y="3444378"/>
            <a:ext cx="6696744" cy="17526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Which jobs would you like to find out more about?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762872" cy="3973482"/>
          </a:xfrm>
        </p:spPr>
        <p:txBody>
          <a:bodyPr>
            <a:normAutofit fontScale="92500" lnSpcReduction="10000"/>
          </a:bodyPr>
          <a:lstStyle/>
          <a:p>
            <a:r>
              <a:rPr lang="en-GB" sz="3000">
                <a:latin typeface="Arial" pitchFamily="34" charset="0"/>
                <a:cs typeface="Arial" pitchFamily="34" charset="0"/>
              </a:rPr>
              <a:t>Explore the job cards.</a:t>
            </a:r>
          </a:p>
          <a:p>
            <a:pPr>
              <a:buNone/>
            </a:pPr>
            <a:endParaRPr lang="en-GB" sz="2200">
              <a:latin typeface="Arial" pitchFamily="34" charset="0"/>
              <a:cs typeface="Arial" pitchFamily="34" charset="0"/>
            </a:endParaRPr>
          </a:p>
          <a:p>
            <a:r>
              <a:rPr lang="en-GB" sz="3000">
                <a:latin typeface="Arial" pitchFamily="34" charset="0"/>
                <a:cs typeface="Arial" pitchFamily="34" charset="0"/>
              </a:rPr>
              <a:t>Choose which job or jobs you want to investigate further.</a:t>
            </a:r>
          </a:p>
          <a:p>
            <a:pPr>
              <a:buNone/>
            </a:pPr>
            <a:endParaRPr lang="en-GB" sz="2200">
              <a:latin typeface="Arial" pitchFamily="34" charset="0"/>
              <a:cs typeface="Arial" pitchFamily="34" charset="0"/>
            </a:endParaRPr>
          </a:p>
          <a:p>
            <a:r>
              <a:rPr lang="en-GB" sz="3000">
                <a:latin typeface="Arial" pitchFamily="34" charset="0"/>
                <a:cs typeface="Arial" pitchFamily="34" charset="0"/>
              </a:rPr>
              <a:t>Fill in a blank job card with as much information as you can.</a:t>
            </a:r>
          </a:p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6491064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Job cards</a:t>
            </a:r>
          </a:p>
        </p:txBody>
      </p:sp>
      <p:pic>
        <p:nvPicPr>
          <p:cNvPr id="2" name="Picture 1" descr="Job cards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00808"/>
            <a:ext cx="3389911" cy="4797152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Hire me!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725506" y="3489201"/>
            <a:ext cx="6696744" cy="1752600"/>
          </a:xfrm>
          <a:prstGeom prst="rect">
            <a:avLst/>
          </a:prstGeom>
        </p:spPr>
        <p:txBody>
          <a:bodyPr anchor="t"/>
          <a:lstStyle/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NHS needs you.                </a:t>
            </a:r>
            <a:endParaRPr lang="en-US"/>
          </a:p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Apply for a job of your choice. 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872" y="2348880"/>
            <a:ext cx="5030216" cy="4437112"/>
          </a:xfrm>
        </p:spPr>
        <p:txBody>
          <a:bodyPr>
            <a:normAutofit fontScale="92500"/>
          </a:bodyPr>
          <a:lstStyle/>
          <a:p>
            <a:r>
              <a:rPr lang="en-GB">
                <a:latin typeface="Arial" pitchFamily="34" charset="0"/>
                <a:cs typeface="Arial" pitchFamily="34" charset="0"/>
              </a:rPr>
              <a:t>Choose a job to apply for:</a:t>
            </a:r>
          </a:p>
          <a:p>
            <a:pPr marL="914400" lvl="1" indent="-514350">
              <a:buClr>
                <a:srgbClr val="095FC3"/>
              </a:buClr>
              <a:buFont typeface="+mj-lt"/>
              <a:buAutoNum type="arabicPeriod"/>
            </a:pPr>
            <a:r>
              <a:rPr lang="en-GB" b="1">
                <a:latin typeface="Arial" pitchFamily="34" charset="0"/>
                <a:cs typeface="Arial" pitchFamily="34" charset="0"/>
              </a:rPr>
              <a:t>Tell them about you</a:t>
            </a:r>
            <a:r>
              <a:rPr lang="en-GB">
                <a:latin typeface="Arial" pitchFamily="34" charset="0"/>
                <a:cs typeface="Arial" pitchFamily="34" charset="0"/>
              </a:rPr>
              <a:t>: </a:t>
            </a:r>
          </a:p>
          <a:p>
            <a:pPr marL="914400" lvl="1" indent="-514350">
              <a:buClr>
                <a:srgbClr val="095FC3"/>
              </a:buClr>
              <a:buNone/>
            </a:pPr>
            <a:r>
              <a:rPr lang="en-GB" b="1">
                <a:latin typeface="Arial" pitchFamily="34" charset="0"/>
                <a:cs typeface="Arial" pitchFamily="34" charset="0"/>
              </a:rPr>
              <a:t>	</a:t>
            </a:r>
            <a:r>
              <a:rPr lang="en-GB">
                <a:latin typeface="Arial" pitchFamily="34" charset="0"/>
                <a:cs typeface="Arial" pitchFamily="34" charset="0"/>
              </a:rPr>
              <a:t>Your hobbies, interests and favourite things</a:t>
            </a:r>
          </a:p>
          <a:p>
            <a:pPr marL="914400" lvl="1" indent="-514350">
              <a:buClr>
                <a:srgbClr val="095FC3"/>
              </a:buClr>
              <a:buFont typeface="+mj-lt"/>
              <a:buAutoNum type="arabicPeriod" startAt="2"/>
            </a:pPr>
            <a:r>
              <a:rPr lang="en-GB" b="1">
                <a:latin typeface="Arial" pitchFamily="34" charset="0"/>
                <a:cs typeface="Arial" pitchFamily="34" charset="0"/>
              </a:rPr>
              <a:t>Why you want the job:</a:t>
            </a:r>
          </a:p>
          <a:p>
            <a:pPr marL="914400" lvl="1" indent="-514350">
              <a:buClr>
                <a:srgbClr val="095FC3"/>
              </a:buClr>
              <a:buNone/>
            </a:pPr>
            <a:r>
              <a:rPr lang="en-GB" b="1">
                <a:latin typeface="Arial" pitchFamily="34" charset="0"/>
                <a:cs typeface="Arial" pitchFamily="34" charset="0"/>
              </a:rPr>
              <a:t>	</a:t>
            </a:r>
            <a:r>
              <a:rPr lang="en-GB">
                <a:latin typeface="Arial" pitchFamily="34" charset="0"/>
                <a:cs typeface="Arial" pitchFamily="34" charset="0"/>
              </a:rPr>
              <a:t>Think about the things that interest you about it</a:t>
            </a:r>
            <a:endParaRPr lang="en-GB" b="1">
              <a:latin typeface="Arial" pitchFamily="34" charset="0"/>
              <a:cs typeface="Arial" pitchFamily="34" charset="0"/>
            </a:endParaRPr>
          </a:p>
          <a:p>
            <a:pPr marL="914400" lvl="1" indent="-514350">
              <a:buClr>
                <a:srgbClr val="095FC3"/>
              </a:buClr>
              <a:buFont typeface="+mj-lt"/>
              <a:buAutoNum type="arabicPeriod" startAt="3"/>
            </a:pPr>
            <a:r>
              <a:rPr lang="en-GB" b="1">
                <a:latin typeface="Arial" pitchFamily="34" charset="0"/>
                <a:cs typeface="Arial" pitchFamily="34" charset="0"/>
              </a:rPr>
              <a:t>Why you would be good at the job:</a:t>
            </a:r>
          </a:p>
          <a:p>
            <a:pPr marL="914400" lvl="1" indent="-514350">
              <a:buClr>
                <a:srgbClr val="095FC3"/>
              </a:buClr>
              <a:buNone/>
            </a:pPr>
            <a:r>
              <a:rPr lang="en-GB" b="1">
                <a:latin typeface="Arial" pitchFamily="34" charset="0"/>
                <a:cs typeface="Arial" pitchFamily="34" charset="0"/>
              </a:rPr>
              <a:t>	</a:t>
            </a:r>
            <a:r>
              <a:rPr lang="en-GB">
                <a:latin typeface="Arial" pitchFamily="34" charset="0"/>
                <a:cs typeface="Arial" pitchFamily="34" charset="0"/>
              </a:rPr>
              <a:t>Highlight</a:t>
            </a:r>
            <a:r>
              <a:rPr lang="en-GB" b="1">
                <a:latin typeface="Arial" pitchFamily="34" charset="0"/>
                <a:cs typeface="Arial" pitchFamily="34" charset="0"/>
              </a:rPr>
              <a:t> </a:t>
            </a:r>
            <a:r>
              <a:rPr lang="en-GB">
                <a:latin typeface="Arial" pitchFamily="34" charset="0"/>
                <a:cs typeface="Arial" pitchFamily="34" charset="0"/>
              </a:rPr>
              <a:t>your talents or skills that would be helpful for the job</a:t>
            </a:r>
            <a:endParaRPr lang="en-GB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3528" y="1556792"/>
            <a:ext cx="6491064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Hire me!</a:t>
            </a:r>
          </a:p>
        </p:txBody>
      </p:sp>
      <p:pic>
        <p:nvPicPr>
          <p:cNvPr id="2" name="Picture 1" descr="Step into_Hire_me_July_20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60848"/>
            <a:ext cx="3039803" cy="4298117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HS High Street amend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t="8854" r="2584" b="2602"/>
          <a:stretch/>
        </p:blipFill>
        <p:spPr>
          <a:xfrm>
            <a:off x="0" y="-14378"/>
            <a:ext cx="9180512" cy="697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73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What did you learn?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187624" y="3444378"/>
            <a:ext cx="6696744" cy="17526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623870"/>
            <a:ext cx="5976664" cy="4234130"/>
          </a:xfrm>
        </p:spPr>
        <p:txBody>
          <a:bodyPr>
            <a:normAutofit fontScale="92500" lnSpcReduction="10000"/>
          </a:bodyPr>
          <a:lstStyle/>
          <a:p>
            <a:r>
              <a:rPr lang="en-GB" sz="3500" dirty="0">
                <a:latin typeface="Arial" pitchFamily="34" charset="0"/>
                <a:cs typeface="Arial" pitchFamily="34" charset="0"/>
              </a:rPr>
              <a:t>You can identify different jobs in the community.</a:t>
            </a:r>
            <a:endParaRPr lang="en-GB" sz="3500" dirty="0"/>
          </a:p>
          <a:p>
            <a:endParaRPr lang="en-GB" sz="2200" dirty="0">
              <a:latin typeface="Arial" pitchFamily="34" charset="0"/>
              <a:cs typeface="Arial" pitchFamily="34" charset="0"/>
            </a:endParaRPr>
          </a:p>
          <a:p>
            <a:r>
              <a:rPr lang="en-GB" sz="3500" dirty="0">
                <a:latin typeface="Arial" pitchFamily="34" charset="0"/>
                <a:cs typeface="Arial" pitchFamily="34" charset="0"/>
              </a:rPr>
              <a:t>You can describe a range of jobs in the NHS.</a:t>
            </a:r>
          </a:p>
          <a:p>
            <a:endParaRPr lang="en-GB" sz="2200" dirty="0">
              <a:latin typeface="Arial" pitchFamily="34" charset="0"/>
              <a:cs typeface="Arial" pitchFamily="34" charset="0"/>
            </a:endParaRPr>
          </a:p>
          <a:p>
            <a:r>
              <a:rPr lang="en-GB" sz="3500" dirty="0">
                <a:latin typeface="Arial" pitchFamily="34" charset="0"/>
                <a:cs typeface="Arial" pitchFamily="34" charset="0"/>
              </a:rPr>
              <a:t>You can describe some of the skills and qualities that different jobs need.</a:t>
            </a:r>
          </a:p>
          <a:p>
            <a:endParaRPr lang="en-GB" sz="22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5194920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Learning outcomes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/>
          <a:stretch>
            <a:fillRect/>
          </a:stretch>
        </p:blipFill>
        <p:spPr>
          <a:xfrm>
            <a:off x="6192688" y="1988840"/>
            <a:ext cx="2843808" cy="470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0" y="1988840"/>
            <a:ext cx="9144000" cy="1308684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Community job search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8"/>
            <a:ext cx="8363272" cy="3384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lvl="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en-GB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Which jobs did you come up with?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1213" y="2819667"/>
            <a:ext cx="1301509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0" y="1412776"/>
            <a:ext cx="9144000" cy="12961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5F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Some jobs in the community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3568" y="2348880"/>
          <a:ext cx="7920880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Workplace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Which jobs?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Bank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Finance manager: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deals with money matters</a:t>
                      </a:r>
                      <a:endParaRPr lang="en-GB" sz="2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Restaurant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Chef: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>
                          <a:latin typeface="Arial" pitchFamily="34" charset="0"/>
                          <a:cs typeface="Arial" pitchFamily="34" charset="0"/>
                        </a:rPr>
                        <a:t>cooks tasty food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Launderette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Laundry assistant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 sorts and cleans washing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Dentist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Dentist,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dental nurse, dental technician: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check and look after your teeth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GP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Doctor,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practice nurse, receptionist: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usually the first people you go to when you feel unwell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477000"/>
            <a:ext cx="1952783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99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0" y="1412776"/>
            <a:ext cx="9144000" cy="12961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5F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Some jobs in the community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584086"/>
              </p:ext>
            </p:extLst>
          </p:nvPr>
        </p:nvGraphicFramePr>
        <p:xfrm>
          <a:off x="683568" y="2348880"/>
          <a:ext cx="792088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Workplace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Which jobs?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Local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chemist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Pharmacist: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aseline="0">
                          <a:latin typeface="Arial" pitchFamily="34" charset="0"/>
                          <a:cs typeface="Arial" pitchFamily="34" charset="0"/>
                        </a:rPr>
                        <a:t>prepares medicine</a:t>
                      </a:r>
                      <a:endParaRPr lang="en-GB" sz="2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Optician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Optometrist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lang="en-GB" sz="2200" baseline="0">
                          <a:latin typeface="Arial" pitchFamily="34" charset="0"/>
                          <a:cs typeface="Arial" pitchFamily="34" charset="0"/>
                        </a:rPr>
                        <a:t>looks after your eyes</a:t>
                      </a:r>
                      <a:endParaRPr lang="en-GB" sz="2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latin typeface="Arial" pitchFamily="34" charset="0"/>
                          <a:cs typeface="Arial" pitchFamily="34" charset="0"/>
                        </a:rPr>
                        <a:t>Teacher:</a:t>
                      </a:r>
                      <a:r>
                        <a:rPr lang="en-GB" sz="22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 dirty="0">
                          <a:latin typeface="Arial" pitchFamily="34" charset="0"/>
                          <a:cs typeface="Arial" pitchFamily="34" charset="0"/>
                        </a:rPr>
                        <a:t>teaches you</a:t>
                      </a:r>
                      <a:endParaRPr lang="en-GB" sz="22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GB" sz="2200" b="1" dirty="0">
                          <a:latin typeface="Arial" pitchFamily="34" charset="0"/>
                          <a:cs typeface="Arial" pitchFamily="34" charset="0"/>
                        </a:rPr>
                        <a:t>School nurse:</a:t>
                      </a:r>
                      <a:r>
                        <a:rPr lang="en-GB" sz="22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 dirty="0">
                          <a:latin typeface="Arial" pitchFamily="34" charset="0"/>
                          <a:cs typeface="Arial" pitchFamily="34" charset="0"/>
                        </a:rPr>
                        <a:t>looks after your wellbeing</a:t>
                      </a:r>
                      <a:endParaRPr lang="en-GB" sz="22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GB" sz="2200" b="1" baseline="0" dirty="0">
                          <a:latin typeface="Arial" pitchFamily="34" charset="0"/>
                          <a:cs typeface="Arial" pitchFamily="34" charset="0"/>
                        </a:rPr>
                        <a:t>Caretaker: </a:t>
                      </a:r>
                      <a:r>
                        <a:rPr lang="en-GB" sz="2200" b="0" baseline="0" dirty="0">
                          <a:latin typeface="Arial" pitchFamily="34" charset="0"/>
                          <a:cs typeface="Arial" pitchFamily="34" charset="0"/>
                        </a:rPr>
                        <a:t>looks after the school building</a:t>
                      </a:r>
                    </a:p>
                    <a:p>
                      <a:r>
                        <a:rPr lang="en-GB" sz="2200" b="1" baseline="0" dirty="0">
                          <a:latin typeface="Arial" pitchFamily="34" charset="0"/>
                          <a:cs typeface="Arial" pitchFamily="34" charset="0"/>
                        </a:rPr>
                        <a:t>Catering staff: </a:t>
                      </a:r>
                      <a:r>
                        <a:rPr lang="en-GB" sz="2200" b="0" baseline="0" dirty="0">
                          <a:latin typeface="Arial" pitchFamily="34" charset="0"/>
                          <a:cs typeface="Arial" pitchFamily="34" charset="0"/>
                        </a:rPr>
                        <a:t>prepare and serve school meals</a:t>
                      </a:r>
                      <a:endParaRPr lang="en-GB" sz="2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6477000"/>
            <a:ext cx="345888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11" name="Picture 10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6477000"/>
            <a:ext cx="5042647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412776"/>
            <a:ext cx="9144000" cy="12961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5F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Some jobs in the community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225691"/>
              </p:ext>
            </p:extLst>
          </p:nvPr>
        </p:nvGraphicFramePr>
        <p:xfrm>
          <a:off x="683568" y="2300064"/>
          <a:ext cx="792088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Workplace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Which jobs?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Ambulance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Paramedic: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>
                          <a:latin typeface="Arial" pitchFamily="34" charset="0"/>
                          <a:cs typeface="Arial" pitchFamily="34" charset="0"/>
                        </a:rPr>
                        <a:t>transports</a:t>
                      </a:r>
                      <a:r>
                        <a:rPr lang="en-GB" sz="2200" baseline="0">
                          <a:latin typeface="Arial" pitchFamily="34" charset="0"/>
                          <a:cs typeface="Arial" pitchFamily="34" charset="0"/>
                        </a:rPr>
                        <a:t> people to hospital </a:t>
                      </a:r>
                      <a:endParaRPr lang="en-GB" sz="2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Gym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Physiotherapist: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helps with bending and movement after injury 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Green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spaces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Gardener: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makes sure green spaces are kept neat and tidy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Care home for elderly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Healthcare assistant: </a:t>
                      </a:r>
                      <a:r>
                        <a:rPr lang="en-GB" sz="2200" b="0" i="0" kern="120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helps the elderly with their immediate needs such as washing, dressing and hygiene </a:t>
                      </a:r>
                      <a:endParaRPr lang="en-GB" sz="2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10" name="Picture 9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11" name="Picture 10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" y="6477000"/>
            <a:ext cx="6813177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412776"/>
            <a:ext cx="9144000" cy="12961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5F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Some jobs in the community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037729"/>
              </p:ext>
            </p:extLst>
          </p:nvPr>
        </p:nvGraphicFramePr>
        <p:xfrm>
          <a:off x="683568" y="2348880"/>
          <a:ext cx="7920880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Workplace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Which jobs?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Supermarket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Managers: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run areas of the store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Human resources professional: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trains staff and finds new people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Baker and cook: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prepare food in the store bakery and restaurant 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Pharmacist: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 runs the supermarket pharmacy 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Security staff: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keep a watchful eye over the store</a:t>
                      </a:r>
                      <a:endParaRPr lang="en-GB" sz="2200" b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7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9" name="Picture 8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12" name="Picture 11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theme/theme1.xml><?xml version="1.0" encoding="utf-8"?>
<a:theme xmlns:a="http://schemas.openxmlformats.org/drawingml/2006/main" name="5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1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8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0A8D76E3D42C46A8FA461C1AAF9565" ma:contentTypeVersion="8" ma:contentTypeDescription="Create a new document." ma:contentTypeScope="" ma:versionID="0fa6d158c697c4af736cba0098567df7">
  <xsd:schema xmlns:xsd="http://www.w3.org/2001/XMLSchema" xmlns:xs="http://www.w3.org/2001/XMLSchema" xmlns:p="http://schemas.microsoft.com/office/2006/metadata/properties" xmlns:ns2="49b40b59-b3c4-41fc-857f-9f1632628cca" xmlns:ns3="0b246be7-fe4a-4442-b37a-e696c52f782b" targetNamespace="http://schemas.microsoft.com/office/2006/metadata/properties" ma:root="true" ma:fieldsID="a33e13c18a94236a9c13233bb9c4cdd2" ns2:_="" ns3:_="">
    <xsd:import namespace="49b40b59-b3c4-41fc-857f-9f1632628cca"/>
    <xsd:import namespace="0b246be7-fe4a-4442-b37a-e696c52f78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40b59-b3c4-41fc-857f-9f1632628c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246be7-fe4a-4442-b37a-e696c52f78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2E0966-7551-4F67-A0EE-21CA4FC7D1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C9B6D5-AAFA-4692-B4BC-A66388A08CD5}">
  <ds:schemaRefs>
    <ds:schemaRef ds:uri="0b246be7-fe4a-4442-b37a-e696c52f782b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9b40b59-b3c4-41fc-857f-9f1632628cc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FF3A252-B9A2-4CDF-9DF9-E55E1BCB692A}">
  <ds:schemaRefs>
    <ds:schemaRef ds:uri="0b246be7-fe4a-4442-b37a-e696c52f782b"/>
    <ds:schemaRef ds:uri="49b40b59-b3c4-41fc-857f-9f1632628c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2013</Words>
  <Application>Microsoft Office PowerPoint</Application>
  <PresentationFormat>On-screen Show (4:3)</PresentationFormat>
  <Paragraphs>279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Calibri</vt:lpstr>
      <vt:lpstr>5_Custom Design</vt:lpstr>
      <vt:lpstr>10_Custom Design</vt:lpstr>
      <vt:lpstr>6_Custom Design</vt:lpstr>
      <vt:lpstr>16_Custom Design</vt:lpstr>
      <vt:lpstr>7_Custom Design</vt:lpstr>
      <vt:lpstr>11_Custom Design</vt:lpstr>
      <vt:lpstr>13_Custom Design</vt:lpstr>
      <vt:lpstr>8_Custom Design</vt:lpstr>
      <vt:lpstr>Working in the NHS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you Step into the NHS</dc:title>
  <dc:creator>Frank</dc:creator>
  <cp:lastModifiedBy>Sarah Roberts</cp:lastModifiedBy>
  <cp:revision>18</cp:revision>
  <dcterms:modified xsi:type="dcterms:W3CDTF">2020-04-28T15:45:13Z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0x010100B90A8D76E3D42C46A8FA461C1AAF9565</vt:lpwstr>
  </property>
</Properties>
</file>