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67" r:id="rId3"/>
    <p:sldId id="261" r:id="rId4"/>
    <p:sldId id="264" r:id="rId5"/>
    <p:sldId id="269" r:id="rId6"/>
    <p:sldId id="271" r:id="rId7"/>
    <p:sldId id="282" r:id="rId8"/>
    <p:sldId id="272" r:id="rId9"/>
    <p:sldId id="266" r:id="rId10"/>
    <p:sldId id="265" r:id="rId11"/>
    <p:sldId id="268" r:id="rId12"/>
    <p:sldId id="270" r:id="rId13"/>
    <p:sldId id="277" r:id="rId14"/>
    <p:sldId id="274" r:id="rId15"/>
    <p:sldId id="275" r:id="rId16"/>
    <p:sldId id="276" r:id="rId17"/>
    <p:sldId id="280" r:id="rId18"/>
    <p:sldId id="283" r:id="rId19"/>
    <p:sldId id="273" r:id="rId20"/>
    <p:sldId id="281" r:id="rId21"/>
  </p:sldIdLst>
  <p:sldSz cx="18288000" cy="10287000"/>
  <p:notesSz cx="6858000" cy="9144000"/>
  <p:embeddedFontLst>
    <p:embeddedFont>
      <p:font typeface="Poppins" panose="00000500000000000000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9a2f5c3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9a2f5c3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1168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7568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857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683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7431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8461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8257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745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1194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1350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103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70407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7991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0e5ef35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0e5ef35a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6962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61757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7388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0e5ef35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0e5ef35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910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admin@mosshey.stockport.sch.u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admin@mosshey.stockport.sch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9271" y="3112205"/>
            <a:ext cx="10933043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Meet the Teacher Evening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2026/27</a:t>
            </a:r>
            <a:endParaRPr sz="60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5" name="Google Shape;55;p13" title="Moss Hey Primary School - Linear Logo &amp; Strapline - Colour &amp; 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3367" y="430593"/>
            <a:ext cx="7083049" cy="227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0;p18">
            <a:extLst>
              <a:ext uri="{FF2B5EF4-FFF2-40B4-BE49-F238E27FC236}">
                <a16:creationId xmlns:a16="http://schemas.microsoft.com/office/drawing/2014/main" id="{A0DC461D-FFE0-48FE-823C-A15956F08D63}"/>
              </a:ext>
            </a:extLst>
          </p:cNvPr>
          <p:cNvSpPr txBox="1"/>
          <p:nvPr/>
        </p:nvSpPr>
        <p:spPr>
          <a:xfrm>
            <a:off x="4585928" y="416239"/>
            <a:ext cx="8509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Welcome to Year 1</a:t>
            </a:r>
            <a:endParaRPr sz="46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87C34CB-A9A0-4931-B9F6-BB4BE557D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324" y="1860844"/>
            <a:ext cx="5576969" cy="6935683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Class teacher:</a:t>
            </a: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r>
              <a:rPr lang="en-GB" sz="6000" dirty="0">
                <a:solidFill>
                  <a:schemeClr val="bg1"/>
                </a:solidFill>
              </a:rPr>
              <a:t>Miss Leeson</a:t>
            </a:r>
            <a:endParaRPr lang="en-GB" sz="7200" dirty="0"/>
          </a:p>
          <a:p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66DC99-E403-492F-8490-7FDCB91A7A3E}"/>
              </a:ext>
            </a:extLst>
          </p:cNvPr>
          <p:cNvSpPr txBox="1">
            <a:spLocks/>
          </p:cNvSpPr>
          <p:nvPr/>
        </p:nvSpPr>
        <p:spPr>
          <a:xfrm>
            <a:off x="6355516" y="1860845"/>
            <a:ext cx="5576969" cy="7063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4400" dirty="0">
                <a:solidFill>
                  <a:schemeClr val="bg1"/>
                </a:solidFill>
              </a:rPr>
              <a:t>Teaching Assistant:</a:t>
            </a: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r>
              <a:rPr lang="en-GB" sz="6000" dirty="0">
                <a:solidFill>
                  <a:schemeClr val="bg1"/>
                </a:solidFill>
              </a:rPr>
              <a:t>Mrs Bluer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7D0414B-4D6A-48D1-BE8B-7062234B2699}"/>
              </a:ext>
            </a:extLst>
          </p:cNvPr>
          <p:cNvSpPr txBox="1">
            <a:spLocks/>
          </p:cNvSpPr>
          <p:nvPr/>
        </p:nvSpPr>
        <p:spPr>
          <a:xfrm>
            <a:off x="12270709" y="1860846"/>
            <a:ext cx="5576967" cy="679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4400" dirty="0">
                <a:solidFill>
                  <a:schemeClr val="bg1"/>
                </a:solidFill>
              </a:rPr>
              <a:t>Teaching Assistant:</a:t>
            </a: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sz="4400" dirty="0">
              <a:solidFill>
                <a:schemeClr val="bg1"/>
              </a:solidFill>
            </a:endParaRPr>
          </a:p>
          <a:p>
            <a:endParaRPr lang="en-GB" dirty="0"/>
          </a:p>
          <a:p>
            <a:r>
              <a:rPr lang="en-GB" sz="6000" dirty="0">
                <a:solidFill>
                  <a:schemeClr val="bg1"/>
                </a:solidFill>
              </a:rPr>
              <a:t>Mrs Platt</a:t>
            </a: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D88AC8-5A89-42FA-876C-137D67B41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7862" y="3380376"/>
            <a:ext cx="3002661" cy="4003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3528C7-7C62-41DF-9356-E6BEF9A7C4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8754" y="3380376"/>
            <a:ext cx="2975229" cy="39669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CFECA9-E334-4674-8F76-7C90AFC2D8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3166" y="3380376"/>
            <a:ext cx="2975229" cy="396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4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634200" y="416239"/>
            <a:ext cx="3473974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Our Intent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D5E7F4-6870-400E-AE8C-7CF164F1CF90}"/>
              </a:ext>
            </a:extLst>
          </p:cNvPr>
          <p:cNvSpPr/>
          <p:nvPr/>
        </p:nvSpPr>
        <p:spPr>
          <a:xfrm>
            <a:off x="634200" y="1201644"/>
            <a:ext cx="9614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Nurturing curious, resilient and ambitious learners</a:t>
            </a:r>
            <a:endParaRPr lang="en-GB" sz="2800" dirty="0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BA30F-89DA-4F01-90BE-A4E6DF381A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848" y="1903073"/>
            <a:ext cx="6852551" cy="68793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2720542" y="416239"/>
            <a:ext cx="14374762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Our School Values &amp; Learning Behaviours</a:t>
            </a:r>
            <a:endParaRPr lang="en-GB"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167AD8E-95B1-4CB6-8EF0-0DA4C20112A6}"/>
              </a:ext>
            </a:extLst>
          </p:cNvPr>
          <p:cNvSpPr txBox="1">
            <a:spLocks/>
          </p:cNvSpPr>
          <p:nvPr/>
        </p:nvSpPr>
        <p:spPr>
          <a:xfrm>
            <a:off x="615076" y="1608077"/>
            <a:ext cx="4076194" cy="280489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spcFirstLastPara="1" wrap="square" lIns="182850" tIns="182850" rIns="182850" bIns="18285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4200" b="1" dirty="0">
                <a:solidFill>
                  <a:srgbClr val="002060"/>
                </a:solidFill>
              </a:rPr>
              <a:t>Be kind</a:t>
            </a:r>
          </a:p>
          <a:p>
            <a:r>
              <a:rPr lang="en-GB" sz="4200" b="1" dirty="0">
                <a:solidFill>
                  <a:srgbClr val="002060"/>
                </a:solidFill>
              </a:rPr>
              <a:t>Be brave</a:t>
            </a:r>
          </a:p>
          <a:p>
            <a:r>
              <a:rPr lang="en-GB" sz="4200" b="1" dirty="0">
                <a:solidFill>
                  <a:srgbClr val="002060"/>
                </a:solidFill>
              </a:rPr>
              <a:t>Be positive</a:t>
            </a:r>
          </a:p>
          <a:p>
            <a:r>
              <a:rPr lang="en-GB" sz="4200" b="1" dirty="0">
                <a:solidFill>
                  <a:srgbClr val="002060"/>
                </a:solidFill>
              </a:rPr>
              <a:t>Be responsible</a:t>
            </a:r>
          </a:p>
          <a:p>
            <a:r>
              <a:rPr lang="en-GB" sz="4200" b="1" dirty="0">
                <a:solidFill>
                  <a:srgbClr val="002060"/>
                </a:solidFill>
              </a:rPr>
              <a:t>Be inclusive</a:t>
            </a:r>
          </a:p>
          <a:p>
            <a:pPr marL="0" indent="0"/>
            <a:endParaRPr lang="en-GB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98970B1-8E04-43C2-890E-DA3D5A076F34}"/>
              </a:ext>
            </a:extLst>
          </p:cNvPr>
          <p:cNvSpPr txBox="1">
            <a:spLocks/>
          </p:cNvSpPr>
          <p:nvPr/>
        </p:nvSpPr>
        <p:spPr>
          <a:xfrm>
            <a:off x="504867" y="4874770"/>
            <a:ext cx="5170008" cy="3169299"/>
          </a:xfrm>
          <a:prstGeom prst="rect">
            <a:avLst/>
          </a:prstGeom>
          <a:ln w="28575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b="1" dirty="0"/>
              <a:t>Concentrating Crocodile</a:t>
            </a:r>
          </a:p>
          <a:p>
            <a:r>
              <a:rPr lang="en-GB" sz="5100" b="1" dirty="0"/>
              <a:t>Resilient Rhino</a:t>
            </a:r>
          </a:p>
          <a:p>
            <a:r>
              <a:rPr lang="en-GB" sz="5100" b="1" dirty="0"/>
              <a:t>Creative Chameleon</a:t>
            </a:r>
          </a:p>
          <a:p>
            <a:r>
              <a:rPr lang="en-GB" sz="5100" b="1" dirty="0"/>
              <a:t>Independent Iguana</a:t>
            </a:r>
          </a:p>
          <a:p>
            <a:r>
              <a:rPr lang="en-GB" sz="5100" b="1" dirty="0"/>
              <a:t>Teamwork Tiger</a:t>
            </a:r>
          </a:p>
          <a:p>
            <a:pPr marL="0" indent="0">
              <a:buFont typeface="Symbol" pitchFamily="18" charset="2"/>
              <a:buNone/>
            </a:pPr>
            <a:endParaRPr lang="en-GB" dirty="0"/>
          </a:p>
        </p:txBody>
      </p:sp>
      <p:sp>
        <p:nvSpPr>
          <p:cNvPr id="8" name="Google Shape;115;p21">
            <a:extLst>
              <a:ext uri="{FF2B5EF4-FFF2-40B4-BE49-F238E27FC236}">
                <a16:creationId xmlns:a16="http://schemas.microsoft.com/office/drawing/2014/main" id="{209D52DB-51F5-4961-98AE-43F9FE0669BF}"/>
              </a:ext>
            </a:extLst>
          </p:cNvPr>
          <p:cNvSpPr txBox="1"/>
          <p:nvPr/>
        </p:nvSpPr>
        <p:spPr>
          <a:xfrm>
            <a:off x="7955175" y="2320239"/>
            <a:ext cx="9011700" cy="510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As a school we have a half termly focus on one value &amp; one learning behaviour.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40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As a class we will be having weekly targets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40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Will keep you updated via Dojo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537926" y="416239"/>
            <a:ext cx="16274586" cy="772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What’s really important in </a:t>
            </a:r>
            <a:r>
              <a:rPr lang="en-GB" sz="4600" b="1" dirty="0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Year 1…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b="1" dirty="0"/>
              <a:t>Independence</a:t>
            </a:r>
            <a:r>
              <a:rPr lang="en-GB" sz="4400" dirty="0"/>
              <a:t> – remembering all of their belongings and bringing them into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b="1" dirty="0"/>
              <a:t>Resilience</a:t>
            </a:r>
            <a:r>
              <a:rPr lang="en-GB" sz="4400" dirty="0"/>
              <a:t> – facing challenges with a strong, positive mindset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b="1" dirty="0"/>
              <a:t>Teamwork and empathy </a:t>
            </a:r>
            <a:r>
              <a:rPr lang="en-GB" sz="4400" dirty="0"/>
              <a:t>– working well with peers in lessons and provision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b="1" dirty="0"/>
              <a:t>Phonics </a:t>
            </a:r>
            <a:r>
              <a:rPr lang="en-GB" sz="4400" dirty="0"/>
              <a:t>– confidently knowing all the sounds up to phase 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b="1" dirty="0"/>
              <a:t>Time to learn </a:t>
            </a:r>
            <a:r>
              <a:rPr lang="en-GB" sz="4400" dirty="0"/>
              <a:t>– having time to explore, be creative, build on prior learning, self-regulate and develop friendships.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734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390802" y="8817224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0;p18">
            <a:extLst>
              <a:ext uri="{FF2B5EF4-FFF2-40B4-BE49-F238E27FC236}">
                <a16:creationId xmlns:a16="http://schemas.microsoft.com/office/drawing/2014/main" id="{90E2ABAB-8F85-4CA6-93EF-D2ADE4C1441B}"/>
              </a:ext>
            </a:extLst>
          </p:cNvPr>
          <p:cNvSpPr txBox="1"/>
          <p:nvPr/>
        </p:nvSpPr>
        <p:spPr>
          <a:xfrm>
            <a:off x="75838" y="193702"/>
            <a:ext cx="4676501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Our Curriculum </a:t>
            </a:r>
            <a:endParaRPr sz="44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EEBC4E-1452-4346-93E7-D0B32FD7C5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000" t="24000" r="16786" b="15837"/>
          <a:stretch/>
        </p:blipFill>
        <p:spPr>
          <a:xfrm>
            <a:off x="4748445" y="432213"/>
            <a:ext cx="13144859" cy="903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09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-2944498" y="353011"/>
            <a:ext cx="9011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Reading in Year 1</a:t>
            </a: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841273" y="1597113"/>
            <a:ext cx="16125602" cy="609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Children need to be reading daily with you at home. It does not need to be a whole book, just a few pages is enough. </a:t>
            </a:r>
          </a:p>
          <a:p>
            <a:r>
              <a:rPr lang="en-GB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Children need to read the book more than once.</a:t>
            </a:r>
          </a:p>
          <a:p>
            <a:r>
              <a:rPr lang="en-GB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sign the reading record so it is clear when you have read with your child.</a:t>
            </a:r>
          </a:p>
          <a:p>
            <a:r>
              <a:rPr lang="en-GB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Staff will aim to read with your child individually once a week. As well as 1:1 reading, we use phonics and literacy sessions to assess your child’s reading skills.</a:t>
            </a:r>
          </a:p>
          <a:p>
            <a:endParaRPr lang="en-GB" sz="36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3600" dirty="0">
                <a:solidFill>
                  <a:srgbClr val="002060"/>
                </a:solidFill>
                <a:highlight>
                  <a:srgbClr val="FFFF00"/>
                </a:highlight>
                <a:latin typeface="Poppins" panose="00000500000000000000" pitchFamily="2" charset="0"/>
                <a:cs typeface="Poppins" panose="00000500000000000000" pitchFamily="2" charset="0"/>
              </a:rPr>
              <a:t>Phonics Screening - </a:t>
            </a:r>
            <a:r>
              <a:rPr lang="pl-PL" sz="3600" dirty="0">
                <a:solidFill>
                  <a:srgbClr val="002060"/>
                </a:solidFill>
                <a:highlight>
                  <a:srgbClr val="FFFF00"/>
                </a:highlight>
                <a:latin typeface="Poppins" panose="00000500000000000000" pitchFamily="2" charset="0"/>
                <a:cs typeface="Poppins" panose="00000500000000000000" pitchFamily="2" charset="0"/>
              </a:rPr>
              <a:t> 14</a:t>
            </a:r>
            <a:r>
              <a:rPr lang="en-GB" sz="3600" dirty="0" err="1">
                <a:solidFill>
                  <a:srgbClr val="002060"/>
                </a:solidFill>
                <a:highlight>
                  <a:srgbClr val="FFFF00"/>
                </a:highlight>
                <a:latin typeface="Poppins" panose="00000500000000000000" pitchFamily="2" charset="0"/>
                <a:cs typeface="Poppins" panose="00000500000000000000" pitchFamily="2" charset="0"/>
              </a:rPr>
              <a:t>th</a:t>
            </a:r>
            <a:r>
              <a:rPr lang="pl-PL" sz="3600" dirty="0">
                <a:solidFill>
                  <a:srgbClr val="002060"/>
                </a:solidFill>
                <a:highlight>
                  <a:srgbClr val="FFFF00"/>
                </a:highlight>
                <a:latin typeface="Poppins" panose="00000500000000000000" pitchFamily="2" charset="0"/>
                <a:cs typeface="Poppins" panose="00000500000000000000" pitchFamily="2" charset="0"/>
              </a:rPr>
              <a:t> to 18</a:t>
            </a:r>
            <a:r>
              <a:rPr lang="en-GB" sz="3600" dirty="0" err="1">
                <a:solidFill>
                  <a:srgbClr val="002060"/>
                </a:solidFill>
                <a:highlight>
                  <a:srgbClr val="FFFF00"/>
                </a:highlight>
                <a:latin typeface="Poppins" panose="00000500000000000000" pitchFamily="2" charset="0"/>
                <a:cs typeface="Poppins" panose="00000500000000000000" pitchFamily="2" charset="0"/>
              </a:rPr>
              <a:t>th</a:t>
            </a:r>
            <a:r>
              <a:rPr lang="pl-PL" sz="3600" dirty="0">
                <a:solidFill>
                  <a:srgbClr val="002060"/>
                </a:solidFill>
                <a:highlight>
                  <a:srgbClr val="FFFF00"/>
                </a:highlight>
                <a:latin typeface="Poppins" panose="00000500000000000000" pitchFamily="2" charset="0"/>
                <a:cs typeface="Poppins" panose="00000500000000000000" pitchFamily="2" charset="0"/>
              </a:rPr>
              <a:t> June 2027</a:t>
            </a:r>
            <a:endParaRPr lang="en-GB" sz="3600" dirty="0">
              <a:solidFill>
                <a:srgbClr val="002060"/>
              </a:solidFill>
              <a:highlight>
                <a:srgbClr val="FFFF00"/>
              </a:highlight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24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7186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4638150" y="644254"/>
            <a:ext cx="90117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Homework</a:t>
            </a:r>
            <a:endParaRPr sz="72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619947" y="2187449"/>
            <a:ext cx="17668053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Maths – White Rose Books – Due every Thursday</a:t>
            </a:r>
          </a:p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Reading – 3 books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b="1" u="sng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RR books </a:t>
            </a:r>
            <a:r>
              <a:rPr lang="en-GB" sz="4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– children change these when necessary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b="1" u="sng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Phonics books </a:t>
            </a:r>
            <a:r>
              <a:rPr lang="en-GB" sz="4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– changed every Friday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800" b="1" u="sng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Library books </a:t>
            </a:r>
            <a:r>
              <a:rPr lang="en-GB" sz="48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– changed every Friday </a:t>
            </a:r>
          </a:p>
          <a:p>
            <a:pPr marL="571500" lvl="0" indent="-571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800" b="1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Spellings – quiz every Friday</a:t>
            </a:r>
            <a:endParaRPr sz="4800" b="1" dirty="0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6061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14;p21">
            <a:extLst>
              <a:ext uri="{FF2B5EF4-FFF2-40B4-BE49-F238E27FC236}">
                <a16:creationId xmlns:a16="http://schemas.microsoft.com/office/drawing/2014/main" id="{A47BFBC9-24AB-4A00-B5C3-0A710712F034}"/>
              </a:ext>
            </a:extLst>
          </p:cNvPr>
          <p:cNvSpPr txBox="1"/>
          <p:nvPr/>
        </p:nvSpPr>
        <p:spPr>
          <a:xfrm>
            <a:off x="1243071" y="551489"/>
            <a:ext cx="15723804" cy="726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Trips and Workshops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Autumn </a:t>
            </a:r>
            <a:r>
              <a:rPr lang="en-GB" sz="4600" b="1" dirty="0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– History trip TBC – Tudor Houses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GB" sz="4600" b="1" dirty="0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                            - Phonics workshop –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en-GB" sz="4600" b="1" dirty="0">
              <a:solidFill>
                <a:srgbClr val="00B0F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600" b="1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Spring</a:t>
            </a:r>
            <a:r>
              <a:rPr lang="en-GB" sz="4600" b="1" dirty="0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 – Maths Workshop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GB" sz="4600" b="1" dirty="0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                        - Library Trip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en-GB" sz="4600" b="1" dirty="0">
              <a:solidFill>
                <a:srgbClr val="00B0F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600" b="1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Summer</a:t>
            </a:r>
            <a:r>
              <a:rPr lang="en-GB" sz="4600" b="1" dirty="0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 – Trip to Peak Wildlife Park – Date TBC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GB" sz="4600" b="1" dirty="0">
                <a:solidFill>
                  <a:srgbClr val="00B0F0"/>
                </a:solidFill>
                <a:latin typeface="Poppins"/>
                <a:ea typeface="Poppins"/>
                <a:cs typeface="Poppins"/>
                <a:sym typeface="Poppins"/>
              </a:rPr>
              <a:t>                             -  Castles workshop – outdoor learning          </a:t>
            </a:r>
            <a:endParaRPr sz="4600" b="1" dirty="0">
              <a:solidFill>
                <a:srgbClr val="00B0F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133471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4;p21">
            <a:extLst>
              <a:ext uri="{FF2B5EF4-FFF2-40B4-BE49-F238E27FC236}">
                <a16:creationId xmlns:a16="http://schemas.microsoft.com/office/drawing/2014/main" id="{0998A035-5B89-4F1D-9DCC-F9EFAE6262D5}"/>
              </a:ext>
            </a:extLst>
          </p:cNvPr>
          <p:cNvSpPr txBox="1"/>
          <p:nvPr/>
        </p:nvSpPr>
        <p:spPr>
          <a:xfrm>
            <a:off x="4638150" y="551489"/>
            <a:ext cx="9011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P.E</a:t>
            </a: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1A3554E-FAB5-4BE1-A7B5-A5FA4F2B5A4D}"/>
              </a:ext>
            </a:extLst>
          </p:cNvPr>
          <p:cNvSpPr txBox="1">
            <a:spLocks/>
          </p:cNvSpPr>
          <p:nvPr/>
        </p:nvSpPr>
        <p:spPr>
          <a:xfrm>
            <a:off x="969264" y="1903710"/>
            <a:ext cx="16605504" cy="645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Arial"/>
              <a:buNone/>
              <a:defRPr sz="5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9600" dirty="0">
                <a:latin typeface="Poppins" panose="00000500000000000000" pitchFamily="2" charset="0"/>
                <a:cs typeface="Poppins" panose="00000500000000000000" pitchFamily="2" charset="0"/>
              </a:rPr>
              <a:t>Year 1 will have outdoor P.E on a Tuesday and indoor P.E on a Monday/Friday</a:t>
            </a:r>
          </a:p>
          <a:p>
            <a:pPr marL="0" indent="0" algn="l"/>
            <a:endParaRPr lang="en-GB" sz="9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9600" dirty="0">
                <a:latin typeface="Poppins" panose="00000500000000000000" pitchFamily="2" charset="0"/>
                <a:cs typeface="Poppins" panose="00000500000000000000" pitchFamily="2" charset="0"/>
              </a:rPr>
              <a:t>P.E kit: White t-shirt, navy shorts/jogging bottoms, navy jumper. </a:t>
            </a:r>
            <a:r>
              <a:rPr lang="en-GB" sz="9600" b="1" dirty="0">
                <a:latin typeface="Poppins" panose="00000500000000000000" pitchFamily="2" charset="0"/>
                <a:cs typeface="Poppins" panose="00000500000000000000" pitchFamily="2" charset="0"/>
              </a:rPr>
              <a:t>Trainers must be worn for PE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sz="9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9600" b="1" dirty="0">
                <a:latin typeface="Poppins" panose="00000500000000000000" pitchFamily="2" charset="0"/>
                <a:cs typeface="Poppins" panose="00000500000000000000" pitchFamily="2" charset="0"/>
              </a:rPr>
              <a:t>A P.E kit must be in school at all times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sz="9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9600" dirty="0">
                <a:latin typeface="Poppins" panose="00000500000000000000" pitchFamily="2" charset="0"/>
                <a:cs typeface="Poppins" panose="00000500000000000000" pitchFamily="2" charset="0"/>
              </a:rPr>
              <a:t>All items to be clearly named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sz="9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9600" dirty="0">
                <a:latin typeface="Poppins" panose="00000500000000000000" pitchFamily="2" charset="0"/>
                <a:cs typeface="Poppins" panose="00000500000000000000" pitchFamily="2" charset="0"/>
              </a:rPr>
              <a:t>Children attending an after school sports club need to bring in a separate sports kit on that day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sz="9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9600" dirty="0">
                <a:latin typeface="Poppins" panose="00000500000000000000" pitchFamily="2" charset="0"/>
                <a:cs typeface="Poppins" panose="00000500000000000000" pitchFamily="2" charset="0"/>
              </a:rPr>
              <a:t>All jewellery, including earrings must be removed for all physical education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sz="9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9600" dirty="0">
                <a:latin typeface="Poppins" panose="00000500000000000000" pitchFamily="2" charset="0"/>
                <a:cs typeface="Poppins" panose="00000500000000000000" pitchFamily="2" charset="0"/>
              </a:rPr>
              <a:t>Long hair must be tied up.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GB" sz="9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9600" dirty="0">
                <a:latin typeface="Poppins" panose="00000500000000000000" pitchFamily="2" charset="0"/>
                <a:cs typeface="Poppins" panose="00000500000000000000" pitchFamily="2" charset="0"/>
              </a:rPr>
              <a:t>Children will be unable to take part in a P.E lesson if they do not have the full correct kit.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152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3899985" y="416239"/>
            <a:ext cx="9011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Outdoor Learning (KS1)</a:t>
            </a:r>
            <a:endParaRPr sz="46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1136469" y="1906664"/>
            <a:ext cx="14895254" cy="517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 year 1 we will be having a weekly outdoor learning session on a Wednesday.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sz="36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Children will need: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Waterproof trousers and coat</a:t>
            </a: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Wellies / walking boots</a:t>
            </a: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Old clothes (long sleeved tops and trousers)</a:t>
            </a: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Hat and gloves</a:t>
            </a: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0848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219875" y="416239"/>
            <a:ext cx="8509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Uniform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203224" y="1743654"/>
            <a:ext cx="16501679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Full school uniform must be worn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Long hair tied up / off face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Hair bobbles / accessories must be appropriate and be blue or black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No type of smart watches are allowed</a:t>
            </a: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9180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419975" y="416239"/>
            <a:ext cx="8509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Things you need in Year  1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617816" y="1355978"/>
            <a:ext cx="17015791" cy="7817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A water bottle everyday – this must not be a large or expensive bottle e.g. Stanley cup / air 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  <a:highlight>
                  <a:srgbClr val="FFFF00"/>
                </a:highlight>
              </a:rPr>
              <a:t>A healthy snack; fruit or veg – </a:t>
            </a:r>
            <a:r>
              <a:rPr lang="en-GB" sz="4000" b="1" dirty="0">
                <a:solidFill>
                  <a:srgbClr val="0070C0"/>
                </a:solidFill>
                <a:highlight>
                  <a:srgbClr val="FFFF00"/>
                </a:highlight>
              </a:rPr>
              <a:t>remember we are a nut free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rgbClr val="0070C0"/>
                </a:solidFill>
              </a:rPr>
              <a:t>Please do not bring own pencil cases – children will be using school stationary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rgbClr val="0070C0"/>
                </a:solidFill>
              </a:rPr>
              <a:t>Fidgets – </a:t>
            </a:r>
            <a:r>
              <a:rPr lang="en-GB" sz="4000" dirty="0">
                <a:solidFill>
                  <a:srgbClr val="0070C0"/>
                </a:solidFill>
              </a:rPr>
              <a:t>if your child requires these school will provide them</a:t>
            </a:r>
            <a:endParaRPr lang="en-GB" sz="4000" b="1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Bags – these must not be too large or with large accessories on.  They need to fit in to the lockers with their P.E bags and coat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Coat – weather can change!</a:t>
            </a: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7234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964776" y="353011"/>
            <a:ext cx="1680638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Class Dojo - Communicating with your Class Teacher</a:t>
            </a: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463825" y="1620848"/>
            <a:ext cx="17307339" cy="6340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Class dojo is our main communication tool between parents and teachers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It is really important that you have a log in and check messages regularly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Pictures and work will be shared via class stories weekly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Children will continue to earn dojo points for showing our Moss Hey Values and Learning Behaviours.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chemeClr val="bg1"/>
                </a:solidFill>
              </a:rPr>
              <a:t>Class Dojo is not to be used for reporting absences or for complaints</a:t>
            </a: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 dirty="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334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219875" y="816533"/>
            <a:ext cx="8509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Rewards</a:t>
            </a: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003125" y="2230421"/>
            <a:ext cx="16131936" cy="6340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Weekly certificates linked to our whole school values &amp; learning behaviours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Positive postcards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Class rewards – linked to reaching their Dojo target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Handwriting superstar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solidFill>
                <a:srgbClr val="0070C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>
                <a:solidFill>
                  <a:srgbClr val="0070C0"/>
                </a:solidFill>
              </a:rPr>
              <a:t>Super spotter</a:t>
            </a: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1548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685800" y="239058"/>
            <a:ext cx="16916400" cy="92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b="1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myHappymind</a:t>
            </a:r>
            <a:endParaRPr lang="en-GB" sz="72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5400" b="1" dirty="0">
              <a:solidFill>
                <a:schemeClr val="bg1"/>
              </a:solidFill>
              <a:latin typeface="+mj-lt"/>
              <a:ea typeface="Poppins"/>
              <a:cs typeface="Poppins"/>
              <a:sym typeface="Poppins"/>
            </a:endParaRPr>
          </a:p>
          <a:p>
            <a:pPr>
              <a:lnSpc>
                <a:spcPct val="150000"/>
              </a:lnSpc>
            </a:pPr>
            <a:r>
              <a:rPr lang="en-GB" sz="3200" dirty="0">
                <a:solidFill>
                  <a:schemeClr val="bg1"/>
                </a:solidFill>
                <a:latin typeface="+mj-lt"/>
              </a:rPr>
              <a:t>At Moss Hey we follow My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Happymind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which is an NHS-backed curriculum for primary schools. It focuses on building resilience, self-esteem, and happiness in children.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solidFill>
                  <a:schemeClr val="bg1"/>
                </a:solidFill>
                <a:latin typeface="+mj-lt"/>
              </a:rPr>
              <a:t>The lessons and activities contain quizzes, songs, animations and feature lovely characters. 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solidFill>
                  <a:schemeClr val="bg1"/>
                </a:solidFill>
                <a:latin typeface="+mj-lt"/>
              </a:rPr>
              <a:t>The children will complete five modules: </a:t>
            </a:r>
          </a:p>
          <a:p>
            <a:pPr>
              <a:lnSpc>
                <a:spcPct val="150000"/>
              </a:lnSpc>
            </a:pPr>
            <a:r>
              <a:rPr lang="en-GB" sz="3200" i="1" dirty="0">
                <a:solidFill>
                  <a:schemeClr val="bg1"/>
                </a:solidFill>
                <a:latin typeface="+mj-lt"/>
              </a:rPr>
              <a:t>&gt;Meet Your Brain &gt;Celebrate &gt;Appreciate &gt;Relate &gt;Engage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solidFill>
                  <a:schemeClr val="bg1"/>
                </a:solidFill>
                <a:latin typeface="+mj-lt"/>
              </a:rPr>
              <a:t>Each Year group works through the 5 modules allowing for a whole school culture to build. 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solidFill>
                  <a:schemeClr val="bg1"/>
                </a:solidFill>
                <a:latin typeface="+mj-lt"/>
              </a:rPr>
              <a:t>Within each module children learn positive habits which they will then use all of the time. 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solidFill>
                  <a:schemeClr val="bg1"/>
                </a:solidFill>
                <a:latin typeface="+mj-lt"/>
              </a:rPr>
              <a:t>The children have journals to record ideas and feelings.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6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8625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1243071" y="763524"/>
            <a:ext cx="90117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Medical Needs</a:t>
            </a:r>
            <a:endParaRPr sz="46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1024262" y="2114715"/>
            <a:ext cx="16715097" cy="517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Please ensure the office has update medical information for your child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Inhalers must be in school at all times – your child will have access to their inhaler when needed and will be supervised by a member of staff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All medication must be labelled and in date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6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9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Please read our medical policy for administrating medication – this can be found on our school website</a:t>
            </a:r>
          </a:p>
        </p:txBody>
      </p:sp>
      <p:sp>
        <p:nvSpPr>
          <p:cNvPr id="116" name="Google Shape;116;p21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chemeClr val="lt1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21" title="Moss Hey Primary School - Linear Logo - Colour &amp; White.png"/>
          <p:cNvPicPr preferRelativeResize="0"/>
          <p:nvPr/>
        </p:nvPicPr>
        <p:blipFill rotWithShape="1">
          <a:blip r:embed="rId5">
            <a:alphaModFix/>
          </a:blip>
          <a:srcRect b="-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3557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959647" y="770150"/>
            <a:ext cx="85098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Talk about it wheel</a:t>
            </a:r>
            <a:endParaRPr sz="48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5BB9E9-829C-4DB9-AC88-BDE56642F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378" y="1820194"/>
            <a:ext cx="6142458" cy="6710975"/>
          </a:xfrm>
          <a:prstGeom prst="rect">
            <a:avLst/>
          </a:prstGeom>
        </p:spPr>
      </p:pic>
      <p:sp>
        <p:nvSpPr>
          <p:cNvPr id="7" name="Google Shape;114;p21">
            <a:extLst>
              <a:ext uri="{FF2B5EF4-FFF2-40B4-BE49-F238E27FC236}">
                <a16:creationId xmlns:a16="http://schemas.microsoft.com/office/drawing/2014/main" id="{BCB5D4F3-01C0-4874-BD3A-F03ABE1A422D}"/>
              </a:ext>
            </a:extLst>
          </p:cNvPr>
          <p:cNvSpPr txBox="1"/>
          <p:nvPr/>
        </p:nvSpPr>
        <p:spPr>
          <a:xfrm>
            <a:off x="8045922" y="2191002"/>
            <a:ext cx="9011700" cy="6340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 algn="ctr">
              <a:buNone/>
            </a:pPr>
            <a:r>
              <a:rPr lang="en-GB" sz="4000" dirty="0">
                <a:latin typeface="Poppins" panose="00000500000000000000" pitchFamily="2" charset="0"/>
                <a:cs typeface="Poppins" panose="00000500000000000000" pitchFamily="2" charset="0"/>
              </a:rPr>
              <a:t>We use the Talk about it wheel as a restorative tool to discuss any issues amongst peers </a:t>
            </a:r>
          </a:p>
          <a:p>
            <a:pPr marL="0" indent="0" algn="ctr">
              <a:buNone/>
            </a:pPr>
            <a:endParaRPr lang="en-GB" sz="4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 algn="ctr">
              <a:buNone/>
            </a:pPr>
            <a:r>
              <a:rPr lang="en-GB" sz="4000" dirty="0">
                <a:latin typeface="Poppins" panose="00000500000000000000" pitchFamily="2" charset="0"/>
                <a:cs typeface="Poppins" panose="00000500000000000000" pitchFamily="2" charset="0"/>
              </a:rPr>
              <a:t>Zones of regulation</a:t>
            </a:r>
          </a:p>
          <a:p>
            <a:pPr algn="ctr"/>
            <a:endParaRPr lang="en-GB" sz="4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 algn="ctr">
              <a:buNone/>
            </a:pPr>
            <a:r>
              <a:rPr lang="en-GB" sz="4000" dirty="0">
                <a:latin typeface="Poppins" panose="00000500000000000000" pitchFamily="2" charset="0"/>
                <a:cs typeface="Poppins" panose="00000500000000000000" pitchFamily="2" charset="0"/>
              </a:rPr>
              <a:t>What happened?</a:t>
            </a:r>
          </a:p>
          <a:p>
            <a:pPr marL="0" indent="0" algn="ctr">
              <a:buNone/>
            </a:pPr>
            <a:r>
              <a:rPr lang="en-GB" sz="4000" dirty="0">
                <a:latin typeface="Poppins" panose="00000500000000000000" pitchFamily="2" charset="0"/>
                <a:cs typeface="Poppins" panose="00000500000000000000" pitchFamily="2" charset="0"/>
              </a:rPr>
              <a:t>How did it make you feel? </a:t>
            </a:r>
          </a:p>
          <a:p>
            <a:pPr marL="0" indent="0" algn="ctr">
              <a:buNone/>
            </a:pPr>
            <a:r>
              <a:rPr lang="en-GB" sz="4000" dirty="0">
                <a:latin typeface="Poppins" panose="00000500000000000000" pitchFamily="2" charset="0"/>
                <a:cs typeface="Poppins" panose="00000500000000000000" pitchFamily="2" charset="0"/>
              </a:rPr>
              <a:t>What can we do to make it better?</a:t>
            </a:r>
          </a:p>
          <a:p>
            <a:pPr marL="0" indent="0" algn="ctr">
              <a:buNone/>
            </a:pPr>
            <a:r>
              <a:rPr lang="en-GB" sz="4000" dirty="0">
                <a:latin typeface="Poppins" panose="00000500000000000000" pitchFamily="2" charset="0"/>
                <a:cs typeface="Poppins" panose="00000500000000000000" pitchFamily="2" charset="0"/>
              </a:rPr>
              <a:t>Let’s put things right! </a:t>
            </a:r>
          </a:p>
        </p:txBody>
      </p:sp>
    </p:spTree>
    <p:extLst>
      <p:ext uri="{BB962C8B-B14F-4D97-AF65-F5344CB8AC3E}">
        <p14:creationId xmlns:p14="http://schemas.microsoft.com/office/powerpoint/2010/main" val="4010914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666206" y="416239"/>
            <a:ext cx="12298893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Rebranding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1016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425849" y="696267"/>
            <a:ext cx="17245584" cy="8586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dirty="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Finally…</a:t>
            </a:r>
          </a:p>
          <a:p>
            <a:pPr marL="0" indent="0">
              <a:buNone/>
            </a:pPr>
            <a:r>
              <a:rPr lang="en-GB" sz="4000" dirty="0"/>
              <a:t>I hope the children thoroughly enjoy Year 1! 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4000" dirty="0"/>
              <a:t>I have loved getting to know them this week already and cannot wait to watch them grow over the year.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/>
              <a:t>We have lots of new and exciting topics that I am sure the children will be excited to learn about and I can’t wait to discover all of their knowledge.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4000" dirty="0"/>
              <a:t>If you have any questions during the year, please get in touch via ClassDojo and I will respond as soon as possible.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4000" dirty="0"/>
              <a:t>Thank you for all your support and I’m looking forward to an exciting year with them all!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600" b="1" dirty="0">
              <a:solidFill>
                <a:srgbClr val="84BDE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219875" y="4155550"/>
            <a:ext cx="89433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solidFill>
                <a:srgbClr val="3838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4875" y="9455261"/>
            <a:ext cx="11292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Telephone: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0161 439 5114 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Email: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1500">
                <a:solidFill>
                  <a:srgbClr val="263978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admin@mosshey.stockport.sch.uk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 |   </a:t>
            </a:r>
            <a:r>
              <a:rPr lang="en-GB" sz="1500" b="1">
                <a:solidFill>
                  <a:srgbClr val="84BDE7"/>
                </a:solidFill>
                <a:latin typeface="Poppins"/>
                <a:ea typeface="Poppins"/>
                <a:cs typeface="Poppins"/>
                <a:sym typeface="Poppins"/>
              </a:rPr>
              <a:t>Web:</a:t>
            </a:r>
            <a:r>
              <a:rPr lang="en-GB" sz="1500">
                <a:solidFill>
                  <a:srgbClr val="263978"/>
                </a:solidFill>
                <a:latin typeface="Poppins"/>
                <a:ea typeface="Poppins"/>
                <a:cs typeface="Poppins"/>
                <a:sym typeface="Poppins"/>
              </a:rPr>
              <a:t> www.mosshey-primary.co.uk</a:t>
            </a:r>
            <a:endParaRPr sz="1500">
              <a:solidFill>
                <a:srgbClr val="26397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3" name="Google Shape;93;p18" title="Moss Hey Primary School - Linear Logo - Full Colour.png"/>
          <p:cNvPicPr preferRelativeResize="0"/>
          <p:nvPr/>
        </p:nvPicPr>
        <p:blipFill rotWithShape="1">
          <a:blip r:embed="rId5">
            <a:alphaModFix/>
          </a:blip>
          <a:srcRect r="10"/>
          <a:stretch/>
        </p:blipFill>
        <p:spPr>
          <a:xfrm>
            <a:off x="1243071" y="8657915"/>
            <a:ext cx="3971476" cy="1276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66480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1598</Words>
  <Application>Microsoft Office PowerPoint</Application>
  <PresentationFormat>Custom</PresentationFormat>
  <Paragraphs>205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Poppins</vt:lpstr>
      <vt:lpstr>Symbol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Burke</dc:creator>
  <cp:lastModifiedBy>Trinity Leeson</cp:lastModifiedBy>
  <cp:revision>19</cp:revision>
  <dcterms:modified xsi:type="dcterms:W3CDTF">2026-09-08T13:13:50Z</dcterms:modified>
</cp:coreProperties>
</file>