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9"/>
  </p:notesMasterIdLst>
  <p:sldIdLst>
    <p:sldId id="256" r:id="rId2"/>
    <p:sldId id="273" r:id="rId3"/>
    <p:sldId id="267" r:id="rId4"/>
    <p:sldId id="261" r:id="rId5"/>
    <p:sldId id="264" r:id="rId6"/>
    <p:sldId id="269" r:id="rId7"/>
    <p:sldId id="271" r:id="rId8"/>
    <p:sldId id="266" r:id="rId9"/>
    <p:sldId id="272" r:id="rId10"/>
    <p:sldId id="265" r:id="rId11"/>
    <p:sldId id="268" r:id="rId12"/>
    <p:sldId id="270" r:id="rId13"/>
    <p:sldId id="274" r:id="rId14"/>
    <p:sldId id="276" r:id="rId15"/>
    <p:sldId id="277" r:id="rId16"/>
    <p:sldId id="280" r:id="rId17"/>
    <p:sldId id="281" r:id="rId18"/>
  </p:sldIdLst>
  <p:sldSz cx="18288000" cy="10287000"/>
  <p:notesSz cx="6858000" cy="9144000"/>
  <p:embeddedFontLst>
    <p:embeddedFont>
      <p:font typeface="Comic Sans MS" panose="030F0702030302020204" pitchFamily="66" charset="0"/>
      <p:regular r:id="rId20"/>
      <p:bold r:id="rId21"/>
      <p:italic r:id="rId22"/>
      <p:boldItalic r:id="rId23"/>
    </p:embeddedFont>
    <p:embeddedFont>
      <p:font typeface="Poppins" panose="00000500000000000000" pitchFamily="2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1" d="100"/>
          <a:sy n="31" d="100"/>
        </p:scale>
        <p:origin x="15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29a2f5c36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29a2f5c36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a0e5ef35ae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a0e5ef35ae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173884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a0e5ef35ae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a0e5ef35ae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511687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a0e5ef35ae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a0e5ef35ae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a0e5ef35ae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a0e5ef35ae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a0e5ef35ae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a0e5ef35ae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175686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a0e5ef35ae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a0e5ef35ae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198575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a0e5ef35ae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a0e5ef35ae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684611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a0e5ef35ae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a0e5ef35ae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074319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a0e5ef35ae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a0e5ef35ae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582576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a0e5ef35ae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a0e5ef35ae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637454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a0e5ef35ae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a0e5ef35ae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411942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a0e5ef35ae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a0e5ef35ae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81033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a0e5ef35ae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a0e5ef35ae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679915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a0e5ef35ae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a0e5ef35ae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913507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a0e5ef35ae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a0e5ef35ae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269624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a0e5ef35ae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a0e5ef35ae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59102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623417" y="1489150"/>
            <a:ext cx="17041200" cy="41052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623400" y="4301700"/>
            <a:ext cx="17041200" cy="16836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79998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9664800" y="2304950"/>
            <a:ext cx="79998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623400" y="1111200"/>
            <a:ext cx="5616000" cy="15114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623400" y="2779200"/>
            <a:ext cx="5616000" cy="6358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980500" y="900300"/>
            <a:ext cx="12735600" cy="81816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9144000" y="-250"/>
            <a:ext cx="91440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531000" y="2466350"/>
            <a:ext cx="8090400" cy="29646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1pPr>
            <a:lvl2pPr lvl="1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2pPr>
            <a:lvl3pPr lvl="2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3pPr>
            <a:lvl4pPr lvl="3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4pPr>
            <a:lvl5pPr lvl="4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5pPr>
            <a:lvl6pPr lvl="5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6pPr>
            <a:lvl7pPr lvl="6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7pPr>
            <a:lvl8pPr lvl="7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8pPr>
            <a:lvl9pPr lvl="8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531000" y="5606150"/>
            <a:ext cx="8090400" cy="2470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457200" lvl="0" indent="-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623400" y="8461150"/>
            <a:ext cx="11997600" cy="1210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623400" y="2212250"/>
            <a:ext cx="17041200" cy="39270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623400" y="6304450"/>
            <a:ext cx="17041200" cy="26016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5720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 algn="ctr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 algn="ctr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●"/>
              <a:defRPr sz="3600">
                <a:solidFill>
                  <a:schemeClr val="dk2"/>
                </a:solidFill>
              </a:defRPr>
            </a:lvl1pPr>
            <a:lvl2pPr marL="914400" lvl="1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2pPr>
            <a:lvl3pPr marL="1371600" lvl="2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3pPr>
            <a:lvl4pPr marL="1828800" lvl="3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4pPr>
            <a:lvl5pPr marL="2286000" lvl="4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5pPr>
            <a:lvl6pPr marL="2743200" lvl="5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6pPr>
            <a:lvl7pPr marL="3200400" lvl="6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7pPr>
            <a:lvl8pPr marL="3657600" lvl="7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8pPr>
            <a:lvl9pPr marL="4114800" lvl="8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 algn="r">
              <a:buNone/>
              <a:defRPr sz="2000">
                <a:solidFill>
                  <a:schemeClr val="dk2"/>
                </a:solidFill>
              </a:defRPr>
            </a:lvl1pPr>
            <a:lvl2pPr lvl="1" algn="r">
              <a:buNone/>
              <a:defRPr sz="2000">
                <a:solidFill>
                  <a:schemeClr val="dk2"/>
                </a:solidFill>
              </a:defRPr>
            </a:lvl2pPr>
            <a:lvl3pPr lvl="2" algn="r">
              <a:buNone/>
              <a:defRPr sz="2000">
                <a:solidFill>
                  <a:schemeClr val="dk2"/>
                </a:solidFill>
              </a:defRPr>
            </a:lvl3pPr>
            <a:lvl4pPr lvl="3" algn="r">
              <a:buNone/>
              <a:defRPr sz="2000">
                <a:solidFill>
                  <a:schemeClr val="dk2"/>
                </a:solidFill>
              </a:defRPr>
            </a:lvl4pPr>
            <a:lvl5pPr lvl="4" algn="r">
              <a:buNone/>
              <a:defRPr sz="2000">
                <a:solidFill>
                  <a:schemeClr val="dk2"/>
                </a:solidFill>
              </a:defRPr>
            </a:lvl5pPr>
            <a:lvl6pPr lvl="5" algn="r">
              <a:buNone/>
              <a:defRPr sz="2000">
                <a:solidFill>
                  <a:schemeClr val="dk2"/>
                </a:solidFill>
              </a:defRPr>
            </a:lvl6pPr>
            <a:lvl7pPr lvl="6" algn="r">
              <a:buNone/>
              <a:defRPr sz="2000">
                <a:solidFill>
                  <a:schemeClr val="dk2"/>
                </a:solidFill>
              </a:defRPr>
            </a:lvl7pPr>
            <a:lvl8pPr lvl="7" algn="r">
              <a:buNone/>
              <a:defRPr sz="2000">
                <a:solidFill>
                  <a:schemeClr val="dk2"/>
                </a:solidFill>
              </a:defRPr>
            </a:lvl8pPr>
            <a:lvl9pPr lvl="8" algn="r">
              <a:buNone/>
              <a:defRPr sz="2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hyperlink" Target="mailto:admin@mosshey.stockport.sch.uk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hyperlink" Target="mailto:admin@mosshey.stockport.sch.uk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4.png"/><Relationship Id="rId4" Type="http://schemas.openxmlformats.org/officeDocument/2006/relationships/hyperlink" Target="mailto:admin@mosshey.stockport.sch.uk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hyperlink" Target="mailto:admin@mosshey.stockport.sch.uk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hyperlink" Target="mailto:admin@mosshey.stockport.sch.uk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emf"/><Relationship Id="rId5" Type="http://schemas.openxmlformats.org/officeDocument/2006/relationships/image" Target="../media/image6.png"/><Relationship Id="rId4" Type="http://schemas.openxmlformats.org/officeDocument/2006/relationships/hyperlink" Target="mailto:admin@mosshey.stockport.sch.uk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hyperlink" Target="mailto:admin@mosshey.stockport.sch.uk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hyperlink" Target="mailto:admin@mosshey.stockport.sch.uk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hyperlink" Target="mailto:admin@mosshey.stockport.sch.uk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hyperlink" Target="mailto:admin@mosshey.stockport.sch.uk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hyperlink" Target="mailto:admin@mosshey.stockport.sch.uk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hyperlink" Target="mailto:admin@mosshey.stockport.sch.uk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hyperlink" Target="mailto:admin@mosshey.stockport.sch.uk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hyperlink" Target="mailto:admin@mosshey.stockport.sch.uk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hyperlink" Target="mailto:admin@mosshey.stockport.sch.uk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hyperlink" Target="mailto:admin@mosshey.stockport.sch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19271" y="3112205"/>
            <a:ext cx="10933043" cy="2031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Meet the Teacher Evening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2026/27</a:t>
            </a:r>
            <a:endParaRPr sz="6000" b="1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5" name="Google Shape;55;p13" title="Moss Hey Primary School - Linear Logo &amp; Strapline - Colour &amp; Whit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93367" y="430593"/>
            <a:ext cx="7083049" cy="22757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/>
        </p:nvSpPr>
        <p:spPr>
          <a:xfrm>
            <a:off x="1243071" y="416239"/>
            <a:ext cx="11852657" cy="7263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600" b="1" dirty="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Rebranding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4600" b="1" dirty="0">
              <a:solidFill>
                <a:srgbClr val="26397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4600" b="1" dirty="0">
              <a:solidFill>
                <a:srgbClr val="26397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4600" b="1" dirty="0">
              <a:solidFill>
                <a:srgbClr val="26397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 b="1" dirty="0">
                <a:solidFill>
                  <a:srgbClr val="84BDE7"/>
                </a:solidFill>
                <a:latin typeface="Poppins"/>
                <a:ea typeface="Poppins"/>
                <a:cs typeface="Poppins"/>
                <a:sym typeface="Poppins"/>
              </a:rPr>
              <a:t>Mos Hey has been rebranded – new owl and a new look  website is on its way.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4600" b="1" dirty="0">
              <a:solidFill>
                <a:srgbClr val="84BDE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 b="1" dirty="0">
                <a:solidFill>
                  <a:srgbClr val="84BDE7"/>
                </a:solidFill>
                <a:latin typeface="Poppins"/>
                <a:ea typeface="Poppins"/>
                <a:cs typeface="Poppins"/>
                <a:sym typeface="Poppins"/>
              </a:rPr>
              <a:t>Continue to use the uniform with  the former branding on ( or no brand).</a:t>
            </a:r>
            <a:endParaRPr sz="4600" b="1" dirty="0">
              <a:solidFill>
                <a:srgbClr val="84BDE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2" name="Google Shape;92;p18"/>
          <p:cNvSpPr txBox="1"/>
          <p:nvPr/>
        </p:nvSpPr>
        <p:spPr>
          <a:xfrm>
            <a:off x="5674875" y="9455261"/>
            <a:ext cx="11292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rgbClr val="84BDE7"/>
                </a:solidFill>
                <a:latin typeface="Poppins"/>
                <a:ea typeface="Poppins"/>
                <a:cs typeface="Poppins"/>
                <a:sym typeface="Poppins"/>
              </a:rPr>
              <a:t>Telephone: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0161 439 5114   |   </a:t>
            </a:r>
            <a:r>
              <a:rPr lang="en-GB" sz="1500" b="1">
                <a:solidFill>
                  <a:srgbClr val="84BDE7"/>
                </a:solidFill>
                <a:latin typeface="Poppins"/>
                <a:ea typeface="Poppins"/>
                <a:cs typeface="Poppins"/>
                <a:sym typeface="Poppins"/>
              </a:rPr>
              <a:t>Email: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GB" sz="1500">
                <a:solidFill>
                  <a:srgbClr val="263978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admin@mosshey.stockport.sch.uk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 |   </a:t>
            </a:r>
            <a:r>
              <a:rPr lang="en-GB" sz="1500" b="1">
                <a:solidFill>
                  <a:srgbClr val="84BDE7"/>
                </a:solidFill>
                <a:latin typeface="Poppins"/>
                <a:ea typeface="Poppins"/>
                <a:cs typeface="Poppins"/>
                <a:sym typeface="Poppins"/>
              </a:rPr>
              <a:t>Web: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www.mosshey-primary.co.uk</a:t>
            </a:r>
            <a:endParaRPr sz="1500">
              <a:solidFill>
                <a:srgbClr val="26397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93" name="Google Shape;93;p18" title="Moss Hey Primary School - Linear Logo - Full Colour.png"/>
          <p:cNvPicPr preferRelativeResize="0"/>
          <p:nvPr/>
        </p:nvPicPr>
        <p:blipFill rotWithShape="1">
          <a:blip r:embed="rId5">
            <a:alphaModFix/>
          </a:blip>
          <a:srcRect r="10"/>
          <a:stretch/>
        </p:blipFill>
        <p:spPr>
          <a:xfrm>
            <a:off x="1243071" y="8657915"/>
            <a:ext cx="3971476" cy="12760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1016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/>
          <p:nvPr/>
        </p:nvSpPr>
        <p:spPr>
          <a:xfrm>
            <a:off x="5674875" y="9455261"/>
            <a:ext cx="11292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Telephone:</a:t>
            </a:r>
            <a:r>
              <a:rPr lang="en-GB"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0161 439 5114   |   </a:t>
            </a:r>
            <a:r>
              <a:rPr lang="en-GB" sz="1500" b="1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Email:</a:t>
            </a:r>
            <a:r>
              <a:rPr lang="en-GB"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GB" sz="1500">
                <a:solidFill>
                  <a:schemeClr val="lt1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admin@mosshey.stockport.sch.uk</a:t>
            </a:r>
            <a:r>
              <a:rPr lang="en-GB"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 |   </a:t>
            </a:r>
            <a:r>
              <a:rPr lang="en-GB" sz="1500" b="1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Web:</a:t>
            </a:r>
            <a:r>
              <a:rPr lang="en-GB"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www.mosshey-primary.co.uk</a:t>
            </a:r>
            <a:endParaRPr sz="15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17" name="Google Shape;117;p21" title="Moss Hey Primary School - Linear Logo - Colour &amp; White.png"/>
          <p:cNvPicPr preferRelativeResize="0"/>
          <p:nvPr/>
        </p:nvPicPr>
        <p:blipFill rotWithShape="1">
          <a:blip r:embed="rId5">
            <a:alphaModFix/>
          </a:blip>
          <a:srcRect b="-10"/>
          <a:stretch/>
        </p:blipFill>
        <p:spPr>
          <a:xfrm>
            <a:off x="1243071" y="8657915"/>
            <a:ext cx="3971476" cy="127607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90;p18">
            <a:extLst>
              <a:ext uri="{FF2B5EF4-FFF2-40B4-BE49-F238E27FC236}">
                <a16:creationId xmlns:a16="http://schemas.microsoft.com/office/drawing/2014/main" id="{A0DC461D-FFE0-48FE-823C-A15956F08D63}"/>
              </a:ext>
            </a:extLst>
          </p:cNvPr>
          <p:cNvSpPr txBox="1"/>
          <p:nvPr/>
        </p:nvSpPr>
        <p:spPr>
          <a:xfrm>
            <a:off x="4585928" y="416239"/>
            <a:ext cx="85098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600" b="1" dirty="0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Welcome </a:t>
            </a:r>
            <a:r>
              <a:rPr lang="en-GB" sz="4600" b="1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to Year 2</a:t>
            </a:r>
            <a:endParaRPr sz="4600" b="1" dirty="0">
              <a:solidFill>
                <a:schemeClr val="bg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87C34CB-A9A0-4931-B9F6-BB4BE557D4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0324" y="1860845"/>
            <a:ext cx="5576969" cy="4874029"/>
          </a:xfrm>
        </p:spPr>
        <p:txBody>
          <a:bodyPr>
            <a:normAutofit/>
          </a:bodyPr>
          <a:lstStyle/>
          <a:p>
            <a:r>
              <a:rPr lang="en-GB" sz="4400" dirty="0">
                <a:solidFill>
                  <a:schemeClr val="bg1"/>
                </a:solidFill>
              </a:rPr>
              <a:t>Class teacher:</a:t>
            </a:r>
          </a:p>
          <a:p>
            <a:r>
              <a:rPr lang="en-GB" sz="4400" dirty="0">
                <a:solidFill>
                  <a:schemeClr val="bg1"/>
                </a:solidFill>
              </a:rPr>
              <a:t>Sarah Harriott</a:t>
            </a:r>
          </a:p>
          <a:p>
            <a:endParaRPr lang="en-GB" sz="4400" dirty="0">
              <a:solidFill>
                <a:schemeClr val="bg1"/>
              </a:solidFill>
            </a:endParaRPr>
          </a:p>
          <a:p>
            <a:r>
              <a:rPr lang="en-GB" sz="4400" dirty="0">
                <a:solidFill>
                  <a:schemeClr val="bg1"/>
                </a:solidFill>
              </a:rPr>
              <a:t> </a:t>
            </a:r>
          </a:p>
          <a:p>
            <a:endParaRPr lang="en-GB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866DC99-E403-492F-8490-7FDCB91A7A3E}"/>
              </a:ext>
            </a:extLst>
          </p:cNvPr>
          <p:cNvSpPr txBox="1">
            <a:spLocks/>
          </p:cNvSpPr>
          <p:nvPr/>
        </p:nvSpPr>
        <p:spPr>
          <a:xfrm>
            <a:off x="9288346" y="1860845"/>
            <a:ext cx="5576969" cy="48740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57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sz="4400" dirty="0">
                <a:solidFill>
                  <a:schemeClr val="bg1"/>
                </a:solidFill>
              </a:rPr>
              <a:t>Teaching Assistant: Lyndsey </a:t>
            </a:r>
            <a:r>
              <a:rPr lang="en-GB" sz="4400" dirty="0" err="1">
                <a:solidFill>
                  <a:schemeClr val="bg1"/>
                </a:solidFill>
              </a:rPr>
              <a:t>Sturgess</a:t>
            </a:r>
            <a:r>
              <a:rPr lang="en-GB" sz="4400" dirty="0">
                <a:solidFill>
                  <a:schemeClr val="bg1"/>
                </a:solidFill>
              </a:rPr>
              <a:t> </a:t>
            </a:r>
          </a:p>
          <a:p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090E88D-067F-476A-8105-0E7251139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12214" y="4130567"/>
            <a:ext cx="2055290" cy="2734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646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/>
        </p:nvSpPr>
        <p:spPr>
          <a:xfrm>
            <a:off x="634200" y="416239"/>
            <a:ext cx="3473974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600" b="1" dirty="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Our Intent</a:t>
            </a:r>
            <a:endParaRPr sz="4600" b="1" dirty="0">
              <a:solidFill>
                <a:srgbClr val="84BDE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2" name="Google Shape;92;p18"/>
          <p:cNvSpPr txBox="1"/>
          <p:nvPr/>
        </p:nvSpPr>
        <p:spPr>
          <a:xfrm>
            <a:off x="5674875" y="9455261"/>
            <a:ext cx="11292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rgbClr val="84BDE7"/>
                </a:solidFill>
                <a:latin typeface="Poppins"/>
                <a:ea typeface="Poppins"/>
                <a:cs typeface="Poppins"/>
                <a:sym typeface="Poppins"/>
              </a:rPr>
              <a:t>Telephone: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0161 439 5114   |   </a:t>
            </a:r>
            <a:r>
              <a:rPr lang="en-GB" sz="1500" b="1">
                <a:solidFill>
                  <a:srgbClr val="84BDE7"/>
                </a:solidFill>
                <a:latin typeface="Poppins"/>
                <a:ea typeface="Poppins"/>
                <a:cs typeface="Poppins"/>
                <a:sym typeface="Poppins"/>
              </a:rPr>
              <a:t>Email: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GB" sz="1500">
                <a:solidFill>
                  <a:srgbClr val="263978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admin@mosshey.stockport.sch.uk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 |   </a:t>
            </a:r>
            <a:r>
              <a:rPr lang="en-GB" sz="1500" b="1">
                <a:solidFill>
                  <a:srgbClr val="84BDE7"/>
                </a:solidFill>
                <a:latin typeface="Poppins"/>
                <a:ea typeface="Poppins"/>
                <a:cs typeface="Poppins"/>
                <a:sym typeface="Poppins"/>
              </a:rPr>
              <a:t>Web: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www.mosshey-primary.co.uk</a:t>
            </a:r>
            <a:endParaRPr sz="1500">
              <a:solidFill>
                <a:srgbClr val="26397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93" name="Google Shape;93;p18" title="Moss Hey Primary School - Linear Logo - Full Colour.png"/>
          <p:cNvPicPr preferRelativeResize="0"/>
          <p:nvPr/>
        </p:nvPicPr>
        <p:blipFill rotWithShape="1">
          <a:blip r:embed="rId5">
            <a:alphaModFix/>
          </a:blip>
          <a:srcRect r="10"/>
          <a:stretch/>
        </p:blipFill>
        <p:spPr>
          <a:xfrm>
            <a:off x="1243071" y="8657915"/>
            <a:ext cx="3971476" cy="127607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FD5E7F4-6870-400E-AE8C-7CF164F1CF90}"/>
              </a:ext>
            </a:extLst>
          </p:cNvPr>
          <p:cNvSpPr/>
          <p:nvPr/>
        </p:nvSpPr>
        <p:spPr>
          <a:xfrm>
            <a:off x="634200" y="1201644"/>
            <a:ext cx="96147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0070C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Nurturing curious, resilient and ambitious learners</a:t>
            </a:r>
            <a:endParaRPr lang="en-GB" sz="2800" dirty="0">
              <a:solidFill>
                <a:srgbClr val="0070C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30BA30F-89DA-4F01-90BE-A4E6DF381A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848" y="1903073"/>
            <a:ext cx="6852551" cy="687931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 txBox="1"/>
          <p:nvPr/>
        </p:nvSpPr>
        <p:spPr>
          <a:xfrm>
            <a:off x="2720542" y="416239"/>
            <a:ext cx="14374762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600" b="1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Our School Values &amp; Learning Behaviours</a:t>
            </a:r>
            <a:endParaRPr lang="en-GB" sz="4600" b="1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6" name="Google Shape;116;p21"/>
          <p:cNvSpPr txBox="1"/>
          <p:nvPr/>
        </p:nvSpPr>
        <p:spPr>
          <a:xfrm>
            <a:off x="5674875" y="9455261"/>
            <a:ext cx="11292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Telephone:</a:t>
            </a:r>
            <a:r>
              <a:rPr lang="en-GB"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0161 439 5114   |   </a:t>
            </a:r>
            <a:r>
              <a:rPr lang="en-GB" sz="1500" b="1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Email:</a:t>
            </a:r>
            <a:r>
              <a:rPr lang="en-GB"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GB" sz="1500">
                <a:solidFill>
                  <a:schemeClr val="lt1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admin@mosshey.stockport.sch.uk</a:t>
            </a:r>
            <a:r>
              <a:rPr lang="en-GB"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 |   </a:t>
            </a:r>
            <a:r>
              <a:rPr lang="en-GB" sz="1500" b="1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Web:</a:t>
            </a:r>
            <a:r>
              <a:rPr lang="en-GB"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www.mosshey-primary.co.uk</a:t>
            </a:r>
            <a:endParaRPr sz="15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17" name="Google Shape;117;p21" title="Moss Hey Primary School - Linear Logo - Colour &amp; White.png"/>
          <p:cNvPicPr preferRelativeResize="0"/>
          <p:nvPr/>
        </p:nvPicPr>
        <p:blipFill rotWithShape="1">
          <a:blip r:embed="rId5">
            <a:alphaModFix/>
          </a:blip>
          <a:srcRect b="-10"/>
          <a:stretch/>
        </p:blipFill>
        <p:spPr>
          <a:xfrm>
            <a:off x="1243071" y="8657915"/>
            <a:ext cx="3971476" cy="127607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C167AD8E-95B1-4CB6-8EF0-0DA4C20112A6}"/>
              </a:ext>
            </a:extLst>
          </p:cNvPr>
          <p:cNvSpPr txBox="1">
            <a:spLocks/>
          </p:cNvSpPr>
          <p:nvPr/>
        </p:nvSpPr>
        <p:spPr>
          <a:xfrm>
            <a:off x="615076" y="1608077"/>
            <a:ext cx="4076194" cy="2804898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txBody>
          <a:bodyPr spcFirstLastPara="1" wrap="square" lIns="182850" tIns="182850" rIns="182850" bIns="182850" anchor="t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57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sz="4200" b="1" dirty="0"/>
              <a:t>Be kind</a:t>
            </a:r>
          </a:p>
          <a:p>
            <a:r>
              <a:rPr lang="en-GB" sz="4200" b="1" dirty="0"/>
              <a:t>Be brave</a:t>
            </a:r>
          </a:p>
          <a:p>
            <a:r>
              <a:rPr lang="en-GB" sz="4200" b="1" dirty="0"/>
              <a:t>Be positive</a:t>
            </a:r>
          </a:p>
          <a:p>
            <a:r>
              <a:rPr lang="en-GB" sz="4200" b="1" dirty="0"/>
              <a:t>Be responsible</a:t>
            </a:r>
          </a:p>
          <a:p>
            <a:r>
              <a:rPr lang="en-GB" sz="4200" b="1" dirty="0"/>
              <a:t>Be inclusive</a:t>
            </a:r>
          </a:p>
          <a:p>
            <a:pPr marL="0" indent="0"/>
            <a:endParaRPr lang="en-GB" dirty="0"/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F98970B1-8E04-43C2-890E-DA3D5A076F34}"/>
              </a:ext>
            </a:extLst>
          </p:cNvPr>
          <p:cNvSpPr txBox="1">
            <a:spLocks/>
          </p:cNvSpPr>
          <p:nvPr/>
        </p:nvSpPr>
        <p:spPr>
          <a:xfrm>
            <a:off x="504867" y="4874770"/>
            <a:ext cx="5170008" cy="3169299"/>
          </a:xfrm>
          <a:prstGeom prst="rect">
            <a:avLst/>
          </a:prstGeom>
          <a:ln w="28575">
            <a:solidFill>
              <a:schemeClr val="tx2"/>
            </a:solidFill>
          </a:ln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100" b="1" dirty="0"/>
              <a:t>Concentrating Crocodile</a:t>
            </a:r>
          </a:p>
          <a:p>
            <a:r>
              <a:rPr lang="en-GB" sz="5100" b="1" dirty="0"/>
              <a:t>Resilient Rhino</a:t>
            </a:r>
          </a:p>
          <a:p>
            <a:r>
              <a:rPr lang="en-GB" sz="5100" b="1" dirty="0"/>
              <a:t>Creative Chameleon</a:t>
            </a:r>
          </a:p>
          <a:p>
            <a:r>
              <a:rPr lang="en-GB" sz="5100" b="1" dirty="0"/>
              <a:t>Independent Iguana</a:t>
            </a:r>
          </a:p>
          <a:p>
            <a:r>
              <a:rPr lang="en-GB" sz="5100" b="1" dirty="0"/>
              <a:t>Teamwork Tiger</a:t>
            </a:r>
          </a:p>
          <a:p>
            <a:pPr marL="0" indent="0">
              <a:buFont typeface="Symbol" pitchFamily="18" charset="2"/>
              <a:buNone/>
            </a:pPr>
            <a:endParaRPr lang="en-GB" dirty="0"/>
          </a:p>
        </p:txBody>
      </p:sp>
      <p:sp>
        <p:nvSpPr>
          <p:cNvPr id="8" name="Google Shape;115;p21">
            <a:extLst>
              <a:ext uri="{FF2B5EF4-FFF2-40B4-BE49-F238E27FC236}">
                <a16:creationId xmlns:a16="http://schemas.microsoft.com/office/drawing/2014/main" id="{209D52DB-51F5-4961-98AE-43F9FE0669BF}"/>
              </a:ext>
            </a:extLst>
          </p:cNvPr>
          <p:cNvSpPr txBox="1"/>
          <p:nvPr/>
        </p:nvSpPr>
        <p:spPr>
          <a:xfrm>
            <a:off x="7968427" y="2950019"/>
            <a:ext cx="9011700" cy="313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As a school we have a half termly focus on one value &amp; one learning behaviour.</a:t>
            </a: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3200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As a class we will be having weekly targets</a:t>
            </a: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3200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Will keep you updated via Dojo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/>
        </p:nvSpPr>
        <p:spPr>
          <a:xfrm>
            <a:off x="1537926" y="416239"/>
            <a:ext cx="11104647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600" b="1" dirty="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What’s really important in </a:t>
            </a:r>
            <a:r>
              <a:rPr lang="en-GB" sz="4600" b="1" dirty="0">
                <a:solidFill>
                  <a:srgbClr val="84BDE7"/>
                </a:solidFill>
                <a:latin typeface="Poppins"/>
                <a:ea typeface="Poppins"/>
                <a:cs typeface="Poppins"/>
                <a:sym typeface="Poppins"/>
              </a:rPr>
              <a:t>Year 2</a:t>
            </a:r>
            <a:endParaRPr sz="4600" b="1" dirty="0">
              <a:solidFill>
                <a:srgbClr val="84BDE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2" name="Google Shape;92;p18"/>
          <p:cNvSpPr txBox="1"/>
          <p:nvPr/>
        </p:nvSpPr>
        <p:spPr>
          <a:xfrm>
            <a:off x="5674875" y="9455261"/>
            <a:ext cx="11292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rgbClr val="84BDE7"/>
                </a:solidFill>
                <a:latin typeface="Poppins"/>
                <a:ea typeface="Poppins"/>
                <a:cs typeface="Poppins"/>
                <a:sym typeface="Poppins"/>
              </a:rPr>
              <a:t>Telephone: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0161 439 5114   |   </a:t>
            </a:r>
            <a:r>
              <a:rPr lang="en-GB" sz="1500" b="1">
                <a:solidFill>
                  <a:srgbClr val="84BDE7"/>
                </a:solidFill>
                <a:latin typeface="Poppins"/>
                <a:ea typeface="Poppins"/>
                <a:cs typeface="Poppins"/>
                <a:sym typeface="Poppins"/>
              </a:rPr>
              <a:t>Email: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GB" sz="1500">
                <a:solidFill>
                  <a:srgbClr val="263978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admin@mosshey.stockport.sch.uk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 |   </a:t>
            </a:r>
            <a:r>
              <a:rPr lang="en-GB" sz="1500" b="1">
                <a:solidFill>
                  <a:srgbClr val="84BDE7"/>
                </a:solidFill>
                <a:latin typeface="Poppins"/>
                <a:ea typeface="Poppins"/>
                <a:cs typeface="Poppins"/>
                <a:sym typeface="Poppins"/>
              </a:rPr>
              <a:t>Web: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www.mosshey-primary.co.uk</a:t>
            </a:r>
            <a:endParaRPr sz="1500">
              <a:solidFill>
                <a:srgbClr val="26397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93" name="Google Shape;93;p18" title="Moss Hey Primary School - Linear Logo - Full Colour.png"/>
          <p:cNvPicPr preferRelativeResize="0"/>
          <p:nvPr/>
        </p:nvPicPr>
        <p:blipFill rotWithShape="1">
          <a:blip r:embed="rId5">
            <a:alphaModFix/>
          </a:blip>
          <a:srcRect r="10"/>
          <a:stretch/>
        </p:blipFill>
        <p:spPr>
          <a:xfrm>
            <a:off x="1243071" y="8657915"/>
            <a:ext cx="3971476" cy="127607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FCB44C-8883-48D9-AABC-030551C2ADB9}"/>
              </a:ext>
            </a:extLst>
          </p:cNvPr>
          <p:cNvSpPr txBox="1"/>
          <p:nvPr/>
        </p:nvSpPr>
        <p:spPr>
          <a:xfrm>
            <a:off x="1537927" y="1724297"/>
            <a:ext cx="14477136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Loving learning and school life!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6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Achieving their potential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Developing independence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3600" kern="1200" dirty="0">
              <a:solidFill>
                <a:prstClr val="black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Applying skills and knowledge 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reading skills across the curriculum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3600" kern="1200" dirty="0"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  <a:t>spelling and grammar skills in writing across the curriculum 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– embedding and applying foundational maths skills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Self-regulation – using </a:t>
            </a:r>
            <a:r>
              <a:rPr kumimoji="0" lang="en-GB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myHappymind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and zones of regulation work </a:t>
            </a:r>
          </a:p>
        </p:txBody>
      </p:sp>
    </p:spTree>
    <p:extLst>
      <p:ext uri="{BB962C8B-B14F-4D97-AF65-F5344CB8AC3E}">
        <p14:creationId xmlns:p14="http://schemas.microsoft.com/office/powerpoint/2010/main" val="15997341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/>
          <p:nvPr/>
        </p:nvSpPr>
        <p:spPr>
          <a:xfrm>
            <a:off x="5674875" y="9455261"/>
            <a:ext cx="11292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Telephone:</a:t>
            </a:r>
            <a:r>
              <a:rPr lang="en-GB"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0161 439 5114   |   </a:t>
            </a:r>
            <a:r>
              <a:rPr lang="en-GB" sz="1500" b="1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Email:</a:t>
            </a:r>
            <a:r>
              <a:rPr lang="en-GB"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GB" sz="1500">
                <a:solidFill>
                  <a:schemeClr val="lt1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admin@mosshey.stockport.sch.uk</a:t>
            </a:r>
            <a:r>
              <a:rPr lang="en-GB"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 |   </a:t>
            </a:r>
            <a:r>
              <a:rPr lang="en-GB" sz="1500" b="1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Web:</a:t>
            </a:r>
            <a:r>
              <a:rPr lang="en-GB"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www.mosshey-primary.co.uk</a:t>
            </a:r>
            <a:endParaRPr sz="15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17" name="Google Shape;117;p21" title="Moss Hey Primary School - Linear Logo - Colour &amp; White.png"/>
          <p:cNvPicPr preferRelativeResize="0"/>
          <p:nvPr/>
        </p:nvPicPr>
        <p:blipFill rotWithShape="1">
          <a:blip r:embed="rId5">
            <a:alphaModFix/>
          </a:blip>
          <a:srcRect b="-10"/>
          <a:stretch/>
        </p:blipFill>
        <p:spPr>
          <a:xfrm>
            <a:off x="1243071" y="8657915"/>
            <a:ext cx="3971476" cy="127607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90;p18">
            <a:extLst>
              <a:ext uri="{FF2B5EF4-FFF2-40B4-BE49-F238E27FC236}">
                <a16:creationId xmlns:a16="http://schemas.microsoft.com/office/drawing/2014/main" id="{90E2ABAB-8F85-4CA6-93EF-D2ADE4C1441B}"/>
              </a:ext>
            </a:extLst>
          </p:cNvPr>
          <p:cNvSpPr txBox="1"/>
          <p:nvPr/>
        </p:nvSpPr>
        <p:spPr>
          <a:xfrm>
            <a:off x="1243070" y="750272"/>
            <a:ext cx="9133381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600" b="1" dirty="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Our Curriculum </a:t>
            </a:r>
            <a:r>
              <a:rPr lang="en-GB" sz="4600" b="1" dirty="0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(Theme Web)</a:t>
            </a:r>
            <a:endParaRPr sz="4600" b="1" dirty="0">
              <a:solidFill>
                <a:schemeClr val="bg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12BA48B-48E4-4998-B749-8BC3E2391F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9184" y="1822704"/>
            <a:ext cx="10009632" cy="664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009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/>
          <p:nvPr/>
        </p:nvSpPr>
        <p:spPr>
          <a:xfrm>
            <a:off x="5674875" y="9455261"/>
            <a:ext cx="11292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rgbClr val="84BDE7"/>
                </a:solidFill>
                <a:latin typeface="Poppins"/>
                <a:ea typeface="Poppins"/>
                <a:cs typeface="Poppins"/>
                <a:sym typeface="Poppins"/>
              </a:rPr>
              <a:t>Telephone: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0161 439 5114   |   </a:t>
            </a:r>
            <a:r>
              <a:rPr lang="en-GB" sz="1500" b="1">
                <a:solidFill>
                  <a:srgbClr val="84BDE7"/>
                </a:solidFill>
                <a:latin typeface="Poppins"/>
                <a:ea typeface="Poppins"/>
                <a:cs typeface="Poppins"/>
                <a:sym typeface="Poppins"/>
              </a:rPr>
              <a:t>Email: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GB" sz="1500">
                <a:solidFill>
                  <a:srgbClr val="263978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admin@mosshey.stockport.sch.uk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 |   </a:t>
            </a:r>
            <a:r>
              <a:rPr lang="en-GB" sz="1500" b="1">
                <a:solidFill>
                  <a:srgbClr val="84BDE7"/>
                </a:solidFill>
                <a:latin typeface="Poppins"/>
                <a:ea typeface="Poppins"/>
                <a:cs typeface="Poppins"/>
                <a:sym typeface="Poppins"/>
              </a:rPr>
              <a:t>Web: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www.mosshey-primary.co.uk</a:t>
            </a:r>
            <a:endParaRPr sz="1500">
              <a:solidFill>
                <a:srgbClr val="26397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93" name="Google Shape;93;p18" title="Moss Hey Primary School - Linear Logo - Full Colour.png"/>
          <p:cNvPicPr preferRelativeResize="0"/>
          <p:nvPr/>
        </p:nvPicPr>
        <p:blipFill rotWithShape="1">
          <a:blip r:embed="rId5">
            <a:alphaModFix/>
          </a:blip>
          <a:srcRect r="10"/>
          <a:stretch/>
        </p:blipFill>
        <p:spPr>
          <a:xfrm>
            <a:off x="1243071" y="8657915"/>
            <a:ext cx="3971476" cy="127607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14;p21">
            <a:extLst>
              <a:ext uri="{FF2B5EF4-FFF2-40B4-BE49-F238E27FC236}">
                <a16:creationId xmlns:a16="http://schemas.microsoft.com/office/drawing/2014/main" id="{A47BFBC9-24AB-4A00-B5C3-0A710712F034}"/>
              </a:ext>
            </a:extLst>
          </p:cNvPr>
          <p:cNvSpPr txBox="1"/>
          <p:nvPr/>
        </p:nvSpPr>
        <p:spPr>
          <a:xfrm>
            <a:off x="653143" y="551489"/>
            <a:ext cx="16877211" cy="9387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600" b="1" dirty="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Trips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GB" sz="4600" b="1" dirty="0">
              <a:solidFill>
                <a:srgbClr val="26397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GB" sz="4600" b="1" dirty="0">
              <a:solidFill>
                <a:srgbClr val="26397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600" b="1" dirty="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– Geography fieldwork trip exploring our local area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GB" sz="4600" b="1" dirty="0">
              <a:solidFill>
                <a:srgbClr val="26397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685800" lvl="0" indent="-6858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GB" sz="4600" b="1" dirty="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Staircase House November 24</a:t>
            </a:r>
            <a:r>
              <a:rPr lang="en-GB" sz="4600" b="1" baseline="30000" dirty="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th</a:t>
            </a:r>
            <a:r>
              <a:rPr lang="en-GB" sz="4600" b="1" dirty="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The Great Fire of London  </a:t>
            </a:r>
          </a:p>
          <a:p>
            <a:pPr marL="685800" lvl="0" indent="-6858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en-GB" sz="4600" b="1" dirty="0">
              <a:solidFill>
                <a:srgbClr val="26397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685800" lvl="0" indent="-6858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GB" sz="4600" b="1" dirty="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Lowry workshop  - 3D sculpture </a:t>
            </a:r>
          </a:p>
          <a:p>
            <a:pPr marL="685800" lvl="0" indent="-6858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en-GB" sz="4600" b="1" dirty="0">
              <a:solidFill>
                <a:srgbClr val="26397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GB" sz="4600" b="1" dirty="0">
              <a:solidFill>
                <a:srgbClr val="26397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GB" sz="4600" b="1" dirty="0">
              <a:solidFill>
                <a:srgbClr val="26397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600" b="1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11334719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 txBox="1"/>
          <p:nvPr/>
        </p:nvSpPr>
        <p:spPr>
          <a:xfrm>
            <a:off x="4638150" y="644254"/>
            <a:ext cx="90117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600" b="1" dirty="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Homework</a:t>
            </a:r>
            <a:endParaRPr sz="4600" b="1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5" name="Google Shape;115;p21"/>
          <p:cNvSpPr txBox="1"/>
          <p:nvPr/>
        </p:nvSpPr>
        <p:spPr>
          <a:xfrm>
            <a:off x="2402489" y="2053018"/>
            <a:ext cx="13455819" cy="6832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571500" lvl="0" indent="-571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48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Maths – White Rose Books – given out on a Thursday and collected in on Tuesday </a:t>
            </a:r>
          </a:p>
          <a:p>
            <a:pPr marL="571500" lvl="0" indent="-571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4800" b="1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571500" lvl="0" indent="-571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48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Maths – TT Rockstars</a:t>
            </a:r>
          </a:p>
          <a:p>
            <a:pPr marL="571500" lvl="0" indent="-571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4800" b="1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571500" lvl="0" indent="-571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48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Reading – books changed every Friday </a:t>
            </a:r>
          </a:p>
          <a:p>
            <a:pPr marL="571500" lvl="0" indent="-571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4800" b="1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571500" lvl="0" indent="-571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48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Spellings / phonics – given on a Friday and assessed the following Friday </a:t>
            </a:r>
            <a:endParaRPr sz="4800" b="1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6" name="Google Shape;116;p21"/>
          <p:cNvSpPr txBox="1"/>
          <p:nvPr/>
        </p:nvSpPr>
        <p:spPr>
          <a:xfrm>
            <a:off x="5674875" y="9455261"/>
            <a:ext cx="11292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Telephone:</a:t>
            </a:r>
            <a:r>
              <a:rPr lang="en-GB"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0161 439 5114   |   </a:t>
            </a:r>
            <a:r>
              <a:rPr lang="en-GB" sz="1500" b="1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Email:</a:t>
            </a:r>
            <a:r>
              <a:rPr lang="en-GB"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GB" sz="1500">
                <a:solidFill>
                  <a:schemeClr val="lt1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admin@mosshey.stockport.sch.uk</a:t>
            </a:r>
            <a:r>
              <a:rPr lang="en-GB"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 |   </a:t>
            </a:r>
            <a:r>
              <a:rPr lang="en-GB" sz="1500" b="1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Web:</a:t>
            </a:r>
            <a:r>
              <a:rPr lang="en-GB"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www.mosshey-primary.co.uk</a:t>
            </a:r>
            <a:endParaRPr sz="15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17" name="Google Shape;117;p21" title="Moss Hey Primary School - Linear Logo - Colour &amp; White.png"/>
          <p:cNvPicPr preferRelativeResize="0"/>
          <p:nvPr/>
        </p:nvPicPr>
        <p:blipFill rotWithShape="1">
          <a:blip r:embed="rId5">
            <a:alphaModFix/>
          </a:blip>
          <a:srcRect b="-10"/>
          <a:stretch/>
        </p:blipFill>
        <p:spPr>
          <a:xfrm>
            <a:off x="1243071" y="8657915"/>
            <a:ext cx="3971476" cy="12760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60619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/>
          <p:nvPr/>
        </p:nvSpPr>
        <p:spPr>
          <a:xfrm>
            <a:off x="5674875" y="9455261"/>
            <a:ext cx="11292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rgbClr val="84BDE7"/>
                </a:solidFill>
                <a:latin typeface="Poppins"/>
                <a:ea typeface="Poppins"/>
                <a:cs typeface="Poppins"/>
                <a:sym typeface="Poppins"/>
              </a:rPr>
              <a:t>Telephone: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0161 439 5114   |   </a:t>
            </a:r>
            <a:r>
              <a:rPr lang="en-GB" sz="1500" b="1">
                <a:solidFill>
                  <a:srgbClr val="84BDE7"/>
                </a:solidFill>
                <a:latin typeface="Poppins"/>
                <a:ea typeface="Poppins"/>
                <a:cs typeface="Poppins"/>
                <a:sym typeface="Poppins"/>
              </a:rPr>
              <a:t>Email: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GB" sz="1500">
                <a:solidFill>
                  <a:srgbClr val="263978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admin@mosshey.stockport.sch.uk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 |   </a:t>
            </a:r>
            <a:r>
              <a:rPr lang="en-GB" sz="1500" b="1">
                <a:solidFill>
                  <a:srgbClr val="84BDE7"/>
                </a:solidFill>
                <a:latin typeface="Poppins"/>
                <a:ea typeface="Poppins"/>
                <a:cs typeface="Poppins"/>
                <a:sym typeface="Poppins"/>
              </a:rPr>
              <a:t>Web: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www.mosshey-primary.co.uk</a:t>
            </a:r>
            <a:endParaRPr sz="1500">
              <a:solidFill>
                <a:srgbClr val="26397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93" name="Google Shape;93;p18" title="Moss Hey Primary School - Linear Logo - Full Colour.png"/>
          <p:cNvPicPr preferRelativeResize="0"/>
          <p:nvPr/>
        </p:nvPicPr>
        <p:blipFill rotWithShape="1">
          <a:blip r:embed="rId5">
            <a:alphaModFix/>
          </a:blip>
          <a:srcRect r="10"/>
          <a:stretch/>
        </p:blipFill>
        <p:spPr>
          <a:xfrm>
            <a:off x="1243071" y="8657915"/>
            <a:ext cx="3971476" cy="127607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14;p21">
            <a:extLst>
              <a:ext uri="{FF2B5EF4-FFF2-40B4-BE49-F238E27FC236}">
                <a16:creationId xmlns:a16="http://schemas.microsoft.com/office/drawing/2014/main" id="{0998A035-5B89-4F1D-9DCC-F9EFAE6262D5}"/>
              </a:ext>
            </a:extLst>
          </p:cNvPr>
          <p:cNvSpPr txBox="1"/>
          <p:nvPr/>
        </p:nvSpPr>
        <p:spPr>
          <a:xfrm>
            <a:off x="4638150" y="551489"/>
            <a:ext cx="90117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600" b="1" dirty="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P.E</a:t>
            </a:r>
            <a:endParaRPr sz="4600" b="1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01A3554E-FAB5-4BE1-A7B5-A5FA4F2B5A4D}"/>
              </a:ext>
            </a:extLst>
          </p:cNvPr>
          <p:cNvSpPr txBox="1">
            <a:spLocks/>
          </p:cNvSpPr>
          <p:nvPr/>
        </p:nvSpPr>
        <p:spPr>
          <a:xfrm>
            <a:off x="1452972" y="1881809"/>
            <a:ext cx="14427899" cy="6294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 fontScale="4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57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GB" dirty="0"/>
              <a:t>Year 2 will have outdoor P.E on Tuesday </a:t>
            </a:r>
          </a:p>
          <a:p>
            <a:pPr marL="0" indent="0" algn="l"/>
            <a:endParaRPr lang="en-GB" dirty="0"/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GB" dirty="0"/>
              <a:t>P.E kit: White t-shirt, navy shorts/jogging bottoms, navy jumper. </a:t>
            </a:r>
            <a:r>
              <a:rPr lang="en-GB" b="1" dirty="0"/>
              <a:t>Trainers must be worn for PE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endParaRPr lang="en-GB" b="1" dirty="0"/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GB" b="1" dirty="0"/>
              <a:t>A P.E kit must be in school at all times as we will also have another PE lesson each week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endParaRPr lang="en-GB" b="1" dirty="0"/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GB" dirty="0"/>
              <a:t>All items to be clearly named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endParaRPr lang="en-GB" dirty="0"/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GB" dirty="0"/>
              <a:t>Children attending an after school sports club need to bring in a separate sports kit on that day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endParaRPr lang="en-GB" dirty="0"/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GB" dirty="0"/>
              <a:t>All jewellery, including earrings must be removed for all physical education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endParaRPr lang="en-GB" dirty="0"/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GB" dirty="0"/>
              <a:t>Long hair must be tied up.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endParaRPr lang="en-GB" dirty="0"/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GB" dirty="0"/>
              <a:t>Children will be unable to take part in a P.E lesson if they do not have the full correct kit.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91525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 txBox="1"/>
          <p:nvPr/>
        </p:nvSpPr>
        <p:spPr>
          <a:xfrm>
            <a:off x="3899985" y="416239"/>
            <a:ext cx="90117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600" b="1" dirty="0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Outdoor Learning (KS1)</a:t>
            </a:r>
            <a:endParaRPr sz="4600" b="1" dirty="0">
              <a:solidFill>
                <a:schemeClr val="bg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5" name="Google Shape;115;p21"/>
          <p:cNvSpPr txBox="1"/>
          <p:nvPr/>
        </p:nvSpPr>
        <p:spPr>
          <a:xfrm>
            <a:off x="2720541" y="1841349"/>
            <a:ext cx="13076050" cy="4616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360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In year 2 we will be having  outdoor learning sessions. 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GB" sz="3600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Children will need: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3600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3429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Waterproof trousers and coat</a:t>
            </a:r>
          </a:p>
          <a:p>
            <a:pPr marL="3429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Wellies / walking boots</a:t>
            </a:r>
          </a:p>
          <a:p>
            <a:pPr marL="3429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Old clothes (long sleeved tops and trousers)</a:t>
            </a:r>
          </a:p>
          <a:p>
            <a:pPr marL="3429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Hat and gloves</a:t>
            </a:r>
          </a:p>
        </p:txBody>
      </p:sp>
      <p:sp>
        <p:nvSpPr>
          <p:cNvPr id="116" name="Google Shape;116;p21"/>
          <p:cNvSpPr txBox="1"/>
          <p:nvPr/>
        </p:nvSpPr>
        <p:spPr>
          <a:xfrm>
            <a:off x="5674875" y="9455261"/>
            <a:ext cx="11292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Telephone:</a:t>
            </a:r>
            <a:r>
              <a:rPr lang="en-GB"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0161 439 5114   |   </a:t>
            </a:r>
            <a:r>
              <a:rPr lang="en-GB" sz="1500" b="1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Email:</a:t>
            </a:r>
            <a:r>
              <a:rPr lang="en-GB"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GB" sz="1500">
                <a:solidFill>
                  <a:schemeClr val="lt1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admin@mosshey.stockport.sch.uk</a:t>
            </a:r>
            <a:r>
              <a:rPr lang="en-GB"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 |   </a:t>
            </a:r>
            <a:r>
              <a:rPr lang="en-GB" sz="1500" b="1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Web:</a:t>
            </a:r>
            <a:r>
              <a:rPr lang="en-GB"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www.mosshey-primary.co.uk</a:t>
            </a:r>
            <a:endParaRPr sz="15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17" name="Google Shape;117;p21" title="Moss Hey Primary School - Linear Logo - Colour &amp; White.png"/>
          <p:cNvPicPr preferRelativeResize="0"/>
          <p:nvPr/>
        </p:nvPicPr>
        <p:blipFill rotWithShape="1">
          <a:blip r:embed="rId5">
            <a:alphaModFix/>
          </a:blip>
          <a:srcRect b="-10"/>
          <a:stretch/>
        </p:blipFill>
        <p:spPr>
          <a:xfrm>
            <a:off x="1243071" y="8657915"/>
            <a:ext cx="3971476" cy="12760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08482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/>
        </p:nvSpPr>
        <p:spPr>
          <a:xfrm>
            <a:off x="1219875" y="416239"/>
            <a:ext cx="85098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600" b="1" dirty="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Uniform</a:t>
            </a:r>
            <a:endParaRPr sz="4600" b="1" dirty="0">
              <a:solidFill>
                <a:srgbClr val="84BDE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1" name="Google Shape;91;p18"/>
          <p:cNvSpPr txBox="1"/>
          <p:nvPr/>
        </p:nvSpPr>
        <p:spPr>
          <a:xfrm>
            <a:off x="1203224" y="1743654"/>
            <a:ext cx="16501679" cy="4493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chemeClr val="accent1">
                    <a:lumMod val="50000"/>
                  </a:schemeClr>
                </a:solidFill>
              </a:rPr>
              <a:t>Full school uniform must be worn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4000" dirty="0">
              <a:solidFill>
                <a:schemeClr val="accent1">
                  <a:lumMod val="50000"/>
                </a:schemeClr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chemeClr val="accent1">
                    <a:lumMod val="50000"/>
                  </a:schemeClr>
                </a:solidFill>
              </a:rPr>
              <a:t>Long hair tied up / off face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4000" dirty="0">
              <a:solidFill>
                <a:schemeClr val="accent1">
                  <a:lumMod val="50000"/>
                </a:schemeClr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chemeClr val="accent1">
                    <a:lumMod val="50000"/>
                  </a:schemeClr>
                </a:solidFill>
              </a:rPr>
              <a:t>Hair bobbles / accessories must be appropriate and be blue or black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4000" dirty="0">
              <a:solidFill>
                <a:schemeClr val="accent1">
                  <a:lumMod val="50000"/>
                </a:schemeClr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chemeClr val="accent1">
                    <a:lumMod val="50000"/>
                  </a:schemeClr>
                </a:solidFill>
                <a:highlight>
                  <a:srgbClr val="FFFF00"/>
                </a:highlight>
              </a:rPr>
              <a:t>No type of smart watches are allowed</a:t>
            </a:r>
          </a:p>
        </p:txBody>
      </p:sp>
      <p:sp>
        <p:nvSpPr>
          <p:cNvPr id="92" name="Google Shape;92;p18"/>
          <p:cNvSpPr txBox="1"/>
          <p:nvPr/>
        </p:nvSpPr>
        <p:spPr>
          <a:xfrm>
            <a:off x="5674875" y="9455261"/>
            <a:ext cx="11292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rgbClr val="84BDE7"/>
                </a:solidFill>
                <a:latin typeface="Poppins"/>
                <a:ea typeface="Poppins"/>
                <a:cs typeface="Poppins"/>
                <a:sym typeface="Poppins"/>
              </a:rPr>
              <a:t>Telephone: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0161 439 5114   |   </a:t>
            </a:r>
            <a:r>
              <a:rPr lang="en-GB" sz="1500" b="1">
                <a:solidFill>
                  <a:srgbClr val="84BDE7"/>
                </a:solidFill>
                <a:latin typeface="Poppins"/>
                <a:ea typeface="Poppins"/>
                <a:cs typeface="Poppins"/>
                <a:sym typeface="Poppins"/>
              </a:rPr>
              <a:t>Email: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GB" sz="1500">
                <a:solidFill>
                  <a:srgbClr val="263978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admin@mosshey.stockport.sch.uk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 |   </a:t>
            </a:r>
            <a:r>
              <a:rPr lang="en-GB" sz="1500" b="1">
                <a:solidFill>
                  <a:srgbClr val="84BDE7"/>
                </a:solidFill>
                <a:latin typeface="Poppins"/>
                <a:ea typeface="Poppins"/>
                <a:cs typeface="Poppins"/>
                <a:sym typeface="Poppins"/>
              </a:rPr>
              <a:t>Web: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www.mosshey-primary.co.uk</a:t>
            </a:r>
            <a:endParaRPr sz="1500">
              <a:solidFill>
                <a:srgbClr val="26397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93" name="Google Shape;93;p18" title="Moss Hey Primary School - Linear Logo - Full Colour.png"/>
          <p:cNvPicPr preferRelativeResize="0"/>
          <p:nvPr/>
        </p:nvPicPr>
        <p:blipFill rotWithShape="1">
          <a:blip r:embed="rId5">
            <a:alphaModFix/>
          </a:blip>
          <a:srcRect r="10"/>
          <a:stretch/>
        </p:blipFill>
        <p:spPr>
          <a:xfrm>
            <a:off x="1243071" y="8657915"/>
            <a:ext cx="3971476" cy="12760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091800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 txBox="1"/>
          <p:nvPr/>
        </p:nvSpPr>
        <p:spPr>
          <a:xfrm>
            <a:off x="964776" y="353011"/>
            <a:ext cx="16806389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600" b="1" dirty="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Class Dojo - Communicating with your Class Teacher</a:t>
            </a:r>
            <a:endParaRPr sz="4600" b="1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5" name="Google Shape;115;p21"/>
          <p:cNvSpPr txBox="1"/>
          <p:nvPr/>
        </p:nvSpPr>
        <p:spPr>
          <a:xfrm>
            <a:off x="463825" y="1620848"/>
            <a:ext cx="17307339" cy="6340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chemeClr val="bg1"/>
                </a:solidFill>
              </a:rPr>
              <a:t>Class dojo is our main communication tool between parents and teachers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4000" dirty="0">
              <a:solidFill>
                <a:schemeClr val="bg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chemeClr val="bg1"/>
                </a:solidFill>
              </a:rPr>
              <a:t>It is really important that you have a log in and check messages regularly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4000" dirty="0">
              <a:solidFill>
                <a:schemeClr val="bg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chemeClr val="bg1"/>
                </a:solidFill>
              </a:rPr>
              <a:t>Pictures and work will be shared via class stories weekly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4000" dirty="0">
              <a:solidFill>
                <a:schemeClr val="bg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chemeClr val="bg1"/>
                </a:solidFill>
              </a:rPr>
              <a:t>Children will continue to earn dojo points for showing our Moss Hey Values and Learning Behaviours.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4000" dirty="0">
              <a:solidFill>
                <a:schemeClr val="bg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chemeClr val="bg1"/>
                </a:solidFill>
              </a:rPr>
              <a:t>Please do not </a:t>
            </a:r>
            <a:r>
              <a:rPr lang="en-GB" sz="4000">
                <a:solidFill>
                  <a:schemeClr val="bg1"/>
                </a:solidFill>
              </a:rPr>
              <a:t>use Dojo for </a:t>
            </a:r>
            <a:r>
              <a:rPr lang="en-GB" sz="4000" dirty="0">
                <a:solidFill>
                  <a:schemeClr val="bg1"/>
                </a:solidFill>
              </a:rPr>
              <a:t>reporting absences or for complaints</a:t>
            </a:r>
          </a:p>
        </p:txBody>
      </p:sp>
      <p:sp>
        <p:nvSpPr>
          <p:cNvPr id="116" name="Google Shape;116;p21"/>
          <p:cNvSpPr txBox="1"/>
          <p:nvPr/>
        </p:nvSpPr>
        <p:spPr>
          <a:xfrm>
            <a:off x="5674875" y="9455261"/>
            <a:ext cx="11292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 dirty="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Telephone:</a:t>
            </a:r>
            <a:r>
              <a:rPr lang="en-GB" sz="150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0161 439 5114   |   </a:t>
            </a:r>
            <a:r>
              <a:rPr lang="en-GB" sz="1500" b="1" dirty="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Email:</a:t>
            </a:r>
            <a:r>
              <a:rPr lang="en-GB" sz="150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GB" sz="1500" dirty="0">
                <a:solidFill>
                  <a:schemeClr val="lt1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admin@mosshey.stockport.sch.uk</a:t>
            </a:r>
            <a:r>
              <a:rPr lang="en-GB" sz="150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 |   </a:t>
            </a:r>
            <a:r>
              <a:rPr lang="en-GB" sz="1500" b="1" dirty="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Web:</a:t>
            </a:r>
            <a:r>
              <a:rPr lang="en-GB" sz="150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www.mosshey-primary.co.uk</a:t>
            </a:r>
            <a:endParaRPr sz="1500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17" name="Google Shape;117;p21" title="Moss Hey Primary School - Linear Logo - Colour &amp; White.png"/>
          <p:cNvPicPr preferRelativeResize="0"/>
          <p:nvPr/>
        </p:nvPicPr>
        <p:blipFill rotWithShape="1">
          <a:blip r:embed="rId5">
            <a:alphaModFix/>
          </a:blip>
          <a:srcRect b="-10"/>
          <a:stretch/>
        </p:blipFill>
        <p:spPr>
          <a:xfrm>
            <a:off x="1243071" y="8657915"/>
            <a:ext cx="3971476" cy="12760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763346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 txBox="1"/>
          <p:nvPr/>
        </p:nvSpPr>
        <p:spPr>
          <a:xfrm>
            <a:off x="4840890" y="416239"/>
            <a:ext cx="9011700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200" b="1" dirty="0" err="1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myHappymind</a:t>
            </a:r>
            <a:endParaRPr sz="7200" b="1" dirty="0">
              <a:solidFill>
                <a:schemeClr val="bg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6" name="Google Shape;116;p21"/>
          <p:cNvSpPr txBox="1"/>
          <p:nvPr/>
        </p:nvSpPr>
        <p:spPr>
          <a:xfrm>
            <a:off x="5674875" y="9455261"/>
            <a:ext cx="11292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Telephone:</a:t>
            </a:r>
            <a:r>
              <a:rPr lang="en-GB"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0161 439 5114   |   </a:t>
            </a:r>
            <a:r>
              <a:rPr lang="en-GB" sz="1500" b="1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Email:</a:t>
            </a:r>
            <a:r>
              <a:rPr lang="en-GB"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GB" sz="1500">
                <a:solidFill>
                  <a:schemeClr val="lt1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admin@mosshey.stockport.sch.uk</a:t>
            </a:r>
            <a:r>
              <a:rPr lang="en-GB"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 |   </a:t>
            </a:r>
            <a:r>
              <a:rPr lang="en-GB" sz="1500" b="1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Web:</a:t>
            </a:r>
            <a:r>
              <a:rPr lang="en-GB"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www.mosshey-primary.co.uk</a:t>
            </a:r>
            <a:endParaRPr sz="15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17" name="Google Shape;117;p21" title="Moss Hey Primary School - Linear Logo - Colour &amp; White.png"/>
          <p:cNvPicPr preferRelativeResize="0"/>
          <p:nvPr/>
        </p:nvPicPr>
        <p:blipFill rotWithShape="1">
          <a:blip r:embed="rId5">
            <a:alphaModFix/>
          </a:blip>
          <a:srcRect b="-10"/>
          <a:stretch/>
        </p:blipFill>
        <p:spPr>
          <a:xfrm>
            <a:off x="1243071" y="8657915"/>
            <a:ext cx="3971476" cy="127607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367E7E5-D6EB-4964-8B16-4A23715A99BE}"/>
              </a:ext>
            </a:extLst>
          </p:cNvPr>
          <p:cNvSpPr txBox="1"/>
          <p:nvPr/>
        </p:nvSpPr>
        <p:spPr>
          <a:xfrm>
            <a:off x="2873829" y="1708870"/>
            <a:ext cx="13115108" cy="7109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/>
              <a:t>At Moss Hey we follow </a:t>
            </a:r>
            <a:r>
              <a:rPr lang="en-GB" sz="2800" dirty="0" err="1"/>
              <a:t>myHappymind</a:t>
            </a:r>
            <a:r>
              <a:rPr lang="en-GB" sz="2800" dirty="0"/>
              <a:t> which is an NHS-backed curriculum for primary schools. It focuses on building resilience, self-esteem, and happiness in children.</a:t>
            </a:r>
          </a:p>
          <a:p>
            <a:endParaRPr lang="en-GB" sz="2800" dirty="0"/>
          </a:p>
          <a:p>
            <a:r>
              <a:rPr lang="en-GB" sz="2800" dirty="0"/>
              <a:t>The lessons and activities contain quizzes, songs, animations and feature lovely characters. </a:t>
            </a:r>
          </a:p>
          <a:p>
            <a:endParaRPr lang="en-GB" sz="2800" dirty="0"/>
          </a:p>
          <a:p>
            <a:r>
              <a:rPr lang="en-GB" sz="2800" dirty="0"/>
              <a:t>The children will complete five modules: </a:t>
            </a:r>
          </a:p>
          <a:p>
            <a:pPr marL="0" indent="0" algn="ctr">
              <a:buNone/>
            </a:pPr>
            <a:r>
              <a:rPr lang="en-GB" sz="3200" i="1" dirty="0"/>
              <a:t>&gt;Meet Your Brain &gt;Celebrate &gt;Appreciate &gt;Relate &gt;Engage</a:t>
            </a:r>
          </a:p>
          <a:p>
            <a:pPr marL="0" indent="0" algn="ctr">
              <a:buNone/>
            </a:pPr>
            <a:endParaRPr lang="en-GB" sz="3200" i="1" dirty="0"/>
          </a:p>
          <a:p>
            <a:r>
              <a:rPr lang="en-GB" sz="2800" dirty="0"/>
              <a:t>Each Year group works through the 5 modules allowing for a whole school culture to build. </a:t>
            </a:r>
          </a:p>
          <a:p>
            <a:endParaRPr lang="en-GB" sz="2800" dirty="0"/>
          </a:p>
          <a:p>
            <a:r>
              <a:rPr lang="en-GB" sz="2800" dirty="0"/>
              <a:t>Within each module children learn positive habits which they will then use all of the time. </a:t>
            </a:r>
          </a:p>
          <a:p>
            <a:r>
              <a:rPr lang="en-GB" sz="2800" dirty="0"/>
              <a:t>The children have journals to record ideas and feelings</a:t>
            </a:r>
            <a:r>
              <a:rPr lang="en-GB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386259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/>
        </p:nvSpPr>
        <p:spPr>
          <a:xfrm>
            <a:off x="1419975" y="416239"/>
            <a:ext cx="85098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600" b="1" dirty="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Things you need in Year 2</a:t>
            </a:r>
            <a:endParaRPr sz="4600" b="1" dirty="0">
              <a:solidFill>
                <a:srgbClr val="84BDE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1" name="Google Shape;91;p18"/>
          <p:cNvSpPr txBox="1"/>
          <p:nvPr/>
        </p:nvSpPr>
        <p:spPr>
          <a:xfrm>
            <a:off x="636104" y="1481317"/>
            <a:ext cx="17015791" cy="78174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rgbClr val="0070C0"/>
                </a:solidFill>
              </a:rPr>
              <a:t>A water bottle everyday – this must not be a large or expensive bottle e.g. Stanley cup / air up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0070C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rgbClr val="0070C0"/>
                </a:solidFill>
                <a:highlight>
                  <a:srgbClr val="FFFF00"/>
                </a:highlight>
              </a:rPr>
              <a:t>A health snack; fruit or veg – </a:t>
            </a:r>
            <a:r>
              <a:rPr lang="en-GB" sz="4000" b="1" dirty="0">
                <a:solidFill>
                  <a:srgbClr val="0070C0"/>
                </a:solidFill>
                <a:highlight>
                  <a:srgbClr val="FFFF00"/>
                </a:highlight>
              </a:rPr>
              <a:t>remember we are a nut free school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2400" b="1" dirty="0">
              <a:solidFill>
                <a:srgbClr val="0070C0"/>
              </a:solidFill>
              <a:highlight>
                <a:srgbClr val="FFFF00"/>
              </a:highlight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b="1" dirty="0">
                <a:solidFill>
                  <a:srgbClr val="0070C0"/>
                </a:solidFill>
              </a:rPr>
              <a:t>Please do not bring own pencil cases – children will be using school stationary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2400" b="1" dirty="0">
              <a:solidFill>
                <a:srgbClr val="0070C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b="1" dirty="0">
                <a:solidFill>
                  <a:srgbClr val="0070C0"/>
                </a:solidFill>
              </a:rPr>
              <a:t>Fidgets – </a:t>
            </a:r>
            <a:r>
              <a:rPr lang="en-GB" sz="4000" dirty="0">
                <a:solidFill>
                  <a:srgbClr val="0070C0"/>
                </a:solidFill>
              </a:rPr>
              <a:t>if your child requires these school will provide them</a:t>
            </a:r>
            <a:endParaRPr lang="en-GB" sz="4000" b="1" dirty="0">
              <a:solidFill>
                <a:srgbClr val="0070C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2400" b="1" dirty="0">
              <a:solidFill>
                <a:srgbClr val="0070C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rgbClr val="0070C0"/>
                </a:solidFill>
              </a:rPr>
              <a:t>Bags – these must not be too large or with large accessories on.  They need to fit in to the lockers with their P.E bags and coat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0070C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rgbClr val="0070C0"/>
                </a:solidFill>
              </a:rPr>
              <a:t>Coat – weather can change!</a:t>
            </a:r>
          </a:p>
        </p:txBody>
      </p:sp>
      <p:sp>
        <p:nvSpPr>
          <p:cNvPr id="92" name="Google Shape;92;p18"/>
          <p:cNvSpPr txBox="1"/>
          <p:nvPr/>
        </p:nvSpPr>
        <p:spPr>
          <a:xfrm>
            <a:off x="5674875" y="9455261"/>
            <a:ext cx="11292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rgbClr val="84BDE7"/>
                </a:solidFill>
                <a:latin typeface="Poppins"/>
                <a:ea typeface="Poppins"/>
                <a:cs typeface="Poppins"/>
                <a:sym typeface="Poppins"/>
              </a:rPr>
              <a:t>Telephone: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0161 439 5114   |   </a:t>
            </a:r>
            <a:r>
              <a:rPr lang="en-GB" sz="1500" b="1">
                <a:solidFill>
                  <a:srgbClr val="84BDE7"/>
                </a:solidFill>
                <a:latin typeface="Poppins"/>
                <a:ea typeface="Poppins"/>
                <a:cs typeface="Poppins"/>
                <a:sym typeface="Poppins"/>
              </a:rPr>
              <a:t>Email: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GB" sz="1500">
                <a:solidFill>
                  <a:srgbClr val="263978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admin@mosshey.stockport.sch.uk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 |   </a:t>
            </a:r>
            <a:r>
              <a:rPr lang="en-GB" sz="1500" b="1">
                <a:solidFill>
                  <a:srgbClr val="84BDE7"/>
                </a:solidFill>
                <a:latin typeface="Poppins"/>
                <a:ea typeface="Poppins"/>
                <a:cs typeface="Poppins"/>
                <a:sym typeface="Poppins"/>
              </a:rPr>
              <a:t>Web: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www.mosshey-primary.co.uk</a:t>
            </a:r>
            <a:endParaRPr sz="1500">
              <a:solidFill>
                <a:srgbClr val="26397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93" name="Google Shape;93;p18" title="Moss Hey Primary School - Linear Logo - Full Colour.png"/>
          <p:cNvPicPr preferRelativeResize="0"/>
          <p:nvPr/>
        </p:nvPicPr>
        <p:blipFill rotWithShape="1">
          <a:blip r:embed="rId5">
            <a:alphaModFix/>
          </a:blip>
          <a:srcRect r="10"/>
          <a:stretch/>
        </p:blipFill>
        <p:spPr>
          <a:xfrm>
            <a:off x="1243071" y="8657915"/>
            <a:ext cx="3971476" cy="12760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72340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 txBox="1"/>
          <p:nvPr/>
        </p:nvSpPr>
        <p:spPr>
          <a:xfrm>
            <a:off x="1243071" y="763524"/>
            <a:ext cx="90117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600" b="1" dirty="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Medical Needs</a:t>
            </a:r>
            <a:endParaRPr sz="4600" b="1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5" name="Google Shape;115;p21"/>
          <p:cNvSpPr txBox="1"/>
          <p:nvPr/>
        </p:nvSpPr>
        <p:spPr>
          <a:xfrm>
            <a:off x="1024263" y="2114715"/>
            <a:ext cx="16296328" cy="4616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2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Please ensure the office has update medical information for your child 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3200" b="1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3429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2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Inhalers must be in school at all times – your child will have access to their inhaler when needed and will be supervised by a member of staff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3200" b="1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3429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2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All medication must be labelled and in date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3200" b="1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3429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2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Please read our medical policy for administrating medication – this can be found on our school website</a:t>
            </a:r>
          </a:p>
        </p:txBody>
      </p:sp>
      <p:sp>
        <p:nvSpPr>
          <p:cNvPr id="116" name="Google Shape;116;p21"/>
          <p:cNvSpPr txBox="1"/>
          <p:nvPr/>
        </p:nvSpPr>
        <p:spPr>
          <a:xfrm>
            <a:off x="5674875" y="9455261"/>
            <a:ext cx="11292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Telephone:</a:t>
            </a:r>
            <a:r>
              <a:rPr lang="en-GB"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0161 439 5114   |   </a:t>
            </a:r>
            <a:r>
              <a:rPr lang="en-GB" sz="1500" b="1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Email:</a:t>
            </a:r>
            <a:r>
              <a:rPr lang="en-GB"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GB" sz="1500">
                <a:solidFill>
                  <a:schemeClr val="lt1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admin@mosshey.stockport.sch.uk</a:t>
            </a:r>
            <a:r>
              <a:rPr lang="en-GB"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 |   </a:t>
            </a:r>
            <a:r>
              <a:rPr lang="en-GB" sz="1500" b="1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Web:</a:t>
            </a:r>
            <a:r>
              <a:rPr lang="en-GB"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www.mosshey-primary.co.uk</a:t>
            </a:r>
            <a:endParaRPr sz="15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17" name="Google Shape;117;p21" title="Moss Hey Primary School - Linear Logo - Colour &amp; White.png"/>
          <p:cNvPicPr preferRelativeResize="0"/>
          <p:nvPr/>
        </p:nvPicPr>
        <p:blipFill rotWithShape="1">
          <a:blip r:embed="rId5">
            <a:alphaModFix/>
          </a:blip>
          <a:srcRect b="-10"/>
          <a:stretch/>
        </p:blipFill>
        <p:spPr>
          <a:xfrm>
            <a:off x="1243071" y="8657915"/>
            <a:ext cx="3971476" cy="12760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35578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/>
        </p:nvSpPr>
        <p:spPr>
          <a:xfrm>
            <a:off x="1436624" y="710516"/>
            <a:ext cx="11974575" cy="6555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600" b="1" dirty="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Closing Message From Class Teacher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4600" b="1" dirty="0">
              <a:solidFill>
                <a:srgbClr val="26397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600" b="1" dirty="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Be our Best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4600" b="1" dirty="0">
              <a:solidFill>
                <a:srgbClr val="26397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600" b="1" dirty="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Teamwork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4600" b="1" dirty="0">
              <a:solidFill>
                <a:srgbClr val="26397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600" b="1" dirty="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Communication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4600" b="1" dirty="0">
              <a:solidFill>
                <a:srgbClr val="26397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600" b="1" dirty="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Team Year 2 2026 – let’s go !</a:t>
            </a:r>
          </a:p>
        </p:txBody>
      </p:sp>
      <p:sp>
        <p:nvSpPr>
          <p:cNvPr id="91" name="Google Shape;91;p18"/>
          <p:cNvSpPr txBox="1"/>
          <p:nvPr/>
        </p:nvSpPr>
        <p:spPr>
          <a:xfrm>
            <a:off x="1219875" y="4155550"/>
            <a:ext cx="8943300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2400" dirty="0">
              <a:solidFill>
                <a:srgbClr val="38383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2" name="Google Shape;92;p18"/>
          <p:cNvSpPr txBox="1"/>
          <p:nvPr/>
        </p:nvSpPr>
        <p:spPr>
          <a:xfrm>
            <a:off x="5674875" y="9455261"/>
            <a:ext cx="11292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rgbClr val="84BDE7"/>
                </a:solidFill>
                <a:latin typeface="Poppins"/>
                <a:ea typeface="Poppins"/>
                <a:cs typeface="Poppins"/>
                <a:sym typeface="Poppins"/>
              </a:rPr>
              <a:t>Telephone: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0161 439 5114   |   </a:t>
            </a:r>
            <a:r>
              <a:rPr lang="en-GB" sz="1500" b="1">
                <a:solidFill>
                  <a:srgbClr val="84BDE7"/>
                </a:solidFill>
                <a:latin typeface="Poppins"/>
                <a:ea typeface="Poppins"/>
                <a:cs typeface="Poppins"/>
                <a:sym typeface="Poppins"/>
              </a:rPr>
              <a:t>Email: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GB" sz="1500">
                <a:solidFill>
                  <a:srgbClr val="263978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admin@mosshey.stockport.sch.uk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 |   </a:t>
            </a:r>
            <a:r>
              <a:rPr lang="en-GB" sz="1500" b="1">
                <a:solidFill>
                  <a:srgbClr val="84BDE7"/>
                </a:solidFill>
                <a:latin typeface="Poppins"/>
                <a:ea typeface="Poppins"/>
                <a:cs typeface="Poppins"/>
                <a:sym typeface="Poppins"/>
              </a:rPr>
              <a:t>Web: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www.mosshey-primary.co.uk</a:t>
            </a:r>
            <a:endParaRPr sz="1500">
              <a:solidFill>
                <a:srgbClr val="26397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93" name="Google Shape;93;p18" title="Moss Hey Primary School - Linear Logo - Full Colour.png"/>
          <p:cNvPicPr preferRelativeResize="0"/>
          <p:nvPr/>
        </p:nvPicPr>
        <p:blipFill rotWithShape="1">
          <a:blip r:embed="rId5">
            <a:alphaModFix/>
          </a:blip>
          <a:srcRect r="10"/>
          <a:stretch/>
        </p:blipFill>
        <p:spPr>
          <a:xfrm>
            <a:off x="1243071" y="8657915"/>
            <a:ext cx="3971476" cy="12760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6648049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</TotalTime>
  <Words>1237</Words>
  <Application>Microsoft Office PowerPoint</Application>
  <PresentationFormat>Custom</PresentationFormat>
  <Paragraphs>165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Comic Sans MS</vt:lpstr>
      <vt:lpstr>Arial</vt:lpstr>
      <vt:lpstr>Poppins</vt:lpstr>
      <vt:lpstr>Symbol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Burke</dc:creator>
  <cp:lastModifiedBy>Sarah</cp:lastModifiedBy>
  <cp:revision>39</cp:revision>
  <dcterms:modified xsi:type="dcterms:W3CDTF">2026-09-06T11:16:59Z</dcterms:modified>
</cp:coreProperties>
</file>