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2"/>
  </p:notesMasterIdLst>
  <p:sldIdLst>
    <p:sldId id="256" r:id="rId2"/>
    <p:sldId id="257" r:id="rId3"/>
    <p:sldId id="279" r:id="rId4"/>
    <p:sldId id="278" r:id="rId5"/>
    <p:sldId id="304" r:id="rId6"/>
    <p:sldId id="305" r:id="rId7"/>
    <p:sldId id="271" r:id="rId8"/>
    <p:sldId id="306" r:id="rId9"/>
    <p:sldId id="310" r:id="rId10"/>
    <p:sldId id="258" r:id="rId11"/>
    <p:sldId id="307" r:id="rId12"/>
    <p:sldId id="294" r:id="rId13"/>
    <p:sldId id="269" r:id="rId14"/>
    <p:sldId id="308" r:id="rId15"/>
    <p:sldId id="287" r:id="rId16"/>
    <p:sldId id="280" r:id="rId17"/>
    <p:sldId id="264" r:id="rId18"/>
    <p:sldId id="309" r:id="rId19"/>
    <p:sldId id="284" r:id="rId20"/>
    <p:sldId id="28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3" autoAdjust="0"/>
    <p:restoredTop sz="94660"/>
  </p:normalViewPr>
  <p:slideViewPr>
    <p:cSldViewPr>
      <p:cViewPr varScale="1">
        <p:scale>
          <a:sx n="107" d="100"/>
          <a:sy n="107" d="100"/>
        </p:scale>
        <p:origin x="175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D4A00-3458-4CC6-8CFB-3782BDF731A8}" type="datetimeFigureOut">
              <a:rPr lang="en-GB" smtClean="0"/>
              <a:t>04/09/2025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C3919-E4C5-48C2-9D76-C0CDEA14D18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6642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9C3919-E4C5-48C2-9D76-C0CDEA14D187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9216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96FE86-BF09-46B5-B3B2-68A6C64D7A6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313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32BB-EE1B-4EC6-A7D6-026D68131672}" type="datetimeFigureOut">
              <a:rPr lang="en-GB" smtClean="0"/>
              <a:t>04/09/2025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6D2C-A677-4864-91E5-663F23A4648E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32BB-EE1B-4EC6-A7D6-026D68131672}" type="datetimeFigureOut">
              <a:rPr lang="en-GB" smtClean="0"/>
              <a:t>04/09/2025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6D2C-A677-4864-91E5-663F23A4648E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32BB-EE1B-4EC6-A7D6-026D68131672}" type="datetimeFigureOut">
              <a:rPr lang="en-GB" smtClean="0"/>
              <a:t>04/09/2025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6D2C-A677-4864-91E5-663F23A4648E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32BB-EE1B-4EC6-A7D6-026D68131672}" type="datetimeFigureOut">
              <a:rPr lang="en-GB" smtClean="0"/>
              <a:t>04/09/2025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6D2C-A677-4864-91E5-663F23A4648E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32BB-EE1B-4EC6-A7D6-026D68131672}" type="datetimeFigureOut">
              <a:rPr lang="en-GB" smtClean="0"/>
              <a:t>04/09/2025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6D2C-A677-4864-91E5-663F23A4648E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32BB-EE1B-4EC6-A7D6-026D68131672}" type="datetimeFigureOut">
              <a:rPr lang="en-GB" smtClean="0"/>
              <a:t>04/09/2025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6D2C-A677-4864-91E5-663F23A4648E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32BB-EE1B-4EC6-A7D6-026D68131672}" type="datetimeFigureOut">
              <a:rPr lang="en-GB" smtClean="0"/>
              <a:t>04/09/2025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6D2C-A677-4864-91E5-663F23A4648E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32BB-EE1B-4EC6-A7D6-026D68131672}" type="datetimeFigureOut">
              <a:rPr lang="en-GB" smtClean="0"/>
              <a:t>04/09/2025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6D2C-A677-4864-91E5-663F23A4648E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32BB-EE1B-4EC6-A7D6-026D68131672}" type="datetimeFigureOut">
              <a:rPr lang="en-GB" smtClean="0"/>
              <a:t>04/09/2025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6D2C-A677-4864-91E5-663F23A4648E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32BB-EE1B-4EC6-A7D6-026D68131672}" type="datetimeFigureOut">
              <a:rPr lang="en-GB" smtClean="0"/>
              <a:t>04/09/2025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6D2C-A677-4864-91E5-663F23A4648E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32BB-EE1B-4EC6-A7D6-026D68131672}" type="datetimeFigureOut">
              <a:rPr lang="en-GB" smtClean="0"/>
              <a:t>04/09/2025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6D2C-A677-4864-91E5-663F23A4648E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99C32BB-EE1B-4EC6-A7D6-026D68131672}" type="datetimeFigureOut">
              <a:rPr lang="en-GB" smtClean="0"/>
              <a:t>04/09/2025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4116D2C-A677-4864-91E5-663F23A4648E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4547" y="921910"/>
            <a:ext cx="8154906" cy="1167089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en-GB" sz="6000" dirty="0"/>
              <a:t>Welcome to Year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8138" y="2331426"/>
            <a:ext cx="2355486" cy="727050"/>
          </a:xfrm>
        </p:spPr>
        <p:txBody>
          <a:bodyPr>
            <a:normAutofit/>
          </a:bodyPr>
          <a:lstStyle/>
          <a:p>
            <a:r>
              <a:rPr lang="en-GB" sz="2400" dirty="0"/>
              <a:t>Miss Leeson</a:t>
            </a:r>
          </a:p>
          <a:p>
            <a:endParaRPr lang="en-GB" sz="7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48530"/>
            <a:ext cx="4392488" cy="87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ubtitle 2"/>
          <p:cNvSpPr txBox="1">
            <a:spLocks/>
          </p:cNvSpPr>
          <p:nvPr/>
        </p:nvSpPr>
        <p:spPr>
          <a:xfrm>
            <a:off x="3418667" y="2697000"/>
            <a:ext cx="1505624" cy="1685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5667570" y="1919333"/>
            <a:ext cx="2628292" cy="208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r>
              <a:rPr lang="en-GB" sz="2400" dirty="0"/>
              <a:t>Mrs Evans</a:t>
            </a:r>
          </a:p>
          <a:p>
            <a:endParaRPr lang="en-GB" dirty="0"/>
          </a:p>
          <a:p>
            <a:r>
              <a:rPr lang="en-GB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D52A7C-A17A-4BBE-9A33-5B5CC70520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31" y="2792677"/>
            <a:ext cx="1764132" cy="23521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E04C4A-F1BA-473B-8519-6C5DF07BC4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649" y="2792676"/>
            <a:ext cx="1764133" cy="235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33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735" y="38038"/>
            <a:ext cx="8229600" cy="970368"/>
          </a:xfrm>
        </p:spPr>
        <p:txBody>
          <a:bodyPr>
            <a:normAutofit/>
          </a:bodyPr>
          <a:lstStyle/>
          <a:p>
            <a:r>
              <a:rPr lang="en-GB" sz="3200" b="1" dirty="0"/>
              <a:t>Year 1 Timetable Autumn 1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48530"/>
            <a:ext cx="4392488" cy="87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" name="Picture 726">
            <a:extLst>
              <a:ext uri="{FF2B5EF4-FFF2-40B4-BE49-F238E27FC236}">
                <a16:creationId xmlns:a16="http://schemas.microsoft.com/office/drawing/2014/main" id="{485C04B4-179D-487D-AFC4-C738D291DF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888" t="26357" r="14563" b="23400"/>
          <a:stretch/>
        </p:blipFill>
        <p:spPr>
          <a:xfrm>
            <a:off x="-108520" y="965140"/>
            <a:ext cx="9170943" cy="484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877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2204864"/>
            <a:ext cx="8496943" cy="4392488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Year 1 will have outdoor P.E on Thursday afternoon and indoor P.E on a Wednesday afternoon.</a:t>
            </a:r>
          </a:p>
          <a:p>
            <a:r>
              <a:rPr lang="en-GB" dirty="0"/>
              <a:t>P.E kit: White t-shirt, navy shorts/jogging bottoms, navy jumper. </a:t>
            </a:r>
            <a:r>
              <a:rPr lang="en-GB" b="1" dirty="0"/>
              <a:t>Trainers must be worn for PE</a:t>
            </a:r>
          </a:p>
          <a:p>
            <a:r>
              <a:rPr lang="en-GB" b="1" dirty="0"/>
              <a:t>A P.E kit must be in school at all times</a:t>
            </a:r>
          </a:p>
          <a:p>
            <a:r>
              <a:rPr lang="en-GB" dirty="0"/>
              <a:t>All items to be clearly named</a:t>
            </a:r>
          </a:p>
          <a:p>
            <a:r>
              <a:rPr lang="en-GB" dirty="0"/>
              <a:t>Children attending an after school sports club need to bring in a separate sports kit on that day</a:t>
            </a:r>
          </a:p>
          <a:p>
            <a:r>
              <a:rPr lang="en-GB" dirty="0"/>
              <a:t>All jewellery, including earrings must be removed for all physical education</a:t>
            </a:r>
          </a:p>
          <a:p>
            <a:r>
              <a:rPr lang="en-GB" dirty="0"/>
              <a:t>Long hair must be tied up.</a:t>
            </a:r>
          </a:p>
          <a:p>
            <a:r>
              <a:rPr lang="en-GB" dirty="0"/>
              <a:t>Children will be unable to take part in a P.E lesson if they do not have the full correct kit.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P.E</a:t>
            </a:r>
          </a:p>
        </p:txBody>
      </p:sp>
    </p:spTree>
    <p:extLst>
      <p:ext uri="{BB962C8B-B14F-4D97-AF65-F5344CB8AC3E}">
        <p14:creationId xmlns:p14="http://schemas.microsoft.com/office/powerpoint/2010/main" val="4245974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2492896"/>
            <a:ext cx="8229600" cy="3921299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At Moss Hey we follow My </a:t>
            </a:r>
            <a:r>
              <a:rPr lang="en-GB" dirty="0" err="1"/>
              <a:t>Happymind</a:t>
            </a:r>
            <a:r>
              <a:rPr lang="en-GB" dirty="0"/>
              <a:t> which is an NHS-backed curriculum for primary schools. It focuses on building resilience, self-esteem, and happiness in children.</a:t>
            </a:r>
          </a:p>
          <a:p>
            <a:r>
              <a:rPr lang="en-GB" dirty="0"/>
              <a:t>The lessons and activities contain quizzes, songs, animations and feature lovely characters. </a:t>
            </a:r>
          </a:p>
          <a:p>
            <a:r>
              <a:rPr lang="en-GB" dirty="0"/>
              <a:t>The children will complete five modules: </a:t>
            </a:r>
          </a:p>
          <a:p>
            <a:pPr marL="0" indent="0" algn="ctr">
              <a:buNone/>
            </a:pPr>
            <a:r>
              <a:rPr lang="en-GB" sz="2500" i="1" dirty="0"/>
              <a:t>&gt;Meet Your Brain &gt;Celebrate &gt;Appreciate &gt;Relate &gt;Engage</a:t>
            </a:r>
          </a:p>
          <a:p>
            <a:r>
              <a:rPr lang="en-GB" dirty="0"/>
              <a:t>Each Year group works through the 5 modules allowing for a whole school culture to build. </a:t>
            </a:r>
          </a:p>
          <a:p>
            <a:r>
              <a:rPr lang="en-GB" dirty="0"/>
              <a:t>Within each module children learn positive habits which they will then use all of the time. </a:t>
            </a:r>
          </a:p>
          <a:p>
            <a:r>
              <a:rPr lang="en-GB" dirty="0"/>
              <a:t>The children have journals to record ideas and feelings.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 </a:t>
            </a:r>
            <a:r>
              <a:rPr lang="en-GB" dirty="0" err="1"/>
              <a:t>Happymind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1222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9" y="1988840"/>
            <a:ext cx="8496944" cy="4137323"/>
          </a:xfrm>
        </p:spPr>
        <p:txBody>
          <a:bodyPr>
            <a:normAutofit/>
          </a:bodyPr>
          <a:lstStyle/>
          <a:p>
            <a:r>
              <a:rPr lang="en-GB" dirty="0"/>
              <a:t>Year 1 will have outdoor learning in a variety of lessons throughout the week.</a:t>
            </a:r>
          </a:p>
          <a:p>
            <a:r>
              <a:rPr lang="en-GB" b="1" dirty="0"/>
              <a:t>Children will need:</a:t>
            </a:r>
          </a:p>
          <a:p>
            <a:r>
              <a:rPr lang="en-GB" dirty="0"/>
              <a:t>Waterproof trousers and coat (we do have some spare)</a:t>
            </a:r>
          </a:p>
          <a:p>
            <a:r>
              <a:rPr lang="en-GB" dirty="0"/>
              <a:t>Wellies (we do have some spare)</a:t>
            </a:r>
          </a:p>
          <a:p>
            <a:r>
              <a:rPr lang="en-GB" dirty="0"/>
              <a:t>Hat and gloves</a:t>
            </a:r>
          </a:p>
          <a:p>
            <a:r>
              <a:rPr lang="en-GB" dirty="0"/>
              <a:t>These can be kept in lockers all year </a:t>
            </a:r>
          </a:p>
          <a:p>
            <a:r>
              <a:rPr lang="en-GB" dirty="0"/>
              <a:t>Dojo to be sent home in advance of a lesson if the weather is cold/wet.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Outdoor Learning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48530"/>
            <a:ext cx="4392488" cy="87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9518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2675467"/>
            <a:ext cx="8568951" cy="3450696"/>
          </a:xfrm>
        </p:spPr>
        <p:txBody>
          <a:bodyPr/>
          <a:lstStyle/>
          <a:p>
            <a:r>
              <a:rPr lang="en-GB" dirty="0"/>
              <a:t>Please ensure the office has update medical information for your child </a:t>
            </a:r>
          </a:p>
          <a:p>
            <a:r>
              <a:rPr lang="en-GB" dirty="0"/>
              <a:t>Inhalers must be in school at all times – your child will have access to their inhaler when needed and will be supervised by a member of staff</a:t>
            </a:r>
          </a:p>
          <a:p>
            <a:r>
              <a:rPr lang="en-GB" dirty="0"/>
              <a:t>All medication must be labelled and in date</a:t>
            </a:r>
          </a:p>
          <a:p>
            <a:r>
              <a:rPr lang="en-GB" dirty="0"/>
              <a:t>Please read our medical policy for administrating medication – this can be found on our school website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Medical Needs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93296"/>
            <a:ext cx="4392488" cy="63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9150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52728"/>
          </a:xfrm>
        </p:spPr>
        <p:txBody>
          <a:bodyPr>
            <a:normAutofit/>
          </a:bodyPr>
          <a:lstStyle/>
          <a:p>
            <a:r>
              <a:rPr lang="en-GB" sz="3600" b="1" dirty="0"/>
              <a:t>What is really important in Year 1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48530"/>
            <a:ext cx="4392488" cy="87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FA072730-2C11-455D-8D67-DF8BCA660B89}"/>
              </a:ext>
            </a:extLst>
          </p:cNvPr>
          <p:cNvSpPr txBox="1">
            <a:spLocks/>
          </p:cNvSpPr>
          <p:nvPr/>
        </p:nvSpPr>
        <p:spPr>
          <a:xfrm>
            <a:off x="601216" y="1955604"/>
            <a:ext cx="8229600" cy="3633635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u="sng" dirty="0"/>
              <a:t>Independence</a:t>
            </a:r>
            <a:r>
              <a:rPr lang="en-GB" dirty="0"/>
              <a:t> – remembering all of their belongings and bringing them into school</a:t>
            </a:r>
          </a:p>
          <a:p>
            <a:r>
              <a:rPr lang="en-GB" u="sng" dirty="0"/>
              <a:t>Resilience</a:t>
            </a:r>
            <a:r>
              <a:rPr lang="en-GB" dirty="0"/>
              <a:t> – facing challenges with a strong, positive mindset</a:t>
            </a:r>
          </a:p>
          <a:p>
            <a:r>
              <a:rPr lang="en-GB" u="sng" dirty="0"/>
              <a:t>Teamwork and empathy </a:t>
            </a:r>
            <a:r>
              <a:rPr lang="en-GB" dirty="0"/>
              <a:t>– working well with peers in lessons and discovery</a:t>
            </a:r>
          </a:p>
          <a:p>
            <a:r>
              <a:rPr lang="en-GB" u="sng" dirty="0"/>
              <a:t>Phonics </a:t>
            </a:r>
            <a:r>
              <a:rPr lang="en-GB" dirty="0"/>
              <a:t>– confidently knowing all the sounds up to phase 5</a:t>
            </a:r>
          </a:p>
          <a:p>
            <a:r>
              <a:rPr lang="en-GB" u="sng" dirty="0"/>
              <a:t>Discovery </a:t>
            </a:r>
            <a:r>
              <a:rPr lang="en-GB" dirty="0"/>
              <a:t>– having time to explore, be creative, self-regulate and develop friendships.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210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7524" y="2276872"/>
            <a:ext cx="8568951" cy="3240360"/>
          </a:xfrm>
        </p:spPr>
        <p:txBody>
          <a:bodyPr>
            <a:normAutofit lnSpcReduction="10000"/>
          </a:bodyPr>
          <a:lstStyle/>
          <a:p>
            <a:r>
              <a:rPr lang="en-GB" dirty="0">
                <a:latin typeface="+mj-lt"/>
              </a:rPr>
              <a:t>Phonics will be taught daily. </a:t>
            </a:r>
          </a:p>
          <a:p>
            <a:r>
              <a:rPr lang="en-GB" dirty="0">
                <a:latin typeface="+mj-lt"/>
              </a:rPr>
              <a:t>It is a significant part of early reading and teaches children to read.</a:t>
            </a:r>
          </a:p>
          <a:p>
            <a:r>
              <a:rPr lang="en-GB" dirty="0">
                <a:latin typeface="+mj-lt"/>
              </a:rPr>
              <a:t>We have a government approved phonics scheme. Essential Letters and Sounds.</a:t>
            </a:r>
          </a:p>
          <a:p>
            <a:r>
              <a:rPr lang="en-GB" dirty="0">
                <a:latin typeface="+mj-lt"/>
              </a:rPr>
              <a:t>We learn 4 new sounds a week and send home a reading book linked to those sounds at the end of the week. </a:t>
            </a:r>
          </a:p>
          <a:p>
            <a:r>
              <a:rPr lang="en-GB" dirty="0"/>
              <a:t>Phonics screening test – W/C June 8th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476672"/>
            <a:ext cx="8229600" cy="1252728"/>
          </a:xfrm>
        </p:spPr>
        <p:txBody>
          <a:bodyPr/>
          <a:lstStyle/>
          <a:p>
            <a:r>
              <a:rPr lang="en-GB" dirty="0"/>
              <a:t>Phonics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48530"/>
            <a:ext cx="4392488" cy="87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004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9389" y="1196752"/>
            <a:ext cx="8568951" cy="4785395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Children need to be reading daily with you at home. It does not need to be a whole book, just a few pages is enough. </a:t>
            </a:r>
          </a:p>
          <a:p>
            <a:r>
              <a:rPr lang="en-GB" dirty="0"/>
              <a:t>Children need to read the book more than once.</a:t>
            </a:r>
          </a:p>
          <a:p>
            <a:r>
              <a:rPr lang="en-GB" dirty="0"/>
              <a:t>Please sign the reading record so it is clear when you have read with your child.</a:t>
            </a:r>
          </a:p>
          <a:p>
            <a:r>
              <a:rPr lang="en-GB" dirty="0"/>
              <a:t>We will  be changing books once a week but please have books in school every day.</a:t>
            </a:r>
          </a:p>
          <a:p>
            <a:r>
              <a:rPr lang="en-GB" dirty="0"/>
              <a:t>Staff will aim to read with your child individually once a week. As well as 1:1 reading, we use phonics and literacy sessions to assess your child’s reading skills.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48530"/>
            <a:ext cx="4392488" cy="87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477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9" y="1844824"/>
            <a:ext cx="8640960" cy="4204648"/>
          </a:xfrm>
        </p:spPr>
        <p:txBody>
          <a:bodyPr>
            <a:normAutofit/>
          </a:bodyPr>
          <a:lstStyle/>
          <a:p>
            <a:r>
              <a:rPr lang="en-GB" dirty="0"/>
              <a:t>Maths – White Rose books – these are linked directly to lessons and will come home on a Friday and should be returned on a Thursday.</a:t>
            </a:r>
          </a:p>
          <a:p>
            <a:r>
              <a:rPr lang="en-GB" dirty="0"/>
              <a:t>Spellings – Weekly spellings – tested every Friday afternoon</a:t>
            </a:r>
          </a:p>
          <a:p>
            <a:r>
              <a:rPr lang="en-GB" dirty="0"/>
              <a:t>Reading – please read with your child every day if possible. Focus on sounding out and blending words to build fluency and asking questions to check comprehension.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Homework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48530"/>
            <a:ext cx="4392488" cy="87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440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Trips and Workshops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48530"/>
            <a:ext cx="4392488" cy="87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03FD44AD-8E6D-40C1-9E86-82F4C83FEC03}"/>
              </a:ext>
            </a:extLst>
          </p:cNvPr>
          <p:cNvSpPr txBox="1">
            <a:spLocks/>
          </p:cNvSpPr>
          <p:nvPr/>
        </p:nvSpPr>
        <p:spPr>
          <a:xfrm>
            <a:off x="161764" y="2492896"/>
            <a:ext cx="8820472" cy="3096344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/>
              <a:t>Autumn – Quarry Bank Mill – 1</a:t>
            </a:r>
            <a:r>
              <a:rPr lang="en-GB" sz="3600" baseline="30000" dirty="0"/>
              <a:t>st</a:t>
            </a:r>
            <a:r>
              <a:rPr lang="en-GB" sz="3600" dirty="0"/>
              <a:t> October </a:t>
            </a:r>
          </a:p>
          <a:p>
            <a:r>
              <a:rPr lang="en-GB" sz="3600" dirty="0"/>
              <a:t>Spring – Library trip ( date TBC)</a:t>
            </a:r>
          </a:p>
          <a:p>
            <a:r>
              <a:rPr lang="en-GB" sz="3600" dirty="0"/>
              <a:t>Summer – Forest school trip (TBC)</a:t>
            </a:r>
          </a:p>
          <a:p>
            <a:r>
              <a:rPr lang="en-GB" sz="3600" dirty="0"/>
              <a:t>Summer – Castles workshop (date TBC)</a:t>
            </a:r>
          </a:p>
          <a:p>
            <a:endParaRPr lang="en-GB" sz="3600" dirty="0"/>
          </a:p>
          <a:p>
            <a:pPr marL="0" indent="0">
              <a:buFont typeface="Symbol" pitchFamily="18" charset="2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9647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81944"/>
            <a:ext cx="4392488" cy="64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55651" y="1652218"/>
            <a:ext cx="56326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Nurturing curious, resilient and ambitious learners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780750" y="877065"/>
            <a:ext cx="22397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Our Intent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172" y="2150372"/>
            <a:ext cx="3924998" cy="394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56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Finally…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68A567B9-6963-43F2-82B6-874D7C8D0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988840"/>
            <a:ext cx="7776864" cy="45308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/>
              <a:t>I hope the children thoroughly enjoy Year 1! </a:t>
            </a:r>
          </a:p>
          <a:p>
            <a:pPr marL="0" indent="0">
              <a:buNone/>
            </a:pPr>
            <a:endParaRPr lang="en-GB" sz="1050" dirty="0"/>
          </a:p>
          <a:p>
            <a:pPr marL="0" indent="0">
              <a:buNone/>
            </a:pPr>
            <a:r>
              <a:rPr lang="en-GB" sz="2000" dirty="0"/>
              <a:t>I have loved getting to know them this week already and cannot wait to watch them grow over the year.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We have lots of new and exciting topics that I am sure the children will be excited to learn about and I can’t wait to discover all of their knowledge.</a:t>
            </a:r>
          </a:p>
          <a:p>
            <a:pPr marL="0" indent="0">
              <a:buNone/>
            </a:pPr>
            <a:endParaRPr lang="en-GB" sz="1050" dirty="0"/>
          </a:p>
          <a:p>
            <a:pPr marL="0" indent="0">
              <a:buNone/>
            </a:pPr>
            <a:r>
              <a:rPr lang="en-GB" sz="2000" dirty="0"/>
              <a:t>If you have any questions during the year, please get in touch via ClassDojo and I will respond as soon as possible.</a:t>
            </a:r>
          </a:p>
          <a:p>
            <a:pPr marL="0" indent="0">
              <a:buNone/>
            </a:pPr>
            <a:endParaRPr lang="en-GB" sz="1050" dirty="0"/>
          </a:p>
          <a:p>
            <a:pPr marL="0" indent="0">
              <a:buNone/>
            </a:pPr>
            <a:r>
              <a:rPr lang="en-GB" sz="2000" dirty="0"/>
              <a:t>Thank you for all your support and I’m looking forward to an exciting year with them all!</a:t>
            </a:r>
          </a:p>
        </p:txBody>
      </p:sp>
    </p:spTree>
    <p:extLst>
      <p:ext uri="{BB962C8B-B14F-4D97-AF65-F5344CB8AC3E}">
        <p14:creationId xmlns:p14="http://schemas.microsoft.com/office/powerpoint/2010/main" val="465579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2774268"/>
            <a:ext cx="3272119" cy="2664296"/>
          </a:xfrm>
          <a:ln w="28575">
            <a:solidFill>
              <a:schemeClr val="tx2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GB" sz="3600" dirty="0"/>
              <a:t>Be kind</a:t>
            </a:r>
          </a:p>
          <a:p>
            <a:r>
              <a:rPr lang="en-GB" sz="3600" dirty="0"/>
              <a:t>Be brave</a:t>
            </a:r>
          </a:p>
          <a:p>
            <a:r>
              <a:rPr lang="en-GB" sz="3600" dirty="0"/>
              <a:t>Be positive</a:t>
            </a:r>
          </a:p>
          <a:p>
            <a:r>
              <a:rPr lang="en-GB" sz="3600" dirty="0"/>
              <a:t>Be responsible</a:t>
            </a:r>
          </a:p>
          <a:p>
            <a:r>
              <a:rPr lang="en-GB" sz="3600" dirty="0"/>
              <a:t>Be inclusive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Our School Values &amp; Learning Behaviours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79EC06CA-2B3E-4E4C-A534-8CFD76F2DE9C}"/>
              </a:ext>
            </a:extLst>
          </p:cNvPr>
          <p:cNvSpPr txBox="1">
            <a:spLocks/>
          </p:cNvSpPr>
          <p:nvPr/>
        </p:nvSpPr>
        <p:spPr>
          <a:xfrm>
            <a:off x="3923928" y="2780928"/>
            <a:ext cx="4896544" cy="2664296"/>
          </a:xfrm>
          <a:prstGeom prst="rect">
            <a:avLst/>
          </a:prstGeom>
          <a:ln w="28575">
            <a:solidFill>
              <a:schemeClr val="tx2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/>
              <a:t>Concentrating Crocodile</a:t>
            </a:r>
          </a:p>
          <a:p>
            <a:r>
              <a:rPr lang="en-GB" sz="3600" dirty="0"/>
              <a:t>Resilient Rhino</a:t>
            </a:r>
          </a:p>
          <a:p>
            <a:r>
              <a:rPr lang="en-GB" sz="3600" dirty="0"/>
              <a:t>Creative Chameleon</a:t>
            </a:r>
          </a:p>
          <a:p>
            <a:r>
              <a:rPr lang="en-GB" sz="3600" dirty="0"/>
              <a:t>Independent Iguana</a:t>
            </a:r>
          </a:p>
          <a:p>
            <a:r>
              <a:rPr lang="en-GB" sz="3600" dirty="0"/>
              <a:t>Teamwork Tiger</a:t>
            </a:r>
          </a:p>
          <a:p>
            <a:pPr marL="0" indent="0">
              <a:buFont typeface="Symbol" pitchFamily="18" charset="2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6021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179512" y="188640"/>
            <a:ext cx="5534025" cy="15548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Talk about it Wheel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5713537" y="966048"/>
            <a:ext cx="3178943" cy="523557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dirty="0"/>
              <a:t>We use the Talk about it wheel as a restorative tool to discuss any issues amongst peers 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Zones of regulation</a:t>
            </a:r>
          </a:p>
          <a:p>
            <a:pPr algn="ctr"/>
            <a:endParaRPr lang="en-GB" dirty="0"/>
          </a:p>
          <a:p>
            <a:pPr marL="0" indent="0" algn="ctr">
              <a:buNone/>
            </a:pPr>
            <a:r>
              <a:rPr lang="en-GB" dirty="0"/>
              <a:t>What happened?</a:t>
            </a:r>
          </a:p>
          <a:p>
            <a:pPr marL="0" indent="0" algn="ctr">
              <a:buNone/>
            </a:pPr>
            <a:r>
              <a:rPr lang="en-GB" dirty="0"/>
              <a:t>How did it make you feel? </a:t>
            </a:r>
          </a:p>
          <a:p>
            <a:pPr marL="0" indent="0" algn="ctr">
              <a:buNone/>
            </a:pPr>
            <a:r>
              <a:rPr lang="en-GB" dirty="0"/>
              <a:t>What can we do to make it better?</a:t>
            </a:r>
          </a:p>
          <a:p>
            <a:pPr marL="0" indent="0" algn="ctr">
              <a:buNone/>
            </a:pPr>
            <a:r>
              <a:rPr lang="en-GB" dirty="0"/>
              <a:t>Let’s put things right!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476275"/>
            <a:ext cx="4733925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77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Weekly certificates linked to our whole school values &amp; learning behaviours which will have a different focus each week</a:t>
            </a:r>
          </a:p>
          <a:p>
            <a:r>
              <a:rPr lang="en-GB" dirty="0"/>
              <a:t>Star of the Week – dojos and behaviour</a:t>
            </a:r>
          </a:p>
          <a:p>
            <a:r>
              <a:rPr lang="en-GB" dirty="0"/>
              <a:t>Positive postcards from adults around school</a:t>
            </a:r>
          </a:p>
          <a:p>
            <a:r>
              <a:rPr lang="en-GB" dirty="0"/>
              <a:t>Class rewards – linked to reaching their Dojo target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Rewards </a:t>
            </a:r>
          </a:p>
        </p:txBody>
      </p:sp>
    </p:spTree>
    <p:extLst>
      <p:ext uri="{BB962C8B-B14F-4D97-AF65-F5344CB8AC3E}">
        <p14:creationId xmlns:p14="http://schemas.microsoft.com/office/powerpoint/2010/main" val="2762665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2420888"/>
            <a:ext cx="8496943" cy="3777283"/>
          </a:xfrm>
        </p:spPr>
        <p:txBody>
          <a:bodyPr/>
          <a:lstStyle/>
          <a:p>
            <a:r>
              <a:rPr lang="en-GB" dirty="0"/>
              <a:t>Class dojo is our main communication tool between parents and teachers</a:t>
            </a:r>
          </a:p>
          <a:p>
            <a:r>
              <a:rPr lang="en-GB" dirty="0"/>
              <a:t>It is really important that you have a log in and check messages regularly</a:t>
            </a:r>
          </a:p>
          <a:p>
            <a:r>
              <a:rPr lang="en-GB" dirty="0"/>
              <a:t>Pictures and work will be shared via class stories weekly</a:t>
            </a:r>
          </a:p>
          <a:p>
            <a:r>
              <a:rPr lang="en-GB" dirty="0"/>
              <a:t>Children will continue to earn dojo points for showing our Moss Hey Values and Learning Behaviours.</a:t>
            </a:r>
          </a:p>
          <a:p>
            <a:r>
              <a:rPr lang="en-GB" dirty="0"/>
              <a:t>Class Dojo is not to be used for reporting absences, appointments or for complaints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Class Dojo</a:t>
            </a:r>
            <a:br>
              <a:rPr lang="en-GB" sz="3200" b="1" dirty="0"/>
            </a:br>
            <a:r>
              <a:rPr lang="en-GB" sz="3200" b="1" dirty="0"/>
              <a:t>Communicating with your Class Teacher</a:t>
            </a:r>
          </a:p>
        </p:txBody>
      </p:sp>
    </p:spTree>
    <p:extLst>
      <p:ext uri="{BB962C8B-B14F-4D97-AF65-F5344CB8AC3E}">
        <p14:creationId xmlns:p14="http://schemas.microsoft.com/office/powerpoint/2010/main" val="3515180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7833" y="2492896"/>
            <a:ext cx="7408333" cy="3450696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A water bottle everyday – this must not be a large or expensive bottle e.g. Stanley cup / air up</a:t>
            </a:r>
          </a:p>
          <a:p>
            <a:r>
              <a:rPr lang="en-GB" dirty="0"/>
              <a:t>A healthy snack; fruit or veg – </a:t>
            </a:r>
            <a:r>
              <a:rPr lang="en-GB" b="1" dirty="0"/>
              <a:t>remember we are a nut free school</a:t>
            </a:r>
          </a:p>
          <a:p>
            <a:r>
              <a:rPr lang="en-GB" b="1" dirty="0"/>
              <a:t>Please do not bring own pencil cases – children will be using school stationary</a:t>
            </a:r>
          </a:p>
          <a:p>
            <a:r>
              <a:rPr lang="en-GB" dirty="0"/>
              <a:t>Bags – these must not be too large or with large accessories on.  They need to fit in to the lockers with their P.E bags and coat</a:t>
            </a:r>
          </a:p>
          <a:p>
            <a:r>
              <a:rPr lang="en-GB" dirty="0"/>
              <a:t>Coat – weather can change!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Things you will need in Year 1</a:t>
            </a:r>
          </a:p>
        </p:txBody>
      </p:sp>
    </p:spTree>
    <p:extLst>
      <p:ext uri="{BB962C8B-B14F-4D97-AF65-F5344CB8AC3E}">
        <p14:creationId xmlns:p14="http://schemas.microsoft.com/office/powerpoint/2010/main" val="1731333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7833" y="2564904"/>
            <a:ext cx="7408333" cy="3450696"/>
          </a:xfrm>
        </p:spPr>
        <p:txBody>
          <a:bodyPr>
            <a:normAutofit/>
          </a:bodyPr>
          <a:lstStyle/>
          <a:p>
            <a:r>
              <a:rPr lang="en-GB" dirty="0"/>
              <a:t>Full school uniform must be worn</a:t>
            </a:r>
          </a:p>
          <a:p>
            <a:r>
              <a:rPr lang="en-GB" dirty="0"/>
              <a:t>Long hair tied up / off face</a:t>
            </a:r>
          </a:p>
          <a:p>
            <a:r>
              <a:rPr lang="en-GB" dirty="0"/>
              <a:t>Hairs bobbles / accessories must be appropriate and be blue or black</a:t>
            </a:r>
          </a:p>
          <a:p>
            <a:r>
              <a:rPr lang="en-GB" dirty="0"/>
              <a:t>No type of smart watches are allowed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Uniform</a:t>
            </a:r>
          </a:p>
        </p:txBody>
      </p:sp>
    </p:spTree>
    <p:extLst>
      <p:ext uri="{BB962C8B-B14F-4D97-AF65-F5344CB8AC3E}">
        <p14:creationId xmlns:p14="http://schemas.microsoft.com/office/powerpoint/2010/main" val="130418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5A118-38A9-41CA-A158-C3D3EAE6C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3AF326-85E4-4CBD-B819-86AFD022F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31" y="6012550"/>
            <a:ext cx="3888432" cy="778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954381-9413-4D8D-B474-92868BB536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499" t="20600" r="14164" b="12201"/>
          <a:stretch/>
        </p:blipFill>
        <p:spPr>
          <a:xfrm>
            <a:off x="569858" y="338328"/>
            <a:ext cx="8116942" cy="564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9544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1906</TotalTime>
  <Words>1159</Words>
  <Application>Microsoft Office PowerPoint</Application>
  <PresentationFormat>On-screen Show (4:3)</PresentationFormat>
  <Paragraphs>123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Calibri</vt:lpstr>
      <vt:lpstr>Candara</vt:lpstr>
      <vt:lpstr>Symbol</vt:lpstr>
      <vt:lpstr>Waveform</vt:lpstr>
      <vt:lpstr>Welcome to Year 1</vt:lpstr>
      <vt:lpstr>PowerPoint Presentation</vt:lpstr>
      <vt:lpstr>Our School Values &amp; Learning Behaviours</vt:lpstr>
      <vt:lpstr>PowerPoint Presentation</vt:lpstr>
      <vt:lpstr>Rewards </vt:lpstr>
      <vt:lpstr>Class Dojo Communicating with your Class Teacher</vt:lpstr>
      <vt:lpstr>Things you will need in Year 1</vt:lpstr>
      <vt:lpstr>Uniform</vt:lpstr>
      <vt:lpstr>PowerPoint Presentation</vt:lpstr>
      <vt:lpstr>Year 1 Timetable Autumn 1 </vt:lpstr>
      <vt:lpstr>P.E</vt:lpstr>
      <vt:lpstr>My Happymind</vt:lpstr>
      <vt:lpstr>Outdoor Learning</vt:lpstr>
      <vt:lpstr>Medical Needs</vt:lpstr>
      <vt:lpstr>What is really important in Year 1</vt:lpstr>
      <vt:lpstr>Phonics</vt:lpstr>
      <vt:lpstr>Reading</vt:lpstr>
      <vt:lpstr>Homework</vt:lpstr>
      <vt:lpstr>Trips and Workshops</vt:lpstr>
      <vt:lpstr>Finally…</vt:lpstr>
    </vt:vector>
  </TitlesOfParts>
  <Company>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Year *</dc:title>
  <dc:creator>Elise.Messham</dc:creator>
  <cp:lastModifiedBy>Trinity Leeson</cp:lastModifiedBy>
  <cp:revision>119</cp:revision>
  <dcterms:created xsi:type="dcterms:W3CDTF">2020-08-24T12:20:42Z</dcterms:created>
  <dcterms:modified xsi:type="dcterms:W3CDTF">2025-09-05T06:54:10Z</dcterms:modified>
</cp:coreProperties>
</file>