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83" r:id="rId5"/>
    <p:sldMasterId id="2147483664" r:id="rId6"/>
    <p:sldMasterId id="2147483702" r:id="rId7"/>
  </p:sldMasterIdLst>
  <p:notesMasterIdLst>
    <p:notesMasterId r:id="rId22"/>
  </p:notesMasterIdLst>
  <p:sldIdLst>
    <p:sldId id="295" r:id="rId8"/>
    <p:sldId id="296" r:id="rId9"/>
    <p:sldId id="297" r:id="rId10"/>
    <p:sldId id="25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31C"/>
    <a:srgbClr val="58C1B8"/>
    <a:srgbClr val="EE684B"/>
    <a:srgbClr val="002B61"/>
    <a:srgbClr val="EE787E"/>
    <a:srgbClr val="FFE395"/>
    <a:srgbClr val="C7DFB3"/>
    <a:srgbClr val="DFE9F8"/>
    <a:srgbClr val="D1B6D8"/>
    <a:srgbClr val="D6C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327"/>
  </p:normalViewPr>
  <p:slideViewPr>
    <p:cSldViewPr snapToGrid="0">
      <p:cViewPr varScale="1">
        <p:scale>
          <a:sx n="85" d="100"/>
          <a:sy n="85" d="100"/>
        </p:scale>
        <p:origin x="15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1DB58-B216-462C-AE06-C919AE71C6CF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AD980-282F-4719-9AE8-891CBA8B0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7975600" y="3265488"/>
            <a:ext cx="21750338" cy="16314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579822" y="20676801"/>
            <a:ext cx="4638558" cy="1958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5:notes"/>
          <p:cNvSpPr txBox="1">
            <a:spLocks noGrp="1"/>
          </p:cNvSpPr>
          <p:nvPr>
            <p:ph type="sldNum" idx="12"/>
          </p:nvPr>
        </p:nvSpPr>
        <p:spPr>
          <a:xfrm>
            <a:off x="3284307" y="41346043"/>
            <a:ext cx="2512553" cy="21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0C3572-32C2-BF78-4562-1861A06CC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A7ADE-013C-941B-3C86-21EC85C7C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94C102-7FCE-EA34-935D-0D597484A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E4DBF-A54F-65A6-2C4C-FD03DC878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26B7D-1257-BA29-56EA-5258C02C0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BDCE7-331A-7861-5D85-93B865A59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EC89E-D956-3196-A9AD-06F179A3B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272CDF-BF21-E982-18AE-E7D00D06F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35570F-13C9-1604-8327-A71425155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41C28-CD5A-E6F2-683E-A16F38D6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98047F-9F02-617B-0053-D5A6F9D76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80F3D-DAD0-5322-80A9-7FD6D1EBD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1589E5-B369-8B84-284B-40803CBE1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15714F-1DC4-4C41-6B22-0A0CF8904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47B05-0641-E344-F924-50BB54199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B3C8A-036E-895B-2B86-27C551827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1C7C0-2421-9ED0-4DCA-747054A7E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3959EF-0E2E-823D-74D7-A50E0CA69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96B14C-2579-B10E-0368-108DA0B05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97541E-B4E9-D9E8-5756-DDE1D9F16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6F3872-1C72-7442-8320-547002DE8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7F12F-8DBF-FE64-AD48-25E83B1F6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74F9A3-EE22-C41A-C44A-1F08F4B2B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0DF9E-DF3B-0B57-B812-14B916A75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BD088-D456-D7A0-A126-3E37C512C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0F1A5-35E0-B76F-6763-24E4CE94D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029A9-D875-BC95-8E64-B40FE30E6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A8968-3D27-AEA6-F93E-B7701B58B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BCB93-0639-4420-5044-2ECC212C9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1DBF5-D3CB-356D-3CE9-CB226BE3B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3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A5313-15CC-1D0B-57C6-69882E43E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ADEDC-19BD-259E-23F3-3C1D0DAA2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65AA0-18A3-D58D-B694-62B15CCA2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292963-F1AD-7A0D-393F-091270AE7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BDD62-C6F0-0262-A98F-2B87D529F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F3310-7E71-32EA-0221-13F10FD9C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F1876-388D-9CFF-9E65-A18906A8E12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7772C-B285-EEB3-3952-E4B79988033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41D96-B5EF-7D2A-C29C-CFB7E4353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B001B-4EF9-0D91-7019-50764B6B37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8.xml"/><Relationship Id="rId1" Type="http://schemas.openxmlformats.org/officeDocument/2006/relationships/video" Target="https://www.youtube.com/embed/qgnDbQ1aM54?feature=oembed" TargetMode="Externa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245602" y="25121"/>
            <a:ext cx="77724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4400"/>
              <a:buFont typeface="Calibri"/>
              <a:buNone/>
            </a:pPr>
            <a:r>
              <a:rPr lang="en-GB" sz="4400" dirty="0">
                <a:solidFill>
                  <a:schemeClr val="tx1"/>
                </a:solidFill>
              </a:rPr>
              <a:t>Date and QFL layout model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5897721" y="893732"/>
            <a:ext cx="321829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b="1" i="0" u="none" strike="noStrike" cap="none" dirty="0">
                <a:latin typeface="Twinkl" panose="02000000000000000000" pitchFamily="2" charset="0"/>
                <a:ea typeface="Constantia"/>
                <a:cs typeface="Calibri" panose="020F0502020204030204" pitchFamily="34" charset="0"/>
                <a:sym typeface="Constantia"/>
              </a:rPr>
              <a:t>1)Draw the margin line two cells in  using a ruler and sharp pencil.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b="1" i="0" u="none" strike="noStrike" cap="none" dirty="0">
                <a:latin typeface="Twinkl" panose="02000000000000000000" pitchFamily="2" charset="0"/>
                <a:ea typeface="Constantia"/>
                <a:cs typeface="Calibri" panose="020F0502020204030204" pitchFamily="34" charset="0"/>
                <a:sym typeface="Constantia"/>
              </a:rPr>
              <a:t>2)On the second row, write the date, underline it using a ruler. </a:t>
            </a:r>
            <a:r>
              <a:rPr lang="en-GB" sz="2400" b="1" dirty="0">
                <a:latin typeface="Twinkl" panose="02000000000000000000" pitchFamily="2" charset="0"/>
                <a:ea typeface="Constantia"/>
                <a:cs typeface="Calibri" panose="020F0502020204030204" pitchFamily="34" charset="0"/>
                <a:sym typeface="Constantia"/>
              </a:rPr>
              <a:t>Next write the QFL under the date and underline.</a:t>
            </a:r>
            <a:endParaRPr sz="2400" b="0" i="0" u="none" strike="noStrike" cap="none" dirty="0">
              <a:latin typeface="Twinkl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602" y="1365811"/>
            <a:ext cx="5652119" cy="4608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5"/>
          <p:cNvCxnSpPr/>
          <p:nvPr/>
        </p:nvCxnSpPr>
        <p:spPr>
          <a:xfrm>
            <a:off x="998557" y="1321811"/>
            <a:ext cx="0" cy="459796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BDC15F-356E-47C5-A069-CAFA6AB7A965}"/>
              </a:ext>
            </a:extLst>
          </p:cNvPr>
          <p:cNvSpPr txBox="1"/>
          <p:nvPr/>
        </p:nvSpPr>
        <p:spPr>
          <a:xfrm>
            <a:off x="870127" y="1321811"/>
            <a:ext cx="49390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rgbClr val="7030A0"/>
                </a:solidFill>
                <a:latin typeface="Twinkl" panose="02000000000000000000" pitchFamily="2" charset="0"/>
              </a:rPr>
              <a:t>26/6/26 </a:t>
            </a:r>
            <a:r>
              <a:rPr lang="en-GB" sz="2800" u="sng" dirty="0">
                <a:solidFill>
                  <a:srgbClr val="00B050"/>
                </a:solidFill>
                <a:latin typeface="Twinkl" panose="02000000000000000000" pitchFamily="2" charset="0"/>
              </a:rPr>
              <a:t>(skip a line)</a:t>
            </a:r>
          </a:p>
          <a:p>
            <a:endParaRPr lang="en-GB" sz="2800" u="sng" dirty="0">
              <a:solidFill>
                <a:srgbClr val="7030A0"/>
              </a:solidFill>
              <a:latin typeface="Twinkl" panose="02000000000000000000" pitchFamily="2" charset="0"/>
            </a:endParaRPr>
          </a:p>
          <a:p>
            <a:endParaRPr lang="en-US" sz="2800" u="sng" dirty="0">
              <a:solidFill>
                <a:srgbClr val="7030A0"/>
              </a:solidFill>
              <a:latin typeface="Twinkl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BA65A-1C35-40BD-8F4F-7784FBF4508D}"/>
              </a:ext>
            </a:extLst>
          </p:cNvPr>
          <p:cNvSpPr txBox="1"/>
          <p:nvPr/>
        </p:nvSpPr>
        <p:spPr>
          <a:xfrm>
            <a:off x="919938" y="1770546"/>
            <a:ext cx="5066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000" b="1" u="sng" dirty="0">
                <a:solidFill>
                  <a:srgbClr val="7030A0"/>
                </a:solidFill>
                <a:latin typeface="Twinkl Cursive Looped" panose="02000000000000000000" pitchFamily="2" charset="0"/>
              </a:rPr>
              <a:t>QFL: Can I compare angles?</a:t>
            </a:r>
          </a:p>
          <a:p>
            <a:pPr fontAlgn="base"/>
            <a:r>
              <a:rPr lang="en-GB" sz="2000" b="1" u="sng" dirty="0">
                <a:solidFill>
                  <a:srgbClr val="00B050"/>
                </a:solidFill>
                <a:latin typeface="Twinkl Cursive Looped" panose="02000000000000000000" pitchFamily="2" charset="0"/>
              </a:rPr>
              <a:t>skip a line)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83915-2628-4F32-94DE-C95815240732}"/>
              </a:ext>
            </a:extLst>
          </p:cNvPr>
          <p:cNvSpPr txBox="1"/>
          <p:nvPr/>
        </p:nvSpPr>
        <p:spPr>
          <a:xfrm>
            <a:off x="683432" y="1102659"/>
            <a:ext cx="315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5B774-97F0-4C6D-B814-34AE44E2E030}"/>
              </a:ext>
            </a:extLst>
          </p:cNvPr>
          <p:cNvSpPr txBox="1"/>
          <p:nvPr/>
        </p:nvSpPr>
        <p:spPr>
          <a:xfrm>
            <a:off x="919939" y="2447446"/>
            <a:ext cx="4652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Twinkl Cursive Looped" panose="02000000000000000000" pitchFamily="2" charset="0"/>
              </a:rPr>
              <a:t>FB5:</a:t>
            </a:r>
            <a:endParaRPr lang="en-US" sz="1800" b="1" u="sng" dirty="0">
              <a:solidFill>
                <a:srgbClr val="7030A0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A825B-FE04-48B2-B239-63BE60A38086}"/>
              </a:ext>
            </a:extLst>
          </p:cNvPr>
          <p:cNvSpPr txBox="1"/>
          <p:nvPr/>
        </p:nvSpPr>
        <p:spPr>
          <a:xfrm>
            <a:off x="919939" y="4036835"/>
            <a:ext cx="4652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Twinkl Cursive Looped" panose="02000000000000000000" pitchFamily="2" charset="0"/>
              </a:rPr>
              <a:t>Main Activity:</a:t>
            </a:r>
            <a:endParaRPr lang="en-US" sz="1800" b="1" u="sng" dirty="0">
              <a:solidFill>
                <a:srgbClr val="7030A0"/>
              </a:solidFill>
              <a:latin typeface="Twinkl Cursive Loop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AE19B6-230D-1FF9-E8C6-77984A234210}"/>
              </a:ext>
            </a:extLst>
          </p:cNvPr>
          <p:cNvGrpSpPr/>
          <p:nvPr/>
        </p:nvGrpSpPr>
        <p:grpSpPr>
          <a:xfrm>
            <a:off x="5315125" y="490946"/>
            <a:ext cx="2460417" cy="846829"/>
            <a:chOff x="2363062" y="535036"/>
            <a:chExt cx="4579398" cy="846829"/>
          </a:xfrm>
        </p:grpSpPr>
        <p:sp>
          <p:nvSpPr>
            <p:cNvPr id="3" name="Rounded Rectangular Callout 12">
              <a:extLst>
                <a:ext uri="{FF2B5EF4-FFF2-40B4-BE49-F238E27FC236}">
                  <a16:creationId xmlns:a16="http://schemas.microsoft.com/office/drawing/2014/main" id="{6A252A81-0F0E-D9CA-3D6B-1323E294F8DB}"/>
                </a:ext>
              </a:extLst>
            </p:cNvPr>
            <p:cNvSpPr/>
            <p:nvPr/>
          </p:nvSpPr>
          <p:spPr>
            <a:xfrm>
              <a:off x="2502272" y="535036"/>
              <a:ext cx="4150846" cy="846829"/>
            </a:xfrm>
            <a:prstGeom prst="wedgeRoundRectCallout">
              <a:avLst>
                <a:gd name="adj1" fmla="val -9756"/>
                <a:gd name="adj2" fmla="val 84428"/>
                <a:gd name="adj3" fmla="val 16667"/>
              </a:avLst>
            </a:prstGeom>
            <a:noFill/>
            <a:ln w="19050">
              <a:solidFill>
                <a:srgbClr val="94C8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2A493C-04AE-48C9-70B3-3365DCB15FAD}"/>
                </a:ext>
              </a:extLst>
            </p:cNvPr>
            <p:cNvSpPr txBox="1"/>
            <p:nvPr/>
          </p:nvSpPr>
          <p:spPr>
            <a:xfrm>
              <a:off x="2363062" y="535036"/>
              <a:ext cx="4579398" cy="8309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can see some acute angles.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F8B3BD-619C-6D16-7579-D3C96216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32434" y="1350501"/>
            <a:ext cx="1426979" cy="10988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D7CC44-EBAA-7934-FAC5-FC433A08BDC0}"/>
              </a:ext>
            </a:extLst>
          </p:cNvPr>
          <p:cNvGrpSpPr/>
          <p:nvPr/>
        </p:nvGrpSpPr>
        <p:grpSpPr>
          <a:xfrm>
            <a:off x="2241464" y="525956"/>
            <a:ext cx="2343599" cy="846829"/>
            <a:chOff x="3730359" y="2185145"/>
            <a:chExt cx="3173876" cy="846829"/>
          </a:xfrm>
        </p:grpSpPr>
        <p:sp>
          <p:nvSpPr>
            <p:cNvPr id="7" name="Rounded Rectangular Callout 17">
              <a:extLst>
                <a:ext uri="{FF2B5EF4-FFF2-40B4-BE49-F238E27FC236}">
                  <a16:creationId xmlns:a16="http://schemas.microsoft.com/office/drawing/2014/main" id="{A1FF0E96-18BF-FCED-FE36-6C4D7AFEC225}"/>
                </a:ext>
              </a:extLst>
            </p:cNvPr>
            <p:cNvSpPr/>
            <p:nvPr/>
          </p:nvSpPr>
          <p:spPr>
            <a:xfrm>
              <a:off x="3730359" y="2185145"/>
              <a:ext cx="3135654" cy="846829"/>
            </a:xfrm>
            <a:prstGeom prst="wedgeRoundRectCallout">
              <a:avLst>
                <a:gd name="adj1" fmla="val -62500"/>
                <a:gd name="adj2" fmla="val 48494"/>
                <a:gd name="adj3" fmla="val 16667"/>
              </a:avLst>
            </a:prstGeom>
            <a:noFill/>
            <a:ln w="1905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7CF0BC-E3B3-75C3-8235-E1A388E2F038}"/>
                </a:ext>
              </a:extLst>
            </p:cNvPr>
            <p:cNvSpPr txBox="1"/>
            <p:nvPr/>
          </p:nvSpPr>
          <p:spPr>
            <a:xfrm>
              <a:off x="3909484" y="2185145"/>
              <a:ext cx="2994751" cy="8309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can see some obtuse angles</a:t>
              </a:r>
            </a:p>
          </p:txBody>
        </p:sp>
      </p:grpSp>
      <p:sp>
        <p:nvSpPr>
          <p:cNvPr id="9" name="Trapezoid 8">
            <a:extLst>
              <a:ext uri="{FF2B5EF4-FFF2-40B4-BE49-F238E27FC236}">
                <a16:creationId xmlns:a16="http://schemas.microsoft.com/office/drawing/2014/main" id="{744EAE00-652D-726B-F599-AF233249AF8D}"/>
              </a:ext>
            </a:extLst>
          </p:cNvPr>
          <p:cNvSpPr/>
          <p:nvPr/>
        </p:nvSpPr>
        <p:spPr>
          <a:xfrm>
            <a:off x="3291965" y="2212092"/>
            <a:ext cx="2276606" cy="2044699"/>
          </a:xfrm>
          <a:prstGeom prst="trapezoi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AE43F2-851F-008F-C7A6-F33A9F9F7DA4}"/>
              </a:ext>
            </a:extLst>
          </p:cNvPr>
          <p:cNvSpPr/>
          <p:nvPr/>
        </p:nvSpPr>
        <p:spPr>
          <a:xfrm>
            <a:off x="3788823" y="2212092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CFEEBD-4ECF-AD9E-7873-D322C13604DA}"/>
              </a:ext>
            </a:extLst>
          </p:cNvPr>
          <p:cNvSpPr/>
          <p:nvPr/>
        </p:nvSpPr>
        <p:spPr>
          <a:xfrm>
            <a:off x="3291965" y="3603763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6D0F8-C3CA-F4C8-4D74-9F52FCE07F9F}"/>
              </a:ext>
            </a:extLst>
          </p:cNvPr>
          <p:cNvSpPr txBox="1"/>
          <p:nvPr/>
        </p:nvSpPr>
        <p:spPr>
          <a:xfrm>
            <a:off x="5726738" y="4027561"/>
            <a:ext cx="193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acute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E13C0-3692-17E1-1485-9E7097335D64}"/>
              </a:ext>
            </a:extLst>
          </p:cNvPr>
          <p:cNvSpPr txBox="1"/>
          <p:nvPr/>
        </p:nvSpPr>
        <p:spPr>
          <a:xfrm>
            <a:off x="5250132" y="1950482"/>
            <a:ext cx="193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obtuse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886568-E082-F503-1C1A-11B77FAE2AAB}"/>
              </a:ext>
            </a:extLst>
          </p:cNvPr>
          <p:cNvSpPr txBox="1"/>
          <p:nvPr/>
        </p:nvSpPr>
        <p:spPr>
          <a:xfrm>
            <a:off x="2173909" y="4003018"/>
            <a:ext cx="193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acute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FBF4A8-320F-E3D3-756D-912E8ADAE0D4}"/>
              </a:ext>
            </a:extLst>
          </p:cNvPr>
          <p:cNvSpPr txBox="1"/>
          <p:nvPr/>
        </p:nvSpPr>
        <p:spPr>
          <a:xfrm>
            <a:off x="2474458" y="1942645"/>
            <a:ext cx="193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obtuse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1A3D625-6559-63D5-0144-B5BAFED7CE1A}"/>
              </a:ext>
            </a:extLst>
          </p:cNvPr>
          <p:cNvSpPr>
            <a:spLocks noChangeAspect="1"/>
          </p:cNvSpPr>
          <p:nvPr/>
        </p:nvSpPr>
        <p:spPr>
          <a:xfrm rot="4984378">
            <a:off x="3381217" y="1810388"/>
            <a:ext cx="775134" cy="754829"/>
          </a:xfrm>
          <a:prstGeom prst="arc">
            <a:avLst>
              <a:gd name="adj1" fmla="val 16775713"/>
              <a:gd name="adj2" fmla="val 761664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E4102D9-4241-CBFF-A4B8-BED33AD69E0A}"/>
              </a:ext>
            </a:extLst>
          </p:cNvPr>
          <p:cNvSpPr>
            <a:spLocks noChangeAspect="1"/>
          </p:cNvSpPr>
          <p:nvPr/>
        </p:nvSpPr>
        <p:spPr>
          <a:xfrm rot="10469693">
            <a:off x="4692370" y="1697177"/>
            <a:ext cx="915027" cy="893747"/>
          </a:xfrm>
          <a:prstGeom prst="arc">
            <a:avLst>
              <a:gd name="adj1" fmla="val 16692779"/>
              <a:gd name="adj2" fmla="val 21248476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31A23FCA-3F39-A9B4-6AC0-3EF6D52C0D23}"/>
              </a:ext>
            </a:extLst>
          </p:cNvPr>
          <p:cNvSpPr>
            <a:spLocks noChangeAspect="1"/>
          </p:cNvSpPr>
          <p:nvPr/>
        </p:nvSpPr>
        <p:spPr>
          <a:xfrm rot="552773">
            <a:off x="2964365" y="3900984"/>
            <a:ext cx="655200" cy="655200"/>
          </a:xfrm>
          <a:prstGeom prst="arc">
            <a:avLst>
              <a:gd name="adj1" fmla="val 16775713"/>
              <a:gd name="adj2" fmla="val 21156534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B0CF655-7941-29BE-5EA4-14973B4CC532}"/>
              </a:ext>
            </a:extLst>
          </p:cNvPr>
          <p:cNvSpPr>
            <a:spLocks noChangeAspect="1"/>
          </p:cNvSpPr>
          <p:nvPr/>
        </p:nvSpPr>
        <p:spPr>
          <a:xfrm rot="15409764">
            <a:off x="5249171" y="3882058"/>
            <a:ext cx="656219" cy="656219"/>
          </a:xfrm>
          <a:prstGeom prst="arc">
            <a:avLst>
              <a:gd name="adj1" fmla="val 16775713"/>
              <a:gd name="adj2" fmla="val 21156534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6AC16D-771F-BB7E-7987-F4847E1C6C37}"/>
              </a:ext>
            </a:extLst>
          </p:cNvPr>
          <p:cNvSpPr txBox="1"/>
          <p:nvPr/>
        </p:nvSpPr>
        <p:spPr>
          <a:xfrm>
            <a:off x="756650" y="4850320"/>
            <a:ext cx="670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types of angles do you see?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ACFB48-5EBA-4B73-B97B-D90AFCB848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0743" y="772146"/>
            <a:ext cx="1218981" cy="7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6771 0.00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17882 -1.1111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887A91-8457-5847-A49F-47397ECEE913}"/>
              </a:ext>
            </a:extLst>
          </p:cNvPr>
          <p:cNvCxnSpPr>
            <a:cxnSpLocks/>
          </p:cNvCxnSpPr>
          <p:nvPr/>
        </p:nvCxnSpPr>
        <p:spPr>
          <a:xfrm flipH="1">
            <a:off x="1972573" y="2419994"/>
            <a:ext cx="1049154" cy="8277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288F04-545F-70A3-8082-81436908A715}"/>
              </a:ext>
            </a:extLst>
          </p:cNvPr>
          <p:cNvCxnSpPr>
            <a:cxnSpLocks/>
          </p:cNvCxnSpPr>
          <p:nvPr/>
        </p:nvCxnSpPr>
        <p:spPr>
          <a:xfrm>
            <a:off x="1972574" y="3247767"/>
            <a:ext cx="1260908" cy="259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2779C6-6672-6C30-9BC9-B09DDA496FAB}"/>
              </a:ext>
            </a:extLst>
          </p:cNvPr>
          <p:cNvCxnSpPr>
            <a:cxnSpLocks/>
          </p:cNvCxnSpPr>
          <p:nvPr/>
        </p:nvCxnSpPr>
        <p:spPr>
          <a:xfrm flipH="1">
            <a:off x="6122274" y="1972141"/>
            <a:ext cx="375384" cy="1251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E6E63-2149-B4B2-AAE8-78A208D8785D}"/>
              </a:ext>
            </a:extLst>
          </p:cNvPr>
          <p:cNvCxnSpPr>
            <a:cxnSpLocks/>
          </p:cNvCxnSpPr>
          <p:nvPr/>
        </p:nvCxnSpPr>
        <p:spPr>
          <a:xfrm>
            <a:off x="6122275" y="3223425"/>
            <a:ext cx="644891" cy="906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>
            <a:extLst>
              <a:ext uri="{FF2B5EF4-FFF2-40B4-BE49-F238E27FC236}">
                <a16:creationId xmlns:a16="http://schemas.microsoft.com/office/drawing/2014/main" id="{6BB6D6DB-7A3D-831C-2130-0416B82266FC}"/>
              </a:ext>
            </a:extLst>
          </p:cNvPr>
          <p:cNvSpPr/>
          <p:nvPr/>
        </p:nvSpPr>
        <p:spPr>
          <a:xfrm rot="1762836">
            <a:off x="1872108" y="2885823"/>
            <a:ext cx="593530" cy="650702"/>
          </a:xfrm>
          <a:prstGeom prst="arc">
            <a:avLst>
              <a:gd name="adj1" fmla="val 16775713"/>
              <a:gd name="adj2" fmla="val 21156534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581EBB3-8466-7425-1A79-BF941E913D61}"/>
              </a:ext>
            </a:extLst>
          </p:cNvPr>
          <p:cNvSpPr/>
          <p:nvPr/>
        </p:nvSpPr>
        <p:spPr>
          <a:xfrm rot="1762836">
            <a:off x="5941496" y="2898074"/>
            <a:ext cx="593530" cy="650702"/>
          </a:xfrm>
          <a:prstGeom prst="arc">
            <a:avLst>
              <a:gd name="adj1" fmla="val 14242815"/>
              <a:gd name="adj2" fmla="val 2447258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15B7B0-BD7F-19DE-1039-1BA50C8D18C3}"/>
                  </a:ext>
                </a:extLst>
              </p:cNvPr>
              <p:cNvSpPr txBox="1"/>
              <p:nvPr/>
            </p:nvSpPr>
            <p:spPr>
              <a:xfrm>
                <a:off x="863600" y="640463"/>
                <a:ext cx="7329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Write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/>
                  <a:t> 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to compare the sizes of angles.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15B7B0-BD7F-19DE-1039-1BA50C8D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640463"/>
                <a:ext cx="7329424" cy="523220"/>
              </a:xfrm>
              <a:prstGeom prst="rect">
                <a:avLst/>
              </a:prstGeom>
              <a:blipFill>
                <a:blip r:embed="rId2"/>
                <a:stretch>
                  <a:fillRect l="-174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EB6F034-739D-E4A1-98F1-0B6B83EB0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84" y="5260880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F1106B-7A98-90EF-2201-A2832C185638}"/>
              </a:ext>
            </a:extLst>
          </p:cNvPr>
          <p:cNvSpPr txBox="1"/>
          <p:nvPr/>
        </p:nvSpPr>
        <p:spPr>
          <a:xfrm>
            <a:off x="5511378" y="54035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A796D-260D-4440-514B-F77F81F1AE31}"/>
              </a:ext>
            </a:extLst>
          </p:cNvPr>
          <p:cNvSpPr txBox="1"/>
          <p:nvPr/>
        </p:nvSpPr>
        <p:spPr>
          <a:xfrm>
            <a:off x="1591838" y="2491701"/>
            <a:ext cx="452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41B0E-8168-1A61-F4A0-098EC739ACE3}"/>
              </a:ext>
            </a:extLst>
          </p:cNvPr>
          <p:cNvSpPr txBox="1"/>
          <p:nvPr/>
        </p:nvSpPr>
        <p:spPr>
          <a:xfrm>
            <a:off x="5593835" y="2491701"/>
            <a:ext cx="452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3321B-1DAA-F7F7-8231-CC6654783EDE}"/>
              </a:ext>
            </a:extLst>
          </p:cNvPr>
          <p:cNvSpPr/>
          <p:nvPr/>
        </p:nvSpPr>
        <p:spPr>
          <a:xfrm rot="713092">
            <a:off x="2034691" y="2658287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E95D0D-DF76-03EC-1E43-68C7DE96FAAD}"/>
              </a:ext>
            </a:extLst>
          </p:cNvPr>
          <p:cNvSpPr/>
          <p:nvPr/>
        </p:nvSpPr>
        <p:spPr>
          <a:xfrm rot="3215333">
            <a:off x="6255486" y="2942226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1FB162-CD96-70EB-F440-AE02DDB39BE7}"/>
              </a:ext>
            </a:extLst>
          </p:cNvPr>
          <p:cNvSpPr txBox="1"/>
          <p:nvPr/>
        </p:nvSpPr>
        <p:spPr>
          <a:xfrm>
            <a:off x="2813299" y="2590438"/>
            <a:ext cx="146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acute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C38D23-937D-969C-041A-93D872B8B4FA}"/>
              </a:ext>
            </a:extLst>
          </p:cNvPr>
          <p:cNvSpPr txBox="1"/>
          <p:nvPr/>
        </p:nvSpPr>
        <p:spPr>
          <a:xfrm>
            <a:off x="6910737" y="2590438"/>
            <a:ext cx="146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obtuse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3B2C10-F08B-D169-3D96-F8B33A0DCAF3}"/>
              </a:ext>
            </a:extLst>
          </p:cNvPr>
          <p:cNvSpPr/>
          <p:nvPr/>
        </p:nvSpPr>
        <p:spPr>
          <a:xfrm>
            <a:off x="4241873" y="2804127"/>
            <a:ext cx="720000" cy="72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E31DF6-AD42-4E33-BF68-DC79D04D4F7C}"/>
                  </a:ext>
                </a:extLst>
              </p:cNvPr>
              <p:cNvSpPr txBox="1"/>
              <p:nvPr/>
            </p:nvSpPr>
            <p:spPr>
              <a:xfrm>
                <a:off x="4279247" y="2764179"/>
                <a:ext cx="684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40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E31DF6-AD42-4E33-BF68-DC79D04D4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247" y="2764179"/>
                <a:ext cx="6840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 animBg="1"/>
      <p:bldP spid="14" grpId="0" animBg="1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42EC8-62AA-EC69-083A-E2D5CF883B5C}"/>
              </a:ext>
            </a:extLst>
          </p:cNvPr>
          <p:cNvSpPr txBox="1"/>
          <p:nvPr/>
        </p:nvSpPr>
        <p:spPr>
          <a:xfrm>
            <a:off x="756650" y="409619"/>
            <a:ext cx="670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Tiny is drawing a shape that has one obtuse angle and two acute angles.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5848D-CC0F-87C2-52D4-28CCDD3CA7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6617449" y="4372950"/>
            <a:ext cx="1426979" cy="10988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2049DD-888F-9BCA-63AA-26C057B30C5E}"/>
              </a:ext>
            </a:extLst>
          </p:cNvPr>
          <p:cNvCxnSpPr>
            <a:cxnSpLocks/>
          </p:cNvCxnSpPr>
          <p:nvPr/>
        </p:nvCxnSpPr>
        <p:spPr>
          <a:xfrm flipH="1">
            <a:off x="2756323" y="4985174"/>
            <a:ext cx="2966610" cy="0"/>
          </a:xfrm>
          <a:prstGeom prst="line">
            <a:avLst/>
          </a:prstGeom>
          <a:ln w="19050">
            <a:solidFill>
              <a:srgbClr val="00A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49682D-2062-269A-9337-542A75951D5D}"/>
              </a:ext>
            </a:extLst>
          </p:cNvPr>
          <p:cNvCxnSpPr>
            <a:cxnSpLocks/>
          </p:cNvCxnSpPr>
          <p:nvPr/>
        </p:nvCxnSpPr>
        <p:spPr>
          <a:xfrm flipH="1" flipV="1">
            <a:off x="1908175" y="3463925"/>
            <a:ext cx="848148" cy="1521037"/>
          </a:xfrm>
          <a:prstGeom prst="line">
            <a:avLst/>
          </a:prstGeom>
          <a:ln w="19050">
            <a:solidFill>
              <a:srgbClr val="00A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503C57-1153-9498-AD12-6FCD7ECD0EB9}"/>
              </a:ext>
            </a:extLst>
          </p:cNvPr>
          <p:cNvCxnSpPr>
            <a:cxnSpLocks/>
          </p:cNvCxnSpPr>
          <p:nvPr/>
        </p:nvCxnSpPr>
        <p:spPr>
          <a:xfrm flipH="1" flipV="1">
            <a:off x="1908175" y="3464137"/>
            <a:ext cx="3814758" cy="1520825"/>
          </a:xfrm>
          <a:prstGeom prst="line">
            <a:avLst/>
          </a:prstGeom>
          <a:ln w="19050">
            <a:solidFill>
              <a:srgbClr val="00A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FBC93D3-2069-6DDA-D95D-32BC048CD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81005">
            <a:off x="6375740" y="4552757"/>
            <a:ext cx="1429358" cy="1630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2BFB50-5B39-B791-60B6-3F484772426E}"/>
              </a:ext>
            </a:extLst>
          </p:cNvPr>
          <p:cNvSpPr/>
          <p:nvPr/>
        </p:nvSpPr>
        <p:spPr>
          <a:xfrm>
            <a:off x="2756323" y="4311001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10C5C-F229-0962-64D3-67EFB2BBB0DE}"/>
              </a:ext>
            </a:extLst>
          </p:cNvPr>
          <p:cNvSpPr txBox="1"/>
          <p:nvPr/>
        </p:nvSpPr>
        <p:spPr>
          <a:xfrm>
            <a:off x="1363521" y="4723564"/>
            <a:ext cx="193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obtuse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0577DC4-81E9-6F59-136E-C4AD4D0ADE5B}"/>
              </a:ext>
            </a:extLst>
          </p:cNvPr>
          <p:cNvSpPr/>
          <p:nvPr/>
        </p:nvSpPr>
        <p:spPr>
          <a:xfrm rot="1762836">
            <a:off x="2397477" y="4553356"/>
            <a:ext cx="593530" cy="650702"/>
          </a:xfrm>
          <a:prstGeom prst="arc">
            <a:avLst>
              <a:gd name="adj1" fmla="val 12759340"/>
              <a:gd name="adj2" fmla="val 21156534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9824AB-8900-FC68-01B0-230BD91F80BE}"/>
              </a:ext>
            </a:extLst>
          </p:cNvPr>
          <p:cNvSpPr txBox="1"/>
          <p:nvPr/>
        </p:nvSpPr>
        <p:spPr>
          <a:xfrm>
            <a:off x="5122056" y="4978683"/>
            <a:ext cx="193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acute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639F6A8-DA0A-B8AC-8451-1B8A8EA86B96}"/>
              </a:ext>
            </a:extLst>
          </p:cNvPr>
          <p:cNvSpPr>
            <a:spLocks noChangeAspect="1"/>
          </p:cNvSpPr>
          <p:nvPr/>
        </p:nvSpPr>
        <p:spPr>
          <a:xfrm rot="14505933">
            <a:off x="4667575" y="4567308"/>
            <a:ext cx="615600" cy="615600"/>
          </a:xfrm>
          <a:prstGeom prst="arc">
            <a:avLst>
              <a:gd name="adj1" fmla="val 16775713"/>
              <a:gd name="adj2" fmla="val 21156534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45D94-06F5-2877-017C-4D2EDC6BEEEA}"/>
              </a:ext>
            </a:extLst>
          </p:cNvPr>
          <p:cNvSpPr txBox="1"/>
          <p:nvPr/>
        </p:nvSpPr>
        <p:spPr>
          <a:xfrm>
            <a:off x="901116" y="3364349"/>
            <a:ext cx="193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acute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28DBB4E-AD75-E772-0295-6A43CA73F7C7}"/>
              </a:ext>
            </a:extLst>
          </p:cNvPr>
          <p:cNvSpPr>
            <a:spLocks noChangeAspect="1"/>
          </p:cNvSpPr>
          <p:nvPr/>
        </p:nvSpPr>
        <p:spPr>
          <a:xfrm rot="4869697">
            <a:off x="1778062" y="3355757"/>
            <a:ext cx="615600" cy="615600"/>
          </a:xfrm>
          <a:prstGeom prst="arc">
            <a:avLst>
              <a:gd name="adj1" fmla="val 16775713"/>
              <a:gd name="adj2" fmla="val 21156534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D0184-5108-DE0A-DBFB-896349C51681}"/>
              </a:ext>
            </a:extLst>
          </p:cNvPr>
          <p:cNvSpPr txBox="1"/>
          <p:nvPr/>
        </p:nvSpPr>
        <p:spPr>
          <a:xfrm>
            <a:off x="2123726" y="1910758"/>
            <a:ext cx="670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of Tiny’s angles is the greatest?</a:t>
            </a:r>
          </a:p>
          <a:p>
            <a:r>
              <a:rPr lang="en-GB" sz="2800" dirty="0"/>
              <a:t>How do you know?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5BEB61-DE26-9C12-625E-CD4CA433E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262" y="2985854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45C90B-E3D1-9AF5-6724-F3E3855C740F}"/>
              </a:ext>
            </a:extLst>
          </p:cNvPr>
          <p:cNvSpPr txBox="1"/>
          <p:nvPr/>
        </p:nvSpPr>
        <p:spPr>
          <a:xfrm>
            <a:off x="5122056" y="31285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9384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12049 -0.105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49 -0.10579 L -0.44688 -0.1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88 -0.10671 L -0.53785 -0.326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10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85 -0.32616 L -0.12048 -0.105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110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25017 -1.85185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17 -1.85185E-6 L -0.07899 -0.156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6FEB8F0-4512-5166-5D16-F3C7E3FBB31B}"/>
              </a:ext>
            </a:extLst>
          </p:cNvPr>
          <p:cNvSpPr txBox="1">
            <a:spLocks/>
          </p:cNvSpPr>
          <p:nvPr/>
        </p:nvSpPr>
        <p:spPr>
          <a:xfrm>
            <a:off x="991074" y="2288736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0F9A7-5AB3-E6BF-48B5-64CB8BF81F23}"/>
              </a:ext>
            </a:extLst>
          </p:cNvPr>
          <p:cNvSpPr txBox="1"/>
          <p:nvPr/>
        </p:nvSpPr>
        <p:spPr>
          <a:xfrm>
            <a:off x="1862905" y="3808644"/>
            <a:ext cx="5666764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Have a go at </a:t>
            </a:r>
            <a:r>
              <a:rPr lang="en-GB" sz="40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questions   </a:t>
            </a:r>
          </a:p>
          <a:p>
            <a:pPr algn="ctr"/>
            <a:endParaRPr lang="en-GB" sz="4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5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53BE3-9CC3-40A0-9A9B-31240FE9BF6E}"/>
              </a:ext>
            </a:extLst>
          </p:cNvPr>
          <p:cNvSpPr txBox="1"/>
          <p:nvPr/>
        </p:nvSpPr>
        <p:spPr>
          <a:xfrm>
            <a:off x="1021976" y="2254624"/>
            <a:ext cx="726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winkl" panose="02000000000000000000" pitchFamily="2" charset="0"/>
              </a:rPr>
              <a:t>Complete as many questions as you can</a:t>
            </a:r>
          </a:p>
        </p:txBody>
      </p:sp>
    </p:spTree>
    <p:extLst>
      <p:ext uri="{BB962C8B-B14F-4D97-AF65-F5344CB8AC3E}">
        <p14:creationId xmlns:p14="http://schemas.microsoft.com/office/powerpoint/2010/main" val="238109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E2F75-2437-4661-A1EA-A09032FCF4CE}"/>
              </a:ext>
            </a:extLst>
          </p:cNvPr>
          <p:cNvSpPr txBox="1"/>
          <p:nvPr/>
        </p:nvSpPr>
        <p:spPr>
          <a:xfrm>
            <a:off x="103094" y="107576"/>
            <a:ext cx="893781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3200" b="1" i="0" u="sng" dirty="0">
                <a:solidFill>
                  <a:srgbClr val="7030A0"/>
                </a:solidFill>
                <a:effectLst/>
                <a:latin typeface="Twinkl" panose="02000000000000000000" pitchFamily="2" charset="0"/>
              </a:rPr>
              <a:t>26/6/26</a:t>
            </a:r>
          </a:p>
          <a:p>
            <a:pPr algn="l" fontAlgn="base"/>
            <a:r>
              <a:rPr lang="en-GB" sz="3200" b="1" i="0" u="sng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QFL: Can I compare angles?</a:t>
            </a:r>
          </a:p>
          <a:p>
            <a:pPr algn="l" fontAlgn="base"/>
            <a:r>
              <a:rPr lang="en-GB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Twinkl Cursive Looped" panose="02000000000000000000" pitchFamily="2" charset="0"/>
              </a:rPr>
              <a:t>Bronze: </a:t>
            </a:r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I can identify </a:t>
            </a:r>
            <a:r>
              <a:rPr lang="en-GB" sz="3200" b="1" dirty="0">
                <a:solidFill>
                  <a:srgbClr val="7030A0"/>
                </a:solidFill>
                <a:latin typeface="Twinkl Cursive Looped" panose="02000000000000000000" pitchFamily="2" charset="0"/>
              </a:rPr>
              <a:t>right </a:t>
            </a:r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angles.</a:t>
            </a:r>
          </a:p>
          <a:p>
            <a:pPr algn="l" fontAlgn="base"/>
            <a:r>
              <a:rPr lang="en-GB" sz="3200" b="1" i="0" dirty="0">
                <a:solidFill>
                  <a:schemeClr val="bg2">
                    <a:lumMod val="50000"/>
                  </a:schemeClr>
                </a:solidFill>
                <a:effectLst/>
                <a:latin typeface="Twinkl Cursive Looped" panose="02000000000000000000" pitchFamily="2" charset="0"/>
              </a:rPr>
              <a:t>Silver: </a:t>
            </a:r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I can compare angles as bigger or smaller than a right angle.</a:t>
            </a:r>
          </a:p>
          <a:p>
            <a:pPr algn="l" fontAlgn="base"/>
            <a:r>
              <a:rPr lang="en-GB" sz="3200" b="1" i="0" dirty="0">
                <a:solidFill>
                  <a:schemeClr val="accent4">
                    <a:lumMod val="75000"/>
                  </a:schemeClr>
                </a:solidFill>
                <a:effectLst/>
                <a:latin typeface="Twinkl Cursive Looped" panose="02000000000000000000" pitchFamily="2" charset="0"/>
              </a:rPr>
              <a:t>Gold: </a:t>
            </a:r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I can explain my comparisons using mathematical vocabulary.</a:t>
            </a:r>
          </a:p>
          <a:p>
            <a:pPr algn="l" fontAlgn="base"/>
            <a:r>
              <a:rPr lang="en-GB" sz="3200" b="1" i="0" u="sng" dirty="0">
                <a:solidFill>
                  <a:srgbClr val="FFFF00"/>
                </a:solidFill>
                <a:effectLst/>
                <a:latin typeface="Twinkl Cursive Looped" panose="02000000000000000000" pitchFamily="2" charset="0"/>
              </a:rPr>
              <a:t>Star Words:</a:t>
            </a:r>
          </a:p>
          <a:p>
            <a:pPr algn="l" fontAlgn="base"/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angle</a:t>
            </a:r>
          </a:p>
          <a:p>
            <a:pPr algn="l" fontAlgn="base"/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right angle</a:t>
            </a:r>
          </a:p>
          <a:p>
            <a:pPr algn="l" fontAlgn="base"/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greater than</a:t>
            </a:r>
          </a:p>
          <a:p>
            <a:pPr algn="l" fontAlgn="base"/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less than</a:t>
            </a:r>
          </a:p>
          <a:p>
            <a:pPr algn="l" fontAlgn="base"/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compare</a:t>
            </a:r>
            <a:endParaRPr lang="en-GB" sz="2800" b="1" dirty="0">
              <a:solidFill>
                <a:srgbClr val="FFFF00"/>
              </a:solidFill>
              <a:effectLst/>
              <a:latin typeface="Twinkl "/>
            </a:endParaRPr>
          </a:p>
        </p:txBody>
      </p:sp>
    </p:spTree>
    <p:extLst>
      <p:ext uri="{BB962C8B-B14F-4D97-AF65-F5344CB8AC3E}">
        <p14:creationId xmlns:p14="http://schemas.microsoft.com/office/powerpoint/2010/main" val="183883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789FC-EA0A-405F-A876-6CF475F3A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23" y="1134083"/>
            <a:ext cx="3717300" cy="5575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4F731-19BF-4F40-9A7C-32FFC110D61E}"/>
              </a:ext>
            </a:extLst>
          </p:cNvPr>
          <p:cNvSpPr txBox="1"/>
          <p:nvPr/>
        </p:nvSpPr>
        <p:spPr>
          <a:xfrm>
            <a:off x="376518" y="134471"/>
            <a:ext cx="25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rgbClr val="7030A0"/>
                </a:solidFill>
                <a:latin typeface="Twinkl" panose="02000000000000000000" pitchFamily="2" charset="0"/>
              </a:rPr>
              <a:t>FB5:</a:t>
            </a:r>
          </a:p>
        </p:txBody>
      </p:sp>
      <p:pic>
        <p:nvPicPr>
          <p:cNvPr id="5" name="Online Media 32" title="5 Minute Timer">
            <a:hlinkClick r:id="" action="ppaction://media"/>
            <a:extLst>
              <a:ext uri="{FF2B5EF4-FFF2-40B4-BE49-F238E27FC236}">
                <a16:creationId xmlns:a16="http://schemas.microsoft.com/office/drawing/2014/main" id="{F3A24ABC-6EC7-4A55-9442-4EED9BF5C5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51539" y="5214224"/>
            <a:ext cx="1964615" cy="11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9F546-EF25-DDE8-EF89-C9925583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73" y="3139978"/>
            <a:ext cx="2916528" cy="2333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D9F92F-6CE3-D465-6807-7AE33354739C}"/>
              </a:ext>
            </a:extLst>
          </p:cNvPr>
          <p:cNvSpPr txBox="1"/>
          <p:nvPr/>
        </p:nvSpPr>
        <p:spPr>
          <a:xfrm>
            <a:off x="1431553" y="4851949"/>
            <a:ext cx="296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right angle is a quarter of a full turn.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B59B8-7281-D715-6BFF-E24F76C18CB2}"/>
              </a:ext>
            </a:extLst>
          </p:cNvPr>
          <p:cNvSpPr txBox="1"/>
          <p:nvPr/>
        </p:nvSpPr>
        <p:spPr>
          <a:xfrm>
            <a:off x="4422865" y="4857020"/>
            <a:ext cx="296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There are 4 right angles in a full turn.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AC0B8-5E45-D530-BD25-6262E6045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914" y="504797"/>
            <a:ext cx="2346465" cy="1788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54FF9C-58E1-E822-741C-8C53C3BD6023}"/>
              </a:ext>
            </a:extLst>
          </p:cNvPr>
          <p:cNvSpPr txBox="1"/>
          <p:nvPr/>
        </p:nvSpPr>
        <p:spPr>
          <a:xfrm>
            <a:off x="3250914" y="1169983"/>
            <a:ext cx="173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right angle</a:t>
            </a:r>
          </a:p>
        </p:txBody>
      </p:sp>
    </p:spTree>
    <p:extLst>
      <p:ext uri="{BB962C8B-B14F-4D97-AF65-F5344CB8AC3E}">
        <p14:creationId xmlns:p14="http://schemas.microsoft.com/office/powerpoint/2010/main" val="25936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84C8D-B53B-FD91-A8D9-4A4A719E5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93"/>
          <a:stretch/>
        </p:blipFill>
        <p:spPr>
          <a:xfrm>
            <a:off x="733284" y="1364223"/>
            <a:ext cx="4255803" cy="1419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BE67E7-AA7D-E4EC-272A-16640259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584" y="448365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34758-5862-92ED-0243-D6AAFC3A0527}"/>
              </a:ext>
            </a:extLst>
          </p:cNvPr>
          <p:cNvSpPr txBox="1"/>
          <p:nvPr/>
        </p:nvSpPr>
        <p:spPr>
          <a:xfrm>
            <a:off x="5545378" y="5910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EDC4D-57D0-77A6-C13C-7B38C64FB1CF}"/>
              </a:ext>
            </a:extLst>
          </p:cNvPr>
          <p:cNvSpPr txBox="1"/>
          <p:nvPr/>
        </p:nvSpPr>
        <p:spPr>
          <a:xfrm>
            <a:off x="795335" y="466749"/>
            <a:ext cx="755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4 angles.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77CA3-35E5-175E-C111-4972C2599A9E}"/>
              </a:ext>
            </a:extLst>
          </p:cNvPr>
          <p:cNvSpPr txBox="1"/>
          <p:nvPr/>
        </p:nvSpPr>
        <p:spPr>
          <a:xfrm>
            <a:off x="727247" y="3175720"/>
            <a:ext cx="7869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 of the angles are ___________ a right angle.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281CA-8C83-8D80-E093-8F05103FA338}"/>
              </a:ext>
            </a:extLst>
          </p:cNvPr>
          <p:cNvSpPr txBox="1"/>
          <p:nvPr/>
        </p:nvSpPr>
        <p:spPr>
          <a:xfrm>
            <a:off x="3755368" y="3153922"/>
            <a:ext cx="234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smaller than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14006-7B81-2E06-30B6-5A08CCC5D20A}"/>
              </a:ext>
            </a:extLst>
          </p:cNvPr>
          <p:cNvSpPr txBox="1"/>
          <p:nvPr/>
        </p:nvSpPr>
        <p:spPr>
          <a:xfrm>
            <a:off x="727247" y="3929775"/>
            <a:ext cx="715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 angle _______ than a right angle is an ______ angle.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FB875-4BB9-5A61-708D-56AE57AAC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03"/>
          <a:stretch/>
        </p:blipFill>
        <p:spPr>
          <a:xfrm>
            <a:off x="3885269" y="1488260"/>
            <a:ext cx="4179964" cy="1475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4C2CC8-7E86-BABE-B80B-FC70D1CEAA2C}"/>
              </a:ext>
            </a:extLst>
          </p:cNvPr>
          <p:cNvSpPr txBox="1"/>
          <p:nvPr/>
        </p:nvSpPr>
        <p:spPr>
          <a:xfrm>
            <a:off x="2175496" y="3901269"/>
            <a:ext cx="124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smaller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3F1E9-76E7-844D-1C3E-6A29305939E5}"/>
              </a:ext>
            </a:extLst>
          </p:cNvPr>
          <p:cNvSpPr txBox="1"/>
          <p:nvPr/>
        </p:nvSpPr>
        <p:spPr>
          <a:xfrm>
            <a:off x="830752" y="4347431"/>
            <a:ext cx="124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acute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804C5-AFC8-8516-D950-48E8879BD734}"/>
              </a:ext>
            </a:extLst>
          </p:cNvPr>
          <p:cNvSpPr txBox="1"/>
          <p:nvPr/>
        </p:nvSpPr>
        <p:spPr>
          <a:xfrm>
            <a:off x="727247" y="5114717"/>
            <a:ext cx="74105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</a:rPr>
              <a:t>Where can you see an acute angle in the classroom?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BBDB8-49E5-C45A-3C98-BEA4D90AFD75}"/>
              </a:ext>
            </a:extLst>
          </p:cNvPr>
          <p:cNvSpPr/>
          <p:nvPr/>
        </p:nvSpPr>
        <p:spPr>
          <a:xfrm>
            <a:off x="1978098" y="1679810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13715 0.048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5 0.04814 L 0.31424 -0.0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24 -0.03959 L 0.51389 0.007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10" grpId="0"/>
      <p:bldP spid="11" grpId="0"/>
      <p:bldP spid="12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771EF-B1E8-1A91-26C2-74DBE491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8" y="1122257"/>
            <a:ext cx="7243472" cy="1910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AA9E35-B873-B1D8-FCD1-49EE12320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584" y="448365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E88F35-0BAB-C25B-C652-AF23F08258B0}"/>
              </a:ext>
            </a:extLst>
          </p:cNvPr>
          <p:cNvSpPr txBox="1"/>
          <p:nvPr/>
        </p:nvSpPr>
        <p:spPr>
          <a:xfrm>
            <a:off x="5545378" y="5910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E1A7C-F908-EF7D-BCD0-B0042EC08063}"/>
              </a:ext>
            </a:extLst>
          </p:cNvPr>
          <p:cNvSpPr txBox="1"/>
          <p:nvPr/>
        </p:nvSpPr>
        <p:spPr>
          <a:xfrm>
            <a:off x="795335" y="466749"/>
            <a:ext cx="755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4 more angles.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735E2-5664-B842-726A-B594B66C28F2}"/>
              </a:ext>
            </a:extLst>
          </p:cNvPr>
          <p:cNvSpPr txBox="1"/>
          <p:nvPr/>
        </p:nvSpPr>
        <p:spPr>
          <a:xfrm>
            <a:off x="727247" y="3134454"/>
            <a:ext cx="7741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 of the angles are ___________ a right angle.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11889-5068-CF54-5A47-83DB7E12E1DA}"/>
              </a:ext>
            </a:extLst>
          </p:cNvPr>
          <p:cNvSpPr txBox="1"/>
          <p:nvPr/>
        </p:nvSpPr>
        <p:spPr>
          <a:xfrm>
            <a:off x="3582266" y="3102729"/>
            <a:ext cx="234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greater than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6DC71-CB0E-EE5D-293C-ADBB471D88A4}"/>
              </a:ext>
            </a:extLst>
          </p:cNvPr>
          <p:cNvSpPr txBox="1"/>
          <p:nvPr/>
        </p:nvSpPr>
        <p:spPr>
          <a:xfrm>
            <a:off x="727247" y="3909142"/>
            <a:ext cx="715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 angle _______ than a right angle is an ______ angle.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2EEF0D-B133-3961-71BD-D0859B7F2045}"/>
              </a:ext>
            </a:extLst>
          </p:cNvPr>
          <p:cNvSpPr txBox="1"/>
          <p:nvPr/>
        </p:nvSpPr>
        <p:spPr>
          <a:xfrm>
            <a:off x="2189289" y="3862975"/>
            <a:ext cx="124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greater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B56DE7-946F-8C71-4CA1-F65F289B5339}"/>
              </a:ext>
            </a:extLst>
          </p:cNvPr>
          <p:cNvSpPr txBox="1"/>
          <p:nvPr/>
        </p:nvSpPr>
        <p:spPr>
          <a:xfrm>
            <a:off x="795335" y="4320979"/>
            <a:ext cx="124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obtuse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B0C2B-A69B-6404-11B8-C43DBDD30AB5}"/>
              </a:ext>
            </a:extLst>
          </p:cNvPr>
          <p:cNvSpPr txBox="1"/>
          <p:nvPr/>
        </p:nvSpPr>
        <p:spPr>
          <a:xfrm>
            <a:off x="727247" y="5114717"/>
            <a:ext cx="74105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</a:rPr>
              <a:t>Where can you see an obtuse angle in the classroom?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2C85B-F417-ED29-5706-ACD0F98692D7}"/>
              </a:ext>
            </a:extLst>
          </p:cNvPr>
          <p:cNvSpPr/>
          <p:nvPr/>
        </p:nvSpPr>
        <p:spPr>
          <a:xfrm rot="4788164">
            <a:off x="1145876" y="1849792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1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16076 0.011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76 0.01181 L 0.39236 -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36 -0.00185 L 0.571 -0.0166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7FB02-2A5E-5CB2-10E5-58D6488F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44889">
            <a:off x="5915970" y="1075769"/>
            <a:ext cx="1778065" cy="1355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942245-39E6-7B64-7AF6-ADFE12959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522"/>
          <a:stretch/>
        </p:blipFill>
        <p:spPr>
          <a:xfrm>
            <a:off x="745688" y="1122257"/>
            <a:ext cx="1265992" cy="1910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7E1181-2B03-7CC4-3B74-D4DBD4DEE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706" y="5192908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9779DE-231C-04C6-ED0E-F295B7D727C5}"/>
              </a:ext>
            </a:extLst>
          </p:cNvPr>
          <p:cNvSpPr txBox="1"/>
          <p:nvPr/>
        </p:nvSpPr>
        <p:spPr>
          <a:xfrm>
            <a:off x="5565500" y="533559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F2250-F364-B45E-D321-6B5FD6ABE685}"/>
              </a:ext>
            </a:extLst>
          </p:cNvPr>
          <p:cNvSpPr txBox="1"/>
          <p:nvPr/>
        </p:nvSpPr>
        <p:spPr>
          <a:xfrm>
            <a:off x="667512" y="466749"/>
            <a:ext cx="768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Put these angles in order from smallest to greatest.</a:t>
            </a:r>
          </a:p>
          <a:p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4EF37-D0B5-17FE-09D5-244CB9FFEA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17" t="51303" r="55757"/>
          <a:stretch/>
        </p:blipFill>
        <p:spPr>
          <a:xfrm>
            <a:off x="4260829" y="1361613"/>
            <a:ext cx="1071154" cy="1475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38025-F4A3-3C81-D638-294CFC45DB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22" t="51303" r="15026"/>
          <a:stretch/>
        </p:blipFill>
        <p:spPr>
          <a:xfrm>
            <a:off x="2544253" y="1181072"/>
            <a:ext cx="1306287" cy="1475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0958BF-1B41-281B-B609-AE04502D5B93}"/>
              </a:ext>
            </a:extLst>
          </p:cNvPr>
          <p:cNvSpPr txBox="1"/>
          <p:nvPr/>
        </p:nvSpPr>
        <p:spPr>
          <a:xfrm>
            <a:off x="774862" y="1301935"/>
            <a:ext cx="47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E6F17-D696-B988-8106-BCC1CC40A10B}"/>
              </a:ext>
            </a:extLst>
          </p:cNvPr>
          <p:cNvSpPr txBox="1"/>
          <p:nvPr/>
        </p:nvSpPr>
        <p:spPr>
          <a:xfrm>
            <a:off x="2164556" y="1301935"/>
            <a:ext cx="70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FF537-F467-FF00-443B-B83104AEEA7E}"/>
              </a:ext>
            </a:extLst>
          </p:cNvPr>
          <p:cNvSpPr txBox="1"/>
          <p:nvPr/>
        </p:nvSpPr>
        <p:spPr>
          <a:xfrm>
            <a:off x="3862251" y="1284165"/>
            <a:ext cx="70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2F43A-0A82-007A-2D54-6F574D2433A9}"/>
              </a:ext>
            </a:extLst>
          </p:cNvPr>
          <p:cNvSpPr txBox="1"/>
          <p:nvPr/>
        </p:nvSpPr>
        <p:spPr>
          <a:xfrm>
            <a:off x="5574208" y="1301935"/>
            <a:ext cx="70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89D9B-482D-B7CC-EDED-F7019CEB5300}"/>
              </a:ext>
            </a:extLst>
          </p:cNvPr>
          <p:cNvSpPr txBox="1"/>
          <p:nvPr/>
        </p:nvSpPr>
        <p:spPr>
          <a:xfrm>
            <a:off x="2089856" y="3037378"/>
            <a:ext cx="193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acute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059804-1E67-83C1-A62C-33C4572376BD}"/>
              </a:ext>
            </a:extLst>
          </p:cNvPr>
          <p:cNvSpPr txBox="1"/>
          <p:nvPr/>
        </p:nvSpPr>
        <p:spPr>
          <a:xfrm>
            <a:off x="4260829" y="2863523"/>
            <a:ext cx="193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right</a:t>
            </a:r>
          </a:p>
          <a:p>
            <a:pPr algn="ctr"/>
            <a:r>
              <a:rPr lang="en-GB" sz="2800" dirty="0">
                <a:solidFill>
                  <a:srgbClr val="0070C0"/>
                </a:solidFill>
              </a:rPr>
              <a:t>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6F89F6-43CF-B3F1-0ED1-689BB85BE1BD}"/>
              </a:ext>
            </a:extLst>
          </p:cNvPr>
          <p:cNvSpPr txBox="1"/>
          <p:nvPr/>
        </p:nvSpPr>
        <p:spPr>
          <a:xfrm>
            <a:off x="6805002" y="3078966"/>
            <a:ext cx="193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obtuse</a:t>
            </a:r>
          </a:p>
        </p:txBody>
      </p:sp>
    </p:spTree>
    <p:extLst>
      <p:ext uri="{BB962C8B-B14F-4D97-AF65-F5344CB8AC3E}">
        <p14:creationId xmlns:p14="http://schemas.microsoft.com/office/powerpoint/2010/main" val="3864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30451 0.375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6" y="187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3217 0.37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3177 0.406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0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06181 0.3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13472 0.3921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196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11753 0.358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65504 0.35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178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61527 0.3446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4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40BC2-0532-8B04-C593-004EA4642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02827">
            <a:off x="2671574" y="2678041"/>
            <a:ext cx="343348" cy="3267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FCBCFF-4D3D-FA76-08B4-FDE3933B8DC5}"/>
              </a:ext>
            </a:extLst>
          </p:cNvPr>
          <p:cNvGrpSpPr/>
          <p:nvPr/>
        </p:nvGrpSpPr>
        <p:grpSpPr>
          <a:xfrm>
            <a:off x="5315125" y="490946"/>
            <a:ext cx="2460417" cy="846829"/>
            <a:chOff x="2363062" y="535036"/>
            <a:chExt cx="4579398" cy="846829"/>
          </a:xfrm>
        </p:grpSpPr>
        <p:sp>
          <p:nvSpPr>
            <p:cNvPr id="4" name="Rounded Rectangular Callout 12">
              <a:extLst>
                <a:ext uri="{FF2B5EF4-FFF2-40B4-BE49-F238E27FC236}">
                  <a16:creationId xmlns:a16="http://schemas.microsoft.com/office/drawing/2014/main" id="{4EA4EB12-1D9F-CCCE-CA99-12DD0B62121B}"/>
                </a:ext>
              </a:extLst>
            </p:cNvPr>
            <p:cNvSpPr/>
            <p:nvPr/>
          </p:nvSpPr>
          <p:spPr>
            <a:xfrm>
              <a:off x="2502272" y="535036"/>
              <a:ext cx="4150846" cy="846829"/>
            </a:xfrm>
            <a:prstGeom prst="wedgeRoundRectCallout">
              <a:avLst>
                <a:gd name="adj1" fmla="val -9756"/>
                <a:gd name="adj2" fmla="val 84428"/>
                <a:gd name="adj3" fmla="val 16667"/>
              </a:avLst>
            </a:prstGeom>
            <a:noFill/>
            <a:ln w="19050">
              <a:solidFill>
                <a:srgbClr val="94C8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EEB2DD-EB61-E680-645B-0320CD174E34}"/>
                </a:ext>
              </a:extLst>
            </p:cNvPr>
            <p:cNvSpPr txBox="1"/>
            <p:nvPr/>
          </p:nvSpPr>
          <p:spPr>
            <a:xfrm>
              <a:off x="2363062" y="535036"/>
              <a:ext cx="4579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The angle on the left is smaller.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47E6095-AB0B-EEB9-FCFC-FAD67B1890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6732434" y="1350501"/>
            <a:ext cx="1426979" cy="10988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D7431C-62F0-B5B6-BE46-13A83BDFFE73}"/>
              </a:ext>
            </a:extLst>
          </p:cNvPr>
          <p:cNvGrpSpPr/>
          <p:nvPr/>
        </p:nvGrpSpPr>
        <p:grpSpPr>
          <a:xfrm>
            <a:off x="2241464" y="525956"/>
            <a:ext cx="2948159" cy="846829"/>
            <a:chOff x="3730359" y="2185145"/>
            <a:chExt cx="3173876" cy="846829"/>
          </a:xfrm>
        </p:grpSpPr>
        <p:sp>
          <p:nvSpPr>
            <p:cNvPr id="8" name="Rounded Rectangular Callout 17">
              <a:extLst>
                <a:ext uri="{FF2B5EF4-FFF2-40B4-BE49-F238E27FC236}">
                  <a16:creationId xmlns:a16="http://schemas.microsoft.com/office/drawing/2014/main" id="{EE7067F6-A76C-B424-2DF8-E42146D0FD6A}"/>
                </a:ext>
              </a:extLst>
            </p:cNvPr>
            <p:cNvSpPr/>
            <p:nvPr/>
          </p:nvSpPr>
          <p:spPr>
            <a:xfrm>
              <a:off x="3730359" y="2185145"/>
              <a:ext cx="3135654" cy="846829"/>
            </a:xfrm>
            <a:prstGeom prst="wedgeRoundRectCallout">
              <a:avLst>
                <a:gd name="adj1" fmla="val -62500"/>
                <a:gd name="adj2" fmla="val 48494"/>
                <a:gd name="adj3" fmla="val 16667"/>
              </a:avLst>
            </a:prstGeom>
            <a:noFill/>
            <a:ln w="1905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A5118F-660B-6B7B-701B-807A501114CE}"/>
                </a:ext>
              </a:extLst>
            </p:cNvPr>
            <p:cNvSpPr txBox="1"/>
            <p:nvPr/>
          </p:nvSpPr>
          <p:spPr>
            <a:xfrm>
              <a:off x="3909484" y="2185145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think these are both right angles.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016E76-39C6-2B68-816B-DCC19D7A6442}"/>
              </a:ext>
            </a:extLst>
          </p:cNvPr>
          <p:cNvGrpSpPr/>
          <p:nvPr/>
        </p:nvGrpSpPr>
        <p:grpSpPr>
          <a:xfrm rot="8771780">
            <a:off x="4362001" y="2545788"/>
            <a:ext cx="2474896" cy="1650835"/>
            <a:chOff x="1231286" y="2636684"/>
            <a:chExt cx="1528970" cy="149081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3991BF4-D132-DB45-3F7E-363142DDFF8C}"/>
                </a:ext>
              </a:extLst>
            </p:cNvPr>
            <p:cNvCxnSpPr/>
            <p:nvPr/>
          </p:nvCxnSpPr>
          <p:spPr>
            <a:xfrm rot="12828220" flipH="1" flipV="1">
              <a:off x="1231286" y="2636684"/>
              <a:ext cx="642759" cy="13611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D72252-77A0-F010-81C6-5AA885DFE776}"/>
                </a:ext>
              </a:extLst>
            </p:cNvPr>
            <p:cNvCxnSpPr/>
            <p:nvPr/>
          </p:nvCxnSpPr>
          <p:spPr>
            <a:xfrm flipH="1">
              <a:off x="1560684" y="4127502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4CB50A6-0FB4-1360-FDD4-EC3DA5904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12575">
            <a:off x="5506048" y="2345289"/>
            <a:ext cx="343348" cy="3267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A33662-8587-7AA9-62A3-220997FCF532}"/>
              </a:ext>
            </a:extLst>
          </p:cNvPr>
          <p:cNvSpPr/>
          <p:nvPr/>
        </p:nvSpPr>
        <p:spPr>
          <a:xfrm rot="19544135">
            <a:off x="5325233" y="2429965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48B71-25D6-AE3D-1C77-964AD7450839}"/>
              </a:ext>
            </a:extLst>
          </p:cNvPr>
          <p:cNvGrpSpPr/>
          <p:nvPr/>
        </p:nvGrpSpPr>
        <p:grpSpPr>
          <a:xfrm rot="19353923">
            <a:off x="2541276" y="2594785"/>
            <a:ext cx="569139" cy="569380"/>
            <a:chOff x="1082712" y="2391558"/>
            <a:chExt cx="1607402" cy="225504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BEC631-A877-9EC2-FC6B-C5507A715BFD}"/>
                </a:ext>
              </a:extLst>
            </p:cNvPr>
            <p:cNvCxnSpPr/>
            <p:nvPr/>
          </p:nvCxnSpPr>
          <p:spPr>
            <a:xfrm rot="2246077">
              <a:off x="1082712" y="2391558"/>
              <a:ext cx="901426" cy="15255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957F3F2-F251-3FC7-F3D1-A6354EDA303C}"/>
                </a:ext>
              </a:extLst>
            </p:cNvPr>
            <p:cNvCxnSpPr/>
            <p:nvPr/>
          </p:nvCxnSpPr>
          <p:spPr>
            <a:xfrm rot="2246077" flipH="1">
              <a:off x="1667556" y="3532485"/>
              <a:ext cx="1022558" cy="11141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5BC424E-6448-D93F-5706-D23849BFFFEA}"/>
              </a:ext>
            </a:extLst>
          </p:cNvPr>
          <p:cNvSpPr/>
          <p:nvPr/>
        </p:nvSpPr>
        <p:spPr>
          <a:xfrm rot="8514233">
            <a:off x="2543399" y="2275003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942184-6B3C-8691-16E8-AE9980C2B521}"/>
              </a:ext>
            </a:extLst>
          </p:cNvPr>
          <p:cNvSpPr txBox="1"/>
          <p:nvPr/>
        </p:nvSpPr>
        <p:spPr>
          <a:xfrm>
            <a:off x="770334" y="3882699"/>
            <a:ext cx="7553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Is Tiny correct?</a:t>
            </a:r>
          </a:p>
          <a:p>
            <a:endParaRPr lang="en-GB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96823B-4E10-94F4-4823-97C5CE0C4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200" y="4187008"/>
            <a:ext cx="747045" cy="7470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CF9E7B-8A51-63CE-6011-78D4203408A1}"/>
              </a:ext>
            </a:extLst>
          </p:cNvPr>
          <p:cNvSpPr txBox="1"/>
          <p:nvPr/>
        </p:nvSpPr>
        <p:spPr>
          <a:xfrm>
            <a:off x="5614994" y="432969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734CB9-73E9-9DC8-9B11-0C748412D4C2}"/>
              </a:ext>
            </a:extLst>
          </p:cNvPr>
          <p:cNvSpPr txBox="1"/>
          <p:nvPr/>
        </p:nvSpPr>
        <p:spPr>
          <a:xfrm>
            <a:off x="832572" y="4869866"/>
            <a:ext cx="7352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Both angles are equal.</a:t>
            </a:r>
          </a:p>
          <a:p>
            <a:r>
              <a:rPr lang="en-GB" sz="2800" dirty="0">
                <a:solidFill>
                  <a:srgbClr val="0070C0"/>
                </a:solidFill>
              </a:rPr>
              <a:t>They are both right angles.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D94ABA-42CC-4E1B-E254-0B5F0AF0EC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0743" y="772146"/>
            <a:ext cx="1218981" cy="7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19" grpId="0"/>
      <p:bldP spid="21" grpId="0"/>
      <p:bldP spid="21" grpId="1"/>
      <p:bldP spid="22" grpId="0"/>
    </p:bldLst>
  </p:timing>
</p:sld>
</file>

<file path=ppt/theme/theme1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96DA8A-F7DD-463F-931B-F220883EC435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1773a752-338d-48d4-aab1-fb5d939e1fab"/>
    <ds:schemaRef ds:uri="e9e213f7-a068-4185-ae5b-85aa76b56dbd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BF08F8-DFF2-4BE7-B447-3B825B666C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3B68FD-D78C-45F7-83AB-14737DFD0D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734</TotalTime>
  <Words>391</Words>
  <Application>Microsoft Office PowerPoint</Application>
  <PresentationFormat>On-screen Show (4:3)</PresentationFormat>
  <Paragraphs>86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Twinkl</vt:lpstr>
      <vt:lpstr>Twinkl </vt:lpstr>
      <vt:lpstr>Twinkl Cursive Looped</vt:lpstr>
      <vt:lpstr>Get ready</vt:lpstr>
      <vt:lpstr>Let's learn</vt:lpstr>
      <vt:lpstr>Your turn</vt:lpstr>
      <vt:lpstr>Main content</vt:lpstr>
      <vt:lpstr>Date and QFL layout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Val</cp:lastModifiedBy>
  <cp:revision>13</cp:revision>
  <dcterms:created xsi:type="dcterms:W3CDTF">2023-08-02T14:09:38Z</dcterms:created>
  <dcterms:modified xsi:type="dcterms:W3CDTF">2026-06-25T12:40:57Z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