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83" r:id="rId5"/>
    <p:sldMasterId id="2147483664" r:id="rId6"/>
    <p:sldMasterId id="2147483702" r:id="rId7"/>
  </p:sldMasterIdLst>
  <p:notesMasterIdLst>
    <p:notesMasterId r:id="rId25"/>
  </p:notesMasterIdLst>
  <p:sldIdLst>
    <p:sldId id="293" r:id="rId8"/>
    <p:sldId id="294" r:id="rId9"/>
    <p:sldId id="280" r:id="rId10"/>
    <p:sldId id="258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31C"/>
    <a:srgbClr val="58C1B8"/>
    <a:srgbClr val="EE684B"/>
    <a:srgbClr val="002B61"/>
    <a:srgbClr val="EE787E"/>
    <a:srgbClr val="FFE395"/>
    <a:srgbClr val="C7DFB3"/>
    <a:srgbClr val="DFE9F8"/>
    <a:srgbClr val="D1B6D8"/>
    <a:srgbClr val="D6C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6327"/>
  </p:normalViewPr>
  <p:slideViewPr>
    <p:cSldViewPr snapToGrid="0">
      <p:cViewPr varScale="1">
        <p:scale>
          <a:sx n="85" d="100"/>
          <a:sy n="85" d="100"/>
        </p:scale>
        <p:origin x="13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EBF04-4FCB-4FB6-82AD-212E96134A3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E03F9-EA35-43BD-A66C-0BFF36728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9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7975600" y="3265488"/>
            <a:ext cx="21750338" cy="16314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579822" y="20676801"/>
            <a:ext cx="4638558" cy="1958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p5:notes"/>
          <p:cNvSpPr txBox="1">
            <a:spLocks noGrp="1"/>
          </p:cNvSpPr>
          <p:nvPr>
            <p:ph type="sldNum" idx="12"/>
          </p:nvPr>
        </p:nvSpPr>
        <p:spPr>
          <a:xfrm>
            <a:off x="3284307" y="41346043"/>
            <a:ext cx="2512553" cy="21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0C3572-32C2-BF78-4562-1861A06CC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A7ADE-013C-941B-3C86-21EC85C7C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94C102-7FCE-EA34-935D-0D597484A5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E4DBF-A54F-65A6-2C4C-FD03DC878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026B7D-1257-BA29-56EA-5258C02C0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BDCE7-331A-7861-5D85-93B865A59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EC89E-D956-3196-A9AD-06F179A3B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272CDF-BF21-E982-18AE-E7D00D06F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35570F-13C9-1604-8327-A71425155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41C28-CD5A-E6F2-683E-A16F38D6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98047F-9F02-617B-0053-D5A6F9D76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80F3D-DAD0-5322-80A9-7FD6D1EBD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1589E5-B369-8B84-284B-40803CBE1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15714F-1DC4-4C41-6B22-0A0CF8904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47B05-0641-E344-F924-50BB54199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1B3C8A-036E-895B-2B86-27C551827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1C7C0-2421-9ED0-4DCA-747054A7E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3959EF-0E2E-823D-74D7-A50E0CA69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96B14C-2579-B10E-0368-108DA0B05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97541E-B4E9-D9E8-5756-DDE1D9F16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6F3872-1C72-7442-8320-547002DE8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7F12F-8DBF-FE64-AD48-25E83B1F6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74F9A3-EE22-C41A-C44A-1F08F4B2B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0DF9E-DF3B-0B57-B812-14B916A75E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BD088-D456-D7A0-A126-3E37C512C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0F1A5-35E0-B76F-6763-24E4CE94D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6029A9-D875-BC95-8E64-B40FE30E6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A8968-3D27-AEA6-F93E-B7701B58B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BCB93-0639-4420-5044-2ECC212C9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1DBF5-D3CB-356D-3CE9-CB226BE3B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A5313-15CC-1D0B-57C6-69882E43E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ADEDC-19BD-259E-23F3-3C1D0DAA2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65AA0-18A3-D58D-B694-62B15CCA2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292963-F1AD-7A0D-393F-091270AE7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BDD62-C6F0-0262-A98F-2B87D529F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F3310-7E71-32EA-0221-13F10FD9C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F1876-388D-9CFF-9E65-A18906A8E12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B7772C-B285-EEB3-3952-E4B79988033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41D96-B5EF-7D2A-C29C-CFB7E43530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B001B-4EF9-0D91-7019-50764B6B37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0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8.xml"/><Relationship Id="rId1" Type="http://schemas.openxmlformats.org/officeDocument/2006/relationships/video" Target="https://www.youtube.com/embed/qgnDbQ1aM54?feature=oembed" TargetMode="Externa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245602" y="25121"/>
            <a:ext cx="777240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4400"/>
              <a:buFont typeface="Calibri"/>
              <a:buNone/>
            </a:pPr>
            <a:r>
              <a:rPr lang="en-GB" sz="4400" dirty="0">
                <a:solidFill>
                  <a:schemeClr val="tx1"/>
                </a:solidFill>
              </a:rPr>
              <a:t>Date and QFL layout model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5897721" y="893732"/>
            <a:ext cx="321829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b="1" i="0" u="none" strike="noStrike" cap="none" dirty="0">
                <a:latin typeface="Twinkl" panose="02000000000000000000" pitchFamily="2" charset="0"/>
                <a:ea typeface="Constantia"/>
                <a:cs typeface="Calibri" panose="020F0502020204030204" pitchFamily="34" charset="0"/>
                <a:sym typeface="Constantia"/>
              </a:rPr>
              <a:t>1)Draw the margin line two cells in  using a ruler and sharp pencil.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2400" b="1" i="0" u="none" strike="noStrike" cap="none" dirty="0">
                <a:latin typeface="Twinkl" panose="02000000000000000000" pitchFamily="2" charset="0"/>
                <a:ea typeface="Constantia"/>
                <a:cs typeface="Calibri" panose="020F0502020204030204" pitchFamily="34" charset="0"/>
                <a:sym typeface="Constantia"/>
              </a:rPr>
              <a:t>2)On the second row, write the date, underline it using a ruler. </a:t>
            </a:r>
            <a:r>
              <a:rPr lang="en-GB" sz="2400" b="1" dirty="0">
                <a:latin typeface="Twinkl" panose="02000000000000000000" pitchFamily="2" charset="0"/>
                <a:ea typeface="Constantia"/>
                <a:cs typeface="Calibri" panose="020F0502020204030204" pitchFamily="34" charset="0"/>
                <a:sym typeface="Constantia"/>
              </a:rPr>
              <a:t>Next write the QFL under the date and underline.</a:t>
            </a:r>
            <a:endParaRPr sz="2400" b="0" i="0" u="none" strike="noStrike" cap="none" dirty="0">
              <a:latin typeface="Twinkl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602" y="1365811"/>
            <a:ext cx="5652119" cy="4608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5"/>
          <p:cNvCxnSpPr/>
          <p:nvPr/>
        </p:nvCxnSpPr>
        <p:spPr>
          <a:xfrm>
            <a:off x="998557" y="1321811"/>
            <a:ext cx="0" cy="459796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BDC15F-356E-47C5-A069-CAFA6AB7A965}"/>
              </a:ext>
            </a:extLst>
          </p:cNvPr>
          <p:cNvSpPr txBox="1"/>
          <p:nvPr/>
        </p:nvSpPr>
        <p:spPr>
          <a:xfrm>
            <a:off x="870127" y="1321811"/>
            <a:ext cx="49390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rgbClr val="7030A0"/>
                </a:solidFill>
                <a:latin typeface="Twinkl" panose="02000000000000000000" pitchFamily="2" charset="0"/>
              </a:rPr>
              <a:t>24/6/26 </a:t>
            </a:r>
            <a:r>
              <a:rPr lang="en-GB" sz="2800" u="sng" dirty="0">
                <a:solidFill>
                  <a:srgbClr val="00B050"/>
                </a:solidFill>
                <a:latin typeface="Twinkl" panose="02000000000000000000" pitchFamily="2" charset="0"/>
              </a:rPr>
              <a:t>(skip a line)</a:t>
            </a:r>
          </a:p>
          <a:p>
            <a:endParaRPr lang="en-GB" sz="2800" u="sng" dirty="0">
              <a:solidFill>
                <a:srgbClr val="7030A0"/>
              </a:solidFill>
              <a:latin typeface="Twinkl" panose="02000000000000000000" pitchFamily="2" charset="0"/>
            </a:endParaRPr>
          </a:p>
          <a:p>
            <a:endParaRPr lang="en-US" sz="2800" u="sng" dirty="0">
              <a:solidFill>
                <a:srgbClr val="7030A0"/>
              </a:solidFill>
              <a:latin typeface="Twinkl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BA65A-1C35-40BD-8F4F-7784FBF4508D}"/>
              </a:ext>
            </a:extLst>
          </p:cNvPr>
          <p:cNvSpPr txBox="1"/>
          <p:nvPr/>
        </p:nvSpPr>
        <p:spPr>
          <a:xfrm>
            <a:off x="919938" y="1770546"/>
            <a:ext cx="5066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2000" b="1" u="sng" dirty="0">
                <a:solidFill>
                  <a:srgbClr val="7030A0"/>
                </a:solidFill>
                <a:latin typeface="Twinkl Cursive Looped" panose="02000000000000000000" pitchFamily="2" charset="0"/>
              </a:rPr>
              <a:t>QFL: Can I describe turns and angles?</a:t>
            </a:r>
          </a:p>
          <a:p>
            <a:pPr fontAlgn="base"/>
            <a:r>
              <a:rPr lang="en-GB" sz="2000" b="1" u="sng" dirty="0">
                <a:solidFill>
                  <a:srgbClr val="00B050"/>
                </a:solidFill>
                <a:latin typeface="Twinkl Cursive Looped" panose="02000000000000000000" pitchFamily="2" charset="0"/>
              </a:rPr>
              <a:t>skip a line)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83915-2628-4F32-94DE-C95815240732}"/>
              </a:ext>
            </a:extLst>
          </p:cNvPr>
          <p:cNvSpPr txBox="1"/>
          <p:nvPr/>
        </p:nvSpPr>
        <p:spPr>
          <a:xfrm>
            <a:off x="683432" y="1102659"/>
            <a:ext cx="315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5B774-97F0-4C6D-B814-34AE44E2E030}"/>
              </a:ext>
            </a:extLst>
          </p:cNvPr>
          <p:cNvSpPr txBox="1"/>
          <p:nvPr/>
        </p:nvSpPr>
        <p:spPr>
          <a:xfrm>
            <a:off x="919939" y="2447446"/>
            <a:ext cx="4652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Twinkl Cursive Looped" panose="02000000000000000000" pitchFamily="2" charset="0"/>
              </a:rPr>
              <a:t>FB5:</a:t>
            </a:r>
            <a:endParaRPr lang="en-US" sz="1800" b="1" u="sng" dirty="0">
              <a:solidFill>
                <a:srgbClr val="7030A0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A825B-FE04-48B2-B239-63BE60A38086}"/>
              </a:ext>
            </a:extLst>
          </p:cNvPr>
          <p:cNvSpPr txBox="1"/>
          <p:nvPr/>
        </p:nvSpPr>
        <p:spPr>
          <a:xfrm>
            <a:off x="919939" y="4036835"/>
            <a:ext cx="4652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7030A0"/>
                </a:solidFill>
                <a:latin typeface="Twinkl Cursive Looped" panose="02000000000000000000" pitchFamily="2" charset="0"/>
              </a:rPr>
              <a:t>Main Activity:</a:t>
            </a:r>
            <a:endParaRPr lang="en-US" sz="1800" b="1" u="sng" dirty="0">
              <a:solidFill>
                <a:srgbClr val="7030A0"/>
              </a:solidFill>
              <a:latin typeface="Twinkl Cursive Loope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F07443-EC77-9321-C602-591423D06EA5}"/>
              </a:ext>
            </a:extLst>
          </p:cNvPr>
          <p:cNvSpPr txBox="1"/>
          <p:nvPr/>
        </p:nvSpPr>
        <p:spPr>
          <a:xfrm>
            <a:off x="705394" y="496389"/>
            <a:ext cx="702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would you describe these turns?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9147D-BE46-226D-EE7D-2D5C59200F5D}"/>
              </a:ext>
            </a:extLst>
          </p:cNvPr>
          <p:cNvSpPr txBox="1"/>
          <p:nvPr/>
        </p:nvSpPr>
        <p:spPr>
          <a:xfrm>
            <a:off x="549669" y="2821484"/>
            <a:ext cx="30697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half turn clockwise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9118E-4B09-8A13-3ECF-226D12A66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012">
            <a:off x="1528027" y="1054621"/>
            <a:ext cx="1293812" cy="1828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2D5CD-06A1-0405-9354-6280B7E51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2802">
            <a:off x="5494900" y="1054621"/>
            <a:ext cx="1293812" cy="1828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C6EE79-5A03-F7C6-AC40-3F34CAD48AFD}"/>
              </a:ext>
            </a:extLst>
          </p:cNvPr>
          <p:cNvSpPr txBox="1"/>
          <p:nvPr/>
        </p:nvSpPr>
        <p:spPr>
          <a:xfrm>
            <a:off x="4386601" y="2821484"/>
            <a:ext cx="415399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half turn anticlockwise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6449C-2087-EDC3-0AF6-AE5ECF74C536}"/>
              </a:ext>
            </a:extLst>
          </p:cNvPr>
          <p:cNvSpPr txBox="1"/>
          <p:nvPr/>
        </p:nvSpPr>
        <p:spPr>
          <a:xfrm>
            <a:off x="596337" y="5309695"/>
            <a:ext cx="407561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quarter turn anticlockwise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6252F-8615-CD9B-0ECE-0236AAE55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012">
            <a:off x="1528027" y="3517951"/>
            <a:ext cx="1293812" cy="1828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59B96E-78EE-D3FF-ABF2-A99041F0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2802">
            <a:off x="5494900" y="3517951"/>
            <a:ext cx="1293812" cy="1828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8F4711-7FE7-5A97-285C-2E876FEC1BC7}"/>
              </a:ext>
            </a:extLst>
          </p:cNvPr>
          <p:cNvSpPr txBox="1"/>
          <p:nvPr/>
        </p:nvSpPr>
        <p:spPr>
          <a:xfrm>
            <a:off x="4994555" y="5309695"/>
            <a:ext cx="30843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full turn clockwise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5C2FDC-69D4-794D-BE36-4156CB5AFB95}"/>
              </a:ext>
            </a:extLst>
          </p:cNvPr>
          <p:cNvGrpSpPr/>
          <p:nvPr/>
        </p:nvGrpSpPr>
        <p:grpSpPr>
          <a:xfrm>
            <a:off x="6536715" y="299659"/>
            <a:ext cx="1328609" cy="1374454"/>
            <a:chOff x="2128024" y="734358"/>
            <a:chExt cx="4103249" cy="42876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C005E7-8315-2A6C-678F-ADC240A6F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24" y="734358"/>
              <a:ext cx="4103249" cy="4287665"/>
            </a:xfrm>
            <a:prstGeom prst="rect">
              <a:avLst/>
            </a:prstGeom>
          </p:spPr>
        </p:pic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BBAB068E-69B7-F0BE-96F7-83B61BD0E488}"/>
                </a:ext>
              </a:extLst>
            </p:cNvPr>
            <p:cNvSpPr/>
            <p:nvPr/>
          </p:nvSpPr>
          <p:spPr>
            <a:xfrm rot="220514">
              <a:off x="3360445" y="2096390"/>
              <a:ext cx="1698964" cy="1694307"/>
            </a:xfrm>
            <a:prstGeom prst="arc">
              <a:avLst>
                <a:gd name="adj1" fmla="val 8372868"/>
                <a:gd name="adj2" fmla="val 207104"/>
              </a:avLst>
            </a:prstGeom>
            <a:noFill/>
            <a:ln w="920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5F84A35E-F257-0EC1-6BFD-F81779982CAA}"/>
                </a:ext>
              </a:extLst>
            </p:cNvPr>
            <p:cNvSpPr/>
            <p:nvPr/>
          </p:nvSpPr>
          <p:spPr>
            <a:xfrm>
              <a:off x="4154055" y="1778255"/>
              <a:ext cx="101600" cy="1185810"/>
            </a:xfrm>
            <a:prstGeom prst="triangl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A6B8FFA-401A-FC5F-A706-740ED79328FD}"/>
                </a:ext>
              </a:extLst>
            </p:cNvPr>
            <p:cNvSpPr/>
            <p:nvPr/>
          </p:nvSpPr>
          <p:spPr>
            <a:xfrm rot="18194958">
              <a:off x="3894662" y="2419155"/>
              <a:ext cx="101600" cy="693305"/>
            </a:xfrm>
            <a:prstGeom prst="triangl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96DAE49-882D-9736-5C5F-5621A5215DE5}"/>
                </a:ext>
              </a:extLst>
            </p:cNvPr>
            <p:cNvSpPr/>
            <p:nvPr/>
          </p:nvSpPr>
          <p:spPr>
            <a:xfrm>
              <a:off x="4084553" y="2823647"/>
              <a:ext cx="239797" cy="239797"/>
            </a:xfrm>
            <a:prstGeom prst="ellipse">
              <a:avLst/>
            </a:prstGeom>
            <a:solidFill>
              <a:schemeClr val="tx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1750115B-4A52-E867-4337-AB53BBF18CFF}"/>
              </a:ext>
            </a:extLst>
          </p:cNvPr>
          <p:cNvSpPr/>
          <p:nvPr/>
        </p:nvSpPr>
        <p:spPr>
          <a:xfrm>
            <a:off x="2083493" y="1034715"/>
            <a:ext cx="18288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C6C493-FB5E-5517-FE4B-B34F795E6ED3}"/>
              </a:ext>
            </a:extLst>
          </p:cNvPr>
          <p:cNvSpPr/>
          <p:nvPr/>
        </p:nvSpPr>
        <p:spPr>
          <a:xfrm>
            <a:off x="6050366" y="1035201"/>
            <a:ext cx="18288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85DFC8-6269-54ED-C1AE-82450E3D04A3}"/>
              </a:ext>
            </a:extLst>
          </p:cNvPr>
          <p:cNvSpPr/>
          <p:nvPr/>
        </p:nvSpPr>
        <p:spPr>
          <a:xfrm>
            <a:off x="2083493" y="3504602"/>
            <a:ext cx="18288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792EB4-E06B-E547-E1B3-CDB087EC4FC6}"/>
              </a:ext>
            </a:extLst>
          </p:cNvPr>
          <p:cNvSpPr/>
          <p:nvPr/>
        </p:nvSpPr>
        <p:spPr>
          <a:xfrm>
            <a:off x="6050366" y="3504601"/>
            <a:ext cx="18288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1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4F06B6C-374D-D5A4-54E0-5D5FB543073D}"/>
              </a:ext>
            </a:extLst>
          </p:cNvPr>
          <p:cNvSpPr txBox="1"/>
          <p:nvPr/>
        </p:nvSpPr>
        <p:spPr>
          <a:xfrm>
            <a:off x="705394" y="496389"/>
            <a:ext cx="702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would you describe these turns?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BB9A4-D86F-0AD8-29FC-F9C1774F4D7B}"/>
              </a:ext>
            </a:extLst>
          </p:cNvPr>
          <p:cNvSpPr txBox="1"/>
          <p:nvPr/>
        </p:nvSpPr>
        <p:spPr>
          <a:xfrm>
            <a:off x="675504" y="2611416"/>
            <a:ext cx="306977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three-quarter turn clockwise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28B11F-5108-7DF5-B2E7-F7E7F18DA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2911">
            <a:off x="1430176" y="1054621"/>
            <a:ext cx="1293812" cy="1828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F29673-2C02-F096-850D-A68BD5B78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67353">
            <a:off x="5514495" y="1054621"/>
            <a:ext cx="1293812" cy="18280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85BCF8-08A4-FFEA-0343-F2E8CAC20833}"/>
              </a:ext>
            </a:extLst>
          </p:cNvPr>
          <p:cNvSpPr txBox="1"/>
          <p:nvPr/>
        </p:nvSpPr>
        <p:spPr>
          <a:xfrm>
            <a:off x="4746519" y="2826859"/>
            <a:ext cx="34327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quarter turn clockwise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C876CD-AEF2-3465-9DC4-58F5787CB701}"/>
              </a:ext>
            </a:extLst>
          </p:cNvPr>
          <p:cNvSpPr txBox="1"/>
          <p:nvPr/>
        </p:nvSpPr>
        <p:spPr>
          <a:xfrm>
            <a:off x="675503" y="5289404"/>
            <a:ext cx="39887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three-quarter turn anticlockwise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AD3CE1-EFC1-6EAB-9455-F8F68C8F8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4019">
            <a:off x="1430176" y="3517951"/>
            <a:ext cx="1293812" cy="18280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59444F-49F0-4144-3DDC-1880CAF1B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8072">
            <a:off x="5514495" y="3517951"/>
            <a:ext cx="1293812" cy="18280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515580-01B4-729C-EBB2-2551E8B86529}"/>
              </a:ext>
            </a:extLst>
          </p:cNvPr>
          <p:cNvSpPr txBox="1"/>
          <p:nvPr/>
        </p:nvSpPr>
        <p:spPr>
          <a:xfrm>
            <a:off x="5180913" y="5504847"/>
            <a:ext cx="295220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full turn clockwise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793856-8F1A-8FCE-0FA3-BDFE405A7030}"/>
              </a:ext>
            </a:extLst>
          </p:cNvPr>
          <p:cNvGrpSpPr/>
          <p:nvPr/>
        </p:nvGrpSpPr>
        <p:grpSpPr>
          <a:xfrm>
            <a:off x="6547960" y="280478"/>
            <a:ext cx="1328609" cy="1374454"/>
            <a:chOff x="2128024" y="734358"/>
            <a:chExt cx="4103249" cy="428766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362E04E-A4E2-A9B8-F0F9-6B979F3A1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024" y="734358"/>
              <a:ext cx="4103249" cy="4287665"/>
            </a:xfrm>
            <a:prstGeom prst="rect">
              <a:avLst/>
            </a:prstGeom>
          </p:spPr>
        </p:pic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DA8B26CA-3F34-1DE8-CA5D-7B093BFC96EC}"/>
                </a:ext>
              </a:extLst>
            </p:cNvPr>
            <p:cNvSpPr/>
            <p:nvPr/>
          </p:nvSpPr>
          <p:spPr>
            <a:xfrm rot="220514">
              <a:off x="3360444" y="2096391"/>
              <a:ext cx="1698965" cy="1694308"/>
            </a:xfrm>
            <a:prstGeom prst="arc">
              <a:avLst>
                <a:gd name="adj1" fmla="val 8372868"/>
                <a:gd name="adj2" fmla="val 207104"/>
              </a:avLst>
            </a:prstGeom>
            <a:noFill/>
            <a:ln w="920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C1AD58D-000E-B0C7-FDE2-946216A6E07F}"/>
                </a:ext>
              </a:extLst>
            </p:cNvPr>
            <p:cNvSpPr/>
            <p:nvPr/>
          </p:nvSpPr>
          <p:spPr>
            <a:xfrm>
              <a:off x="4154055" y="1778255"/>
              <a:ext cx="101600" cy="1185810"/>
            </a:xfrm>
            <a:prstGeom prst="triangl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BD3514ED-9637-2F86-E102-B822D0042096}"/>
                </a:ext>
              </a:extLst>
            </p:cNvPr>
            <p:cNvSpPr/>
            <p:nvPr/>
          </p:nvSpPr>
          <p:spPr>
            <a:xfrm rot="18194958">
              <a:off x="3894662" y="2419155"/>
              <a:ext cx="101600" cy="693305"/>
            </a:xfrm>
            <a:prstGeom prst="triangl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B9E55E4-8D85-B769-AC77-07999CABB774}"/>
                </a:ext>
              </a:extLst>
            </p:cNvPr>
            <p:cNvSpPr/>
            <p:nvPr/>
          </p:nvSpPr>
          <p:spPr>
            <a:xfrm>
              <a:off x="4084553" y="2823647"/>
              <a:ext cx="239797" cy="239797"/>
            </a:xfrm>
            <a:prstGeom prst="ellipse">
              <a:avLst/>
            </a:prstGeom>
            <a:solidFill>
              <a:schemeClr val="tx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D2B1671-1B09-A5B5-134A-3AADBCCDD430}"/>
              </a:ext>
            </a:extLst>
          </p:cNvPr>
          <p:cNvSpPr/>
          <p:nvPr/>
        </p:nvSpPr>
        <p:spPr>
          <a:xfrm>
            <a:off x="2809745" y="1841795"/>
            <a:ext cx="18288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4CEF9A-2A0F-96C7-BFE3-B837BE3DF262}"/>
              </a:ext>
            </a:extLst>
          </p:cNvPr>
          <p:cNvSpPr/>
          <p:nvPr/>
        </p:nvSpPr>
        <p:spPr>
          <a:xfrm>
            <a:off x="6124356" y="2675631"/>
            <a:ext cx="18288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25979E-BF02-40D5-621A-42FEB3BE5857}"/>
              </a:ext>
            </a:extLst>
          </p:cNvPr>
          <p:cNvSpPr/>
          <p:nvPr/>
        </p:nvSpPr>
        <p:spPr>
          <a:xfrm>
            <a:off x="1105207" y="4360940"/>
            <a:ext cx="18288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C45A164-5A55-D839-8746-23937C128221}"/>
              </a:ext>
            </a:extLst>
          </p:cNvPr>
          <p:cNvSpPr/>
          <p:nvPr/>
        </p:nvSpPr>
        <p:spPr>
          <a:xfrm>
            <a:off x="6866907" y="4306056"/>
            <a:ext cx="18288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-162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8" grpId="0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76C764-6EF5-90A9-FB03-3C446D9D1D97}"/>
              </a:ext>
            </a:extLst>
          </p:cNvPr>
          <p:cNvSpPr txBox="1"/>
          <p:nvPr/>
        </p:nvSpPr>
        <p:spPr>
          <a:xfrm>
            <a:off x="705394" y="496389"/>
            <a:ext cx="7027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time will show on each clock after half an hour?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02985-BC0E-77BA-7C07-6612166CF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4" y="2106377"/>
            <a:ext cx="2217383" cy="23170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4CB37B5-56F5-D0DE-1AAF-0865652BEA14}"/>
              </a:ext>
            </a:extLst>
          </p:cNvPr>
          <p:cNvGrpSpPr/>
          <p:nvPr/>
        </p:nvGrpSpPr>
        <p:grpSpPr>
          <a:xfrm rot="16200000">
            <a:off x="1822100" y="2500562"/>
            <a:ext cx="1656000" cy="1656000"/>
            <a:chOff x="604866" y="2673745"/>
            <a:chExt cx="2079906" cy="207990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9F3A22-9E71-B884-083F-731C0858AB46}"/>
                </a:ext>
              </a:extLst>
            </p:cNvPr>
            <p:cNvSpPr/>
            <p:nvPr/>
          </p:nvSpPr>
          <p:spPr>
            <a:xfrm>
              <a:off x="604866" y="2673745"/>
              <a:ext cx="2079906" cy="2079906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1A3137E-A4D1-34B4-2DBE-C54D9F479768}"/>
                </a:ext>
              </a:extLst>
            </p:cNvPr>
            <p:cNvSpPr/>
            <p:nvPr/>
          </p:nvSpPr>
          <p:spPr>
            <a:xfrm>
              <a:off x="1590347" y="2814433"/>
              <a:ext cx="108945" cy="873106"/>
            </a:xfrm>
            <a:prstGeom prst="triangl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6830F-8985-6256-5DB8-BC4A0F038789}"/>
              </a:ext>
            </a:extLst>
          </p:cNvPr>
          <p:cNvGrpSpPr/>
          <p:nvPr/>
        </p:nvGrpSpPr>
        <p:grpSpPr>
          <a:xfrm rot="4875908">
            <a:off x="1778284" y="2476853"/>
            <a:ext cx="1673010" cy="1673010"/>
            <a:chOff x="4652325" y="1297171"/>
            <a:chExt cx="2079906" cy="207990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171E08-7FF4-0415-3972-6A8F6D145580}"/>
                </a:ext>
              </a:extLst>
            </p:cNvPr>
            <p:cNvSpPr/>
            <p:nvPr/>
          </p:nvSpPr>
          <p:spPr>
            <a:xfrm>
              <a:off x="4652325" y="1297171"/>
              <a:ext cx="2079906" cy="2079906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9DBA1BA-0AA6-01B1-49A1-DFFB157BB07F}"/>
                </a:ext>
              </a:extLst>
            </p:cNvPr>
            <p:cNvSpPr/>
            <p:nvPr/>
          </p:nvSpPr>
          <p:spPr>
            <a:xfrm>
              <a:off x="5659234" y="1795214"/>
              <a:ext cx="66089" cy="529650"/>
            </a:xfrm>
            <a:prstGeom prst="triangl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F63B235-6BB7-B11D-9962-E35B0C4B9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01" y="2144989"/>
            <a:ext cx="2217383" cy="23170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2FDE54D-6381-9520-8318-74CADA27DA29}"/>
              </a:ext>
            </a:extLst>
          </p:cNvPr>
          <p:cNvGrpSpPr/>
          <p:nvPr/>
        </p:nvGrpSpPr>
        <p:grpSpPr>
          <a:xfrm rot="9009494">
            <a:off x="5261577" y="2476853"/>
            <a:ext cx="1656000" cy="1656000"/>
            <a:chOff x="604866" y="2673745"/>
            <a:chExt cx="2079906" cy="20799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A11415-0046-CE9B-009E-60D1DC35471D}"/>
                </a:ext>
              </a:extLst>
            </p:cNvPr>
            <p:cNvSpPr/>
            <p:nvPr/>
          </p:nvSpPr>
          <p:spPr>
            <a:xfrm>
              <a:off x="604866" y="2673745"/>
              <a:ext cx="2079906" cy="2079906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A5BA648-C9E4-8014-7D63-6B321F3E6466}"/>
                </a:ext>
              </a:extLst>
            </p:cNvPr>
            <p:cNvSpPr/>
            <p:nvPr/>
          </p:nvSpPr>
          <p:spPr>
            <a:xfrm>
              <a:off x="1590347" y="2814433"/>
              <a:ext cx="108945" cy="873106"/>
            </a:xfrm>
            <a:prstGeom prst="triangl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B09FFC-326F-158D-3EB0-AF5233294C2C}"/>
              </a:ext>
            </a:extLst>
          </p:cNvPr>
          <p:cNvGrpSpPr/>
          <p:nvPr/>
        </p:nvGrpSpPr>
        <p:grpSpPr>
          <a:xfrm rot="6162574">
            <a:off x="5238287" y="2492701"/>
            <a:ext cx="1673010" cy="1673010"/>
            <a:chOff x="4652325" y="1297171"/>
            <a:chExt cx="2079906" cy="20799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BB0CF4F-FAD3-DF3A-FB02-BFC8721F3DB9}"/>
                </a:ext>
              </a:extLst>
            </p:cNvPr>
            <p:cNvSpPr/>
            <p:nvPr/>
          </p:nvSpPr>
          <p:spPr>
            <a:xfrm>
              <a:off x="4652325" y="1297171"/>
              <a:ext cx="2079906" cy="2079906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62D2D92-73D6-5A5D-95EA-D40979913AA8}"/>
                </a:ext>
              </a:extLst>
            </p:cNvPr>
            <p:cNvSpPr/>
            <p:nvPr/>
          </p:nvSpPr>
          <p:spPr>
            <a:xfrm>
              <a:off x="5659234" y="1795214"/>
              <a:ext cx="66089" cy="529650"/>
            </a:xfrm>
            <a:prstGeom prst="triangl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7ACCA4E-15CD-FDAF-789C-8573513D8083}"/>
              </a:ext>
            </a:extLst>
          </p:cNvPr>
          <p:cNvSpPr txBox="1"/>
          <p:nvPr/>
        </p:nvSpPr>
        <p:spPr>
          <a:xfrm>
            <a:off x="1459744" y="4463679"/>
            <a:ext cx="241292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quarter past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1F7A80-7770-7347-573C-26717DDD2C6C}"/>
              </a:ext>
            </a:extLst>
          </p:cNvPr>
          <p:cNvSpPr txBox="1"/>
          <p:nvPr/>
        </p:nvSpPr>
        <p:spPr>
          <a:xfrm>
            <a:off x="4923423" y="4463679"/>
            <a:ext cx="251554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5 minutes to 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665B5D-AED8-3FBF-2BE2-63EDF8A21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25" t="-2053" b="-581"/>
          <a:stretch/>
        </p:blipFill>
        <p:spPr>
          <a:xfrm rot="16200000">
            <a:off x="2124921" y="1800542"/>
            <a:ext cx="1016224" cy="20398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FDCCF3-7D7D-A1DF-8686-B85F69380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25" t="-2053" b="-581"/>
          <a:stretch/>
        </p:blipFill>
        <p:spPr>
          <a:xfrm rot="8964355">
            <a:off x="5167763" y="2569767"/>
            <a:ext cx="1020969" cy="2026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D743FD-1B74-31BE-087A-4410EE91D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692" y="5200553"/>
            <a:ext cx="747045" cy="7470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041B19-E9BF-E7E4-FAD9-70F9A2C8ED36}"/>
              </a:ext>
            </a:extLst>
          </p:cNvPr>
          <p:cNvSpPr txBox="1"/>
          <p:nvPr/>
        </p:nvSpPr>
        <p:spPr>
          <a:xfrm>
            <a:off x="5651638" y="53432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0225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6CBA1-8E69-2F56-C4FF-4C842261E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45" y="1066922"/>
            <a:ext cx="1807223" cy="1892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C0604-0096-5094-6B8B-99A49834F551}"/>
              </a:ext>
            </a:extLst>
          </p:cNvPr>
          <p:cNvSpPr txBox="1"/>
          <p:nvPr/>
        </p:nvSpPr>
        <p:spPr>
          <a:xfrm>
            <a:off x="705394" y="382089"/>
            <a:ext cx="702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is a leaf before and after a turn.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4F01A-5A44-0287-DD1E-ED23B4EAB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0867">
            <a:off x="4259972" y="1066922"/>
            <a:ext cx="1807223" cy="1892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623632-09DF-DF86-1486-4985491525D3}"/>
              </a:ext>
            </a:extLst>
          </p:cNvPr>
          <p:cNvSpPr txBox="1"/>
          <p:nvPr/>
        </p:nvSpPr>
        <p:spPr>
          <a:xfrm>
            <a:off x="2547257" y="2890048"/>
            <a:ext cx="223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before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ECD1D-71D6-F50B-D5D9-C922CDBB584D}"/>
              </a:ext>
            </a:extLst>
          </p:cNvPr>
          <p:cNvSpPr txBox="1"/>
          <p:nvPr/>
        </p:nvSpPr>
        <p:spPr>
          <a:xfrm>
            <a:off x="4782486" y="2890048"/>
            <a:ext cx="223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after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5220ED-0DE6-37D4-B05B-3B9F073D51FA}"/>
              </a:ext>
            </a:extLst>
          </p:cNvPr>
          <p:cNvGrpSpPr/>
          <p:nvPr/>
        </p:nvGrpSpPr>
        <p:grpSpPr>
          <a:xfrm>
            <a:off x="2128279" y="3350251"/>
            <a:ext cx="3387211" cy="846829"/>
            <a:chOff x="3523360" y="2193062"/>
            <a:chExt cx="3181280" cy="846829"/>
          </a:xfrm>
        </p:grpSpPr>
        <p:sp>
          <p:nvSpPr>
            <p:cNvPr id="8" name="Rounded Rectangular Callout 39">
              <a:extLst>
                <a:ext uri="{FF2B5EF4-FFF2-40B4-BE49-F238E27FC236}">
                  <a16:creationId xmlns:a16="http://schemas.microsoft.com/office/drawing/2014/main" id="{688736C0-7619-3397-1A37-3CEA794BBC5B}"/>
                </a:ext>
              </a:extLst>
            </p:cNvPr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59361"/>
                <a:gd name="adj2" fmla="val 46952"/>
                <a:gd name="adj3" fmla="val 16667"/>
              </a:avLst>
            </a:prstGeom>
            <a:noFill/>
            <a:ln w="19050">
              <a:solidFill>
                <a:srgbClr val="F47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93C96A-A22C-2D13-5A60-36A13CCB53CB}"/>
                </a:ext>
              </a:extLst>
            </p:cNvPr>
            <p:cNvSpPr txBox="1"/>
            <p:nvPr/>
          </p:nvSpPr>
          <p:spPr>
            <a:xfrm>
              <a:off x="3631474" y="2200977"/>
              <a:ext cx="3073166" cy="8309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The leaf made a quarter turn anticlockwise.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33EE9E-FFF2-D4AB-9CB3-BEB7F097F3DE}"/>
              </a:ext>
            </a:extLst>
          </p:cNvPr>
          <p:cNvGrpSpPr/>
          <p:nvPr/>
        </p:nvGrpSpPr>
        <p:grpSpPr>
          <a:xfrm>
            <a:off x="3592286" y="4346942"/>
            <a:ext cx="3205592" cy="846829"/>
            <a:chOff x="3523360" y="2193062"/>
            <a:chExt cx="3135654" cy="846829"/>
          </a:xfrm>
        </p:grpSpPr>
        <p:sp>
          <p:nvSpPr>
            <p:cNvPr id="11" name="Rounded Rectangular Callout 42">
              <a:extLst>
                <a:ext uri="{FF2B5EF4-FFF2-40B4-BE49-F238E27FC236}">
                  <a16:creationId xmlns:a16="http://schemas.microsoft.com/office/drawing/2014/main" id="{1C13F48C-5DF1-418F-30E6-BC0C7D3F3ED6}"/>
                </a:ext>
              </a:extLst>
            </p:cNvPr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63076"/>
                <a:gd name="adj2" fmla="val 28441"/>
                <a:gd name="adj3" fmla="val 16667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BB7356-9074-0DF9-74C5-9B39A60C2CF7}"/>
                </a:ext>
              </a:extLst>
            </p:cNvPr>
            <p:cNvSpPr txBox="1"/>
            <p:nvPr/>
          </p:nvSpPr>
          <p:spPr>
            <a:xfrm>
              <a:off x="3523361" y="2200977"/>
              <a:ext cx="3102865" cy="8309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The leaf made a quarter turn clockwise.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A2376F7-0DCB-AA71-2E06-41E390FD9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71" y="1010129"/>
            <a:ext cx="1807223" cy="1892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5978C5-03E7-A8DA-4A9C-CCC9B5D17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16" y="1018044"/>
            <a:ext cx="1807223" cy="1892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43D1F5-CC97-27CD-4F46-225FAE6AC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81" y="5252841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8A346F-D65D-1C88-05C7-250E895124C8}"/>
              </a:ext>
            </a:extLst>
          </p:cNvPr>
          <p:cNvSpPr txBox="1"/>
          <p:nvPr/>
        </p:nvSpPr>
        <p:spPr>
          <a:xfrm>
            <a:off x="808325" y="539553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B4803D-BB98-8981-E117-67AE2037A8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2830" y="4326352"/>
            <a:ext cx="1197880" cy="6914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8F1B96-62C2-95C2-6E05-57EF8806DD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1110" y="3557578"/>
            <a:ext cx="1150499" cy="716302"/>
          </a:xfrm>
          <a:prstGeom prst="rect">
            <a:avLst/>
          </a:prstGeom>
        </p:spPr>
      </p:pic>
      <p:sp>
        <p:nvSpPr>
          <p:cNvPr id="19" name="L-shape 18">
            <a:extLst>
              <a:ext uri="{FF2B5EF4-FFF2-40B4-BE49-F238E27FC236}">
                <a16:creationId xmlns:a16="http://schemas.microsoft.com/office/drawing/2014/main" id="{907CAE42-CE84-3F8F-3C93-8044BC4F6DD7}"/>
              </a:ext>
            </a:extLst>
          </p:cNvPr>
          <p:cNvSpPr/>
          <p:nvPr/>
        </p:nvSpPr>
        <p:spPr>
          <a:xfrm rot="2125914" flipH="1">
            <a:off x="7215780" y="5046661"/>
            <a:ext cx="480064" cy="697736"/>
          </a:xfrm>
          <a:prstGeom prst="corner">
            <a:avLst>
              <a:gd name="adj1" fmla="val 39486"/>
              <a:gd name="adj2" fmla="val 3662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8016D0-C545-3DEE-75FF-E40BA46CF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45" y="1066922"/>
            <a:ext cx="1807223" cy="1892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3D7B29-AA45-1AC1-9716-6C332AEB28C9}"/>
              </a:ext>
            </a:extLst>
          </p:cNvPr>
          <p:cNvSpPr txBox="1"/>
          <p:nvPr/>
        </p:nvSpPr>
        <p:spPr>
          <a:xfrm>
            <a:off x="705394" y="382089"/>
            <a:ext cx="702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is a leaf before and after a turn.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05DFE-15A0-B3C8-E053-FED50A427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3852">
            <a:off x="4259972" y="1066922"/>
            <a:ext cx="1807223" cy="1892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0A4934-6BBA-0936-F234-507E787B48CC}"/>
              </a:ext>
            </a:extLst>
          </p:cNvPr>
          <p:cNvSpPr txBox="1"/>
          <p:nvPr/>
        </p:nvSpPr>
        <p:spPr>
          <a:xfrm>
            <a:off x="2547257" y="2890048"/>
            <a:ext cx="223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before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C358F-1A1C-8F34-9031-C6B7929590A0}"/>
              </a:ext>
            </a:extLst>
          </p:cNvPr>
          <p:cNvSpPr txBox="1"/>
          <p:nvPr/>
        </p:nvSpPr>
        <p:spPr>
          <a:xfrm>
            <a:off x="4782486" y="2890048"/>
            <a:ext cx="223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after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918479-3716-72B4-B0EB-47694D632AB6}"/>
              </a:ext>
            </a:extLst>
          </p:cNvPr>
          <p:cNvGrpSpPr/>
          <p:nvPr/>
        </p:nvGrpSpPr>
        <p:grpSpPr>
          <a:xfrm>
            <a:off x="2128280" y="3350251"/>
            <a:ext cx="2955036" cy="846829"/>
            <a:chOff x="3523360" y="2193062"/>
            <a:chExt cx="3181280" cy="846829"/>
          </a:xfrm>
        </p:grpSpPr>
        <p:sp>
          <p:nvSpPr>
            <p:cNvPr id="8" name="Rounded Rectangular Callout 39">
              <a:extLst>
                <a:ext uri="{FF2B5EF4-FFF2-40B4-BE49-F238E27FC236}">
                  <a16:creationId xmlns:a16="http://schemas.microsoft.com/office/drawing/2014/main" id="{FD5CB010-F37C-13FC-8D79-2D19A9866970}"/>
                </a:ext>
              </a:extLst>
            </p:cNvPr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59361"/>
                <a:gd name="adj2" fmla="val 46952"/>
                <a:gd name="adj3" fmla="val 16667"/>
              </a:avLst>
            </a:prstGeom>
            <a:noFill/>
            <a:ln w="19050">
              <a:solidFill>
                <a:srgbClr val="F47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07992F-236E-EF7F-D7FD-A03E710B4555}"/>
                </a:ext>
              </a:extLst>
            </p:cNvPr>
            <p:cNvSpPr txBox="1"/>
            <p:nvPr/>
          </p:nvSpPr>
          <p:spPr>
            <a:xfrm>
              <a:off x="3631474" y="2200977"/>
              <a:ext cx="3073166" cy="8309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The leaf made a half turn anticlockwise.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9C22A0-3729-DE41-CDCE-87ECC709F764}"/>
              </a:ext>
            </a:extLst>
          </p:cNvPr>
          <p:cNvGrpSpPr/>
          <p:nvPr/>
        </p:nvGrpSpPr>
        <p:grpSpPr>
          <a:xfrm>
            <a:off x="3885222" y="4346942"/>
            <a:ext cx="2912655" cy="846829"/>
            <a:chOff x="3523360" y="2193062"/>
            <a:chExt cx="3135654" cy="846829"/>
          </a:xfrm>
        </p:grpSpPr>
        <p:sp>
          <p:nvSpPr>
            <p:cNvPr id="11" name="Rounded Rectangular Callout 42">
              <a:extLst>
                <a:ext uri="{FF2B5EF4-FFF2-40B4-BE49-F238E27FC236}">
                  <a16:creationId xmlns:a16="http://schemas.microsoft.com/office/drawing/2014/main" id="{E70A4B2C-23A9-B43B-66A5-D178BBFEA3EC}"/>
                </a:ext>
              </a:extLst>
            </p:cNvPr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63076"/>
                <a:gd name="adj2" fmla="val 28441"/>
                <a:gd name="adj3" fmla="val 16667"/>
              </a:avLst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CEBD9F-6147-8C79-D788-6DC0D18BF634}"/>
                </a:ext>
              </a:extLst>
            </p:cNvPr>
            <p:cNvSpPr txBox="1"/>
            <p:nvPr/>
          </p:nvSpPr>
          <p:spPr>
            <a:xfrm>
              <a:off x="3523361" y="2200977"/>
              <a:ext cx="3102865" cy="83099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The leaf made a half turn clockwise.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139CF8-536F-E52B-C337-067896676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71" y="1010129"/>
            <a:ext cx="1807223" cy="1892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AEF6B8-C431-561E-5413-300AB738A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16" y="1018044"/>
            <a:ext cx="1807223" cy="1892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E8571D-CBDC-97C1-DCF1-CACB8DE6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81" y="5252841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9B7788-FF2C-3A3D-0DB6-5BD82E520EF2}"/>
              </a:ext>
            </a:extLst>
          </p:cNvPr>
          <p:cNvSpPr txBox="1"/>
          <p:nvPr/>
        </p:nvSpPr>
        <p:spPr>
          <a:xfrm>
            <a:off x="808325" y="539553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E72A90-B61D-E74A-E952-2469FCB6AB1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2830" y="4326352"/>
            <a:ext cx="1197880" cy="6914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74CCCE-93FC-813C-808C-446F25C6B4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1110" y="3557578"/>
            <a:ext cx="1150499" cy="716302"/>
          </a:xfrm>
          <a:prstGeom prst="rect">
            <a:avLst/>
          </a:prstGeom>
        </p:spPr>
      </p:pic>
      <p:sp>
        <p:nvSpPr>
          <p:cNvPr id="19" name="L-shape 18">
            <a:extLst>
              <a:ext uri="{FF2B5EF4-FFF2-40B4-BE49-F238E27FC236}">
                <a16:creationId xmlns:a16="http://schemas.microsoft.com/office/drawing/2014/main" id="{176DFFB2-776E-0958-8233-293E2AF289CF}"/>
              </a:ext>
            </a:extLst>
          </p:cNvPr>
          <p:cNvSpPr/>
          <p:nvPr/>
        </p:nvSpPr>
        <p:spPr>
          <a:xfrm rot="2125914" flipH="1">
            <a:off x="7215780" y="5046661"/>
            <a:ext cx="480064" cy="697736"/>
          </a:xfrm>
          <a:prstGeom prst="corner">
            <a:avLst>
              <a:gd name="adj1" fmla="val 39486"/>
              <a:gd name="adj2" fmla="val 3662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-shape 18">
            <a:extLst>
              <a:ext uri="{FF2B5EF4-FFF2-40B4-BE49-F238E27FC236}">
                <a16:creationId xmlns:a16="http://schemas.microsoft.com/office/drawing/2014/main" id="{79C1EC6B-1C33-E9A1-F763-68671176DC66}"/>
              </a:ext>
            </a:extLst>
          </p:cNvPr>
          <p:cNvSpPr/>
          <p:nvPr/>
        </p:nvSpPr>
        <p:spPr>
          <a:xfrm rot="2125914" flipH="1">
            <a:off x="1560387" y="4245530"/>
            <a:ext cx="480064" cy="697736"/>
          </a:xfrm>
          <a:prstGeom prst="corner">
            <a:avLst>
              <a:gd name="adj1" fmla="val 39486"/>
              <a:gd name="adj2" fmla="val 3662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55076-0E67-8F7E-2A54-391F64177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45" y="1066922"/>
            <a:ext cx="1807223" cy="1892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79033E-18BA-ACBE-A3CD-1C5AB7567A9C}"/>
              </a:ext>
            </a:extLst>
          </p:cNvPr>
          <p:cNvSpPr txBox="1"/>
          <p:nvPr/>
        </p:nvSpPr>
        <p:spPr>
          <a:xfrm>
            <a:off x="705394" y="382089"/>
            <a:ext cx="702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is a leaf before and after a turn.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01A48-E2B6-5B63-6D4E-4CAF15DD0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3852">
            <a:off x="4259972" y="1066922"/>
            <a:ext cx="1807223" cy="1892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965A1-D593-2164-2359-0F70F9982381}"/>
              </a:ext>
            </a:extLst>
          </p:cNvPr>
          <p:cNvSpPr txBox="1"/>
          <p:nvPr/>
        </p:nvSpPr>
        <p:spPr>
          <a:xfrm>
            <a:off x="2547257" y="2890048"/>
            <a:ext cx="223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before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12EA5-6FA5-98B3-062F-B98192D42684}"/>
              </a:ext>
            </a:extLst>
          </p:cNvPr>
          <p:cNvSpPr txBox="1"/>
          <p:nvPr/>
        </p:nvSpPr>
        <p:spPr>
          <a:xfrm>
            <a:off x="4782486" y="2890048"/>
            <a:ext cx="223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after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8297B-A3E2-07EA-D037-F8701B3C2F5E}"/>
              </a:ext>
            </a:extLst>
          </p:cNvPr>
          <p:cNvSpPr txBox="1"/>
          <p:nvPr/>
        </p:nvSpPr>
        <p:spPr>
          <a:xfrm>
            <a:off x="667512" y="4523746"/>
            <a:ext cx="752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____ turn clockwise is the same as a ____ turn anticlockwise.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DDCF4-33B4-0581-0521-2D3066FCF74A}"/>
              </a:ext>
            </a:extLst>
          </p:cNvPr>
          <p:cNvSpPr txBox="1"/>
          <p:nvPr/>
        </p:nvSpPr>
        <p:spPr>
          <a:xfrm>
            <a:off x="1159188" y="4507141"/>
            <a:ext cx="83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half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388D4-15D3-62B5-D5F8-AF3A9FE21F2D}"/>
              </a:ext>
            </a:extLst>
          </p:cNvPr>
          <p:cNvSpPr txBox="1"/>
          <p:nvPr/>
        </p:nvSpPr>
        <p:spPr>
          <a:xfrm>
            <a:off x="6514606" y="4507141"/>
            <a:ext cx="75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half </a:t>
            </a:r>
          </a:p>
        </p:txBody>
      </p:sp>
      <p:sp>
        <p:nvSpPr>
          <p:cNvPr id="10" name="Curved Down Arrow 13">
            <a:extLst>
              <a:ext uri="{FF2B5EF4-FFF2-40B4-BE49-F238E27FC236}">
                <a16:creationId xmlns:a16="http://schemas.microsoft.com/office/drawing/2014/main" id="{C76B5390-092D-178F-13BC-34ABA7E60F07}"/>
              </a:ext>
            </a:extLst>
          </p:cNvPr>
          <p:cNvSpPr/>
          <p:nvPr/>
        </p:nvSpPr>
        <p:spPr>
          <a:xfrm rot="5400000">
            <a:off x="3187676" y="1815632"/>
            <a:ext cx="1507383" cy="464707"/>
          </a:xfrm>
          <a:prstGeom prst="curvedDownArrow">
            <a:avLst>
              <a:gd name="adj1" fmla="val 4276"/>
              <a:gd name="adj2" fmla="val 23474"/>
              <a:gd name="adj3" fmla="val 25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Down Arrow 13">
            <a:extLst>
              <a:ext uri="{FF2B5EF4-FFF2-40B4-BE49-F238E27FC236}">
                <a16:creationId xmlns:a16="http://schemas.microsoft.com/office/drawing/2014/main" id="{2C65B843-2B4D-3C0B-95E5-99E48DB4DA23}"/>
              </a:ext>
            </a:extLst>
          </p:cNvPr>
          <p:cNvSpPr/>
          <p:nvPr/>
        </p:nvSpPr>
        <p:spPr>
          <a:xfrm rot="5400000" flipV="1">
            <a:off x="1338579" y="1812396"/>
            <a:ext cx="1507383" cy="455761"/>
          </a:xfrm>
          <a:prstGeom prst="curvedDownArrow">
            <a:avLst>
              <a:gd name="adj1" fmla="val 4276"/>
              <a:gd name="adj2" fmla="val 23474"/>
              <a:gd name="adj3" fmla="val 25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319FDA-E3B4-43D8-6E3B-7A1AFE5F8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45" y="1066922"/>
            <a:ext cx="1807223" cy="18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5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E0BF03-A20E-E7AB-7BBD-DDD4F76CA754}"/>
              </a:ext>
            </a:extLst>
          </p:cNvPr>
          <p:cNvSpPr txBox="1"/>
          <p:nvPr/>
        </p:nvSpPr>
        <p:spPr>
          <a:xfrm>
            <a:off x="667512" y="356483"/>
            <a:ext cx="7027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crab turns to face the pink shell.  </a:t>
            </a:r>
          </a:p>
          <a:p>
            <a:r>
              <a:rPr lang="en-GB" sz="2800" dirty="0"/>
              <a:t>How could we describe the turn?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F5CFA-EA8B-42F0-3007-F6F734075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88" y="1784965"/>
            <a:ext cx="2338637" cy="1740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747ADB-47FB-34E5-906D-9717F50A5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12" y="2285330"/>
            <a:ext cx="1416661" cy="1052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D5D4B-4F95-CAF6-A88C-438447332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92" y="2330820"/>
            <a:ext cx="1124024" cy="9074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C46692-43EA-11F7-517D-DEFCD620D60A}"/>
              </a:ext>
            </a:extLst>
          </p:cNvPr>
          <p:cNvSpPr/>
          <p:nvPr/>
        </p:nvSpPr>
        <p:spPr>
          <a:xfrm>
            <a:off x="667511" y="3553718"/>
            <a:ext cx="75255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700" dirty="0">
                <a:solidFill>
                  <a:srgbClr val="0070C0"/>
                </a:solidFill>
              </a:rPr>
              <a:t>The crab could make a quarter turn anticlockwise.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C74429-530C-38F3-E5BD-7B036AC1BECD}"/>
              </a:ext>
            </a:extLst>
          </p:cNvPr>
          <p:cNvSpPr/>
          <p:nvPr/>
        </p:nvSpPr>
        <p:spPr>
          <a:xfrm>
            <a:off x="667511" y="4215913"/>
            <a:ext cx="75255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700" dirty="0">
                <a:solidFill>
                  <a:srgbClr val="0070C0"/>
                </a:solidFill>
              </a:rPr>
              <a:t>The crab could make a three-quarter turn clockwise.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0FD7C-D053-D6F0-CC38-DF34EB8C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88" y="1784965"/>
            <a:ext cx="2338637" cy="1740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A504C7-6B85-F4FF-FBD6-531C72A4E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532" y="1125766"/>
            <a:ext cx="747045" cy="747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F51937-C52B-362C-A48D-D7386119DA4C}"/>
              </a:ext>
            </a:extLst>
          </p:cNvPr>
          <p:cNvSpPr txBox="1"/>
          <p:nvPr/>
        </p:nvSpPr>
        <p:spPr>
          <a:xfrm>
            <a:off x="5630376" y="126845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B80F21-E160-6338-77D8-F85091880BCE}"/>
              </a:ext>
            </a:extLst>
          </p:cNvPr>
          <p:cNvSpPr txBox="1"/>
          <p:nvPr/>
        </p:nvSpPr>
        <p:spPr>
          <a:xfrm>
            <a:off x="667511" y="4894453"/>
            <a:ext cx="752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____________ turn clockwise is the same as </a:t>
            </a:r>
          </a:p>
          <a:p>
            <a:pPr algn="ctr"/>
            <a:r>
              <a:rPr lang="en-GB" sz="2800" dirty="0"/>
              <a:t>a _______ turn anticlockwise.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2E893-8B09-8899-16A5-F19CAE25559E}"/>
              </a:ext>
            </a:extLst>
          </p:cNvPr>
          <p:cNvSpPr txBox="1"/>
          <p:nvPr/>
        </p:nvSpPr>
        <p:spPr>
          <a:xfrm>
            <a:off x="1237450" y="4881477"/>
            <a:ext cx="245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three-quarter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02EF6-BC6A-2CF5-CD47-90CA9A1351BC}"/>
              </a:ext>
            </a:extLst>
          </p:cNvPr>
          <p:cNvSpPr txBox="1"/>
          <p:nvPr/>
        </p:nvSpPr>
        <p:spPr>
          <a:xfrm>
            <a:off x="2436037" y="5325340"/>
            <a:ext cx="142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quarter</a:t>
            </a:r>
          </a:p>
        </p:txBody>
      </p:sp>
    </p:spTree>
    <p:extLst>
      <p:ext uri="{BB962C8B-B14F-4D97-AF65-F5344CB8AC3E}">
        <p14:creationId xmlns:p14="http://schemas.microsoft.com/office/powerpoint/2010/main" val="34654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0" grpId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53BE3-9CC3-40A0-9A9B-31240FE9BF6E}"/>
              </a:ext>
            </a:extLst>
          </p:cNvPr>
          <p:cNvSpPr txBox="1"/>
          <p:nvPr/>
        </p:nvSpPr>
        <p:spPr>
          <a:xfrm>
            <a:off x="1021976" y="2254624"/>
            <a:ext cx="726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winkl" panose="02000000000000000000" pitchFamily="2" charset="0"/>
              </a:rPr>
              <a:t>Complete as many questions as you can</a:t>
            </a:r>
          </a:p>
        </p:txBody>
      </p:sp>
    </p:spTree>
    <p:extLst>
      <p:ext uri="{BB962C8B-B14F-4D97-AF65-F5344CB8AC3E}">
        <p14:creationId xmlns:p14="http://schemas.microsoft.com/office/powerpoint/2010/main" val="238109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E2F75-2437-4661-A1EA-A09032FCF4CE}"/>
              </a:ext>
            </a:extLst>
          </p:cNvPr>
          <p:cNvSpPr txBox="1"/>
          <p:nvPr/>
        </p:nvSpPr>
        <p:spPr>
          <a:xfrm>
            <a:off x="103094" y="0"/>
            <a:ext cx="8937812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3200" b="1" i="0" u="sng" dirty="0">
                <a:solidFill>
                  <a:srgbClr val="7030A0"/>
                </a:solidFill>
                <a:effectLst/>
                <a:latin typeface="Twinkl" panose="02000000000000000000" pitchFamily="2" charset="0"/>
              </a:rPr>
              <a:t>24/6/26</a:t>
            </a:r>
          </a:p>
          <a:p>
            <a:pPr algn="l" fontAlgn="base"/>
            <a:r>
              <a:rPr lang="en-GB" sz="3200" b="1" i="0" u="sng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QFL: Can I describe turns and angles?</a:t>
            </a:r>
          </a:p>
          <a:p>
            <a:pPr algn="l" fontAlgn="base"/>
            <a:r>
              <a:rPr lang="en-GB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Twinkl Cursive Looped" panose="02000000000000000000" pitchFamily="2" charset="0"/>
              </a:rPr>
              <a:t>Bronze:</a:t>
            </a:r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 I can identify a quarter, half and three-quarter turn.</a:t>
            </a:r>
          </a:p>
          <a:p>
            <a:pPr algn="l" fontAlgn="base"/>
            <a:r>
              <a:rPr lang="en-GB" sz="3200" b="1" i="0" dirty="0">
                <a:solidFill>
                  <a:schemeClr val="bg2">
                    <a:lumMod val="25000"/>
                  </a:schemeClr>
                </a:solidFill>
                <a:effectLst/>
                <a:latin typeface="Twinkl Cursive Looped" panose="02000000000000000000" pitchFamily="2" charset="0"/>
              </a:rPr>
              <a:t>Silver: </a:t>
            </a:r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I can describe turns using clockwise and anticlockwise.</a:t>
            </a:r>
          </a:p>
          <a:p>
            <a:pPr algn="l" fontAlgn="base"/>
            <a:r>
              <a:rPr lang="en-GB" sz="3200" b="1" i="0" dirty="0">
                <a:solidFill>
                  <a:schemeClr val="accent4">
                    <a:lumMod val="75000"/>
                  </a:schemeClr>
                </a:solidFill>
                <a:effectLst/>
                <a:latin typeface="Twinkl Cursive Looped" panose="02000000000000000000" pitchFamily="2" charset="0"/>
              </a:rPr>
              <a:t>Gold:</a:t>
            </a:r>
            <a:r>
              <a:rPr lang="en-GB" sz="3200" b="1" i="0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 I can explain how a turn changes direction.</a:t>
            </a:r>
          </a:p>
          <a:p>
            <a:pPr algn="l" fontAlgn="base"/>
            <a:r>
              <a:rPr lang="en-GB" sz="3200" b="1" i="0" u="sng" dirty="0">
                <a:solidFill>
                  <a:srgbClr val="FFFF00"/>
                </a:solidFill>
                <a:effectLst/>
                <a:latin typeface="Twinkl Cursive Looped" panose="02000000000000000000" pitchFamily="2" charset="0"/>
              </a:rPr>
              <a:t>Star Words:</a:t>
            </a:r>
          </a:p>
          <a:p>
            <a:pPr algn="l" fontAlgn="base"/>
            <a:r>
              <a:rPr lang="en-GB" sz="2800" b="1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quarter turn</a:t>
            </a:r>
          </a:p>
          <a:p>
            <a:pPr algn="l" fontAlgn="base"/>
            <a:r>
              <a:rPr lang="en-GB" sz="2800" b="1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half turn</a:t>
            </a:r>
          </a:p>
          <a:p>
            <a:pPr algn="l" fontAlgn="base"/>
            <a:r>
              <a:rPr lang="en-GB" sz="2800" b="1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three-quarter turn</a:t>
            </a:r>
          </a:p>
          <a:p>
            <a:pPr algn="l" fontAlgn="base"/>
            <a:r>
              <a:rPr lang="en-GB" sz="2800" b="1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clockwise</a:t>
            </a:r>
          </a:p>
          <a:p>
            <a:pPr algn="l" fontAlgn="base"/>
            <a:r>
              <a:rPr lang="en-GB" sz="2800" b="1" dirty="0">
                <a:solidFill>
                  <a:srgbClr val="7030A0"/>
                </a:solidFill>
                <a:effectLst/>
                <a:latin typeface="Twinkl Cursive Looped" panose="02000000000000000000" pitchFamily="2" charset="0"/>
              </a:rPr>
              <a:t>anticlockwise</a:t>
            </a:r>
            <a:endParaRPr lang="en-GB" sz="2800" b="1" dirty="0">
              <a:solidFill>
                <a:srgbClr val="FFFF00"/>
              </a:solidFill>
              <a:effectLst/>
              <a:latin typeface="Twinkl "/>
            </a:endParaRPr>
          </a:p>
        </p:txBody>
      </p:sp>
    </p:spTree>
    <p:extLst>
      <p:ext uri="{BB962C8B-B14F-4D97-AF65-F5344CB8AC3E}">
        <p14:creationId xmlns:p14="http://schemas.microsoft.com/office/powerpoint/2010/main" val="120446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1D77B4-B66F-45EB-97CD-F4AC123C4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81" y="1042174"/>
            <a:ext cx="3315689" cy="4773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BA6BC-A312-4211-B111-573391CBFEAC}"/>
              </a:ext>
            </a:extLst>
          </p:cNvPr>
          <p:cNvSpPr txBox="1"/>
          <p:nvPr/>
        </p:nvSpPr>
        <p:spPr>
          <a:xfrm>
            <a:off x="265884" y="216820"/>
            <a:ext cx="1700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7030A0"/>
                </a:solidFill>
                <a:latin typeface="Twinkl Cursive Looped" panose="02000000000000000000" pitchFamily="2" charset="0"/>
                <a:cs typeface="Calibri" panose="020F0502020204030204" pitchFamily="34" charset="0"/>
              </a:rPr>
              <a:t>FB5:</a:t>
            </a:r>
          </a:p>
        </p:txBody>
      </p:sp>
      <p:pic>
        <p:nvPicPr>
          <p:cNvPr id="6" name="Online Media 32" title="5 Minute Timer">
            <a:hlinkClick r:id="" action="ppaction://media"/>
            <a:extLst>
              <a:ext uri="{FF2B5EF4-FFF2-40B4-BE49-F238E27FC236}">
                <a16:creationId xmlns:a16="http://schemas.microsoft.com/office/drawing/2014/main" id="{6E5133A9-BC8D-4385-943B-FAC4129E58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79822" y="5420412"/>
            <a:ext cx="1964615" cy="11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55A6A-551B-221A-F6CC-DE40F6F3D7D0}"/>
              </a:ext>
            </a:extLst>
          </p:cNvPr>
          <p:cNvSpPr txBox="1"/>
          <p:nvPr/>
        </p:nvSpPr>
        <p:spPr>
          <a:xfrm>
            <a:off x="667512" y="334776"/>
            <a:ext cx="749747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What patterns do you notice?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41A21-2134-0D84-C943-B57E4DDB4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51" y="882044"/>
            <a:ext cx="1117502" cy="1170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315973-7642-7DDF-5571-7587F8062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10153" y="882044"/>
            <a:ext cx="1117502" cy="1170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CFAA3E-3F18-F920-C7FF-C0CE061B6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55" y="882044"/>
            <a:ext cx="1117502" cy="1170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F19E2-AD78-707F-5898-4594AF2AD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45157" y="882044"/>
            <a:ext cx="1117502" cy="1170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B0812-CC92-02A9-64AA-3535CF471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59" y="882044"/>
            <a:ext cx="1117502" cy="1170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6638A9-45E6-CE26-8F88-860EC1C24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80161" y="882044"/>
            <a:ext cx="1117502" cy="1170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EEC6DF-83D5-E403-4F30-4600EC7CF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0" y="2181310"/>
            <a:ext cx="762396" cy="1365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642714-2675-48CF-5B4F-D65FBE798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68656" y="2181309"/>
            <a:ext cx="762396" cy="1365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A928B3-CC4F-F478-016C-E0C3D30B4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2" y="2181308"/>
            <a:ext cx="762396" cy="1365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2B571A-4549-2839-4B4D-F01356091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8248" y="2181307"/>
            <a:ext cx="762396" cy="1365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55CDD3-D3CC-6B4A-12F7-D25D68918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44" y="2181306"/>
            <a:ext cx="762396" cy="13653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5B39FA-F8B0-82D5-1277-F6C281145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27840" y="2181305"/>
            <a:ext cx="762396" cy="1365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23C66A-66CC-E126-964E-50EA7E23A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36" y="2181304"/>
            <a:ext cx="762396" cy="13653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30C4AA-4AF6-8D50-A5AC-5A911AE49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32250" y="2147245"/>
            <a:ext cx="762396" cy="13653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C6CD08-C718-131F-6C25-84E457BCD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295" y="3756093"/>
            <a:ext cx="1282712" cy="9532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76FE65-2987-F626-2D4C-698709E1B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992">
            <a:off x="1518926" y="3756091"/>
            <a:ext cx="1282712" cy="9532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9AF6B2-6871-6173-E7CE-9D6386864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57" y="3756089"/>
            <a:ext cx="1282712" cy="9532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8A3B7C-1606-0716-92B6-3948964D7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992">
            <a:off x="3338188" y="3756087"/>
            <a:ext cx="1282712" cy="9532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45B5EE-0DF6-A0BE-2389-23EEB18BD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7819" y="3756085"/>
            <a:ext cx="1282712" cy="953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A4069A-3EF0-7079-CC51-081AE4C40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992">
            <a:off x="5157450" y="3756083"/>
            <a:ext cx="1282712" cy="9532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46B501-CE65-8833-0BB0-FB2CCB940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67081" y="3756081"/>
            <a:ext cx="1282712" cy="953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55885E-49C8-26CF-49CA-332532194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992">
            <a:off x="6976712" y="3756079"/>
            <a:ext cx="1282712" cy="9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0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CB94D0CD-277B-670C-A80F-28443D724ADB}"/>
              </a:ext>
            </a:extLst>
          </p:cNvPr>
          <p:cNvSpPr txBox="1"/>
          <p:nvPr/>
        </p:nvSpPr>
        <p:spPr>
          <a:xfrm>
            <a:off x="667512" y="334776"/>
            <a:ext cx="749747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latin typeface="Calibri" panose="020F0502020204030204" pitchFamily="34" charset="0"/>
                <a:cs typeface="Calibri" panose="020F0502020204030204" pitchFamily="34" charset="0"/>
              </a:rPr>
              <a:t>What patterns do you notice?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DC0ED19-4C09-36FA-8159-73780880C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51" y="882044"/>
            <a:ext cx="1117502" cy="11701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9B342B-3C42-1BB1-57A7-691917547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10153" y="882044"/>
            <a:ext cx="1117502" cy="11701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A267A1-6F0B-B521-CD0F-24BA0A22F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55" y="882044"/>
            <a:ext cx="1117502" cy="11701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F53B6A-D954-29A4-17D7-62673949F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45157" y="882044"/>
            <a:ext cx="1117502" cy="11701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97B4116-53DC-5BE9-29D8-9CFA57533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59" y="882044"/>
            <a:ext cx="1117502" cy="11701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85EC71-E3A2-4F9C-ADF9-DB4A89771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80161" y="882044"/>
            <a:ext cx="1117502" cy="11701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D3A206C-CA83-11B0-2328-C918325BF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0" y="2181310"/>
            <a:ext cx="762396" cy="13653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0C96AE-3400-2DB3-909A-29D8EFF42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68656" y="2181309"/>
            <a:ext cx="762396" cy="13653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F55280C-D1F4-27F4-47AA-54DBDB6F9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52" y="2181308"/>
            <a:ext cx="762396" cy="13653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7154EF-333F-D649-2D8D-75CC7EB15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8248" y="2181307"/>
            <a:ext cx="762396" cy="13653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FD53359-2B3B-F207-390D-24557F140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44" y="2181306"/>
            <a:ext cx="762396" cy="13653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67F2CDF-7E3C-3F48-2D9D-FA49740A8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27840" y="2181305"/>
            <a:ext cx="762396" cy="13653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006072-DFED-44FE-DADA-495D39E87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36" y="2181304"/>
            <a:ext cx="762396" cy="13653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A12A4D9-AD2B-92F3-36B9-1098826E9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32250" y="2147245"/>
            <a:ext cx="762396" cy="13653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3FA0BB1-3489-6524-0C57-4B90E6A25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295" y="3756093"/>
            <a:ext cx="1282712" cy="9532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656474E-E5E2-4065-1C3B-3296F5354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992">
            <a:off x="1518926" y="3756091"/>
            <a:ext cx="1282712" cy="95320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43C10E-ED12-1491-6D25-3BA4543F0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57" y="3756089"/>
            <a:ext cx="1282712" cy="9532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F1D411A-F48A-CF72-F569-17E1AFBEB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992">
            <a:off x="3338188" y="3756087"/>
            <a:ext cx="1282712" cy="95320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219937E-B4E6-26CF-645F-4A4E14043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7819" y="3756085"/>
            <a:ext cx="1282712" cy="9532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A621A05-B120-86CC-5E92-6D25BD101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992">
            <a:off x="5157450" y="3756083"/>
            <a:ext cx="1282712" cy="95320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CC72F0A-244F-76B1-65B8-4957319B3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67081" y="3756081"/>
            <a:ext cx="1282712" cy="95320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E53F8C0-20C7-5430-05D9-7A5F8FDAA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3992">
            <a:off x="6976712" y="3756079"/>
            <a:ext cx="1282712" cy="95320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B3DA053-8F1D-DDCD-57C3-ED9A331F9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5" y="4970410"/>
            <a:ext cx="1117502" cy="11701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80A06A6-6A02-7800-B2EB-5E43A7DEE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1" y="4965491"/>
            <a:ext cx="1117502" cy="11701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348EF77-EE50-5003-BB65-E05C71E1F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06" y="4712603"/>
            <a:ext cx="762396" cy="136531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882CBE5-B66E-6479-6B7D-37535F85A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86" y="4726795"/>
            <a:ext cx="762396" cy="136531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00EFCF4-5E59-560E-8AA1-6889F0BD5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66181" y="5043279"/>
            <a:ext cx="1282712" cy="95320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9133B89-4BA0-4F94-5BD1-9391ED508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73616" y="5043275"/>
            <a:ext cx="1282712" cy="9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13559 -0.0011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1132 0.0030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09653 -0.00069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5179D61-A0AA-8878-B5CD-077B7857303E}"/>
              </a:ext>
            </a:extLst>
          </p:cNvPr>
          <p:cNvCxnSpPr>
            <a:cxnSpLocks/>
          </p:cNvCxnSpPr>
          <p:nvPr/>
        </p:nvCxnSpPr>
        <p:spPr>
          <a:xfrm>
            <a:off x="4059588" y="4122328"/>
            <a:ext cx="1428806" cy="41332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030CE13-B0E5-6EBA-09B5-364879398A39}"/>
              </a:ext>
            </a:extLst>
          </p:cNvPr>
          <p:cNvSpPr txBox="1"/>
          <p:nvPr/>
        </p:nvSpPr>
        <p:spPr>
          <a:xfrm>
            <a:off x="662066" y="3456328"/>
            <a:ext cx="3397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 angle is a measure of the amount of turn between two lines.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C1DF08B-FA54-150B-47E6-9E01F54AE2C9}"/>
              </a:ext>
            </a:extLst>
          </p:cNvPr>
          <p:cNvSpPr/>
          <p:nvPr/>
        </p:nvSpPr>
        <p:spPr>
          <a:xfrm>
            <a:off x="4949646" y="4357671"/>
            <a:ext cx="797227" cy="798842"/>
          </a:xfrm>
          <a:prstGeom prst="arc">
            <a:avLst>
              <a:gd name="adj1" fmla="val 16200000"/>
              <a:gd name="adj2" fmla="val 20828175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9790C9-24FC-E7C1-17BB-7A5CC7D249AE}"/>
              </a:ext>
            </a:extLst>
          </p:cNvPr>
          <p:cNvGrpSpPr/>
          <p:nvPr/>
        </p:nvGrpSpPr>
        <p:grpSpPr>
          <a:xfrm>
            <a:off x="4010126" y="3586952"/>
            <a:ext cx="2664000" cy="2664000"/>
            <a:chOff x="6276618" y="1670761"/>
            <a:chExt cx="2664000" cy="2664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1468954-0CA8-E14B-1797-7F004A70100E}"/>
                </a:ext>
              </a:extLst>
            </p:cNvPr>
            <p:cNvCxnSpPr/>
            <p:nvPr/>
          </p:nvCxnSpPr>
          <p:spPr>
            <a:xfrm flipV="1">
              <a:off x="7608618" y="1670761"/>
              <a:ext cx="0" cy="13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EEB34D-BDC5-4636-7F8B-516121894765}"/>
                </a:ext>
              </a:extLst>
            </p:cNvPr>
            <p:cNvSpPr/>
            <p:nvPr/>
          </p:nvSpPr>
          <p:spPr>
            <a:xfrm>
              <a:off x="6276618" y="1670761"/>
              <a:ext cx="2664000" cy="266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433E79-7EA1-CCE2-E2C4-775A9EEA0AE6}"/>
              </a:ext>
            </a:extLst>
          </p:cNvPr>
          <p:cNvCxnSpPr/>
          <p:nvPr/>
        </p:nvCxnSpPr>
        <p:spPr>
          <a:xfrm flipV="1">
            <a:off x="5351021" y="3586952"/>
            <a:ext cx="0" cy="13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698DFB-1D2A-744E-BC14-33EB53E02875}"/>
              </a:ext>
            </a:extLst>
          </p:cNvPr>
          <p:cNvSpPr txBox="1"/>
          <p:nvPr/>
        </p:nvSpPr>
        <p:spPr>
          <a:xfrm>
            <a:off x="662066" y="496389"/>
            <a:ext cx="7027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an angle?</a:t>
            </a:r>
          </a:p>
          <a:p>
            <a:endParaRPr lang="en-GB" sz="2800" dirty="0"/>
          </a:p>
          <a:p>
            <a:r>
              <a:rPr lang="en-GB" sz="2800" dirty="0"/>
              <a:t>We see angles where 2 straight lines meet at a point.</a:t>
            </a:r>
          </a:p>
        </p:txBody>
      </p:sp>
    </p:spTree>
    <p:extLst>
      <p:ext uri="{BB962C8B-B14F-4D97-AF65-F5344CB8AC3E}">
        <p14:creationId xmlns:p14="http://schemas.microsoft.com/office/powerpoint/2010/main" val="313719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6C6CDFB-E4FD-CB0F-E634-0E7749DE3408}"/>
              </a:ext>
            </a:extLst>
          </p:cNvPr>
          <p:cNvSpPr txBox="1"/>
          <p:nvPr/>
        </p:nvSpPr>
        <p:spPr>
          <a:xfrm>
            <a:off x="705394" y="496389"/>
            <a:ext cx="7027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do we describe turns?</a:t>
            </a:r>
          </a:p>
          <a:p>
            <a:endParaRPr lang="en-GB" sz="2800" dirty="0"/>
          </a:p>
          <a:p>
            <a:r>
              <a:rPr lang="en-GB" sz="2800" dirty="0"/>
              <a:t>We can describe the direction of turn.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B3034B-F9D2-3327-8F80-C6A3E49CB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34" y="2106377"/>
            <a:ext cx="2217383" cy="231704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7DDCF71-6FAA-788C-26C3-CE7AA7CD1FFC}"/>
              </a:ext>
            </a:extLst>
          </p:cNvPr>
          <p:cNvGrpSpPr/>
          <p:nvPr/>
        </p:nvGrpSpPr>
        <p:grpSpPr>
          <a:xfrm>
            <a:off x="1822100" y="2500562"/>
            <a:ext cx="1656000" cy="1656000"/>
            <a:chOff x="604866" y="2673745"/>
            <a:chExt cx="2079906" cy="20799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E347B1-CD70-A087-B4E3-1D02532C5FE7}"/>
                </a:ext>
              </a:extLst>
            </p:cNvPr>
            <p:cNvSpPr/>
            <p:nvPr/>
          </p:nvSpPr>
          <p:spPr>
            <a:xfrm>
              <a:off x="604866" y="2673745"/>
              <a:ext cx="2079906" cy="2079906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8B11331-77BA-B45C-7995-06AA9D50EC6C}"/>
                </a:ext>
              </a:extLst>
            </p:cNvPr>
            <p:cNvSpPr/>
            <p:nvPr/>
          </p:nvSpPr>
          <p:spPr>
            <a:xfrm>
              <a:off x="1590347" y="2814433"/>
              <a:ext cx="108945" cy="873106"/>
            </a:xfrm>
            <a:prstGeom prst="triangl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0504D8-1873-D96F-C510-D9CEFDA45A90}"/>
              </a:ext>
            </a:extLst>
          </p:cNvPr>
          <p:cNvGrpSpPr/>
          <p:nvPr/>
        </p:nvGrpSpPr>
        <p:grpSpPr>
          <a:xfrm rot="5400000">
            <a:off x="1778284" y="2476853"/>
            <a:ext cx="1673010" cy="1673010"/>
            <a:chOff x="4652325" y="1297171"/>
            <a:chExt cx="2079906" cy="20799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55DB41-9F28-606A-BEAD-4CFBD952A338}"/>
                </a:ext>
              </a:extLst>
            </p:cNvPr>
            <p:cNvSpPr/>
            <p:nvPr/>
          </p:nvSpPr>
          <p:spPr>
            <a:xfrm>
              <a:off x="4652325" y="1297171"/>
              <a:ext cx="2079906" cy="2079906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DAAA5D0-AB8B-004D-A965-8363C8EC633B}"/>
                </a:ext>
              </a:extLst>
            </p:cNvPr>
            <p:cNvSpPr/>
            <p:nvPr/>
          </p:nvSpPr>
          <p:spPr>
            <a:xfrm>
              <a:off x="5659234" y="1795214"/>
              <a:ext cx="66089" cy="529650"/>
            </a:xfrm>
            <a:prstGeom prst="triangl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23BA9AB-ED5E-C250-EF77-7C99CA90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01" y="2144989"/>
            <a:ext cx="2217383" cy="231704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4D95D87-67B0-1D98-38FF-9DC24057EE60}"/>
              </a:ext>
            </a:extLst>
          </p:cNvPr>
          <p:cNvGrpSpPr/>
          <p:nvPr/>
        </p:nvGrpSpPr>
        <p:grpSpPr>
          <a:xfrm>
            <a:off x="5261577" y="2476853"/>
            <a:ext cx="1656000" cy="1656000"/>
            <a:chOff x="604866" y="2673745"/>
            <a:chExt cx="2079906" cy="20799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8FE382A-6CDF-D5D9-3E3C-7AC64A31D68A}"/>
                </a:ext>
              </a:extLst>
            </p:cNvPr>
            <p:cNvSpPr/>
            <p:nvPr/>
          </p:nvSpPr>
          <p:spPr>
            <a:xfrm>
              <a:off x="604866" y="2673745"/>
              <a:ext cx="2079906" cy="2079906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404CD5-82D7-1207-9F1E-3150187D6558}"/>
                </a:ext>
              </a:extLst>
            </p:cNvPr>
            <p:cNvSpPr/>
            <p:nvPr/>
          </p:nvSpPr>
          <p:spPr>
            <a:xfrm>
              <a:off x="1590347" y="2814433"/>
              <a:ext cx="108945" cy="873106"/>
            </a:xfrm>
            <a:prstGeom prst="triangle">
              <a:avLst/>
            </a:prstGeom>
            <a:solidFill>
              <a:schemeClr val="accent1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001E18-DEEC-CC9F-7630-499BA092F130}"/>
              </a:ext>
            </a:extLst>
          </p:cNvPr>
          <p:cNvGrpSpPr/>
          <p:nvPr/>
        </p:nvGrpSpPr>
        <p:grpSpPr>
          <a:xfrm rot="5400000">
            <a:off x="5238287" y="2492701"/>
            <a:ext cx="1673010" cy="1673010"/>
            <a:chOff x="4652325" y="1297171"/>
            <a:chExt cx="2079906" cy="20799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2DB332-0FCD-521E-A772-DC6BC68B2F95}"/>
                </a:ext>
              </a:extLst>
            </p:cNvPr>
            <p:cNvSpPr/>
            <p:nvPr/>
          </p:nvSpPr>
          <p:spPr>
            <a:xfrm>
              <a:off x="4652325" y="1297171"/>
              <a:ext cx="2079906" cy="2079906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0CFE5BE-51A8-8BED-5C50-0631FB28D2CA}"/>
                </a:ext>
              </a:extLst>
            </p:cNvPr>
            <p:cNvSpPr/>
            <p:nvPr/>
          </p:nvSpPr>
          <p:spPr>
            <a:xfrm>
              <a:off x="5659234" y="1795214"/>
              <a:ext cx="66089" cy="529650"/>
            </a:xfrm>
            <a:prstGeom prst="triangl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Arc 24">
            <a:extLst>
              <a:ext uri="{FF2B5EF4-FFF2-40B4-BE49-F238E27FC236}">
                <a16:creationId xmlns:a16="http://schemas.microsoft.com/office/drawing/2014/main" id="{81353605-3DB3-A45D-50C7-D08057341E82}"/>
              </a:ext>
            </a:extLst>
          </p:cNvPr>
          <p:cNvSpPr/>
          <p:nvPr/>
        </p:nvSpPr>
        <p:spPr>
          <a:xfrm rot="7047983">
            <a:off x="2264757" y="2767874"/>
            <a:ext cx="1022933" cy="1020128"/>
          </a:xfrm>
          <a:prstGeom prst="arc">
            <a:avLst>
              <a:gd name="adj1" fmla="val 8372868"/>
              <a:gd name="adj2" fmla="val 207104"/>
            </a:avLst>
          </a:prstGeom>
          <a:noFill/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09476D6-0380-9B0E-B760-8F99FF539BF6}"/>
              </a:ext>
            </a:extLst>
          </p:cNvPr>
          <p:cNvSpPr/>
          <p:nvPr/>
        </p:nvSpPr>
        <p:spPr>
          <a:xfrm rot="15078992" flipH="1">
            <a:off x="5483295" y="2838798"/>
            <a:ext cx="918965" cy="1002283"/>
          </a:xfrm>
          <a:prstGeom prst="arc">
            <a:avLst>
              <a:gd name="adj1" fmla="val 8831973"/>
              <a:gd name="adj2" fmla="val 207104"/>
            </a:avLst>
          </a:prstGeom>
          <a:noFill/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AAF9C4-67C6-A61F-C73A-40076E4FFF77}"/>
              </a:ext>
            </a:extLst>
          </p:cNvPr>
          <p:cNvSpPr txBox="1"/>
          <p:nvPr/>
        </p:nvSpPr>
        <p:spPr>
          <a:xfrm>
            <a:off x="1896329" y="4515285"/>
            <a:ext cx="306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clockwise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155274-BA07-85DA-4739-C32916155074}"/>
              </a:ext>
            </a:extLst>
          </p:cNvPr>
          <p:cNvSpPr txBox="1"/>
          <p:nvPr/>
        </p:nvSpPr>
        <p:spPr>
          <a:xfrm>
            <a:off x="5120841" y="4515285"/>
            <a:ext cx="306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anticlockwise</a:t>
            </a:r>
          </a:p>
        </p:txBody>
      </p:sp>
    </p:spTree>
    <p:extLst>
      <p:ext uri="{BB962C8B-B14F-4D97-AF65-F5344CB8AC3E}">
        <p14:creationId xmlns:p14="http://schemas.microsoft.com/office/powerpoint/2010/main" val="18682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2C887E-B13B-1D3F-5D50-F996A71EF9EF}"/>
              </a:ext>
            </a:extLst>
          </p:cNvPr>
          <p:cNvSpPr txBox="1"/>
          <p:nvPr/>
        </p:nvSpPr>
        <p:spPr>
          <a:xfrm>
            <a:off x="705394" y="496389"/>
            <a:ext cx="7027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do we describe turns?</a:t>
            </a:r>
          </a:p>
          <a:p>
            <a:endParaRPr lang="en-GB" sz="2800" dirty="0"/>
          </a:p>
          <a:p>
            <a:r>
              <a:rPr lang="en-GB" sz="2800" dirty="0"/>
              <a:t>We can describe the size of turn.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A72B7-442D-A671-E77D-68AD1DDD2A15}"/>
              </a:ext>
            </a:extLst>
          </p:cNvPr>
          <p:cNvSpPr txBox="1"/>
          <p:nvPr/>
        </p:nvSpPr>
        <p:spPr>
          <a:xfrm>
            <a:off x="3517873" y="4020754"/>
            <a:ext cx="15763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half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99F4C-DEAD-4278-AFFA-0A6E998FA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012">
            <a:off x="3691881" y="2295717"/>
            <a:ext cx="1293812" cy="1828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CE38F-6D0B-9033-9283-887F0ACDF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2802">
            <a:off x="984759" y="2295717"/>
            <a:ext cx="1293812" cy="1828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004B4-1F8E-2F99-17D4-A25DDF9F7288}"/>
              </a:ext>
            </a:extLst>
          </p:cNvPr>
          <p:cNvSpPr txBox="1"/>
          <p:nvPr/>
        </p:nvSpPr>
        <p:spPr>
          <a:xfrm>
            <a:off x="624455" y="4020754"/>
            <a:ext cx="209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quarter turn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CE6BB-C3F6-825F-76C8-2B9E56CB7ABB}"/>
              </a:ext>
            </a:extLst>
          </p:cNvPr>
          <p:cNvSpPr txBox="1"/>
          <p:nvPr/>
        </p:nvSpPr>
        <p:spPr>
          <a:xfrm>
            <a:off x="6036649" y="4020754"/>
            <a:ext cx="147846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/>
              <a:t>full turn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EFF86F-04DF-0A6B-3AD6-0412C0B8F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012">
            <a:off x="6206056" y="2295717"/>
            <a:ext cx="1293812" cy="182803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DF3F02A-0DEB-EF52-E07B-4B9024CBCF49}"/>
              </a:ext>
            </a:extLst>
          </p:cNvPr>
          <p:cNvSpPr/>
          <p:nvPr/>
        </p:nvSpPr>
        <p:spPr>
          <a:xfrm>
            <a:off x="1488926" y="2224294"/>
            <a:ext cx="18288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599D0A-5B94-C97A-3223-4690A46FBB8F}"/>
              </a:ext>
            </a:extLst>
          </p:cNvPr>
          <p:cNvSpPr/>
          <p:nvPr/>
        </p:nvSpPr>
        <p:spPr>
          <a:xfrm>
            <a:off x="4215712" y="2224294"/>
            <a:ext cx="18288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1248A3-0E7A-CE86-63E0-334692D76BBB}"/>
              </a:ext>
            </a:extLst>
          </p:cNvPr>
          <p:cNvSpPr/>
          <p:nvPr/>
        </p:nvSpPr>
        <p:spPr>
          <a:xfrm>
            <a:off x="6724385" y="2224294"/>
            <a:ext cx="182880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96DA8A-F7DD-463F-931B-F220883EC435}">
  <ds:schemaRefs>
    <ds:schemaRef ds:uri="1773a752-338d-48d4-aab1-fb5d939e1fab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e9e213f7-a068-4185-ae5b-85aa76b56dbd"/>
  </ds:schemaRefs>
</ds:datastoreItem>
</file>

<file path=customXml/itemProps2.xml><?xml version="1.0" encoding="utf-8"?>
<ds:datastoreItem xmlns:ds="http://schemas.openxmlformats.org/officeDocument/2006/customXml" ds:itemID="{49863BC8-C8F0-4D2E-81D2-4F4AB28FD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3B68FD-D78C-45F7-83AB-14737DFD0D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1017</TotalTime>
  <Words>419</Words>
  <Application>Microsoft Office PowerPoint</Application>
  <PresentationFormat>On-screen Show (4:3)</PresentationFormat>
  <Paragraphs>87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Twinkl</vt:lpstr>
      <vt:lpstr>Twinkl </vt:lpstr>
      <vt:lpstr>Twinkl Cursive Looped</vt:lpstr>
      <vt:lpstr>Get ready</vt:lpstr>
      <vt:lpstr>Let's learn</vt:lpstr>
      <vt:lpstr>Your turn</vt:lpstr>
      <vt:lpstr>Main content</vt:lpstr>
      <vt:lpstr>Date and QFL layout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Val Peri</cp:lastModifiedBy>
  <cp:revision>16</cp:revision>
  <dcterms:created xsi:type="dcterms:W3CDTF">2023-08-02T14:09:38Z</dcterms:created>
  <dcterms:modified xsi:type="dcterms:W3CDTF">2026-06-23T18:38:20Z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