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notesMasterIdLst>
    <p:notesMasterId r:id="rId21"/>
  </p:notesMasterIdLst>
  <p:sldIdLst>
    <p:sldId id="293" r:id="rId8"/>
    <p:sldId id="294" r:id="rId9"/>
    <p:sldId id="295" r:id="rId10"/>
    <p:sldId id="25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1C"/>
    <a:srgbClr val="58C1B8"/>
    <a:srgbClr val="EE684B"/>
    <a:srgbClr val="002B61"/>
    <a:srgbClr val="EE787E"/>
    <a:srgbClr val="FFE395"/>
    <a:srgbClr val="C7DFB3"/>
    <a:srgbClr val="DFE9F8"/>
    <a:srgbClr val="D1B6D8"/>
    <a:srgbClr val="D6C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6327"/>
  </p:normalViewPr>
  <p:slideViewPr>
    <p:cSldViewPr snapToGrid="0">
      <p:cViewPr varScale="1">
        <p:scale>
          <a:sx n="85" d="100"/>
          <a:sy n="85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B81EA-7120-48D5-A013-0C9F1D98A66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6B93-39B7-4AA0-A3F1-85AACD717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7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975600" y="3265488"/>
            <a:ext cx="21750338" cy="16314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579822" y="20676801"/>
            <a:ext cx="4638558" cy="1958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5:notes"/>
          <p:cNvSpPr txBox="1">
            <a:spLocks noGrp="1"/>
          </p:cNvSpPr>
          <p:nvPr>
            <p:ph type="sldNum" idx="12"/>
          </p:nvPr>
        </p:nvSpPr>
        <p:spPr>
          <a:xfrm>
            <a:off x="3284307" y="41346043"/>
            <a:ext cx="2512553" cy="21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C3572-32C2-BF78-4562-1861A06CC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A7ADE-013C-941B-3C86-21EC85C7C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4C102-7FCE-EA34-935D-0D597484A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E4DBF-A54F-65A6-2C4C-FD03DC878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26B7D-1257-BA29-56EA-5258C02C0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BDCE7-331A-7861-5D85-93B865A59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EC89E-D956-3196-A9AD-06F179A3B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272CDF-BF21-E982-18AE-E7D00D06F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5570F-13C9-1604-8327-A7142515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41C28-CD5A-E6F2-683E-A16F38D6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8047F-9F02-617B-0053-D5A6F9D76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80F3D-DAD0-5322-80A9-7FD6D1EBD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589E5-B369-8B84-284B-40803CBE1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5714F-1DC4-4C41-6B22-0A0CF8904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47B05-0641-E344-F924-50BB54199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B3C8A-036E-895B-2B86-27C551827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1C7C0-2421-9ED0-4DCA-747054A7E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959EF-0E2E-823D-74D7-A50E0CA69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6B14C-2579-B10E-0368-108DA0B05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97541E-B4E9-D9E8-5756-DDE1D9F16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F3872-1C72-7442-8320-547002DE8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7F12F-8DBF-FE64-AD48-25E83B1F6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4F9A3-EE22-C41A-C44A-1F08F4B2B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0DF9E-DF3B-0B57-B812-14B916A75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BD088-D456-D7A0-A126-3E37C512C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0F1A5-35E0-B76F-6763-24E4CE94D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029A9-D875-BC95-8E64-B40FE30E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A8968-3D27-AEA6-F93E-B7701B58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BCB93-0639-4420-5044-2ECC212C9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1DBF5-D3CB-356D-3CE9-CB226BE3B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8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A5313-15CC-1D0B-57C6-69882E43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ADEDC-19BD-259E-23F3-3C1D0DAA2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65AA0-18A3-D58D-B694-62B15CCA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92963-F1AD-7A0D-393F-091270AE7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BDD62-C6F0-0262-A98F-2B87D529F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F3310-7E71-32EA-0221-13F10FD9C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F1876-388D-9CFF-9E65-A18906A8E12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7772C-B285-EEB3-3952-E4B79988033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41D96-B5EF-7D2A-C29C-CFB7E4353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B001B-4EF9-0D91-7019-50764B6B37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8.xml"/><Relationship Id="rId1" Type="http://schemas.openxmlformats.org/officeDocument/2006/relationships/video" Target="https://www.youtube.com/embed/qgnDbQ1aM54?feature=oembed" TargetMode="Externa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245602" y="25121"/>
            <a:ext cx="77724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4400"/>
              <a:buFont typeface="Calibri"/>
              <a:buNone/>
            </a:pPr>
            <a:r>
              <a:rPr lang="en-GB" sz="4400" dirty="0">
                <a:solidFill>
                  <a:schemeClr val="tx1"/>
                </a:solidFill>
              </a:rPr>
              <a:t>Date and QFL layout model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5897721" y="893732"/>
            <a:ext cx="321829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i="0" u="none" strike="noStrike" cap="none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1)Draw the margin line two cells in  using a ruler and sharp pencil.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i="0" u="none" strike="noStrike" cap="none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2)On the second row, write the date, underline it using a ruler. </a:t>
            </a:r>
            <a:r>
              <a:rPr lang="en-GB" sz="2400" b="1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Next write the QFL under the date and underline.</a:t>
            </a:r>
            <a:endParaRPr sz="2400" b="0" i="0" u="none" strike="noStrike" cap="none" dirty="0">
              <a:latin typeface="Twinkl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02" y="1365811"/>
            <a:ext cx="5652119" cy="4608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5"/>
          <p:cNvCxnSpPr/>
          <p:nvPr/>
        </p:nvCxnSpPr>
        <p:spPr>
          <a:xfrm>
            <a:off x="998557" y="1321811"/>
            <a:ext cx="0" cy="459796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BDC15F-356E-47C5-A069-CAFA6AB7A965}"/>
              </a:ext>
            </a:extLst>
          </p:cNvPr>
          <p:cNvSpPr txBox="1"/>
          <p:nvPr/>
        </p:nvSpPr>
        <p:spPr>
          <a:xfrm>
            <a:off x="870127" y="1321811"/>
            <a:ext cx="4939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7030A0"/>
                </a:solidFill>
                <a:latin typeface="Twinkl" panose="02000000000000000000" pitchFamily="2" charset="0"/>
              </a:rPr>
              <a:t>24/6/26 </a:t>
            </a:r>
            <a:r>
              <a:rPr lang="en-GB" sz="2800" u="sng" dirty="0">
                <a:solidFill>
                  <a:srgbClr val="00B050"/>
                </a:solidFill>
                <a:latin typeface="Twinkl" panose="02000000000000000000" pitchFamily="2" charset="0"/>
              </a:rPr>
              <a:t>(skip a line)</a:t>
            </a:r>
          </a:p>
          <a:p>
            <a:endParaRPr lang="en-GB" sz="2800" u="sng" dirty="0">
              <a:solidFill>
                <a:srgbClr val="7030A0"/>
              </a:solidFill>
              <a:latin typeface="Twinkl" panose="02000000000000000000" pitchFamily="2" charset="0"/>
            </a:endParaRPr>
          </a:p>
          <a:p>
            <a:endParaRPr lang="en-US" sz="2800" u="sng" dirty="0">
              <a:solidFill>
                <a:srgbClr val="7030A0"/>
              </a:solidFill>
              <a:latin typeface="Twinkl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BA65A-1C35-40BD-8F4F-7784FBF4508D}"/>
              </a:ext>
            </a:extLst>
          </p:cNvPr>
          <p:cNvSpPr txBox="1"/>
          <p:nvPr/>
        </p:nvSpPr>
        <p:spPr>
          <a:xfrm>
            <a:off x="919938" y="1770546"/>
            <a:ext cx="506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000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QFL: Can I identify right angles?</a:t>
            </a:r>
          </a:p>
          <a:p>
            <a:pPr fontAlgn="base"/>
            <a:r>
              <a:rPr lang="en-GB" sz="2000" b="1" u="sng" dirty="0">
                <a:solidFill>
                  <a:srgbClr val="00B050"/>
                </a:solidFill>
                <a:latin typeface="Twinkl Cursive Looped" panose="02000000000000000000" pitchFamily="2" charset="0"/>
              </a:rPr>
              <a:t>skip a line)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83915-2628-4F32-94DE-C95815240732}"/>
              </a:ext>
            </a:extLst>
          </p:cNvPr>
          <p:cNvSpPr txBox="1"/>
          <p:nvPr/>
        </p:nvSpPr>
        <p:spPr>
          <a:xfrm>
            <a:off x="683432" y="1102659"/>
            <a:ext cx="315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5B774-97F0-4C6D-B814-34AE44E2E030}"/>
              </a:ext>
            </a:extLst>
          </p:cNvPr>
          <p:cNvSpPr txBox="1"/>
          <p:nvPr/>
        </p:nvSpPr>
        <p:spPr>
          <a:xfrm>
            <a:off x="919939" y="2447446"/>
            <a:ext cx="465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FB5:</a:t>
            </a:r>
            <a:endParaRPr lang="en-US" sz="1800" b="1" u="sng" dirty="0">
              <a:solidFill>
                <a:srgbClr val="7030A0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A825B-FE04-48B2-B239-63BE60A38086}"/>
              </a:ext>
            </a:extLst>
          </p:cNvPr>
          <p:cNvSpPr txBox="1"/>
          <p:nvPr/>
        </p:nvSpPr>
        <p:spPr>
          <a:xfrm>
            <a:off x="919939" y="4036835"/>
            <a:ext cx="465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Main Activity:</a:t>
            </a:r>
            <a:endParaRPr lang="en-US" sz="1800" b="1" u="sng" dirty="0">
              <a:solidFill>
                <a:srgbClr val="7030A0"/>
              </a:solidFill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577D13-6F2C-9D1C-51A3-276C021096CD}"/>
              </a:ext>
            </a:extLst>
          </p:cNvPr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F0AC549-3CF9-161D-4EE1-5BFA2F55D5C3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D01D7E-9B0D-691B-0D2C-3C706FE1C687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2B1072-1CB9-118F-05FC-D1098D7E5B30}"/>
              </a:ext>
            </a:extLst>
          </p:cNvPr>
          <p:cNvCxnSpPr/>
          <p:nvPr/>
        </p:nvCxnSpPr>
        <p:spPr>
          <a:xfrm flipV="1">
            <a:off x="4388949" y="380691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>
            <a:extLst>
              <a:ext uri="{FF2B5EF4-FFF2-40B4-BE49-F238E27FC236}">
                <a16:creationId xmlns:a16="http://schemas.microsoft.com/office/drawing/2014/main" id="{2389C9F6-C190-2382-E792-88A7309A89E7}"/>
              </a:ext>
            </a:extLst>
          </p:cNvPr>
          <p:cNvSpPr txBox="1"/>
          <p:nvPr/>
        </p:nvSpPr>
        <p:spPr>
          <a:xfrm>
            <a:off x="1021039" y="4494959"/>
            <a:ext cx="7171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rgbClr val="0070C0"/>
                </a:solidFill>
              </a:rPr>
              <a:t>3 right angles </a:t>
            </a:r>
            <a:r>
              <a:rPr lang="en-GB" sz="2800" dirty="0"/>
              <a:t>in a three-quarter turn.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B976D4-FB62-2A5F-BC84-2A630A6F5104}"/>
              </a:ext>
            </a:extLst>
          </p:cNvPr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6F7B6-B327-B4FE-C040-5D3318011F07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21F4A1-C68C-06A4-CCC5-7BCA759B6D9A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3ABC48-86DB-C43A-F45E-1E7292C7A8E9}"/>
              </a:ext>
            </a:extLst>
          </p:cNvPr>
          <p:cNvCxnSpPr/>
          <p:nvPr/>
        </p:nvCxnSpPr>
        <p:spPr>
          <a:xfrm flipV="1">
            <a:off x="4369899" y="1674589"/>
            <a:ext cx="1332000" cy="2835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C825F19-C231-FED5-508F-A073B86B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98847" y="1342792"/>
            <a:ext cx="378305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5ABB1-28BD-F74C-6AC8-A8B1DF5E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645" y="1719350"/>
            <a:ext cx="378305" cy="360000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AF4BFFC2-E541-77AF-ED40-D7AB80CECC0E}"/>
              </a:ext>
            </a:extLst>
          </p:cNvPr>
          <p:cNvSpPr txBox="1"/>
          <p:nvPr/>
        </p:nvSpPr>
        <p:spPr>
          <a:xfrm>
            <a:off x="1021039" y="3283752"/>
            <a:ext cx="580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is </a:t>
            </a:r>
            <a:r>
              <a:rPr lang="en-GB" sz="2800" dirty="0">
                <a:solidFill>
                  <a:srgbClr val="0070C0"/>
                </a:solidFill>
              </a:rPr>
              <a:t>1 right angle </a:t>
            </a:r>
            <a:r>
              <a:rPr lang="en-GB" sz="2800" dirty="0"/>
              <a:t>in a quarter turn.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6EFCC-7774-4182-2B86-6B499E2187E7}"/>
              </a:ext>
            </a:extLst>
          </p:cNvPr>
          <p:cNvSpPr txBox="1"/>
          <p:nvPr/>
        </p:nvSpPr>
        <p:spPr>
          <a:xfrm>
            <a:off x="1021039" y="3873428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rgbClr val="0070C0"/>
                </a:solidFill>
              </a:rPr>
              <a:t>2 right angles </a:t>
            </a:r>
            <a:r>
              <a:rPr lang="en-GB" sz="2800" dirty="0"/>
              <a:t>in a half turn.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155CCE-9BA7-B391-2C6D-7A5DECA989D6}"/>
              </a:ext>
            </a:extLst>
          </p:cNvPr>
          <p:cNvCxnSpPr/>
          <p:nvPr/>
        </p:nvCxnSpPr>
        <p:spPr>
          <a:xfrm>
            <a:off x="4385883" y="1688766"/>
            <a:ext cx="19050" cy="13036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BB1A1FB-8D4D-36BF-C74B-4D3C6C9F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7205" y="1699300"/>
            <a:ext cx="378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C2F573-FED7-D6EC-F810-A57D1B2AA7A5}"/>
              </a:ext>
            </a:extLst>
          </p:cNvPr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8CED64E-23D9-05B9-21B7-AC7A6DD006AF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16BF47-0244-BF1D-BA74-27E8051D8153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797569-132D-222E-42D5-895A7251AC9D}"/>
              </a:ext>
            </a:extLst>
          </p:cNvPr>
          <p:cNvCxnSpPr/>
          <p:nvPr/>
        </p:nvCxnSpPr>
        <p:spPr>
          <a:xfrm flipV="1">
            <a:off x="4388949" y="380691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>
            <a:extLst>
              <a:ext uri="{FF2B5EF4-FFF2-40B4-BE49-F238E27FC236}">
                <a16:creationId xmlns:a16="http://schemas.microsoft.com/office/drawing/2014/main" id="{0652D605-8115-5FA8-BD01-4038022875C5}"/>
              </a:ext>
            </a:extLst>
          </p:cNvPr>
          <p:cNvSpPr txBox="1"/>
          <p:nvPr/>
        </p:nvSpPr>
        <p:spPr>
          <a:xfrm>
            <a:off x="1021039" y="4494959"/>
            <a:ext cx="706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rgbClr val="0070C0"/>
                </a:solidFill>
              </a:rPr>
              <a:t>3 right angles </a:t>
            </a:r>
            <a:r>
              <a:rPr lang="en-GB" sz="2800" dirty="0"/>
              <a:t>in a three-quarter turn.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B7CA6A7-595E-3E7E-9722-4B5EE8867A36}"/>
              </a:ext>
            </a:extLst>
          </p:cNvPr>
          <p:cNvSpPr txBox="1"/>
          <p:nvPr/>
        </p:nvSpPr>
        <p:spPr>
          <a:xfrm>
            <a:off x="1021039" y="5084635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rgbClr val="0070C0"/>
                </a:solidFill>
              </a:rPr>
              <a:t>4 right angles </a:t>
            </a:r>
            <a:r>
              <a:rPr lang="en-GB" sz="2800" dirty="0"/>
              <a:t>in a full turn.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D4970-E8BB-D565-A6CA-779C2CBC44B4}"/>
              </a:ext>
            </a:extLst>
          </p:cNvPr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69A5FF-0981-9A41-B7F9-9B8961AA0AAE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E008BF-6322-F9E3-EAFA-285E5AC996B1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D62398-EE61-6354-C491-CC8C3011D408}"/>
              </a:ext>
            </a:extLst>
          </p:cNvPr>
          <p:cNvCxnSpPr/>
          <p:nvPr/>
        </p:nvCxnSpPr>
        <p:spPr>
          <a:xfrm flipV="1">
            <a:off x="4369899" y="1693641"/>
            <a:ext cx="1332000" cy="2835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F4625CF-20A2-BEA4-D4AF-20F67FC3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91996" y="1352842"/>
            <a:ext cx="378305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5F1185-8EA1-4BB6-94A9-3D2DFB3A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645" y="1741045"/>
            <a:ext cx="378305" cy="36000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78997C5-C716-7477-021C-C027D9F03940}"/>
              </a:ext>
            </a:extLst>
          </p:cNvPr>
          <p:cNvSpPr txBox="1"/>
          <p:nvPr/>
        </p:nvSpPr>
        <p:spPr>
          <a:xfrm>
            <a:off x="1021039" y="3283752"/>
            <a:ext cx="580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is </a:t>
            </a:r>
            <a:r>
              <a:rPr lang="en-GB" sz="2800" dirty="0">
                <a:solidFill>
                  <a:srgbClr val="0070C0"/>
                </a:solidFill>
              </a:rPr>
              <a:t>1 right angle </a:t>
            </a:r>
            <a:r>
              <a:rPr lang="en-GB" sz="2800" dirty="0"/>
              <a:t>in a quarter turn.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5F378CB-6894-08AB-3E7C-270902A51C0F}"/>
              </a:ext>
            </a:extLst>
          </p:cNvPr>
          <p:cNvSpPr txBox="1"/>
          <p:nvPr/>
        </p:nvSpPr>
        <p:spPr>
          <a:xfrm>
            <a:off x="1021039" y="3873428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rgbClr val="0070C0"/>
                </a:solidFill>
              </a:rPr>
              <a:t>2 right angles </a:t>
            </a:r>
            <a:r>
              <a:rPr lang="en-GB" sz="2800" dirty="0"/>
              <a:t>in a half turn.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FDDDB2-961B-9F5C-1EFA-DA923CD2E917}"/>
              </a:ext>
            </a:extLst>
          </p:cNvPr>
          <p:cNvCxnSpPr/>
          <p:nvPr/>
        </p:nvCxnSpPr>
        <p:spPr>
          <a:xfrm>
            <a:off x="4388949" y="1741045"/>
            <a:ext cx="19050" cy="13036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7ABDD7E-D659-5025-97FE-992619C3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0745" y="1712844"/>
            <a:ext cx="378305" cy="36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CB4859-55A4-4142-AE25-67797B99511B}"/>
              </a:ext>
            </a:extLst>
          </p:cNvPr>
          <p:cNvCxnSpPr/>
          <p:nvPr/>
        </p:nvCxnSpPr>
        <p:spPr>
          <a:xfrm flipH="1">
            <a:off x="3075999" y="1712691"/>
            <a:ext cx="12939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E2629E2-221F-0BE3-FE63-C8EA47AF0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016744" y="1328617"/>
            <a:ext cx="378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C83CA4-BBC3-01AA-62FD-A7FEA7D67C05}"/>
              </a:ext>
            </a:extLst>
          </p:cNvPr>
          <p:cNvSpPr txBox="1"/>
          <p:nvPr/>
        </p:nvSpPr>
        <p:spPr>
          <a:xfrm>
            <a:off x="667512" y="334776"/>
            <a:ext cx="715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right angles do you see?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E1948A14-C846-0427-25A6-771052DE1E45}"/>
              </a:ext>
            </a:extLst>
          </p:cNvPr>
          <p:cNvSpPr/>
          <p:nvPr/>
        </p:nvSpPr>
        <p:spPr>
          <a:xfrm>
            <a:off x="2762250" y="1390650"/>
            <a:ext cx="3257550" cy="3124200"/>
          </a:xfrm>
          <a:prstGeom prst="plus">
            <a:avLst>
              <a:gd name="adj" fmla="val 343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B8888-A4C0-238D-C51F-61195338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528" y="1414918"/>
            <a:ext cx="302644" cy="28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24EAB-5447-5147-7285-3A3CDFB0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667425" y="4228786"/>
            <a:ext cx="302644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72F75-C84E-712C-4BE3-870B8FA4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19141" y="4240817"/>
            <a:ext cx="302644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EBF15-463B-B4EF-86FD-6843F3DF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45227" y="1392128"/>
            <a:ext cx="302644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44506-0615-6483-0C17-F2E3F330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468184"/>
            <a:ext cx="302644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49A58-5355-5304-9E45-8EDC7038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31800" y="3140763"/>
            <a:ext cx="302644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B6D096-7EB4-F086-7264-F6ED71E6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69572" y="3162439"/>
            <a:ext cx="302644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BBF66-B057-AFCB-E306-88E51063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13233" y="2475506"/>
            <a:ext cx="302644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9C0B9A-5E9F-08B3-B838-0B1F7325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40" y="3457761"/>
            <a:ext cx="302644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B78619-5422-8DDD-F116-B283B912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535302" y="2168283"/>
            <a:ext cx="302644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8B1A9D-718B-47DB-E1D8-6539F1B8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56271" y="2175489"/>
            <a:ext cx="302644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E65D76-15F4-A132-30A1-75C95239C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38946" y="3448767"/>
            <a:ext cx="302644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5C339C-4F05-3C44-D003-476C51EDFCAE}"/>
              </a:ext>
            </a:extLst>
          </p:cNvPr>
          <p:cNvSpPr txBox="1"/>
          <p:nvPr/>
        </p:nvSpPr>
        <p:spPr>
          <a:xfrm>
            <a:off x="667512" y="5017230"/>
            <a:ext cx="715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There are 12 right angles.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1B325-D37D-8B2B-6A35-EA1012A0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72" y="4801581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90F994-96C4-9673-473E-6FB916311D71}"/>
              </a:ext>
            </a:extLst>
          </p:cNvPr>
          <p:cNvSpPr txBox="1"/>
          <p:nvPr/>
        </p:nvSpPr>
        <p:spPr>
          <a:xfrm>
            <a:off x="5671318" y="49442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54197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53BE3-9CC3-40A0-9A9B-31240FE9BF6E}"/>
              </a:ext>
            </a:extLst>
          </p:cNvPr>
          <p:cNvSpPr txBox="1"/>
          <p:nvPr/>
        </p:nvSpPr>
        <p:spPr>
          <a:xfrm>
            <a:off x="1021976" y="2254624"/>
            <a:ext cx="726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winkl" panose="02000000000000000000" pitchFamily="2" charset="0"/>
              </a:rPr>
              <a:t>Complete as many questions as you can</a:t>
            </a:r>
          </a:p>
        </p:txBody>
      </p:sp>
    </p:spTree>
    <p:extLst>
      <p:ext uri="{BB962C8B-B14F-4D97-AF65-F5344CB8AC3E}">
        <p14:creationId xmlns:p14="http://schemas.microsoft.com/office/powerpoint/2010/main" val="238109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E2F75-2437-4661-A1EA-A09032FCF4CE}"/>
              </a:ext>
            </a:extLst>
          </p:cNvPr>
          <p:cNvSpPr txBox="1"/>
          <p:nvPr/>
        </p:nvSpPr>
        <p:spPr>
          <a:xfrm>
            <a:off x="103094" y="107576"/>
            <a:ext cx="893781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200" b="1" i="0" u="sng" dirty="0">
                <a:solidFill>
                  <a:srgbClr val="7030A0"/>
                </a:solidFill>
                <a:effectLst/>
                <a:latin typeface="Twinkl" panose="02000000000000000000" pitchFamily="2" charset="0"/>
              </a:rPr>
              <a:t>25/6/26</a:t>
            </a:r>
          </a:p>
          <a:p>
            <a:pPr algn="l" fontAlgn="base"/>
            <a:r>
              <a:rPr lang="en-GB" sz="3200" b="1" i="0" u="sng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QFL: Can I identify right angles?</a:t>
            </a:r>
          </a:p>
          <a:p>
            <a:pPr algn="l" fontAlgn="base"/>
            <a:r>
              <a:rPr lang="en-GB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Twinkl Cursive Looped" panose="02000000000000000000" pitchFamily="2" charset="0"/>
              </a:rPr>
              <a:t>Bronze: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I can spot a right angle.</a:t>
            </a:r>
          </a:p>
          <a:p>
            <a:pPr algn="l" fontAlgn="base"/>
            <a:r>
              <a:rPr lang="en-GB" sz="3200" b="1" i="0" dirty="0">
                <a:solidFill>
                  <a:schemeClr val="bg2">
                    <a:lumMod val="50000"/>
                  </a:schemeClr>
                </a:solidFill>
                <a:effectLst/>
                <a:latin typeface="Twinkl Cursive Looped" panose="02000000000000000000" pitchFamily="2" charset="0"/>
              </a:rPr>
              <a:t>Silver: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I can identify right angles in shapes and objects.</a:t>
            </a:r>
          </a:p>
          <a:p>
            <a:pPr algn="l" fontAlgn="base"/>
            <a:r>
              <a:rPr lang="en-GB" sz="3200" b="1" i="0" dirty="0">
                <a:solidFill>
                  <a:schemeClr val="accent4">
                    <a:lumMod val="75000"/>
                  </a:schemeClr>
                </a:solidFill>
                <a:effectLst/>
                <a:latin typeface="Twinkl Cursive Looped" panose="02000000000000000000" pitchFamily="2" charset="0"/>
              </a:rPr>
              <a:t>Gold: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I can explain how I know an angle is a right angle.</a:t>
            </a:r>
          </a:p>
          <a:p>
            <a:pPr algn="l" fontAlgn="base"/>
            <a:r>
              <a:rPr lang="en-GB" sz="3200" b="1" i="0" u="sng" dirty="0">
                <a:solidFill>
                  <a:srgbClr val="FFFF00"/>
                </a:solidFill>
                <a:effectLst/>
                <a:latin typeface="Twinkl Cursive Looped" panose="02000000000000000000" pitchFamily="2" charset="0"/>
              </a:rPr>
              <a:t>Star Words: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right angle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square corner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angle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vertex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shape</a:t>
            </a:r>
            <a:endParaRPr lang="en-GB" sz="2800" b="1" dirty="0">
              <a:solidFill>
                <a:srgbClr val="FFFF00"/>
              </a:solidFill>
              <a:effectLst/>
              <a:latin typeface="Twinkl "/>
            </a:endParaRPr>
          </a:p>
        </p:txBody>
      </p:sp>
    </p:spTree>
    <p:extLst>
      <p:ext uri="{BB962C8B-B14F-4D97-AF65-F5344CB8AC3E}">
        <p14:creationId xmlns:p14="http://schemas.microsoft.com/office/powerpoint/2010/main" val="120446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54698-2B77-4E85-9BAC-EAB2DD71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6" y="1343223"/>
            <a:ext cx="3123621" cy="4646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66218-7889-4147-8441-290FFA21F6D8}"/>
              </a:ext>
            </a:extLst>
          </p:cNvPr>
          <p:cNvSpPr txBox="1"/>
          <p:nvPr/>
        </p:nvSpPr>
        <p:spPr>
          <a:xfrm>
            <a:off x="265884" y="216820"/>
            <a:ext cx="1700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7030A0"/>
                </a:solidFill>
                <a:latin typeface="Twinkl Cursive Looped" panose="02000000000000000000" pitchFamily="2" charset="0"/>
                <a:cs typeface="Calibri" panose="020F0502020204030204" pitchFamily="34" charset="0"/>
              </a:rPr>
              <a:t>FB5:</a:t>
            </a:r>
          </a:p>
        </p:txBody>
      </p:sp>
      <p:pic>
        <p:nvPicPr>
          <p:cNvPr id="5" name="Online Media 32" title="5 Minute Timer">
            <a:hlinkClick r:id="" action="ppaction://media"/>
            <a:extLst>
              <a:ext uri="{FF2B5EF4-FFF2-40B4-BE49-F238E27FC236}">
                <a16:creationId xmlns:a16="http://schemas.microsoft.com/office/drawing/2014/main" id="{897C7388-80AA-42D9-9C36-828C297770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79822" y="5420412"/>
            <a:ext cx="1964615" cy="11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A9D62DB-06C8-BF72-9453-D93561487472}"/>
              </a:ext>
            </a:extLst>
          </p:cNvPr>
          <p:cNvCxnSpPr>
            <a:cxnSpLocks/>
          </p:cNvCxnSpPr>
          <p:nvPr/>
        </p:nvCxnSpPr>
        <p:spPr>
          <a:xfrm>
            <a:off x="4059588" y="4122328"/>
            <a:ext cx="1428806" cy="41332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A28920-F731-DF20-C739-53AB4C8C5ED4}"/>
              </a:ext>
            </a:extLst>
          </p:cNvPr>
          <p:cNvSpPr txBox="1"/>
          <p:nvPr/>
        </p:nvSpPr>
        <p:spPr>
          <a:xfrm>
            <a:off x="662066" y="3456328"/>
            <a:ext cx="3397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angle is a measure of the amount of turn between two lines.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B4F6159-C127-7012-6861-A8E148D85993}"/>
              </a:ext>
            </a:extLst>
          </p:cNvPr>
          <p:cNvSpPr/>
          <p:nvPr/>
        </p:nvSpPr>
        <p:spPr>
          <a:xfrm>
            <a:off x="4949646" y="4357671"/>
            <a:ext cx="797227" cy="798842"/>
          </a:xfrm>
          <a:prstGeom prst="arc">
            <a:avLst>
              <a:gd name="adj1" fmla="val 16200000"/>
              <a:gd name="adj2" fmla="val 2082817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F8B676-75DC-E5D9-F63B-53CBD7AD26E8}"/>
              </a:ext>
            </a:extLst>
          </p:cNvPr>
          <p:cNvGrpSpPr/>
          <p:nvPr/>
        </p:nvGrpSpPr>
        <p:grpSpPr>
          <a:xfrm>
            <a:off x="4010126" y="3586952"/>
            <a:ext cx="2664000" cy="2664000"/>
            <a:chOff x="6276618" y="1670761"/>
            <a:chExt cx="2664000" cy="2664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8D18EC-796B-B083-BE24-53F8CB0BEF8F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CB22C3-B720-E7CE-9DD0-06F2D878BEA9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8C63E8-09E2-B284-CB52-C3C958E273D2}"/>
              </a:ext>
            </a:extLst>
          </p:cNvPr>
          <p:cNvCxnSpPr/>
          <p:nvPr/>
        </p:nvCxnSpPr>
        <p:spPr>
          <a:xfrm flipV="1">
            <a:off x="5342143" y="3586952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10AB9-6779-EF64-5659-7EEABE88D7D5}"/>
              </a:ext>
            </a:extLst>
          </p:cNvPr>
          <p:cNvSpPr txBox="1"/>
          <p:nvPr/>
        </p:nvSpPr>
        <p:spPr>
          <a:xfrm>
            <a:off x="662066" y="496389"/>
            <a:ext cx="7027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an angle?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see angles where 2 straight lines meet at a point.</a:t>
            </a:r>
          </a:p>
        </p:txBody>
      </p:sp>
    </p:spTree>
    <p:extLst>
      <p:ext uri="{BB962C8B-B14F-4D97-AF65-F5344CB8AC3E}">
        <p14:creationId xmlns:p14="http://schemas.microsoft.com/office/powerpoint/2010/main" val="4531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F7A5CD-AA60-0C1C-B36B-40CC1FD6063F}"/>
              </a:ext>
            </a:extLst>
          </p:cNvPr>
          <p:cNvGrpSpPr/>
          <p:nvPr/>
        </p:nvGrpSpPr>
        <p:grpSpPr>
          <a:xfrm rot="20424319">
            <a:off x="3377489" y="4384124"/>
            <a:ext cx="728644" cy="355098"/>
            <a:chOff x="4049401" y="3071219"/>
            <a:chExt cx="728644" cy="3550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7AF4FD-9715-99EA-00AD-35B38EFF5C7B}"/>
                </a:ext>
              </a:extLst>
            </p:cNvPr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33ABF72-4496-43BB-2435-1E6D903B93E0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E409E09-86C2-FED3-8DE5-E48B8A91843F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549888-52B5-5456-E4B1-1D771E2A3AE3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072022F-D63F-7CE1-B13C-310F9934DE42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E3DBB80-84A4-A576-0EB8-336D08AB3A0A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853389-98C0-FC11-98BB-ED56E4C67A74}"/>
              </a:ext>
            </a:extLst>
          </p:cNvPr>
          <p:cNvGrpSpPr/>
          <p:nvPr/>
        </p:nvGrpSpPr>
        <p:grpSpPr>
          <a:xfrm>
            <a:off x="5304375" y="1894525"/>
            <a:ext cx="728644" cy="355098"/>
            <a:chOff x="4049401" y="3071219"/>
            <a:chExt cx="728644" cy="3550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E7A91C0-EA37-3A31-67C0-D9DD734C1B22}"/>
                </a:ext>
              </a:extLst>
            </p:cNvPr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6307FF3-50B4-0D03-59F9-71DC929651EA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9373D52-4AAF-4156-CC3E-DB98303D4CFE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1E1DAD-EE5D-AF04-71DD-8F6E02E80699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73D9BA9-BA2C-B534-9D3E-2A9B76AEE1EB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752A6-9359-F28F-4006-C518AF0A1E5C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090916-7B1E-351F-F8DA-717CD59AC1A5}"/>
              </a:ext>
            </a:extLst>
          </p:cNvPr>
          <p:cNvGrpSpPr/>
          <p:nvPr/>
        </p:nvGrpSpPr>
        <p:grpSpPr>
          <a:xfrm rot="5400000">
            <a:off x="1679962" y="2537548"/>
            <a:ext cx="728644" cy="355098"/>
            <a:chOff x="4049401" y="3071219"/>
            <a:chExt cx="728644" cy="3550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982627-62D7-1E0B-A386-5267D18C426D}"/>
                </a:ext>
              </a:extLst>
            </p:cNvPr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24B5BF9-3C05-0611-6480-A6038F07F455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2BE6C6-308B-460F-0C36-930960215541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2BBB53-344E-5A25-A10E-0538FD1C607E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75079D7-A4FE-0B26-AEDC-AD0E623297B5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498E9C0-562C-99CE-C033-378D5365D793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0C7144-990F-6423-3E2C-B0D617D44D2F}"/>
              </a:ext>
            </a:extLst>
          </p:cNvPr>
          <p:cNvCxnSpPr>
            <a:cxnSpLocks/>
          </p:cNvCxnSpPr>
          <p:nvPr/>
        </p:nvCxnSpPr>
        <p:spPr>
          <a:xfrm>
            <a:off x="4438411" y="1452999"/>
            <a:ext cx="1428806" cy="61907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B83FFF-1CF5-314F-44AA-B365F99EDC38}"/>
              </a:ext>
            </a:extLst>
          </p:cNvPr>
          <p:cNvSpPr txBox="1"/>
          <p:nvPr/>
        </p:nvSpPr>
        <p:spPr>
          <a:xfrm>
            <a:off x="1040889" y="786999"/>
            <a:ext cx="3397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quarter turn is called a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angle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7B3FBE6-44C0-B86F-5637-9B185254206F}"/>
              </a:ext>
            </a:extLst>
          </p:cNvPr>
          <p:cNvSpPr/>
          <p:nvPr/>
        </p:nvSpPr>
        <p:spPr>
          <a:xfrm>
            <a:off x="5373192" y="1704638"/>
            <a:ext cx="797227" cy="798842"/>
          </a:xfrm>
          <a:prstGeom prst="arc">
            <a:avLst>
              <a:gd name="adj1" fmla="val 15721913"/>
              <a:gd name="adj2" fmla="val 1155001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EC223F-DFAD-505E-0850-030CF490F97E}"/>
              </a:ext>
            </a:extLst>
          </p:cNvPr>
          <p:cNvGrpSpPr/>
          <p:nvPr/>
        </p:nvGrpSpPr>
        <p:grpSpPr>
          <a:xfrm>
            <a:off x="4388949" y="917623"/>
            <a:ext cx="2664000" cy="2664000"/>
            <a:chOff x="6276618" y="1670761"/>
            <a:chExt cx="2664000" cy="266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7ADEC97-F7E1-412B-9464-6F27F8BBFA54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C6C3D8-8A90-D339-36E9-A9D7A85D650B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16FC65-4836-AD88-DC17-E1AC15090820}"/>
              </a:ext>
            </a:extLst>
          </p:cNvPr>
          <p:cNvCxnSpPr/>
          <p:nvPr/>
        </p:nvCxnSpPr>
        <p:spPr>
          <a:xfrm flipV="1">
            <a:off x="5720949" y="917623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1D1F69-47AF-C485-4023-EC4F3FA1299A}"/>
              </a:ext>
            </a:extLst>
          </p:cNvPr>
          <p:cNvGrpSpPr/>
          <p:nvPr/>
        </p:nvGrpSpPr>
        <p:grpSpPr>
          <a:xfrm rot="5400000">
            <a:off x="534735" y="1396159"/>
            <a:ext cx="2664000" cy="2664000"/>
            <a:chOff x="6276618" y="1670761"/>
            <a:chExt cx="2664000" cy="2664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669482C-3036-1BEE-28EE-A12564D9C3FE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E37970-D21B-15A9-5185-F145334AD9C6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C0BB67-DFAD-7179-1AF8-6E5BDFE2EE5D}"/>
              </a:ext>
            </a:extLst>
          </p:cNvPr>
          <p:cNvCxnSpPr/>
          <p:nvPr/>
        </p:nvCxnSpPr>
        <p:spPr>
          <a:xfrm rot="5400000" flipV="1">
            <a:off x="2532735" y="2062160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4ADB3C-D004-AA6D-92BC-CE26A78479E9}"/>
              </a:ext>
            </a:extLst>
          </p:cNvPr>
          <p:cNvGrpSpPr/>
          <p:nvPr/>
        </p:nvGrpSpPr>
        <p:grpSpPr>
          <a:xfrm rot="9768338">
            <a:off x="6191853" y="3893780"/>
            <a:ext cx="728644" cy="355098"/>
            <a:chOff x="4049401" y="3071219"/>
            <a:chExt cx="728644" cy="3550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782A75E-AFE3-D972-24DA-E1A037642567}"/>
                </a:ext>
              </a:extLst>
            </p:cNvPr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038A60D-42E8-26FD-199C-5ADDDBF54E2A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3260549-A12B-99A1-2C9D-F8DABFE29A7B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19F27F-7E6E-BA5C-E963-E2C661D74033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07C9C9A-4D3E-86EF-7C3E-0EB4AF8052FF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723F6CF-2B7E-785E-F368-1618AAB43FAF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BBB9C1-37E2-C8A7-63A3-B5AFCD6F3D4D}"/>
              </a:ext>
            </a:extLst>
          </p:cNvPr>
          <p:cNvGrpSpPr/>
          <p:nvPr/>
        </p:nvGrpSpPr>
        <p:grpSpPr>
          <a:xfrm rot="9768338">
            <a:off x="5129989" y="2583851"/>
            <a:ext cx="2664000" cy="2664000"/>
            <a:chOff x="6276618" y="1670761"/>
            <a:chExt cx="2664000" cy="2664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8145E09-E047-A6CC-4CE6-AFEE3340B39B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A50988-4756-C874-1BCF-8CF301F033E9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99EB07-6E86-D645-89B4-2E9F46A2BA41}"/>
              </a:ext>
            </a:extLst>
          </p:cNvPr>
          <p:cNvCxnSpPr/>
          <p:nvPr/>
        </p:nvCxnSpPr>
        <p:spPr>
          <a:xfrm rot="9768338" flipV="1">
            <a:off x="6658870" y="3906313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15E7CA-DF5D-BE61-A27B-B423F9B9441A}"/>
              </a:ext>
            </a:extLst>
          </p:cNvPr>
          <p:cNvGrpSpPr/>
          <p:nvPr/>
        </p:nvGrpSpPr>
        <p:grpSpPr>
          <a:xfrm rot="15024319">
            <a:off x="2486859" y="3394158"/>
            <a:ext cx="2664000" cy="2664000"/>
            <a:chOff x="6276618" y="1670761"/>
            <a:chExt cx="2664000" cy="2664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D09B3FD-928B-155B-0793-BE51211478E0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C2F0F4-4ED9-06B5-F8A7-7DA920AE3429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7F70F0-83E3-CD80-F877-E34C9018689F}"/>
              </a:ext>
            </a:extLst>
          </p:cNvPr>
          <p:cNvCxnSpPr/>
          <p:nvPr/>
        </p:nvCxnSpPr>
        <p:spPr>
          <a:xfrm rot="15024319" flipV="1">
            <a:off x="3200230" y="4285269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56F4EBE-13F6-2EDF-AF1E-F9B97EB8AF6F}"/>
              </a:ext>
            </a:extLst>
          </p:cNvPr>
          <p:cNvSpPr/>
          <p:nvPr/>
        </p:nvSpPr>
        <p:spPr>
          <a:xfrm>
            <a:off x="5720948" y="1572233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7D083C-4BF4-85EF-F507-7F03B2537F7A}"/>
              </a:ext>
            </a:extLst>
          </p:cNvPr>
          <p:cNvSpPr txBox="1"/>
          <p:nvPr/>
        </p:nvSpPr>
        <p:spPr>
          <a:xfrm>
            <a:off x="3287502" y="2411480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dirty="0">
                <a:solidFill>
                  <a:srgbClr val="000000"/>
                </a:solidFill>
                <a:effectLst/>
              </a:rPr>
              <a:t>Where can you see right angles in the classroom at school?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46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1FE6F3FF-BDA2-E30E-BDEF-1DFA88ED9C7F}"/>
              </a:ext>
            </a:extLst>
          </p:cNvPr>
          <p:cNvSpPr/>
          <p:nvPr/>
        </p:nvSpPr>
        <p:spPr>
          <a:xfrm>
            <a:off x="1302440" y="2815326"/>
            <a:ext cx="593530" cy="650702"/>
          </a:xfrm>
          <a:prstGeom prst="arc">
            <a:avLst>
              <a:gd name="adj1" fmla="val 16775713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BBBBF-492E-C95E-187F-B8CE1CC0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6171" y="4447791"/>
            <a:ext cx="302644" cy="28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9AE876-2E7E-3CB8-82C7-BF80619A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366541" y="4178184"/>
            <a:ext cx="302644" cy="28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CDFE3-1590-CDFE-A8DD-A6FBE08B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26652" y="4198042"/>
            <a:ext cx="302644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2E99C-E13C-3787-64E3-9CF941FA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00" y="4455113"/>
            <a:ext cx="302644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7E46B-DCE1-0C23-4CBD-0D2C3D9D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32" y="1030890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807DE-5068-3B13-6D81-637B553CED77}"/>
              </a:ext>
            </a:extLst>
          </p:cNvPr>
          <p:cNvSpPr txBox="1"/>
          <p:nvPr/>
        </p:nvSpPr>
        <p:spPr>
          <a:xfrm>
            <a:off x="5630376" y="117357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E4BC9-3618-AC70-B810-4A0B684F197D}"/>
              </a:ext>
            </a:extLst>
          </p:cNvPr>
          <p:cNvSpPr txBox="1"/>
          <p:nvPr/>
        </p:nvSpPr>
        <p:spPr>
          <a:xfrm>
            <a:off x="667512" y="334776"/>
            <a:ext cx="715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pairs of lines make right angles?</a:t>
            </a:r>
          </a:p>
          <a:p>
            <a:r>
              <a:rPr lang="en-GB" sz="2800" dirty="0"/>
              <a:t>Which </a:t>
            </a:r>
            <a:r>
              <a:rPr lang="en-GB" sz="2800" b="1" dirty="0"/>
              <a:t>do not </a:t>
            </a:r>
            <a:r>
              <a:rPr lang="en-GB" sz="2800" dirty="0"/>
              <a:t>make right angles?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28FB39-45F5-CEDD-6D12-074D853A1F56}"/>
              </a:ext>
            </a:extLst>
          </p:cNvPr>
          <p:cNvGrpSpPr/>
          <p:nvPr/>
        </p:nvGrpSpPr>
        <p:grpSpPr>
          <a:xfrm>
            <a:off x="1411006" y="2235618"/>
            <a:ext cx="1136330" cy="874970"/>
            <a:chOff x="1560683" y="2755878"/>
            <a:chExt cx="1199573" cy="13882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DA51B3-9B4D-5489-B825-FE766928139A}"/>
                </a:ext>
              </a:extLst>
            </p:cNvPr>
            <p:cNvCxnSpPr/>
            <p:nvPr/>
          </p:nvCxnSpPr>
          <p:spPr>
            <a:xfrm flipH="1">
              <a:off x="1560683" y="2755878"/>
              <a:ext cx="798222" cy="1388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16F187-A082-331A-0BB7-DAE29B94224E}"/>
                </a:ext>
              </a:extLst>
            </p:cNvPr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5322DF-26C5-0717-FB4C-5448578A212A}"/>
              </a:ext>
            </a:extLst>
          </p:cNvPr>
          <p:cNvGrpSpPr/>
          <p:nvPr/>
        </p:nvGrpSpPr>
        <p:grpSpPr>
          <a:xfrm rot="8771780">
            <a:off x="3793346" y="2369619"/>
            <a:ext cx="1199573" cy="1301040"/>
            <a:chOff x="1560683" y="2079844"/>
            <a:chExt cx="1199573" cy="206432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C4908E-4DE8-6E02-1345-F52A152C6645}"/>
                </a:ext>
              </a:extLst>
            </p:cNvPr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7DDE20-D922-60E0-88E4-30B6A36DA8EF}"/>
                </a:ext>
              </a:extLst>
            </p:cNvPr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2919B2-4B41-28E6-4B6F-477519B31E27}"/>
              </a:ext>
            </a:extLst>
          </p:cNvPr>
          <p:cNvGrpSpPr/>
          <p:nvPr/>
        </p:nvGrpSpPr>
        <p:grpSpPr>
          <a:xfrm rot="19747931">
            <a:off x="6288045" y="1930439"/>
            <a:ext cx="1219741" cy="1301040"/>
            <a:chOff x="1560683" y="2079844"/>
            <a:chExt cx="1219741" cy="206432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33C4AF-8946-651A-C8CA-791C4CF4B8B3}"/>
                </a:ext>
              </a:extLst>
            </p:cNvPr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8BA9D8F-7FAD-B63E-B513-8A1A34BE2F32}"/>
                </a:ext>
              </a:extLst>
            </p:cNvPr>
            <p:cNvCxnSpPr/>
            <p:nvPr/>
          </p:nvCxnSpPr>
          <p:spPr>
            <a:xfrm flipH="1">
              <a:off x="1580852" y="3058471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D14057-1519-20B3-E200-9F20929243DD}"/>
              </a:ext>
            </a:extLst>
          </p:cNvPr>
          <p:cNvGrpSpPr/>
          <p:nvPr/>
        </p:nvGrpSpPr>
        <p:grpSpPr>
          <a:xfrm rot="6794926">
            <a:off x="6516982" y="4218407"/>
            <a:ext cx="1136330" cy="874970"/>
            <a:chOff x="1560683" y="2755878"/>
            <a:chExt cx="1199573" cy="13882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9EF30A-DE06-4A9E-0819-6EB1AB1BCE88}"/>
                </a:ext>
              </a:extLst>
            </p:cNvPr>
            <p:cNvCxnSpPr/>
            <p:nvPr/>
          </p:nvCxnSpPr>
          <p:spPr>
            <a:xfrm flipH="1">
              <a:off x="1560683" y="2755878"/>
              <a:ext cx="798222" cy="1388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BC64A3-D8AA-F1E8-B26B-445646E89B6B}"/>
                </a:ext>
              </a:extLst>
            </p:cNvPr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3069AA-3145-E869-3432-C84FCCECE2F2}"/>
              </a:ext>
            </a:extLst>
          </p:cNvPr>
          <p:cNvGrpSpPr/>
          <p:nvPr/>
        </p:nvGrpSpPr>
        <p:grpSpPr>
          <a:xfrm>
            <a:off x="1211029" y="4178184"/>
            <a:ext cx="1904473" cy="724516"/>
            <a:chOff x="749789" y="2977931"/>
            <a:chExt cx="2010467" cy="114957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4E469F-D7C5-2BD8-5103-20F9853ADFA1}"/>
                </a:ext>
              </a:extLst>
            </p:cNvPr>
            <p:cNvCxnSpPr/>
            <p:nvPr/>
          </p:nvCxnSpPr>
          <p:spPr>
            <a:xfrm>
              <a:off x="749789" y="2977931"/>
              <a:ext cx="838475" cy="1149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8AA72E-73BC-69F0-D22D-D2A02396CCD3}"/>
                </a:ext>
              </a:extLst>
            </p:cNvPr>
            <p:cNvCxnSpPr/>
            <p:nvPr/>
          </p:nvCxnSpPr>
          <p:spPr>
            <a:xfrm flipH="1">
              <a:off x="1560684" y="4106775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DDF6C2-2102-B42F-5A7C-972420073E00}"/>
              </a:ext>
            </a:extLst>
          </p:cNvPr>
          <p:cNvGrpSpPr/>
          <p:nvPr/>
        </p:nvGrpSpPr>
        <p:grpSpPr>
          <a:xfrm>
            <a:off x="4017215" y="3802273"/>
            <a:ext cx="1199572" cy="1301040"/>
            <a:chOff x="933492" y="2079844"/>
            <a:chExt cx="1199572" cy="206432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3190F8-BE34-4FC1-9F91-1306D7F59796}"/>
                </a:ext>
              </a:extLst>
            </p:cNvPr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CA6449-1779-90A2-2DFF-AEDBFA2C1CDA}"/>
                </a:ext>
              </a:extLst>
            </p:cNvPr>
            <p:cNvCxnSpPr/>
            <p:nvPr/>
          </p:nvCxnSpPr>
          <p:spPr>
            <a:xfrm flipH="1">
              <a:off x="933492" y="3111041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DAD1723-2E69-ED2F-E53F-0C0D426B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12575">
            <a:off x="4304009" y="2214230"/>
            <a:ext cx="343348" cy="3267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50420C-CEC9-BFBD-E8C9-60CBF06F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81484">
            <a:off x="6271135" y="2480528"/>
            <a:ext cx="343348" cy="326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741FE0B-A4FD-0967-B521-33978123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72562">
            <a:off x="6423534" y="2747665"/>
            <a:ext cx="343348" cy="32673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4C7A60-A950-1CF8-A825-322E315D6199}"/>
              </a:ext>
            </a:extLst>
          </p:cNvPr>
          <p:cNvCxnSpPr/>
          <p:nvPr/>
        </p:nvCxnSpPr>
        <p:spPr>
          <a:xfrm flipV="1">
            <a:off x="1421230" y="1777935"/>
            <a:ext cx="0" cy="13221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CFCBC5-6B62-FF62-1471-63497C4F84AD}"/>
              </a:ext>
            </a:extLst>
          </p:cNvPr>
          <p:cNvCxnSpPr/>
          <p:nvPr/>
        </p:nvCxnSpPr>
        <p:spPr>
          <a:xfrm flipV="1">
            <a:off x="1997343" y="3580553"/>
            <a:ext cx="0" cy="13221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8B446279-7363-E092-E4A7-8D8CED1D5568}"/>
              </a:ext>
            </a:extLst>
          </p:cNvPr>
          <p:cNvSpPr/>
          <p:nvPr/>
        </p:nvSpPr>
        <p:spPr>
          <a:xfrm rot="1312677">
            <a:off x="1766109" y="4466878"/>
            <a:ext cx="593530" cy="650702"/>
          </a:xfrm>
          <a:prstGeom prst="arc">
            <a:avLst>
              <a:gd name="adj1" fmla="val 10412073"/>
              <a:gd name="adj2" fmla="val 2135691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C44794-07A3-A436-9ED9-09774AAB1401}"/>
              </a:ext>
            </a:extLst>
          </p:cNvPr>
          <p:cNvCxnSpPr/>
          <p:nvPr/>
        </p:nvCxnSpPr>
        <p:spPr>
          <a:xfrm>
            <a:off x="6917107" y="3942617"/>
            <a:ext cx="1105629" cy="4978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34E3D9EA-A08E-67B3-0229-6EE3030B9F4E}"/>
              </a:ext>
            </a:extLst>
          </p:cNvPr>
          <p:cNvSpPr/>
          <p:nvPr/>
        </p:nvSpPr>
        <p:spPr>
          <a:xfrm rot="8225115">
            <a:off x="6640490" y="3764612"/>
            <a:ext cx="593530" cy="650702"/>
          </a:xfrm>
          <a:prstGeom prst="arc">
            <a:avLst>
              <a:gd name="adj1" fmla="val 16775713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0DCEFC-FB04-3D17-616B-389BFA53168B}"/>
              </a:ext>
            </a:extLst>
          </p:cNvPr>
          <p:cNvSpPr/>
          <p:nvPr/>
        </p:nvSpPr>
        <p:spPr>
          <a:xfrm rot="19544135">
            <a:off x="5186047" y="522653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CE9366-62DA-0BF8-3D40-0EC8C2AA30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5588864" y="5118985"/>
            <a:ext cx="1245661" cy="95926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2DB62A9-0ADB-7A5B-61EA-DEEBE02F44CF}"/>
              </a:ext>
            </a:extLst>
          </p:cNvPr>
          <p:cNvSpPr/>
          <p:nvPr/>
        </p:nvSpPr>
        <p:spPr>
          <a:xfrm rot="19544135">
            <a:off x="4123194" y="2298906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52604E-6CE3-A4A9-EC3B-C088BA8BFA96}"/>
              </a:ext>
            </a:extLst>
          </p:cNvPr>
          <p:cNvSpPr/>
          <p:nvPr/>
        </p:nvSpPr>
        <p:spPr>
          <a:xfrm rot="19761874">
            <a:off x="6157168" y="206028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BB1B0C-733D-9248-2847-E113B79689E5}"/>
              </a:ext>
            </a:extLst>
          </p:cNvPr>
          <p:cNvSpPr/>
          <p:nvPr/>
        </p:nvSpPr>
        <p:spPr>
          <a:xfrm rot="19761874">
            <a:off x="6506412" y="2649506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0B2226-3F07-3688-3750-6E66124DAF0C}"/>
              </a:ext>
            </a:extLst>
          </p:cNvPr>
          <p:cNvSpPr/>
          <p:nvPr/>
        </p:nvSpPr>
        <p:spPr>
          <a:xfrm>
            <a:off x="3982438" y="4464864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F04502-13DD-3D5C-3304-8848A411D200}"/>
              </a:ext>
            </a:extLst>
          </p:cNvPr>
          <p:cNvSpPr/>
          <p:nvPr/>
        </p:nvSpPr>
        <p:spPr>
          <a:xfrm>
            <a:off x="3982438" y="377319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17AD88-41F2-A841-21CA-33EC692EA64E}"/>
              </a:ext>
            </a:extLst>
          </p:cNvPr>
          <p:cNvSpPr/>
          <p:nvPr/>
        </p:nvSpPr>
        <p:spPr>
          <a:xfrm>
            <a:off x="4665698" y="3780601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EAE073-433F-F64A-9222-B3692A66B5D1}"/>
              </a:ext>
            </a:extLst>
          </p:cNvPr>
          <p:cNvSpPr/>
          <p:nvPr/>
        </p:nvSpPr>
        <p:spPr>
          <a:xfrm>
            <a:off x="4650646" y="4474389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1808B2-B306-71D8-31AD-CC898D80D207}"/>
              </a:ext>
            </a:extLst>
          </p:cNvPr>
          <p:cNvSpPr/>
          <p:nvPr/>
        </p:nvSpPr>
        <p:spPr>
          <a:xfrm>
            <a:off x="1433104" y="241046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F2BEAF-3E24-4AE5-F133-49D9C5EACC2E}"/>
              </a:ext>
            </a:extLst>
          </p:cNvPr>
          <p:cNvSpPr/>
          <p:nvPr/>
        </p:nvSpPr>
        <p:spPr>
          <a:xfrm>
            <a:off x="1994058" y="421892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8FAD11-C82A-B542-6BF4-31673DE42366}"/>
              </a:ext>
            </a:extLst>
          </p:cNvPr>
          <p:cNvSpPr/>
          <p:nvPr/>
        </p:nvSpPr>
        <p:spPr>
          <a:xfrm rot="1459163">
            <a:off x="6762493" y="407806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-shape 18">
            <a:extLst>
              <a:ext uri="{FF2B5EF4-FFF2-40B4-BE49-F238E27FC236}">
                <a16:creationId xmlns:a16="http://schemas.microsoft.com/office/drawing/2014/main" id="{3DEB21C5-55E2-26A9-6F34-86DA3262ACC5}"/>
              </a:ext>
            </a:extLst>
          </p:cNvPr>
          <p:cNvSpPr/>
          <p:nvPr/>
        </p:nvSpPr>
        <p:spPr>
          <a:xfrm rot="2125914" flipH="1">
            <a:off x="4050943" y="1491392"/>
            <a:ext cx="299395" cy="561243"/>
          </a:xfrm>
          <a:prstGeom prst="corner">
            <a:avLst>
              <a:gd name="adj1" fmla="val 39486"/>
              <a:gd name="adj2" fmla="val 366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-shape 18">
            <a:extLst>
              <a:ext uri="{FF2B5EF4-FFF2-40B4-BE49-F238E27FC236}">
                <a16:creationId xmlns:a16="http://schemas.microsoft.com/office/drawing/2014/main" id="{D5E5273C-8F00-FA1D-600B-E77AA1B1E631}"/>
              </a:ext>
            </a:extLst>
          </p:cNvPr>
          <p:cNvSpPr/>
          <p:nvPr/>
        </p:nvSpPr>
        <p:spPr>
          <a:xfrm rot="2125914" flipH="1">
            <a:off x="7561679" y="2370297"/>
            <a:ext cx="299395" cy="561243"/>
          </a:xfrm>
          <a:prstGeom prst="corner">
            <a:avLst>
              <a:gd name="adj1" fmla="val 39486"/>
              <a:gd name="adj2" fmla="val 366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-shape 18">
            <a:extLst>
              <a:ext uri="{FF2B5EF4-FFF2-40B4-BE49-F238E27FC236}">
                <a16:creationId xmlns:a16="http://schemas.microsoft.com/office/drawing/2014/main" id="{A8AEFCF2-9BD0-375F-42B2-65A5287DDBCB}"/>
              </a:ext>
            </a:extLst>
          </p:cNvPr>
          <p:cNvSpPr/>
          <p:nvPr/>
        </p:nvSpPr>
        <p:spPr>
          <a:xfrm rot="2125914" flipH="1">
            <a:off x="4072563" y="5104625"/>
            <a:ext cx="299395" cy="561243"/>
          </a:xfrm>
          <a:prstGeom prst="corner">
            <a:avLst>
              <a:gd name="adj1" fmla="val 39486"/>
              <a:gd name="adj2" fmla="val 366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ross 50">
            <a:extLst>
              <a:ext uri="{FF2B5EF4-FFF2-40B4-BE49-F238E27FC236}">
                <a16:creationId xmlns:a16="http://schemas.microsoft.com/office/drawing/2014/main" id="{15FBC277-1F8F-5545-928B-F4692202E09B}"/>
              </a:ext>
            </a:extLst>
          </p:cNvPr>
          <p:cNvSpPr/>
          <p:nvPr/>
        </p:nvSpPr>
        <p:spPr>
          <a:xfrm rot="2689915">
            <a:off x="1576123" y="5001776"/>
            <a:ext cx="582622" cy="573542"/>
          </a:xfrm>
          <a:prstGeom prst="plus">
            <a:avLst>
              <a:gd name="adj" fmla="val 408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Cross 51">
            <a:extLst>
              <a:ext uri="{FF2B5EF4-FFF2-40B4-BE49-F238E27FC236}">
                <a16:creationId xmlns:a16="http://schemas.microsoft.com/office/drawing/2014/main" id="{2D116DE8-8F48-E2BF-CC91-5AC8E133CDB7}"/>
              </a:ext>
            </a:extLst>
          </p:cNvPr>
          <p:cNvSpPr/>
          <p:nvPr/>
        </p:nvSpPr>
        <p:spPr>
          <a:xfrm rot="2689915">
            <a:off x="640286" y="2607087"/>
            <a:ext cx="582622" cy="573542"/>
          </a:xfrm>
          <a:prstGeom prst="plus">
            <a:avLst>
              <a:gd name="adj" fmla="val 408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ross 52">
            <a:extLst>
              <a:ext uri="{FF2B5EF4-FFF2-40B4-BE49-F238E27FC236}">
                <a16:creationId xmlns:a16="http://schemas.microsoft.com/office/drawing/2014/main" id="{096E5F8E-0DF3-D757-F195-4CA7F7111E69}"/>
              </a:ext>
            </a:extLst>
          </p:cNvPr>
          <p:cNvSpPr/>
          <p:nvPr/>
        </p:nvSpPr>
        <p:spPr>
          <a:xfrm rot="2689915">
            <a:off x="7374493" y="3532758"/>
            <a:ext cx="582622" cy="573542"/>
          </a:xfrm>
          <a:prstGeom prst="plus">
            <a:avLst>
              <a:gd name="adj" fmla="val 408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33" grpId="0" animBg="1"/>
      <p:bldP spid="35" grpId="0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781AB-9730-2CA5-2B48-503C4C54BEDE}"/>
              </a:ext>
            </a:extLst>
          </p:cNvPr>
          <p:cNvSpPr txBox="1"/>
          <p:nvPr/>
        </p:nvSpPr>
        <p:spPr>
          <a:xfrm>
            <a:off x="667512" y="334776"/>
            <a:ext cx="715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shapes have right angles?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A367167-1DC2-26BD-1124-FC43D2235B13}"/>
              </a:ext>
            </a:extLst>
          </p:cNvPr>
          <p:cNvSpPr/>
          <p:nvPr/>
        </p:nvSpPr>
        <p:spPr>
          <a:xfrm>
            <a:off x="1531412" y="1394985"/>
            <a:ext cx="1685109" cy="1685109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9B781-1ECA-3DCF-BFA9-806C222F967C}"/>
              </a:ext>
            </a:extLst>
          </p:cNvPr>
          <p:cNvSpPr/>
          <p:nvPr/>
        </p:nvSpPr>
        <p:spPr>
          <a:xfrm rot="19819042">
            <a:off x="1682582" y="4180389"/>
            <a:ext cx="1134578" cy="11345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548DE-08F5-725A-118E-8DFB3D640A86}"/>
              </a:ext>
            </a:extLst>
          </p:cNvPr>
          <p:cNvSpPr/>
          <p:nvPr/>
        </p:nvSpPr>
        <p:spPr>
          <a:xfrm>
            <a:off x="4430268" y="1394985"/>
            <a:ext cx="3033630" cy="1408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ADE9D7C-B0F1-4AA9-A8A8-8559E3E79E5D}"/>
              </a:ext>
            </a:extLst>
          </p:cNvPr>
          <p:cNvSpPr/>
          <p:nvPr/>
        </p:nvSpPr>
        <p:spPr>
          <a:xfrm rot="1288919">
            <a:off x="4033258" y="3570461"/>
            <a:ext cx="1870000" cy="168889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418B6-DEDD-E928-E72E-49501F36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17574" y="2821782"/>
            <a:ext cx="302644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373B1-30F8-2836-6694-11CD459E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214" y="1398550"/>
            <a:ext cx="302644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8F5CB-1933-3ECC-8D25-8708B8CBA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76229" y="2515883"/>
            <a:ext cx="302644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3C493-3335-565A-D2E1-53C3751D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29892" y="2508560"/>
            <a:ext cx="302644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1DF0D-EFF8-2CFB-C0FC-F31C99BD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75521" y="1405872"/>
            <a:ext cx="302644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C3741D-740D-2C37-CBF7-FF328B81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59864">
            <a:off x="1495314" y="4485338"/>
            <a:ext cx="226983" cy="21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015CB-60DC-240A-EF8A-DBB332C91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59864">
            <a:off x="2768188" y="4804168"/>
            <a:ext cx="226983" cy="21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4A928F-D38D-E661-89DC-3D13D006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59864">
            <a:off x="1978420" y="5279625"/>
            <a:ext cx="226983" cy="21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712884-7478-462C-925D-C6419270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59864">
            <a:off x="2296161" y="3995426"/>
            <a:ext cx="226983" cy="21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D1235C-D279-7604-3F5C-28211633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212" y="3144028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840C02-D363-C3AA-E53E-75556501BF24}"/>
              </a:ext>
            </a:extLst>
          </p:cNvPr>
          <p:cNvSpPr txBox="1"/>
          <p:nvPr/>
        </p:nvSpPr>
        <p:spPr>
          <a:xfrm>
            <a:off x="5657056" y="32867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C35045-3F0A-A471-A1A8-CD8B13A3DFF1}"/>
              </a:ext>
            </a:extLst>
          </p:cNvPr>
          <p:cNvSpPr/>
          <p:nvPr/>
        </p:nvSpPr>
        <p:spPr>
          <a:xfrm rot="19544135">
            <a:off x="5887227" y="5210865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78693D-481A-BD85-4843-712E60FAA5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6290044" y="5103313"/>
            <a:ext cx="1245661" cy="9592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623AE1-475D-1B82-1496-D3822BED67CB}"/>
              </a:ext>
            </a:extLst>
          </p:cNvPr>
          <p:cNvSpPr/>
          <p:nvPr/>
        </p:nvSpPr>
        <p:spPr>
          <a:xfrm>
            <a:off x="1533491" y="241046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A866FA-91D2-14DC-7622-59B334652A18}"/>
              </a:ext>
            </a:extLst>
          </p:cNvPr>
          <p:cNvSpPr/>
          <p:nvPr/>
        </p:nvSpPr>
        <p:spPr>
          <a:xfrm>
            <a:off x="1531412" y="136004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C0E378-EC76-E551-5226-E366C0CC18B7}"/>
              </a:ext>
            </a:extLst>
          </p:cNvPr>
          <p:cNvSpPr/>
          <p:nvPr/>
        </p:nvSpPr>
        <p:spPr>
          <a:xfrm>
            <a:off x="2579360" y="241046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D5CBA5-819E-DC93-B57D-CEF90FFEDEFB}"/>
              </a:ext>
            </a:extLst>
          </p:cNvPr>
          <p:cNvSpPr/>
          <p:nvPr/>
        </p:nvSpPr>
        <p:spPr>
          <a:xfrm>
            <a:off x="4440453" y="138115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E1A3E3-3552-74C6-48DB-B32878EB1733}"/>
              </a:ext>
            </a:extLst>
          </p:cNvPr>
          <p:cNvSpPr/>
          <p:nvPr/>
        </p:nvSpPr>
        <p:spPr>
          <a:xfrm>
            <a:off x="6821753" y="140020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6C6D5D-B3EE-593F-D301-187270144026}"/>
              </a:ext>
            </a:extLst>
          </p:cNvPr>
          <p:cNvSpPr/>
          <p:nvPr/>
        </p:nvSpPr>
        <p:spPr>
          <a:xfrm>
            <a:off x="6821752" y="2109818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13DF5E-7D78-C01C-FF6C-87A5D183CAD6}"/>
              </a:ext>
            </a:extLst>
          </p:cNvPr>
          <p:cNvSpPr/>
          <p:nvPr/>
        </p:nvSpPr>
        <p:spPr>
          <a:xfrm>
            <a:off x="4444921" y="2123095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C88EF-76D4-FAC6-0D48-063C9BAFBF22}"/>
              </a:ext>
            </a:extLst>
          </p:cNvPr>
          <p:cNvSpPr/>
          <p:nvPr/>
        </p:nvSpPr>
        <p:spPr>
          <a:xfrm rot="17468048">
            <a:off x="3926012" y="4354592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D86409-9591-89C8-AD35-D5E85750B6BC}"/>
              </a:ext>
            </a:extLst>
          </p:cNvPr>
          <p:cNvSpPr/>
          <p:nvPr/>
        </p:nvSpPr>
        <p:spPr>
          <a:xfrm rot="17468048">
            <a:off x="5034517" y="4772879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00C4DD-BA14-DA50-16F3-5A3A9BC30DF0}"/>
              </a:ext>
            </a:extLst>
          </p:cNvPr>
          <p:cNvSpPr/>
          <p:nvPr/>
        </p:nvSpPr>
        <p:spPr>
          <a:xfrm rot="19167032">
            <a:off x="4902654" y="3772993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6F6E1F-B1B0-6734-CCEC-34CD3234C68E}"/>
              </a:ext>
            </a:extLst>
          </p:cNvPr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B56E4A6-C2E3-A178-E2A7-55F473B10CCF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01F623-40A9-F892-0CEC-7F86BAC8723C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1A3854-D369-0473-DFFD-FCDF3718181B}"/>
              </a:ext>
            </a:extLst>
          </p:cNvPr>
          <p:cNvCxnSpPr/>
          <p:nvPr/>
        </p:nvCxnSpPr>
        <p:spPr>
          <a:xfrm flipV="1">
            <a:off x="4388949" y="380691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9">
            <a:extLst>
              <a:ext uri="{FF2B5EF4-FFF2-40B4-BE49-F238E27FC236}">
                <a16:creationId xmlns:a16="http://schemas.microsoft.com/office/drawing/2014/main" id="{EEA3562D-F1A9-ED7F-B1E5-B7E3908A21E1}"/>
              </a:ext>
            </a:extLst>
          </p:cNvPr>
          <p:cNvSpPr txBox="1"/>
          <p:nvPr/>
        </p:nvSpPr>
        <p:spPr>
          <a:xfrm>
            <a:off x="1021039" y="3283752"/>
            <a:ext cx="580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is </a:t>
            </a:r>
            <a:r>
              <a:rPr lang="en-GB" sz="2800" dirty="0">
                <a:solidFill>
                  <a:srgbClr val="0070C0"/>
                </a:solidFill>
              </a:rPr>
              <a:t>1 right angle </a:t>
            </a:r>
            <a:r>
              <a:rPr lang="en-GB" sz="2800" dirty="0"/>
              <a:t>in a quarter turn.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87DAACD1-3F0A-829B-050E-86916D9C44D2}"/>
              </a:ext>
            </a:extLst>
          </p:cNvPr>
          <p:cNvSpPr txBox="1"/>
          <p:nvPr/>
        </p:nvSpPr>
        <p:spPr>
          <a:xfrm>
            <a:off x="1021039" y="3873428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There are </a:t>
            </a:r>
            <a:r>
              <a:rPr lang="en-GB" sz="2800" dirty="0">
                <a:solidFill>
                  <a:srgbClr val="0070C0"/>
                </a:solidFill>
              </a:rPr>
              <a:t>2 right angles </a:t>
            </a:r>
            <a:r>
              <a:rPr lang="en-GB" sz="2800" dirty="0"/>
              <a:t>in a half turn.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AAAA3-2667-22AA-20A6-A39677DC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79797" y="1371892"/>
            <a:ext cx="378305" cy="36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621D75-E33F-5574-DCCA-EEE409FE82FA}"/>
              </a:ext>
            </a:extLst>
          </p:cNvPr>
          <p:cNvGrpSpPr/>
          <p:nvPr/>
        </p:nvGrpSpPr>
        <p:grpSpPr>
          <a:xfrm>
            <a:off x="3056949" y="380691"/>
            <a:ext cx="2664000" cy="2664000"/>
            <a:chOff x="6276618" y="1670761"/>
            <a:chExt cx="2664000" cy="2664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1688FC-1C01-1EDB-A538-6BFDE2173240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F08F0-5B79-C2F1-2F62-F8B2A19B0E65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ED69FD-14B7-4D1E-8B43-6E8228658BD5}"/>
              </a:ext>
            </a:extLst>
          </p:cNvPr>
          <p:cNvCxnSpPr/>
          <p:nvPr/>
        </p:nvCxnSpPr>
        <p:spPr>
          <a:xfrm flipV="1">
            <a:off x="4369899" y="1693641"/>
            <a:ext cx="1332000" cy="2835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0DA8953-9547-AEF3-7FAA-A3EF45B34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98848" y="1371892"/>
            <a:ext cx="378305" cy="3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4CEB95-CF41-2821-3BBA-AD2D542A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645" y="1741045"/>
            <a:ext cx="378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732D06EE-7EC1-4A7A-B3CA-6373EC265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3B68FD-D78C-45F7-83AB-14737DFD0D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6DA8A-F7DD-463F-931B-F220883EC435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e9e213f7-a068-4185-ae5b-85aa76b56dbd"/>
    <ds:schemaRef ds:uri="http://purl.org/dc/elements/1.1/"/>
    <ds:schemaRef ds:uri="1773a752-338d-48d4-aab1-fb5d939e1fab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739</TotalTime>
  <Words>323</Words>
  <Application>Microsoft Office PowerPoint</Application>
  <PresentationFormat>On-screen Show (4:3)</PresentationFormat>
  <Paragraphs>52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Twinkl</vt:lpstr>
      <vt:lpstr>Twinkl </vt:lpstr>
      <vt:lpstr>Twinkl Cursive Looped</vt:lpstr>
      <vt:lpstr>Get ready</vt:lpstr>
      <vt:lpstr>Let's learn</vt:lpstr>
      <vt:lpstr>Your turn</vt:lpstr>
      <vt:lpstr>Main content</vt:lpstr>
      <vt:lpstr>Date and QFL layout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Val Peri</cp:lastModifiedBy>
  <cp:revision>13</cp:revision>
  <dcterms:created xsi:type="dcterms:W3CDTF">2023-08-02T14:09:38Z</dcterms:created>
  <dcterms:modified xsi:type="dcterms:W3CDTF">2026-06-23T19:06:50Z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