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63" r:id="rId5"/>
    <p:sldId id="264" r:id="rId6"/>
    <p:sldId id="265" r:id="rId7"/>
    <p:sldId id="259" r:id="rId8"/>
    <p:sldId id="258"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85" d="100"/>
          <a:sy n="85" d="100"/>
        </p:scale>
        <p:origin x="45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A806F-BBAD-4182-B3F5-8C1E3A8A57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75FE1F5-6367-4A8A-A788-FD0F583905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D78D6E8-497A-4B4D-A7C1-2C00A4059479}"/>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5" name="Footer Placeholder 4">
            <a:extLst>
              <a:ext uri="{FF2B5EF4-FFF2-40B4-BE49-F238E27FC236}">
                <a16:creationId xmlns:a16="http://schemas.microsoft.com/office/drawing/2014/main" id="{2FE6F70E-BD22-40CA-BDC1-22B5A05989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03A3BB-8B07-433B-8C4B-BADDEC52E8EC}"/>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107703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7125-A4D6-4652-ADA9-A698D3B8CC9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7ABB90-2587-4568-8A56-2C4C80537B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A7A71A-A1CC-4CCF-95E1-FBA01C24ABDC}"/>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5" name="Footer Placeholder 4">
            <a:extLst>
              <a:ext uri="{FF2B5EF4-FFF2-40B4-BE49-F238E27FC236}">
                <a16:creationId xmlns:a16="http://schemas.microsoft.com/office/drawing/2014/main" id="{535D3CCB-E9E8-4D89-8ECA-45437BA557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73F693-AD3A-425C-8CC7-8902F33E76C0}"/>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3784249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650A50-0228-4976-A3C0-DD723B2C09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F9A95B5-A564-42D9-9A90-508BC14F97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5F08F8-740D-4452-9B95-E50A680FC624}"/>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5" name="Footer Placeholder 4">
            <a:extLst>
              <a:ext uri="{FF2B5EF4-FFF2-40B4-BE49-F238E27FC236}">
                <a16:creationId xmlns:a16="http://schemas.microsoft.com/office/drawing/2014/main" id="{3FC4EF74-7A0B-4A05-A2A1-FD762A86DE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ABBC6E-BC27-45E7-A27E-9769CF8C0B73}"/>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261046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6B460-36EA-49E2-B497-0EDC3166858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627221-0D62-47F5-AE68-514B9CD82B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3EF96A-64A7-465C-9741-CF6FDA95617B}"/>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5" name="Footer Placeholder 4">
            <a:extLst>
              <a:ext uri="{FF2B5EF4-FFF2-40B4-BE49-F238E27FC236}">
                <a16:creationId xmlns:a16="http://schemas.microsoft.com/office/drawing/2014/main" id="{ADDA76C1-5513-44BD-ABD1-FE62E13C03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B38169-4A35-4984-8E49-433248077BE9}"/>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1316850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B89B1-2612-4EFD-AAD0-CE8EF0C334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A2B7A4-70CF-4383-BDD6-E1AEB2FB85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558FAB-9CFC-4E1D-B1E3-9E534F7A7454}"/>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5" name="Footer Placeholder 4">
            <a:extLst>
              <a:ext uri="{FF2B5EF4-FFF2-40B4-BE49-F238E27FC236}">
                <a16:creationId xmlns:a16="http://schemas.microsoft.com/office/drawing/2014/main" id="{747998DB-E2C7-43C8-AB18-F441A9C41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2B87FF-6917-410B-9FCE-193E6F8D98D0}"/>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2383172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839F5-9C65-43F2-9BD4-D452A624398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058399-CE2D-4859-8527-1CACE30653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176D36-C165-4F2B-9BDA-EE113528F8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F6D0305-B126-437F-B2E4-35679C970BE4}"/>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6" name="Footer Placeholder 5">
            <a:extLst>
              <a:ext uri="{FF2B5EF4-FFF2-40B4-BE49-F238E27FC236}">
                <a16:creationId xmlns:a16="http://schemas.microsoft.com/office/drawing/2014/main" id="{031F0583-19E8-42F3-B228-FF0023DD94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410005-C284-4DBC-9213-2F4D45A3873F}"/>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3870366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4907-40B9-4F62-B19F-ADD03C2874B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79635E-4FDC-41A6-BE84-5EBE1DF11D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D3FA17-71F9-46A7-8C28-A4CB35C8CD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E7E94B4-C3F8-419A-A750-2EDF2A0E87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129969-D60B-4533-8803-B86B80A72C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EB6F4C-74D8-4520-A686-0F62066026F8}"/>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8" name="Footer Placeholder 7">
            <a:extLst>
              <a:ext uri="{FF2B5EF4-FFF2-40B4-BE49-F238E27FC236}">
                <a16:creationId xmlns:a16="http://schemas.microsoft.com/office/drawing/2014/main" id="{AE131C21-EE9E-4226-967D-1AD6F58F5A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3D2ACE-4F9A-466B-B88B-0A7026113C2D}"/>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3202240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58FBD-7FED-4CC9-AEFA-479AC1189A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ED2F8C2-DE12-45C6-9EAF-F8BE7496D839}"/>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4" name="Footer Placeholder 3">
            <a:extLst>
              <a:ext uri="{FF2B5EF4-FFF2-40B4-BE49-F238E27FC236}">
                <a16:creationId xmlns:a16="http://schemas.microsoft.com/office/drawing/2014/main" id="{17EFF108-AA99-48C3-84B9-65BEFEE9CF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C65DEB8-2E64-4C06-9241-8FD3F22C9EC0}"/>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463515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0CD67E-694C-4C46-A3CC-5326E24AD0C0}"/>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3" name="Footer Placeholder 2">
            <a:extLst>
              <a:ext uri="{FF2B5EF4-FFF2-40B4-BE49-F238E27FC236}">
                <a16:creationId xmlns:a16="http://schemas.microsoft.com/office/drawing/2014/main" id="{35AB71A8-358B-4135-B162-791D1A75763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498427-1F67-4971-AE4A-6EBC8D38FC31}"/>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313974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BE7F-5064-4F32-9CF2-723F5728D6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78E131-D521-4FF9-95A8-C19C33AF4F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45D16F-E6F3-4BE4-9C6A-E1FE78D2B8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A4EDC1-ABB2-4B80-9294-2FE27D392DAF}"/>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6" name="Footer Placeholder 5">
            <a:extLst>
              <a:ext uri="{FF2B5EF4-FFF2-40B4-BE49-F238E27FC236}">
                <a16:creationId xmlns:a16="http://schemas.microsoft.com/office/drawing/2014/main" id="{3D3F4F39-564E-4B6A-91FD-30EBE97CD6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D8B0D7-D495-40A0-8830-8CA7C405F7CA}"/>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2135120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E3406-5091-4BF9-84DD-F1C92EAD8F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F984D44-B462-474F-99DA-C3CED9BA20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138399-AFD3-43B2-AC05-BA3F54C29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0836CF-145E-4080-9CE9-6869D1644EFF}"/>
              </a:ext>
            </a:extLst>
          </p:cNvPr>
          <p:cNvSpPr>
            <a:spLocks noGrp="1"/>
          </p:cNvSpPr>
          <p:nvPr>
            <p:ph type="dt" sz="half" idx="10"/>
          </p:nvPr>
        </p:nvSpPr>
        <p:spPr/>
        <p:txBody>
          <a:bodyPr/>
          <a:lstStyle/>
          <a:p>
            <a:fld id="{E0EBF5C9-E790-478F-8A4F-C143D7342B6E}" type="datetimeFigureOut">
              <a:rPr lang="en-GB" smtClean="0"/>
              <a:t>23/06/2026</a:t>
            </a:fld>
            <a:endParaRPr lang="en-GB"/>
          </a:p>
        </p:txBody>
      </p:sp>
      <p:sp>
        <p:nvSpPr>
          <p:cNvPr id="6" name="Footer Placeholder 5">
            <a:extLst>
              <a:ext uri="{FF2B5EF4-FFF2-40B4-BE49-F238E27FC236}">
                <a16:creationId xmlns:a16="http://schemas.microsoft.com/office/drawing/2014/main" id="{67B9A7C4-1049-4094-AEBB-E0BB63383D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564FC0-4009-4011-A9B3-7B440AEF36F8}"/>
              </a:ext>
            </a:extLst>
          </p:cNvPr>
          <p:cNvSpPr>
            <a:spLocks noGrp="1"/>
          </p:cNvSpPr>
          <p:nvPr>
            <p:ph type="sldNum" sz="quarter" idx="12"/>
          </p:nvPr>
        </p:nvSpPr>
        <p:spPr/>
        <p:txBody>
          <a:bodyPr/>
          <a:lstStyle/>
          <a:p>
            <a:fld id="{356AC503-2B64-41AD-9D83-D051E48BC1C2}" type="slidenum">
              <a:rPr lang="en-GB" smtClean="0"/>
              <a:t>‹#›</a:t>
            </a:fld>
            <a:endParaRPr lang="en-GB"/>
          </a:p>
        </p:txBody>
      </p:sp>
    </p:spTree>
    <p:extLst>
      <p:ext uri="{BB962C8B-B14F-4D97-AF65-F5344CB8AC3E}">
        <p14:creationId xmlns:p14="http://schemas.microsoft.com/office/powerpoint/2010/main" val="246818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BEF970-9460-4343-9226-7F0036B61F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6874D2-4E34-47CA-982B-E81D350E1E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330883-F3D4-436D-A14B-F70439508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EBF5C9-E790-478F-8A4F-C143D7342B6E}" type="datetimeFigureOut">
              <a:rPr lang="en-GB" smtClean="0"/>
              <a:t>23/06/2026</a:t>
            </a:fld>
            <a:endParaRPr lang="en-GB"/>
          </a:p>
        </p:txBody>
      </p:sp>
      <p:sp>
        <p:nvSpPr>
          <p:cNvPr id="5" name="Footer Placeholder 4">
            <a:extLst>
              <a:ext uri="{FF2B5EF4-FFF2-40B4-BE49-F238E27FC236}">
                <a16:creationId xmlns:a16="http://schemas.microsoft.com/office/drawing/2014/main" id="{E4285E6A-39AA-4FF1-8384-F9AF73DA29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B789BE4-330B-4209-8934-6DA414574D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AC503-2B64-41AD-9D83-D051E48BC1C2}" type="slidenum">
              <a:rPr lang="en-GB" smtClean="0"/>
              <a:t>‹#›</a:t>
            </a:fld>
            <a:endParaRPr lang="en-GB"/>
          </a:p>
        </p:txBody>
      </p:sp>
    </p:spTree>
    <p:extLst>
      <p:ext uri="{BB962C8B-B14F-4D97-AF65-F5344CB8AC3E}">
        <p14:creationId xmlns:p14="http://schemas.microsoft.com/office/powerpoint/2010/main" val="1173924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220C0-4B5D-4230-903E-BBC856B0070C}"/>
              </a:ext>
            </a:extLst>
          </p:cNvPr>
          <p:cNvSpPr>
            <a:spLocks noGrp="1"/>
          </p:cNvSpPr>
          <p:nvPr>
            <p:ph type="ctrTitle"/>
          </p:nvPr>
        </p:nvSpPr>
        <p:spPr/>
        <p:txBody>
          <a:bodyPr/>
          <a:lstStyle/>
          <a:p>
            <a:r>
              <a:rPr lang="en-GB" dirty="0"/>
              <a:t>Maths</a:t>
            </a:r>
          </a:p>
        </p:txBody>
      </p:sp>
    </p:spTree>
    <p:extLst>
      <p:ext uri="{BB962C8B-B14F-4D97-AF65-F5344CB8AC3E}">
        <p14:creationId xmlns:p14="http://schemas.microsoft.com/office/powerpoint/2010/main" val="4141153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60473E9-A349-4B8E-AB08-DCE56477B2DA}"/>
              </a:ext>
            </a:extLst>
          </p:cNvPr>
          <p:cNvSpPr txBox="1"/>
          <p:nvPr/>
        </p:nvSpPr>
        <p:spPr>
          <a:xfrm>
            <a:off x="3048000" y="197346"/>
            <a:ext cx="6096000" cy="6463308"/>
          </a:xfrm>
          <a:prstGeom prst="rect">
            <a:avLst/>
          </a:prstGeom>
          <a:noFill/>
        </p:spPr>
        <p:txBody>
          <a:bodyPr wrap="square">
            <a:spAutoFit/>
          </a:bodyPr>
          <a:lstStyle/>
          <a:p>
            <a:pPr algn="l" fontAlgn="base"/>
            <a:r>
              <a:rPr lang="en-GB" sz="1800" b="0" i="0" dirty="0">
                <a:solidFill>
                  <a:srgbClr val="212121"/>
                </a:solidFill>
                <a:effectLst/>
                <a:latin typeface="Aptos"/>
              </a:rPr>
              <a:t>Evidence 10 – Algebra Investigation</a:t>
            </a:r>
          </a:p>
          <a:p>
            <a:pPr algn="l" fontAlgn="base"/>
            <a:r>
              <a:rPr lang="en-GB" sz="1800" b="0" i="0" dirty="0">
                <a:solidFill>
                  <a:srgbClr val="212121"/>
                </a:solidFill>
                <a:effectLst/>
                <a:latin typeface="Aptos"/>
              </a:rPr>
              <a:t>The total number of damaged items was 38.</a:t>
            </a:r>
          </a:p>
          <a:p>
            <a:pPr algn="l" fontAlgn="base"/>
            <a:r>
              <a:rPr lang="en-GB" sz="1800" b="0" i="0" dirty="0">
                <a:solidFill>
                  <a:srgbClr val="212121"/>
                </a:solidFill>
                <a:effectLst/>
                <a:latin typeface="Aptos"/>
              </a:rPr>
              <a:t>14 were tables.</a:t>
            </a:r>
          </a:p>
          <a:p>
            <a:pPr algn="l" fontAlgn="base"/>
            <a:r>
              <a:rPr lang="en-GB" sz="1800" b="0" i="0" dirty="0">
                <a:solidFill>
                  <a:srgbClr val="212121"/>
                </a:solidFill>
                <a:effectLst/>
                <a:latin typeface="Aptos"/>
              </a:rPr>
              <a:t>The rest were chairs.</a:t>
            </a:r>
          </a:p>
          <a:p>
            <a:pPr algn="l" fontAlgn="base"/>
            <a:r>
              <a:rPr lang="en-GB" sz="1800" b="0" i="0" dirty="0">
                <a:solidFill>
                  <a:srgbClr val="212121"/>
                </a:solidFill>
                <a:effectLst/>
                <a:latin typeface="Aptos"/>
              </a:rPr>
              <a:t>25. Write and solve an equation to find the number of damaged chairs.</a:t>
            </a:r>
          </a:p>
          <a:p>
            <a:pPr algn="l" fontAlgn="base"/>
            <a:r>
              <a:rPr lang="en-GB" sz="1800" b="0" i="0" dirty="0">
                <a:solidFill>
                  <a:srgbClr val="212121"/>
                </a:solidFill>
                <a:effectLst/>
                <a:latin typeface="Aptos"/>
              </a:rPr>
              <a:t>Evidence 11 – Probability</a:t>
            </a:r>
          </a:p>
          <a:p>
            <a:pPr algn="l" fontAlgn="base"/>
            <a:r>
              <a:rPr lang="en-GB" sz="1800" b="0" i="0" dirty="0">
                <a:solidFill>
                  <a:srgbClr val="212121"/>
                </a:solidFill>
                <a:effectLst/>
                <a:latin typeface="Aptos"/>
              </a:rPr>
              <a:t>There were 20 evidence bags.</a:t>
            </a:r>
          </a:p>
          <a:p>
            <a:pPr algn="l" fontAlgn="base"/>
            <a:r>
              <a:rPr lang="en-GB" sz="1800" b="0" i="0" dirty="0">
                <a:solidFill>
                  <a:srgbClr val="212121"/>
                </a:solidFill>
                <a:effectLst/>
                <a:latin typeface="Aptos"/>
              </a:rPr>
              <a:t>8 contained fingerprints</a:t>
            </a:r>
          </a:p>
          <a:p>
            <a:pPr algn="l" fontAlgn="base"/>
            <a:r>
              <a:rPr lang="en-GB" sz="1800" b="0" i="0" dirty="0">
                <a:solidFill>
                  <a:srgbClr val="212121"/>
                </a:solidFill>
                <a:effectLst/>
                <a:latin typeface="Aptos"/>
              </a:rPr>
              <a:t>5 contained shoe prints</a:t>
            </a:r>
          </a:p>
          <a:p>
            <a:pPr algn="l" fontAlgn="base"/>
            <a:r>
              <a:rPr lang="en-GB" sz="1800" b="0" i="0" dirty="0">
                <a:solidFill>
                  <a:srgbClr val="212121"/>
                </a:solidFill>
                <a:effectLst/>
                <a:latin typeface="Aptos"/>
              </a:rPr>
              <a:t>4 contained handwriting samples</a:t>
            </a:r>
          </a:p>
          <a:p>
            <a:pPr algn="l" fontAlgn="base"/>
            <a:r>
              <a:rPr lang="en-GB" sz="1800" b="0" i="0" dirty="0">
                <a:solidFill>
                  <a:srgbClr val="212121"/>
                </a:solidFill>
                <a:effectLst/>
                <a:latin typeface="Aptos"/>
              </a:rPr>
              <a:t>3 contained CCTV images</a:t>
            </a:r>
          </a:p>
          <a:p>
            <a:pPr algn="l" fontAlgn="base"/>
            <a:r>
              <a:rPr lang="en-GB" sz="1800" b="0" i="0" dirty="0">
                <a:solidFill>
                  <a:srgbClr val="212121"/>
                </a:solidFill>
                <a:effectLst/>
                <a:latin typeface="Aptos"/>
              </a:rPr>
              <a:t>26. What is the probability of selecting a fingerprint bag?</a:t>
            </a:r>
          </a:p>
          <a:p>
            <a:pPr algn="l" fontAlgn="base"/>
            <a:r>
              <a:rPr lang="en-GB" sz="1800" b="0" i="0" dirty="0">
                <a:solidFill>
                  <a:srgbClr val="212121"/>
                </a:solidFill>
                <a:effectLst/>
                <a:latin typeface="Aptos"/>
              </a:rPr>
              <a:t>27. What is the probability of selecting a handwriting bag?</a:t>
            </a:r>
          </a:p>
          <a:p>
            <a:pPr algn="l" fontAlgn="base"/>
            <a:r>
              <a:rPr lang="en-GB" sz="1800" b="0" i="0" dirty="0">
                <a:solidFill>
                  <a:srgbClr val="212121"/>
                </a:solidFill>
                <a:effectLst/>
                <a:latin typeface="Aptos"/>
              </a:rPr>
              <a:t>28. What is the probability of NOT selecting a CCTV bag?</a:t>
            </a:r>
          </a:p>
          <a:p>
            <a:pPr algn="l" fontAlgn="base"/>
            <a:r>
              <a:rPr lang="en-GB" sz="1800" b="0" i="0" dirty="0">
                <a:solidFill>
                  <a:srgbClr val="212121"/>
                </a:solidFill>
                <a:effectLst/>
                <a:latin typeface="Aptos"/>
              </a:rPr>
              <a:t>Greater Depth Challenge</a:t>
            </a:r>
          </a:p>
          <a:p>
            <a:pPr algn="l" fontAlgn="base"/>
            <a:r>
              <a:rPr lang="en-GB" sz="1800" b="0" i="0" dirty="0">
                <a:solidFill>
                  <a:srgbClr val="212121"/>
                </a:solidFill>
                <a:effectLst/>
                <a:latin typeface="Aptos"/>
              </a:rPr>
              <a:t>The vandalism took place between 6:18am and 6:24am.</a:t>
            </a:r>
          </a:p>
          <a:p>
            <a:pPr algn="l" fontAlgn="base"/>
            <a:r>
              <a:rPr lang="en-GB" sz="1800" b="0" i="0" dirty="0">
                <a:solidFill>
                  <a:srgbClr val="212121"/>
                </a:solidFill>
                <a:effectLst/>
                <a:latin typeface="Aptos"/>
              </a:rPr>
              <a:t>Using all of the evidence from the CCTV timings:</a:t>
            </a:r>
          </a:p>
          <a:p>
            <a:pPr algn="l" fontAlgn="base"/>
            <a:r>
              <a:rPr lang="en-GB" sz="1800" b="0" i="0" dirty="0">
                <a:solidFill>
                  <a:srgbClr val="212121"/>
                </a:solidFill>
                <a:effectLst/>
                <a:latin typeface="Aptos"/>
              </a:rPr>
              <a:t>29. Which suspects could have committed the crime?</a:t>
            </a:r>
          </a:p>
          <a:p>
            <a:pPr algn="l" fontAlgn="base"/>
            <a:r>
              <a:rPr lang="en-GB" sz="1800" b="0" i="0" dirty="0">
                <a:solidFill>
                  <a:srgbClr val="212121"/>
                </a:solidFill>
                <a:effectLst/>
                <a:latin typeface="Aptos"/>
              </a:rPr>
              <a:t>30. Which suspect could definitely NOT have committed the crime?</a:t>
            </a:r>
          </a:p>
          <a:p>
            <a:pPr algn="l" fontAlgn="base"/>
            <a:r>
              <a:rPr lang="en-GB" sz="1800" b="0" i="0" dirty="0">
                <a:solidFill>
                  <a:srgbClr val="212121"/>
                </a:solidFill>
                <a:effectLst/>
                <a:latin typeface="Aptos"/>
              </a:rPr>
              <a:t>31. Who do you think is the most likely suspect? Use mathematical evidence to justify your answer fully.</a:t>
            </a:r>
          </a:p>
        </p:txBody>
      </p:sp>
    </p:spTree>
    <p:extLst>
      <p:ext uri="{BB962C8B-B14F-4D97-AF65-F5344CB8AC3E}">
        <p14:creationId xmlns:p14="http://schemas.microsoft.com/office/powerpoint/2010/main" val="1578496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71FC1-E19D-44AA-B0D0-6F70B07E13FF}"/>
              </a:ext>
            </a:extLst>
          </p:cNvPr>
          <p:cNvSpPr>
            <a:spLocks noGrp="1"/>
          </p:cNvSpPr>
          <p:nvPr>
            <p:ph type="ctrTitle"/>
          </p:nvPr>
        </p:nvSpPr>
        <p:spPr/>
        <p:txBody>
          <a:bodyPr/>
          <a:lstStyle/>
          <a:p>
            <a:r>
              <a:rPr lang="en-GB" dirty="0"/>
              <a:t>Wednesday 24</a:t>
            </a:r>
            <a:r>
              <a:rPr lang="en-GB" baseline="30000" dirty="0"/>
              <a:t>th</a:t>
            </a:r>
            <a:r>
              <a:rPr lang="en-GB" dirty="0"/>
              <a:t> June 2026</a:t>
            </a:r>
          </a:p>
        </p:txBody>
      </p:sp>
    </p:spTree>
    <p:extLst>
      <p:ext uri="{BB962C8B-B14F-4D97-AF65-F5344CB8AC3E}">
        <p14:creationId xmlns:p14="http://schemas.microsoft.com/office/powerpoint/2010/main" val="2261593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DDC6C33-BFEC-47B2-BFF9-BDF5E31E94D9}"/>
              </a:ext>
            </a:extLst>
          </p:cNvPr>
          <p:cNvSpPr txBox="1"/>
          <p:nvPr/>
        </p:nvSpPr>
        <p:spPr>
          <a:xfrm>
            <a:off x="2164976" y="1595716"/>
            <a:ext cx="7862047" cy="1754326"/>
          </a:xfrm>
          <a:prstGeom prst="rect">
            <a:avLst/>
          </a:prstGeom>
          <a:noFill/>
        </p:spPr>
        <p:txBody>
          <a:bodyPr wrap="square">
            <a:spAutoFit/>
          </a:bodyPr>
          <a:lstStyle/>
          <a:p>
            <a:pPr algn="l" fontAlgn="base"/>
            <a:r>
              <a:rPr lang="en-GB" sz="1800" b="0" i="0" dirty="0">
                <a:solidFill>
                  <a:srgbClr val="212121"/>
                </a:solidFill>
                <a:effectLst/>
                <a:latin typeface="Aptos"/>
              </a:rPr>
              <a:t>On Monday morning, Mrs Denham arrived at school to discover that Class 6 Jazz had been vandalised. Chairs were overturned, books were scattered across the floor and displays had been ripped from the walls. Four suspects have been identified. Use the evidence below and your mathematical skills to help solve the mystery.</a:t>
            </a:r>
          </a:p>
          <a:p>
            <a:pPr algn="l" fontAlgn="base"/>
            <a:endParaRPr lang="en-GB" sz="1800" b="0" i="0" dirty="0">
              <a:solidFill>
                <a:srgbClr val="212121"/>
              </a:solidFill>
              <a:effectLst/>
              <a:latin typeface="Aptos"/>
            </a:endParaRPr>
          </a:p>
        </p:txBody>
      </p:sp>
    </p:spTree>
    <p:extLst>
      <p:ext uri="{BB962C8B-B14F-4D97-AF65-F5344CB8AC3E}">
        <p14:creationId xmlns:p14="http://schemas.microsoft.com/office/powerpoint/2010/main" val="3949947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A808F4-B9A3-498F-B570-D2918B467B64}"/>
              </a:ext>
            </a:extLst>
          </p:cNvPr>
          <p:cNvSpPr>
            <a:spLocks noGrp="1"/>
          </p:cNvSpPr>
          <p:nvPr>
            <p:ph idx="1"/>
          </p:nvPr>
        </p:nvSpPr>
        <p:spPr>
          <a:xfrm>
            <a:off x="493058" y="197224"/>
            <a:ext cx="11923059" cy="6329082"/>
          </a:xfrm>
        </p:spPr>
        <p:txBody>
          <a:bodyPr>
            <a:normAutofit fontScale="55000" lnSpcReduction="20000"/>
          </a:bodyPr>
          <a:lstStyle/>
          <a:p>
            <a:pPr algn="l" fontAlgn="base"/>
            <a:r>
              <a:rPr lang="en-GB" sz="2800" b="0" i="0" dirty="0">
                <a:solidFill>
                  <a:srgbClr val="212121"/>
                </a:solidFill>
                <a:effectLst/>
                <a:latin typeface="Aptos"/>
              </a:rPr>
              <a:t>Evidence 1 – CCTV Times</a:t>
            </a:r>
          </a:p>
          <a:p>
            <a:pPr algn="l" fontAlgn="base"/>
            <a:r>
              <a:rPr lang="en-GB" sz="2800" b="0" i="0" dirty="0">
                <a:solidFill>
                  <a:srgbClr val="212121"/>
                </a:solidFill>
                <a:effectLst/>
                <a:latin typeface="Aptos"/>
              </a:rPr>
              <a:t>Suspects/Entered School/Left School</a:t>
            </a:r>
          </a:p>
          <a:p>
            <a:pPr marL="0" indent="0" algn="l" fontAlgn="base">
              <a:buNone/>
            </a:pPr>
            <a:r>
              <a:rPr lang="en-GB" sz="2800" b="0" i="0" dirty="0">
                <a:solidFill>
                  <a:srgbClr val="212121"/>
                </a:solidFill>
                <a:effectLst/>
                <a:latin typeface="Aptos"/>
              </a:rPr>
              <a:t>Mr </a:t>
            </a:r>
            <a:r>
              <a:rPr lang="en-GB" sz="2800" b="0" i="0" dirty="0" err="1">
                <a:solidFill>
                  <a:srgbClr val="212121"/>
                </a:solidFill>
                <a:effectLst/>
                <a:latin typeface="Aptos"/>
              </a:rPr>
              <a:t>Jawandha</a:t>
            </a:r>
            <a:endParaRPr lang="en-GB" sz="2800" b="0" i="0" dirty="0">
              <a:solidFill>
                <a:srgbClr val="212121"/>
              </a:solidFill>
              <a:effectLst/>
              <a:latin typeface="Aptos"/>
            </a:endParaRPr>
          </a:p>
          <a:p>
            <a:pPr algn="l" fontAlgn="base"/>
            <a:r>
              <a:rPr lang="en-GB" sz="2800" b="0" i="0" dirty="0">
                <a:solidFill>
                  <a:srgbClr val="212121"/>
                </a:solidFill>
                <a:effectLst/>
                <a:latin typeface="Aptos"/>
              </a:rPr>
              <a:t>6:12am</a:t>
            </a:r>
          </a:p>
          <a:p>
            <a:pPr algn="l" fontAlgn="base"/>
            <a:r>
              <a:rPr lang="en-GB" sz="2800" b="0" i="0" dirty="0">
                <a:solidFill>
                  <a:srgbClr val="212121"/>
                </a:solidFill>
                <a:effectLst/>
                <a:latin typeface="Aptos"/>
              </a:rPr>
              <a:t>6:28am</a:t>
            </a:r>
          </a:p>
          <a:p>
            <a:pPr marL="0" indent="0" algn="l" fontAlgn="base">
              <a:buNone/>
            </a:pPr>
            <a:r>
              <a:rPr lang="en-GB" sz="2800" b="0" i="0" dirty="0">
                <a:solidFill>
                  <a:srgbClr val="212121"/>
                </a:solidFill>
                <a:effectLst/>
                <a:latin typeface="Aptos"/>
              </a:rPr>
              <a:t>Mrs Manners</a:t>
            </a:r>
          </a:p>
          <a:p>
            <a:pPr algn="l" fontAlgn="base"/>
            <a:r>
              <a:rPr lang="en-GB" sz="2800" b="0" i="0" dirty="0">
                <a:solidFill>
                  <a:srgbClr val="212121"/>
                </a:solidFill>
                <a:effectLst/>
                <a:latin typeface="Aptos"/>
              </a:rPr>
              <a:t>6:18am</a:t>
            </a:r>
          </a:p>
          <a:p>
            <a:pPr algn="l" fontAlgn="base"/>
            <a:r>
              <a:rPr lang="en-GB" sz="2800" b="0" i="0" dirty="0">
                <a:solidFill>
                  <a:srgbClr val="212121"/>
                </a:solidFill>
                <a:effectLst/>
                <a:latin typeface="Aptos"/>
              </a:rPr>
              <a:t>6:41am</a:t>
            </a:r>
          </a:p>
          <a:p>
            <a:pPr marL="0" indent="0" algn="l" fontAlgn="base">
              <a:buNone/>
            </a:pPr>
            <a:r>
              <a:rPr lang="en-GB" sz="2800" b="0" i="0" dirty="0">
                <a:solidFill>
                  <a:srgbClr val="212121"/>
                </a:solidFill>
                <a:effectLst/>
                <a:latin typeface="Aptos"/>
              </a:rPr>
              <a:t>Mrs Kang</a:t>
            </a:r>
          </a:p>
          <a:p>
            <a:pPr algn="l" fontAlgn="base"/>
            <a:r>
              <a:rPr lang="en-GB" sz="2800" b="0" i="0" dirty="0">
                <a:solidFill>
                  <a:srgbClr val="212121"/>
                </a:solidFill>
                <a:effectLst/>
                <a:latin typeface="Aptos"/>
              </a:rPr>
              <a:t>6:05am</a:t>
            </a:r>
          </a:p>
          <a:p>
            <a:pPr algn="l" fontAlgn="base"/>
            <a:r>
              <a:rPr lang="en-GB" sz="2800" b="0" i="0" dirty="0">
                <a:solidFill>
                  <a:srgbClr val="212121"/>
                </a:solidFill>
                <a:effectLst/>
                <a:latin typeface="Aptos"/>
              </a:rPr>
              <a:t>6:17am</a:t>
            </a:r>
          </a:p>
          <a:p>
            <a:pPr marL="0" indent="0" algn="l" fontAlgn="base">
              <a:buNone/>
            </a:pPr>
            <a:r>
              <a:rPr lang="en-GB" sz="2800" b="0" i="0" dirty="0">
                <a:solidFill>
                  <a:srgbClr val="212121"/>
                </a:solidFill>
                <a:effectLst/>
                <a:latin typeface="Aptos"/>
              </a:rPr>
              <a:t>Mrs Peri</a:t>
            </a:r>
          </a:p>
          <a:p>
            <a:pPr algn="l" fontAlgn="base"/>
            <a:r>
              <a:rPr lang="en-GB" sz="2800" b="0" i="0" dirty="0">
                <a:solidFill>
                  <a:srgbClr val="212121"/>
                </a:solidFill>
                <a:effectLst/>
                <a:latin typeface="Aptos"/>
              </a:rPr>
              <a:t>6:22am</a:t>
            </a:r>
          </a:p>
          <a:p>
            <a:pPr algn="l" fontAlgn="base"/>
            <a:r>
              <a:rPr lang="en-GB" sz="2800" b="0" i="0" dirty="0">
                <a:solidFill>
                  <a:srgbClr val="212121"/>
                </a:solidFill>
                <a:effectLst/>
                <a:latin typeface="Aptos"/>
              </a:rPr>
              <a:t>6:35am</a:t>
            </a:r>
          </a:p>
          <a:p>
            <a:pPr marL="0" indent="0" algn="l" fontAlgn="base">
              <a:buNone/>
            </a:pPr>
            <a:r>
              <a:rPr lang="en-GB" sz="2800" b="0" i="0" dirty="0">
                <a:solidFill>
                  <a:srgbClr val="212121"/>
                </a:solidFill>
                <a:effectLst/>
                <a:latin typeface="Aptos"/>
              </a:rPr>
              <a:t>Questions</a:t>
            </a:r>
          </a:p>
          <a:p>
            <a:pPr marL="0" indent="0" algn="l" fontAlgn="base">
              <a:buNone/>
            </a:pPr>
            <a:r>
              <a:rPr lang="en-GB" sz="2800" b="0" i="0" dirty="0">
                <a:solidFill>
                  <a:srgbClr val="212121"/>
                </a:solidFill>
                <a:effectLst/>
                <a:latin typeface="Aptos"/>
              </a:rPr>
              <a:t>1. How long was each suspect in the school?</a:t>
            </a:r>
          </a:p>
          <a:p>
            <a:pPr marL="0" indent="0" algn="l" fontAlgn="base">
              <a:buNone/>
            </a:pPr>
            <a:r>
              <a:rPr lang="en-GB" sz="2800" b="0" i="0" dirty="0">
                <a:solidFill>
                  <a:srgbClr val="212121"/>
                </a:solidFill>
                <a:effectLst/>
                <a:latin typeface="Aptos"/>
              </a:rPr>
              <a:t>2. Which suspect stayed the longest?</a:t>
            </a:r>
          </a:p>
          <a:p>
            <a:pPr marL="0" indent="0" algn="l" fontAlgn="base">
              <a:buNone/>
            </a:pPr>
            <a:r>
              <a:rPr lang="en-GB" sz="2800" b="0" i="0" dirty="0">
                <a:solidFill>
                  <a:srgbClr val="212121"/>
                </a:solidFill>
                <a:effectLst/>
                <a:latin typeface="Aptos"/>
              </a:rPr>
              <a:t>3. Which suspect stayed the shortest amount of time?</a:t>
            </a:r>
          </a:p>
          <a:p>
            <a:pPr marL="0" indent="0" algn="l" fontAlgn="base">
              <a:buNone/>
            </a:pPr>
            <a:r>
              <a:rPr lang="en-GB" sz="2800" b="0" i="0" dirty="0">
                <a:solidFill>
                  <a:srgbClr val="212121"/>
                </a:solidFill>
                <a:effectLst/>
                <a:latin typeface="Aptos"/>
              </a:rPr>
              <a:t>4. What is the difference between the longest and shortest visit?</a:t>
            </a:r>
          </a:p>
          <a:p>
            <a:pPr marL="0" indent="0" algn="l" fontAlgn="base">
              <a:buNone/>
            </a:pPr>
            <a:r>
              <a:rPr lang="en-GB" sz="2800" b="0" i="0" dirty="0">
                <a:solidFill>
                  <a:srgbClr val="212121"/>
                </a:solidFill>
                <a:effectLst/>
                <a:latin typeface="Aptos"/>
              </a:rPr>
              <a:t>5. What was the total amount of time all four suspects spent in the school?</a:t>
            </a:r>
          </a:p>
          <a:p>
            <a:pPr marL="0" indent="0" algn="l" fontAlgn="base">
              <a:buNone/>
            </a:pPr>
            <a:r>
              <a:rPr lang="en-GB" sz="2800" b="0" i="0" dirty="0">
                <a:solidFill>
                  <a:srgbClr val="212121"/>
                </a:solidFill>
                <a:effectLst/>
                <a:latin typeface="Aptos"/>
              </a:rPr>
              <a:t>6. What was the mean average time spent in the school?</a:t>
            </a:r>
          </a:p>
        </p:txBody>
      </p:sp>
    </p:spTree>
    <p:extLst>
      <p:ext uri="{BB962C8B-B14F-4D97-AF65-F5344CB8AC3E}">
        <p14:creationId xmlns:p14="http://schemas.microsoft.com/office/powerpoint/2010/main" val="1280161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344B1-2D55-4E42-A9FA-77CAC4CD9E16}"/>
              </a:ext>
            </a:extLst>
          </p:cNvPr>
          <p:cNvSpPr>
            <a:spLocks noGrp="1"/>
          </p:cNvSpPr>
          <p:nvPr>
            <p:ph idx="1"/>
          </p:nvPr>
        </p:nvSpPr>
        <p:spPr>
          <a:xfrm>
            <a:off x="838200" y="528918"/>
            <a:ext cx="10515600" cy="5648045"/>
          </a:xfrm>
        </p:spPr>
        <p:txBody>
          <a:bodyPr>
            <a:normAutofit fontScale="70000" lnSpcReduction="20000"/>
          </a:bodyPr>
          <a:lstStyle/>
          <a:p>
            <a:pPr marL="0" indent="0" algn="l" fontAlgn="base">
              <a:buNone/>
            </a:pPr>
            <a:r>
              <a:rPr lang="en-GB" sz="3300" b="0" i="0" dirty="0">
                <a:solidFill>
                  <a:srgbClr val="212121"/>
                </a:solidFill>
                <a:effectLst/>
                <a:latin typeface="Aptos"/>
              </a:rPr>
              <a:t>Evidence 2 – The Classroom Library</a:t>
            </a:r>
          </a:p>
          <a:p>
            <a:pPr marL="0" indent="0" algn="l" fontAlgn="base">
              <a:buNone/>
            </a:pPr>
            <a:r>
              <a:rPr lang="en-GB" sz="3300" b="0" i="0" dirty="0">
                <a:solidFill>
                  <a:srgbClr val="212121"/>
                </a:solidFill>
                <a:effectLst/>
                <a:latin typeface="Aptos"/>
              </a:rPr>
              <a:t>The classroom library contained 250 books.</a:t>
            </a:r>
          </a:p>
          <a:p>
            <a:pPr marL="0" indent="0" algn="l" fontAlgn="base">
              <a:buNone/>
            </a:pPr>
            <a:r>
              <a:rPr lang="en-GB" sz="3300" b="0" i="0" dirty="0">
                <a:solidFill>
                  <a:srgbClr val="212121"/>
                </a:solidFill>
                <a:effectLst/>
                <a:latin typeface="Aptos"/>
              </a:rPr>
              <a:t>18% were knocked off the shelves.</a:t>
            </a:r>
          </a:p>
          <a:p>
            <a:pPr marL="0" indent="0" algn="l" fontAlgn="base">
              <a:buNone/>
            </a:pPr>
            <a:r>
              <a:rPr lang="en-GB" sz="3300" b="0" i="0" dirty="0">
                <a:solidFill>
                  <a:srgbClr val="212121"/>
                </a:solidFill>
                <a:effectLst/>
                <a:latin typeface="Aptos"/>
              </a:rPr>
              <a:t>12% were damaged.</a:t>
            </a:r>
          </a:p>
          <a:p>
            <a:pPr marL="0" indent="0" algn="l" fontAlgn="base">
              <a:buNone/>
            </a:pPr>
            <a:r>
              <a:rPr lang="en-GB" sz="3300" b="0" i="0" dirty="0">
                <a:solidFill>
                  <a:srgbClr val="212121"/>
                </a:solidFill>
                <a:effectLst/>
                <a:latin typeface="Aptos"/>
              </a:rPr>
              <a:t>7. How many books were knocked off the shelves?</a:t>
            </a:r>
          </a:p>
          <a:p>
            <a:pPr marL="0" indent="0" algn="l" fontAlgn="base">
              <a:buNone/>
            </a:pPr>
            <a:r>
              <a:rPr lang="en-GB" sz="3300" b="0" i="0" dirty="0">
                <a:solidFill>
                  <a:srgbClr val="212121"/>
                </a:solidFill>
                <a:effectLst/>
                <a:latin typeface="Aptos"/>
              </a:rPr>
              <a:t>8. How many books were damaged?</a:t>
            </a:r>
          </a:p>
          <a:p>
            <a:pPr marL="0" indent="0" algn="l" fontAlgn="base">
              <a:buNone/>
            </a:pPr>
            <a:r>
              <a:rPr lang="en-GB" sz="3300" b="0" i="0" dirty="0">
                <a:solidFill>
                  <a:srgbClr val="212121"/>
                </a:solidFill>
                <a:effectLst/>
                <a:latin typeface="Aptos"/>
              </a:rPr>
              <a:t>9. How many books were not damaged?</a:t>
            </a:r>
          </a:p>
          <a:p>
            <a:pPr marL="0" indent="0" algn="l" fontAlgn="base">
              <a:buNone/>
            </a:pPr>
            <a:endParaRPr lang="en-GB" sz="3300" b="0" i="0" dirty="0">
              <a:solidFill>
                <a:srgbClr val="212121"/>
              </a:solidFill>
              <a:effectLst/>
              <a:latin typeface="Aptos"/>
            </a:endParaRPr>
          </a:p>
          <a:p>
            <a:pPr marL="0" indent="0" algn="l" fontAlgn="base">
              <a:buNone/>
            </a:pPr>
            <a:r>
              <a:rPr lang="en-GB" sz="3300" b="0" i="0" dirty="0">
                <a:solidFill>
                  <a:srgbClr val="212121"/>
                </a:solidFill>
                <a:effectLst/>
                <a:latin typeface="Aptos"/>
              </a:rPr>
              <a:t>Evidence 3 – Missing Resources</a:t>
            </a:r>
          </a:p>
          <a:p>
            <a:pPr marL="0" indent="0" algn="l" fontAlgn="base">
              <a:buNone/>
            </a:pPr>
            <a:r>
              <a:rPr lang="en-GB" sz="3300" b="0" i="0" dirty="0">
                <a:solidFill>
                  <a:srgbClr val="212121"/>
                </a:solidFill>
                <a:effectLst/>
                <a:latin typeface="Aptos"/>
              </a:rPr>
              <a:t>The classroom had 48 glue sticks.</a:t>
            </a:r>
          </a:p>
          <a:p>
            <a:pPr marL="0" indent="0" algn="l" fontAlgn="base">
              <a:buNone/>
            </a:pPr>
            <a:r>
              <a:rPr lang="en-GB" sz="3300" b="0" i="0" dirty="0">
                <a:solidFill>
                  <a:srgbClr val="212121"/>
                </a:solidFill>
                <a:effectLst/>
                <a:latin typeface="Aptos"/>
              </a:rPr>
              <a:t>¼ were found on the floor.</a:t>
            </a:r>
          </a:p>
          <a:p>
            <a:pPr marL="0" indent="0" algn="l" fontAlgn="base">
              <a:buNone/>
            </a:pPr>
            <a:r>
              <a:rPr lang="en-GB" sz="3300" b="0" i="0" dirty="0">
                <a:solidFill>
                  <a:srgbClr val="212121"/>
                </a:solidFill>
                <a:effectLst/>
                <a:latin typeface="Aptos"/>
              </a:rPr>
              <a:t>⅙ were missing.</a:t>
            </a:r>
          </a:p>
          <a:p>
            <a:pPr marL="0" indent="0" algn="l" fontAlgn="base">
              <a:buNone/>
            </a:pPr>
            <a:r>
              <a:rPr lang="en-GB" sz="3300" b="0" i="0" dirty="0">
                <a:solidFill>
                  <a:srgbClr val="212121"/>
                </a:solidFill>
                <a:effectLst/>
                <a:latin typeface="Aptos"/>
              </a:rPr>
              <a:t>10. How many glue sticks were found on the floor?</a:t>
            </a:r>
          </a:p>
          <a:p>
            <a:pPr marL="0" indent="0" algn="l" fontAlgn="base">
              <a:buNone/>
            </a:pPr>
            <a:r>
              <a:rPr lang="en-GB" sz="3300" b="0" i="0" dirty="0">
                <a:solidFill>
                  <a:srgbClr val="212121"/>
                </a:solidFill>
                <a:effectLst/>
                <a:latin typeface="Aptos"/>
              </a:rPr>
              <a:t>11. How many glue sticks were missing?</a:t>
            </a:r>
          </a:p>
          <a:p>
            <a:pPr marL="0" indent="0" algn="l" fontAlgn="base">
              <a:buNone/>
            </a:pPr>
            <a:r>
              <a:rPr lang="en-GB" sz="3300" b="0" i="0" dirty="0">
                <a:solidFill>
                  <a:srgbClr val="212121"/>
                </a:solidFill>
                <a:effectLst/>
                <a:latin typeface="Aptos"/>
              </a:rPr>
              <a:t>12. How many glue sticks remained?</a:t>
            </a:r>
          </a:p>
          <a:p>
            <a:pPr marL="0" indent="0">
              <a:buNone/>
            </a:pPr>
            <a:endParaRPr lang="en-GB" dirty="0"/>
          </a:p>
        </p:txBody>
      </p:sp>
    </p:spTree>
    <p:extLst>
      <p:ext uri="{BB962C8B-B14F-4D97-AF65-F5344CB8AC3E}">
        <p14:creationId xmlns:p14="http://schemas.microsoft.com/office/powerpoint/2010/main" val="3733336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098A01-5BDE-4043-92C5-8CCCADA5D7B6}"/>
              </a:ext>
            </a:extLst>
          </p:cNvPr>
          <p:cNvSpPr>
            <a:spLocks noGrp="1"/>
          </p:cNvSpPr>
          <p:nvPr>
            <p:ph idx="1"/>
          </p:nvPr>
        </p:nvSpPr>
        <p:spPr>
          <a:xfrm>
            <a:off x="838199" y="475129"/>
            <a:ext cx="10932459" cy="6087036"/>
          </a:xfrm>
        </p:spPr>
        <p:txBody>
          <a:bodyPr>
            <a:normAutofit fontScale="32500" lnSpcReduction="20000"/>
          </a:bodyPr>
          <a:lstStyle/>
          <a:p>
            <a:pPr marL="0" indent="0" algn="l" fontAlgn="base">
              <a:buNone/>
            </a:pPr>
            <a:r>
              <a:rPr lang="en-GB" sz="4300" b="0" i="0" dirty="0">
                <a:solidFill>
                  <a:srgbClr val="212121"/>
                </a:solidFill>
                <a:effectLst/>
                <a:latin typeface="Aptos"/>
              </a:rPr>
              <a:t>Evidence 4 – Repair Costs</a:t>
            </a:r>
          </a:p>
          <a:p>
            <a:pPr marL="0" indent="0" algn="l" fontAlgn="base">
              <a:buNone/>
            </a:pPr>
            <a:r>
              <a:rPr lang="en-GB" sz="4300" b="0" i="0" dirty="0">
                <a:solidFill>
                  <a:srgbClr val="212121"/>
                </a:solidFill>
                <a:effectLst/>
                <a:latin typeface="Aptos"/>
              </a:rPr>
              <a:t>The school had to replace damaged equipment:</a:t>
            </a:r>
          </a:p>
          <a:p>
            <a:pPr algn="l" fontAlgn="base"/>
            <a:r>
              <a:rPr lang="en-GB" sz="4300" b="0" i="0" dirty="0">
                <a:solidFill>
                  <a:srgbClr val="212121"/>
                </a:solidFill>
                <a:effectLst/>
                <a:latin typeface="Aptos"/>
              </a:rPr>
              <a:t>Item</a:t>
            </a:r>
          </a:p>
          <a:p>
            <a:pPr algn="l" fontAlgn="base"/>
            <a:r>
              <a:rPr lang="en-GB" sz="4300" b="0" i="0" dirty="0">
                <a:solidFill>
                  <a:srgbClr val="212121"/>
                </a:solidFill>
                <a:effectLst/>
                <a:latin typeface="Aptos"/>
              </a:rPr>
              <a:t>Cost</a:t>
            </a:r>
          </a:p>
          <a:p>
            <a:pPr algn="l" fontAlgn="base"/>
            <a:r>
              <a:rPr lang="en-GB" sz="4300" b="0" i="0" dirty="0">
                <a:solidFill>
                  <a:srgbClr val="212121"/>
                </a:solidFill>
                <a:effectLst/>
                <a:latin typeface="Aptos"/>
              </a:rPr>
              <a:t>Pens</a:t>
            </a:r>
          </a:p>
          <a:p>
            <a:pPr algn="l" fontAlgn="base"/>
            <a:r>
              <a:rPr lang="en-GB" sz="4300" b="0" i="0" dirty="0">
                <a:solidFill>
                  <a:srgbClr val="212121"/>
                </a:solidFill>
                <a:effectLst/>
                <a:latin typeface="Aptos"/>
              </a:rPr>
              <a:t>£48</a:t>
            </a:r>
          </a:p>
          <a:p>
            <a:pPr algn="l" fontAlgn="base"/>
            <a:r>
              <a:rPr lang="en-GB" sz="4300" b="0" i="0" dirty="0">
                <a:solidFill>
                  <a:srgbClr val="212121"/>
                </a:solidFill>
                <a:effectLst/>
                <a:latin typeface="Aptos"/>
              </a:rPr>
              <a:t>Rulers</a:t>
            </a:r>
          </a:p>
          <a:p>
            <a:pPr algn="l" fontAlgn="base"/>
            <a:r>
              <a:rPr lang="en-GB" sz="4300" b="0" i="0" dirty="0">
                <a:solidFill>
                  <a:srgbClr val="212121"/>
                </a:solidFill>
                <a:effectLst/>
                <a:latin typeface="Aptos"/>
              </a:rPr>
              <a:t>£36</a:t>
            </a:r>
          </a:p>
          <a:p>
            <a:pPr algn="l" fontAlgn="base"/>
            <a:r>
              <a:rPr lang="en-GB" sz="4300" b="0" i="0" dirty="0">
                <a:solidFill>
                  <a:srgbClr val="212121"/>
                </a:solidFill>
                <a:effectLst/>
                <a:latin typeface="Aptos"/>
              </a:rPr>
              <a:t>Books</a:t>
            </a:r>
          </a:p>
          <a:p>
            <a:pPr algn="l" fontAlgn="base"/>
            <a:r>
              <a:rPr lang="en-GB" sz="4300" b="0" i="0" dirty="0">
                <a:solidFill>
                  <a:srgbClr val="212121"/>
                </a:solidFill>
                <a:effectLst/>
                <a:latin typeface="Aptos"/>
              </a:rPr>
              <a:t>£72</a:t>
            </a:r>
          </a:p>
          <a:p>
            <a:pPr algn="l" fontAlgn="base"/>
            <a:r>
              <a:rPr lang="en-GB" sz="4300" b="0" i="0" dirty="0">
                <a:solidFill>
                  <a:srgbClr val="212121"/>
                </a:solidFill>
                <a:effectLst/>
                <a:latin typeface="Aptos"/>
              </a:rPr>
              <a:t>Cleaning materials</a:t>
            </a:r>
          </a:p>
          <a:p>
            <a:pPr algn="l" fontAlgn="base"/>
            <a:r>
              <a:rPr lang="en-GB" sz="4300" b="0" i="0" dirty="0">
                <a:solidFill>
                  <a:srgbClr val="212121"/>
                </a:solidFill>
                <a:effectLst/>
                <a:latin typeface="Aptos"/>
              </a:rPr>
              <a:t>£24</a:t>
            </a:r>
          </a:p>
          <a:p>
            <a:pPr marL="0" indent="0" algn="l" fontAlgn="base">
              <a:buNone/>
            </a:pPr>
            <a:r>
              <a:rPr lang="en-GB" sz="4300" b="0" i="0" dirty="0">
                <a:solidFill>
                  <a:srgbClr val="212121"/>
                </a:solidFill>
                <a:effectLst/>
                <a:latin typeface="Aptos"/>
              </a:rPr>
              <a:t>13. What was the total cost of replacing these items?</a:t>
            </a:r>
          </a:p>
          <a:p>
            <a:pPr marL="0" indent="0" algn="l" fontAlgn="base">
              <a:buNone/>
            </a:pPr>
            <a:r>
              <a:rPr lang="en-GB" sz="4300" b="0" i="0" dirty="0">
                <a:solidFill>
                  <a:srgbClr val="212121"/>
                </a:solidFill>
                <a:effectLst/>
                <a:latin typeface="Aptos"/>
              </a:rPr>
              <a:t>14. The school budget for repairs was £250. How much money remained?</a:t>
            </a:r>
          </a:p>
          <a:p>
            <a:pPr marL="0" indent="0" algn="l" fontAlgn="base">
              <a:buNone/>
            </a:pPr>
            <a:endParaRPr lang="en-GB" sz="4300" b="0" i="0" dirty="0">
              <a:solidFill>
                <a:srgbClr val="212121"/>
              </a:solidFill>
              <a:effectLst/>
              <a:latin typeface="Aptos"/>
            </a:endParaRPr>
          </a:p>
          <a:p>
            <a:pPr marL="0" indent="0" algn="l" fontAlgn="base">
              <a:buNone/>
            </a:pPr>
            <a:r>
              <a:rPr lang="en-GB" sz="4300" b="0" i="0" dirty="0">
                <a:solidFill>
                  <a:srgbClr val="212121"/>
                </a:solidFill>
                <a:effectLst/>
                <a:latin typeface="Aptos"/>
              </a:rPr>
              <a:t>Evidence 5 – Fingerprints and Footprints</a:t>
            </a:r>
          </a:p>
          <a:p>
            <a:pPr marL="0" indent="0" algn="l" fontAlgn="base">
              <a:buNone/>
            </a:pPr>
            <a:r>
              <a:rPr lang="en-GB" sz="4300" b="0" i="0" dirty="0">
                <a:solidFill>
                  <a:srgbClr val="212121"/>
                </a:solidFill>
                <a:effectLst/>
                <a:latin typeface="Aptos"/>
              </a:rPr>
              <a:t>The ratio of fingerprints to footprints was 5 : 3.</a:t>
            </a:r>
          </a:p>
          <a:p>
            <a:pPr marL="0" indent="0" algn="l" fontAlgn="base">
              <a:buNone/>
            </a:pPr>
            <a:r>
              <a:rPr lang="en-GB" sz="4300" b="0" i="0" dirty="0">
                <a:solidFill>
                  <a:srgbClr val="212121"/>
                </a:solidFill>
                <a:effectLst/>
                <a:latin typeface="Aptos"/>
              </a:rPr>
              <a:t>There were 40 fingerprints.</a:t>
            </a:r>
          </a:p>
          <a:p>
            <a:pPr marL="0" indent="0" algn="l" fontAlgn="base">
              <a:buNone/>
            </a:pPr>
            <a:r>
              <a:rPr lang="en-GB" sz="4300" b="0" i="0" dirty="0">
                <a:solidFill>
                  <a:srgbClr val="212121"/>
                </a:solidFill>
                <a:effectLst/>
                <a:latin typeface="Aptos"/>
              </a:rPr>
              <a:t>15. How many footprints were found?</a:t>
            </a:r>
          </a:p>
          <a:p>
            <a:pPr marL="0" indent="0" algn="l" fontAlgn="base">
              <a:buNone/>
            </a:pPr>
            <a:r>
              <a:rPr lang="en-GB" sz="4300" b="0" i="0" dirty="0">
                <a:solidFill>
                  <a:srgbClr val="212121"/>
                </a:solidFill>
                <a:effectLst/>
                <a:latin typeface="Aptos"/>
              </a:rPr>
              <a:t>16. How many pieces of evidence were found altogether?</a:t>
            </a:r>
            <a:endParaRPr lang="en-GB" sz="4300" dirty="0"/>
          </a:p>
          <a:p>
            <a:pPr marL="0" indent="0">
              <a:buNone/>
            </a:pPr>
            <a:endParaRPr lang="en-GB" dirty="0"/>
          </a:p>
        </p:txBody>
      </p:sp>
    </p:spTree>
    <p:extLst>
      <p:ext uri="{BB962C8B-B14F-4D97-AF65-F5344CB8AC3E}">
        <p14:creationId xmlns:p14="http://schemas.microsoft.com/office/powerpoint/2010/main" val="1661022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AA9AD-44CA-4C8A-B4AB-4362B4E26C27}"/>
              </a:ext>
            </a:extLst>
          </p:cNvPr>
          <p:cNvSpPr>
            <a:spLocks noGrp="1"/>
          </p:cNvSpPr>
          <p:nvPr>
            <p:ph type="title"/>
          </p:nvPr>
        </p:nvSpPr>
        <p:spPr/>
        <p:txBody>
          <a:bodyPr/>
          <a:lstStyle/>
          <a:p>
            <a:pPr algn="ctr"/>
            <a:r>
              <a:rPr lang="en-GB" dirty="0"/>
              <a:t>Thursday 25</a:t>
            </a:r>
            <a:r>
              <a:rPr lang="en-GB" baseline="30000" dirty="0"/>
              <a:t>th</a:t>
            </a:r>
            <a:r>
              <a:rPr lang="en-GB" dirty="0"/>
              <a:t> June 2026</a:t>
            </a:r>
          </a:p>
        </p:txBody>
      </p:sp>
    </p:spTree>
    <p:extLst>
      <p:ext uri="{BB962C8B-B14F-4D97-AF65-F5344CB8AC3E}">
        <p14:creationId xmlns:p14="http://schemas.microsoft.com/office/powerpoint/2010/main" val="4216895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9B2F729-4837-4975-B9F0-1FF562B0D9BB}"/>
              </a:ext>
            </a:extLst>
          </p:cNvPr>
          <p:cNvSpPr txBox="1"/>
          <p:nvPr/>
        </p:nvSpPr>
        <p:spPr>
          <a:xfrm>
            <a:off x="457200" y="277906"/>
            <a:ext cx="7664824" cy="2031325"/>
          </a:xfrm>
          <a:prstGeom prst="rect">
            <a:avLst/>
          </a:prstGeom>
          <a:noFill/>
        </p:spPr>
        <p:txBody>
          <a:bodyPr wrap="square">
            <a:spAutoFit/>
          </a:bodyPr>
          <a:lstStyle/>
          <a:p>
            <a:pPr algn="l" fontAlgn="base"/>
            <a:r>
              <a:rPr lang="en-GB" sz="1800" b="0" i="0" dirty="0">
                <a:solidFill>
                  <a:srgbClr val="212121"/>
                </a:solidFill>
                <a:effectLst/>
                <a:latin typeface="Aptos"/>
              </a:rPr>
              <a:t>Evidence 6 – The Damaged Display</a:t>
            </a:r>
          </a:p>
          <a:p>
            <a:pPr algn="l" fontAlgn="base"/>
            <a:r>
              <a:rPr lang="en-GB" sz="1800" b="0" i="0" dirty="0">
                <a:solidFill>
                  <a:srgbClr val="212121"/>
                </a:solidFill>
                <a:effectLst/>
                <a:latin typeface="Aptos"/>
              </a:rPr>
              <a:t>The classroom display measured 4m by 2.5m.</a:t>
            </a:r>
          </a:p>
          <a:p>
            <a:pPr algn="l" fontAlgn="base"/>
            <a:r>
              <a:rPr lang="en-GB" sz="1800" b="0" i="0" dirty="0">
                <a:solidFill>
                  <a:srgbClr val="212121"/>
                </a:solidFill>
                <a:effectLst/>
                <a:latin typeface="Aptos"/>
              </a:rPr>
              <a:t>17. What was the area of the display?</a:t>
            </a:r>
          </a:p>
          <a:p>
            <a:pPr algn="l" fontAlgn="base"/>
            <a:r>
              <a:rPr lang="en-GB" sz="1800" b="0" i="0" dirty="0">
                <a:solidFill>
                  <a:srgbClr val="212121"/>
                </a:solidFill>
                <a:effectLst/>
                <a:latin typeface="Aptos"/>
              </a:rPr>
              <a:t>18. What was the perimeter of the display?</a:t>
            </a:r>
          </a:p>
          <a:p>
            <a:pPr algn="l" fontAlgn="base"/>
            <a:r>
              <a:rPr lang="en-GB" sz="1800" b="0" i="0" dirty="0">
                <a:solidFill>
                  <a:srgbClr val="212121"/>
                </a:solidFill>
                <a:effectLst/>
                <a:latin typeface="Aptos"/>
              </a:rPr>
              <a:t>19. New display paper costs £3 per square metre. How much would it cost to replace the display?</a:t>
            </a:r>
          </a:p>
          <a:p>
            <a:pPr algn="l" fontAlgn="base"/>
            <a:endParaRPr lang="en-GB" sz="1800" b="0" i="0" dirty="0">
              <a:solidFill>
                <a:srgbClr val="212121"/>
              </a:solidFill>
              <a:effectLst/>
              <a:latin typeface="Aptos"/>
            </a:endParaRPr>
          </a:p>
        </p:txBody>
      </p:sp>
    </p:spTree>
    <p:extLst>
      <p:ext uri="{BB962C8B-B14F-4D97-AF65-F5344CB8AC3E}">
        <p14:creationId xmlns:p14="http://schemas.microsoft.com/office/powerpoint/2010/main" val="1098204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F9557E0-EAFF-4429-894E-2ABA27CF7D3E}"/>
              </a:ext>
            </a:extLst>
          </p:cNvPr>
          <p:cNvSpPr txBox="1"/>
          <p:nvPr/>
        </p:nvSpPr>
        <p:spPr>
          <a:xfrm>
            <a:off x="546847" y="301801"/>
            <a:ext cx="11259670" cy="5755422"/>
          </a:xfrm>
          <a:prstGeom prst="rect">
            <a:avLst/>
          </a:prstGeom>
          <a:noFill/>
        </p:spPr>
        <p:txBody>
          <a:bodyPr wrap="square">
            <a:spAutoFit/>
          </a:bodyPr>
          <a:lstStyle/>
          <a:p>
            <a:pPr algn="l" fontAlgn="base"/>
            <a:r>
              <a:rPr lang="en-GB" sz="1600" b="0" i="0" dirty="0">
                <a:solidFill>
                  <a:srgbClr val="212121"/>
                </a:solidFill>
                <a:effectLst/>
                <a:latin typeface="Aptos"/>
              </a:rPr>
              <a:t>The police counted damaged items in different areas of the classroom:</a:t>
            </a:r>
          </a:p>
          <a:p>
            <a:pPr algn="l" fontAlgn="base"/>
            <a:r>
              <a:rPr lang="en-GB" sz="1600" b="0" i="0" dirty="0">
                <a:solidFill>
                  <a:srgbClr val="212121"/>
                </a:solidFill>
                <a:effectLst/>
                <a:latin typeface="Aptos"/>
              </a:rPr>
              <a:t>18, 24, 31, 17, 20</a:t>
            </a:r>
          </a:p>
          <a:p>
            <a:pPr algn="l" fontAlgn="base"/>
            <a:r>
              <a:rPr lang="en-GB" sz="1600" b="0" i="0" dirty="0">
                <a:solidFill>
                  <a:srgbClr val="212121"/>
                </a:solidFill>
                <a:effectLst/>
                <a:latin typeface="Aptos"/>
              </a:rPr>
              <a:t>20. What is the mean average number of damaged items?</a:t>
            </a:r>
          </a:p>
          <a:p>
            <a:pPr algn="l" fontAlgn="base"/>
            <a:r>
              <a:rPr lang="en-GB" sz="1600" b="0" i="0" dirty="0">
                <a:solidFill>
                  <a:srgbClr val="212121"/>
                </a:solidFill>
                <a:effectLst/>
                <a:latin typeface="Aptos"/>
              </a:rPr>
              <a:t>21. What is the range?</a:t>
            </a:r>
          </a:p>
          <a:p>
            <a:pPr algn="l" fontAlgn="base"/>
            <a:r>
              <a:rPr lang="en-GB" sz="1600" b="0" i="0" dirty="0">
                <a:solidFill>
                  <a:srgbClr val="212121"/>
                </a:solidFill>
                <a:effectLst/>
                <a:latin typeface="Aptos"/>
              </a:rPr>
              <a:t>Evidence 8 – The Evidence Boxes</a:t>
            </a:r>
          </a:p>
          <a:p>
            <a:pPr algn="l" fontAlgn="base"/>
            <a:r>
              <a:rPr lang="en-GB" sz="1600" b="0" i="0" dirty="0">
                <a:solidFill>
                  <a:srgbClr val="212121"/>
                </a:solidFill>
                <a:effectLst/>
                <a:latin typeface="Aptos"/>
              </a:rPr>
              <a:t>The caretaker collected 143 pieces of evidence.</a:t>
            </a:r>
          </a:p>
          <a:p>
            <a:pPr algn="l" fontAlgn="base"/>
            <a:r>
              <a:rPr lang="en-GB" sz="1600" b="0" i="0" dirty="0">
                <a:solidFill>
                  <a:srgbClr val="212121"/>
                </a:solidFill>
                <a:effectLst/>
                <a:latin typeface="Aptos"/>
              </a:rPr>
              <a:t>Each evidence box can hold 12 pieces.</a:t>
            </a:r>
          </a:p>
          <a:p>
            <a:pPr algn="l" fontAlgn="base"/>
            <a:r>
              <a:rPr lang="en-GB" sz="1600" b="0" i="0" dirty="0">
                <a:solidFill>
                  <a:srgbClr val="212121"/>
                </a:solidFill>
                <a:effectLst/>
                <a:latin typeface="Aptos"/>
              </a:rPr>
              <a:t>22. How many full boxes are needed?</a:t>
            </a:r>
          </a:p>
          <a:p>
            <a:pPr algn="l" fontAlgn="base"/>
            <a:r>
              <a:rPr lang="en-GB" sz="1600" b="0" i="0" dirty="0">
                <a:solidFill>
                  <a:srgbClr val="212121"/>
                </a:solidFill>
                <a:effectLst/>
                <a:latin typeface="Aptos"/>
              </a:rPr>
              <a:t>23. How many pieces will be left over?</a:t>
            </a:r>
          </a:p>
          <a:p>
            <a:pPr algn="l" fontAlgn="base"/>
            <a:r>
              <a:rPr lang="en-GB" sz="1600" b="0" i="0" dirty="0">
                <a:solidFill>
                  <a:srgbClr val="212121"/>
                </a:solidFill>
                <a:effectLst/>
                <a:latin typeface="Aptos"/>
              </a:rPr>
              <a:t>Evidence 9 – The Footprint</a:t>
            </a:r>
          </a:p>
          <a:p>
            <a:pPr algn="l" fontAlgn="base"/>
            <a:r>
              <a:rPr lang="en-GB" sz="1600" b="0" i="0" dirty="0">
                <a:solidFill>
                  <a:srgbClr val="212121"/>
                </a:solidFill>
                <a:effectLst/>
                <a:latin typeface="Aptos"/>
              </a:rPr>
              <a:t>A footprint measured 29cm long.</a:t>
            </a:r>
          </a:p>
          <a:p>
            <a:pPr algn="l" fontAlgn="base"/>
            <a:r>
              <a:rPr lang="en-GB" sz="1600" b="0" i="0" dirty="0">
                <a:solidFill>
                  <a:srgbClr val="212121"/>
                </a:solidFill>
                <a:effectLst/>
                <a:latin typeface="Aptos"/>
              </a:rPr>
              <a:t>Suspect</a:t>
            </a:r>
          </a:p>
          <a:p>
            <a:pPr algn="l" fontAlgn="base"/>
            <a:r>
              <a:rPr lang="en-GB" sz="1600" b="0" i="0" dirty="0">
                <a:solidFill>
                  <a:srgbClr val="212121"/>
                </a:solidFill>
                <a:effectLst/>
                <a:latin typeface="Aptos"/>
              </a:rPr>
              <a:t>Shoe Size</a:t>
            </a:r>
          </a:p>
          <a:p>
            <a:pPr algn="l" fontAlgn="base"/>
            <a:r>
              <a:rPr lang="en-GB" sz="1600" b="0" i="0" dirty="0">
                <a:solidFill>
                  <a:srgbClr val="212121"/>
                </a:solidFill>
                <a:effectLst/>
                <a:latin typeface="Aptos"/>
              </a:rPr>
              <a:t>Mr </a:t>
            </a:r>
            <a:r>
              <a:rPr lang="en-GB" sz="1600" b="0" i="0" dirty="0" err="1">
                <a:solidFill>
                  <a:srgbClr val="212121"/>
                </a:solidFill>
                <a:effectLst/>
                <a:latin typeface="Aptos"/>
              </a:rPr>
              <a:t>Jawandha</a:t>
            </a:r>
            <a:endParaRPr lang="en-GB" sz="1600" b="0" i="0" dirty="0">
              <a:solidFill>
                <a:srgbClr val="212121"/>
              </a:solidFill>
              <a:effectLst/>
              <a:latin typeface="Aptos"/>
            </a:endParaRPr>
          </a:p>
          <a:p>
            <a:pPr algn="l" fontAlgn="base"/>
            <a:r>
              <a:rPr lang="en-GB" sz="1600" b="0" i="0" dirty="0">
                <a:solidFill>
                  <a:srgbClr val="212121"/>
                </a:solidFill>
                <a:effectLst/>
                <a:latin typeface="Aptos"/>
              </a:rPr>
              <a:t>10</a:t>
            </a:r>
          </a:p>
          <a:p>
            <a:pPr algn="l" fontAlgn="base"/>
            <a:r>
              <a:rPr lang="en-GB" sz="1600" b="0" i="0" dirty="0">
                <a:solidFill>
                  <a:srgbClr val="212121"/>
                </a:solidFill>
                <a:effectLst/>
                <a:latin typeface="Aptos"/>
              </a:rPr>
              <a:t>Mrs Manners</a:t>
            </a:r>
          </a:p>
          <a:p>
            <a:pPr algn="l" fontAlgn="base"/>
            <a:r>
              <a:rPr lang="en-GB" sz="1600" b="0" i="0" dirty="0">
                <a:solidFill>
                  <a:srgbClr val="212121"/>
                </a:solidFill>
                <a:effectLst/>
                <a:latin typeface="Aptos"/>
              </a:rPr>
              <a:t>6</a:t>
            </a:r>
          </a:p>
          <a:p>
            <a:pPr algn="l" fontAlgn="base"/>
            <a:r>
              <a:rPr lang="en-GB" sz="1600" b="0" i="0" dirty="0">
                <a:solidFill>
                  <a:srgbClr val="212121"/>
                </a:solidFill>
                <a:effectLst/>
                <a:latin typeface="Aptos"/>
              </a:rPr>
              <a:t>Mrs Kang</a:t>
            </a:r>
          </a:p>
          <a:p>
            <a:pPr algn="l" fontAlgn="base"/>
            <a:r>
              <a:rPr lang="en-GB" sz="1600" b="0" i="0" dirty="0">
                <a:solidFill>
                  <a:srgbClr val="212121"/>
                </a:solidFill>
                <a:effectLst/>
                <a:latin typeface="Aptos"/>
              </a:rPr>
              <a:t>5</a:t>
            </a:r>
          </a:p>
          <a:p>
            <a:pPr algn="l" fontAlgn="base"/>
            <a:r>
              <a:rPr lang="en-GB" sz="1600" b="0" i="0" dirty="0">
                <a:solidFill>
                  <a:srgbClr val="212121"/>
                </a:solidFill>
                <a:effectLst/>
                <a:latin typeface="Aptos"/>
              </a:rPr>
              <a:t>Mrs Peri</a:t>
            </a:r>
          </a:p>
          <a:p>
            <a:pPr algn="l" fontAlgn="base"/>
            <a:r>
              <a:rPr lang="en-GB" sz="1600" b="0" i="0" dirty="0">
                <a:solidFill>
                  <a:srgbClr val="212121"/>
                </a:solidFill>
                <a:effectLst/>
                <a:latin typeface="Aptos"/>
              </a:rPr>
              <a:t>7</a:t>
            </a:r>
          </a:p>
          <a:p>
            <a:pPr algn="l" fontAlgn="base"/>
            <a:r>
              <a:rPr lang="en-GB" sz="1600" b="0" i="0" dirty="0">
                <a:solidFill>
                  <a:srgbClr val="212121"/>
                </a:solidFill>
                <a:effectLst/>
                <a:latin typeface="Aptos"/>
              </a:rPr>
              <a:t>A size 10 shoe is approximately 29cm long.</a:t>
            </a:r>
          </a:p>
          <a:p>
            <a:pPr algn="l" fontAlgn="base"/>
            <a:r>
              <a:rPr lang="en-GB" sz="1600" b="0" i="0" dirty="0">
                <a:solidFill>
                  <a:srgbClr val="212121"/>
                </a:solidFill>
                <a:effectLst/>
                <a:latin typeface="Aptos"/>
              </a:rPr>
              <a:t>24. Does this prove Mr </a:t>
            </a:r>
            <a:r>
              <a:rPr lang="en-GB" sz="1600" b="0" i="0" dirty="0" err="1">
                <a:solidFill>
                  <a:srgbClr val="212121"/>
                </a:solidFill>
                <a:effectLst/>
                <a:latin typeface="Aptos"/>
              </a:rPr>
              <a:t>Jawandha</a:t>
            </a:r>
            <a:r>
              <a:rPr lang="en-GB" sz="1600" b="0" i="0" dirty="0">
                <a:solidFill>
                  <a:srgbClr val="212121"/>
                </a:solidFill>
                <a:effectLst/>
                <a:latin typeface="Aptos"/>
              </a:rPr>
              <a:t> committed the crime? Explain your reason</a:t>
            </a:r>
            <a:endParaRPr lang="en-GB" sz="1600" dirty="0"/>
          </a:p>
        </p:txBody>
      </p:sp>
    </p:spTree>
    <p:extLst>
      <p:ext uri="{BB962C8B-B14F-4D97-AF65-F5344CB8AC3E}">
        <p14:creationId xmlns:p14="http://schemas.microsoft.com/office/powerpoint/2010/main" val="801942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723</Words>
  <Application>Microsoft Office PowerPoint</Application>
  <PresentationFormat>Widescreen</PresentationFormat>
  <Paragraphs>108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Theme</vt:lpstr>
      <vt:lpstr>Maths</vt:lpstr>
      <vt:lpstr>Wednesday 24th June 2026</vt:lpstr>
      <vt:lpstr>PowerPoint Presentation</vt:lpstr>
      <vt:lpstr>PowerPoint Presentation</vt:lpstr>
      <vt:lpstr>PowerPoint Presentation</vt:lpstr>
      <vt:lpstr>PowerPoint Presentation</vt:lpstr>
      <vt:lpstr>Thursday 25th June 2026</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Comprehension</dc:title>
  <dc:creator>Bilal Anwar</dc:creator>
  <cp:lastModifiedBy>Bilal Anwar</cp:lastModifiedBy>
  <cp:revision>3</cp:revision>
  <dcterms:created xsi:type="dcterms:W3CDTF">2026-06-23T13:55:06Z</dcterms:created>
  <dcterms:modified xsi:type="dcterms:W3CDTF">2026-06-23T14:09:05Z</dcterms:modified>
</cp:coreProperties>
</file>