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52" d="100"/>
          <a:sy n="152" d="100"/>
        </p:scale>
        <p:origin x="-1232" y="6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4C6BE-7B70-6B4D-A3EF-077948C54AA6}" type="datetimeFigureOut">
              <a:rPr lang="en-US" smtClean="0"/>
              <a:t>27/01/19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CF0C9-72FA-F745-80F9-F72D35AD7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205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4C6BE-7B70-6B4D-A3EF-077948C54AA6}" type="datetimeFigureOut">
              <a:rPr lang="en-US" smtClean="0"/>
              <a:t>27/01/19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CF0C9-72FA-F745-80F9-F72D35AD7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961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6" y="488951"/>
            <a:ext cx="3357563" cy="1040130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4C6BE-7B70-6B4D-A3EF-077948C54AA6}" type="datetimeFigureOut">
              <a:rPr lang="en-US" smtClean="0"/>
              <a:t>27/01/19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CF0C9-72FA-F745-80F9-F72D35AD7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793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4C6BE-7B70-6B4D-A3EF-077948C54AA6}" type="datetimeFigureOut">
              <a:rPr lang="en-US" smtClean="0"/>
              <a:t>27/01/19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CF0C9-72FA-F745-80F9-F72D35AD7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006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4C6BE-7B70-6B4D-A3EF-077948C54AA6}" type="datetimeFigureOut">
              <a:rPr lang="en-US" smtClean="0"/>
              <a:t>27/01/19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CF0C9-72FA-F745-80F9-F72D35AD7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235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6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1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4C6BE-7B70-6B4D-A3EF-077948C54AA6}" type="datetimeFigureOut">
              <a:rPr lang="en-US" smtClean="0"/>
              <a:t>27/01/19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CF0C9-72FA-F745-80F9-F72D35AD7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70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4C6BE-7B70-6B4D-A3EF-077948C54AA6}" type="datetimeFigureOut">
              <a:rPr lang="en-US" smtClean="0"/>
              <a:t>27/01/19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CF0C9-72FA-F745-80F9-F72D35AD7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174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4C6BE-7B70-6B4D-A3EF-077948C54AA6}" type="datetimeFigureOut">
              <a:rPr lang="en-US" smtClean="0"/>
              <a:t>27/01/19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CF0C9-72FA-F745-80F9-F72D35AD7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373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4C6BE-7B70-6B4D-A3EF-077948C54AA6}" type="datetimeFigureOut">
              <a:rPr lang="en-US" smtClean="0"/>
              <a:t>27/01/19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CF0C9-72FA-F745-80F9-F72D35AD7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81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4C6BE-7B70-6B4D-A3EF-077948C54AA6}" type="datetimeFigureOut">
              <a:rPr lang="en-US" smtClean="0"/>
              <a:t>27/01/19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CF0C9-72FA-F745-80F9-F72D35AD7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746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4C6BE-7B70-6B4D-A3EF-077948C54AA6}" type="datetimeFigureOut">
              <a:rPr lang="en-US" smtClean="0"/>
              <a:t>27/01/19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CF0C9-72FA-F745-80F9-F72D35AD7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965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64C6BE-7B70-6B4D-A3EF-077948C54AA6}" type="datetimeFigureOut">
              <a:rPr lang="en-US" smtClean="0"/>
              <a:t>27/01/19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CF0C9-72FA-F745-80F9-F72D35AD7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378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s://www.brook.org.uk/our-work/the-sexual-behaviours-traffic-light-too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Rounded Rectangle 135"/>
          <p:cNvSpPr/>
          <p:nvPr/>
        </p:nvSpPr>
        <p:spPr>
          <a:xfrm>
            <a:off x="4111041" y="6908058"/>
            <a:ext cx="2329928" cy="2007211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3" name="Straight Connector 122"/>
          <p:cNvCxnSpPr>
            <a:endCxn id="94" idx="0"/>
          </p:cNvCxnSpPr>
          <p:nvPr/>
        </p:nvCxnSpPr>
        <p:spPr>
          <a:xfrm>
            <a:off x="4449207" y="2814164"/>
            <a:ext cx="0" cy="86086"/>
          </a:xfrm>
          <a:prstGeom prst="line">
            <a:avLst/>
          </a:prstGeom>
          <a:ln w="1270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>
            <a:stCxn id="18" idx="2"/>
          </p:cNvCxnSpPr>
          <p:nvPr/>
        </p:nvCxnSpPr>
        <p:spPr>
          <a:xfrm flipH="1">
            <a:off x="1882347" y="2679642"/>
            <a:ext cx="1" cy="134522"/>
          </a:xfrm>
          <a:prstGeom prst="line">
            <a:avLst/>
          </a:prstGeom>
          <a:ln w="1270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H="1">
            <a:off x="5604602" y="2746903"/>
            <a:ext cx="1" cy="134522"/>
          </a:xfrm>
          <a:prstGeom prst="line">
            <a:avLst/>
          </a:prstGeom>
          <a:ln w="1270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 flipH="1">
            <a:off x="1093517" y="2814164"/>
            <a:ext cx="1" cy="134522"/>
          </a:xfrm>
          <a:prstGeom prst="line">
            <a:avLst/>
          </a:prstGeom>
          <a:ln w="1270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 flipH="1">
            <a:off x="5604601" y="3178430"/>
            <a:ext cx="1" cy="134522"/>
          </a:xfrm>
          <a:prstGeom prst="line">
            <a:avLst/>
          </a:prstGeom>
          <a:ln w="1270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2" name="Rounded Rectangle 101"/>
          <p:cNvSpPr/>
          <p:nvPr/>
        </p:nvSpPr>
        <p:spPr>
          <a:xfrm>
            <a:off x="4111041" y="3312952"/>
            <a:ext cx="2329928" cy="3398617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9" name="Straight Connector 88"/>
          <p:cNvCxnSpPr/>
          <p:nvPr/>
        </p:nvCxnSpPr>
        <p:spPr>
          <a:xfrm>
            <a:off x="3436104" y="1991246"/>
            <a:ext cx="0" cy="190675"/>
          </a:xfrm>
          <a:prstGeom prst="line">
            <a:avLst/>
          </a:prstGeom>
          <a:ln w="1270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ounded Rectangle 3"/>
          <p:cNvSpPr/>
          <p:nvPr/>
        </p:nvSpPr>
        <p:spPr>
          <a:xfrm>
            <a:off x="2544202" y="1612173"/>
            <a:ext cx="1681430" cy="336503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588" y="317380"/>
            <a:ext cx="6225050" cy="576296"/>
          </a:xfrm>
        </p:spPr>
        <p:txBody>
          <a:bodyPr>
            <a:noAutofit/>
          </a:bodyPr>
          <a:lstStyle/>
          <a:p>
            <a:r>
              <a:rPr lang="en-US" sz="1300" b="1" dirty="0" smtClean="0"/>
              <a:t>Children under 12 who display Problematic and Harmful </a:t>
            </a:r>
            <a:r>
              <a:rPr lang="en-US" sz="1300" b="1" dirty="0" err="1" smtClean="0"/>
              <a:t>Sexualised</a:t>
            </a:r>
            <a:r>
              <a:rPr lang="en-US" sz="1300" b="1" dirty="0" smtClean="0"/>
              <a:t> </a:t>
            </a:r>
            <a:r>
              <a:rPr lang="en-US" sz="1300" b="1" dirty="0" err="1" smtClean="0"/>
              <a:t>Behaviour</a:t>
            </a:r>
            <a:endParaRPr lang="en-US" sz="1300" b="1" dirty="0"/>
          </a:p>
        </p:txBody>
      </p:sp>
      <p:sp>
        <p:nvSpPr>
          <p:cNvPr id="17" name="Rounded Rectangle 16"/>
          <p:cNvSpPr/>
          <p:nvPr/>
        </p:nvSpPr>
        <p:spPr>
          <a:xfrm>
            <a:off x="3202406" y="2372699"/>
            <a:ext cx="531963" cy="308340"/>
          </a:xfrm>
          <a:prstGeom prst="roundRect">
            <a:avLst/>
          </a:prstGeom>
          <a:solidFill>
            <a:srgbClr val="D9D9D9"/>
          </a:solidFill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>
            <a:off x="1585338" y="2372699"/>
            <a:ext cx="594020" cy="306943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2588787" y="1591136"/>
            <a:ext cx="16113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Is the </a:t>
            </a:r>
            <a:r>
              <a:rPr lang="en-US" sz="1000" dirty="0" err="1" smtClean="0"/>
              <a:t>behaviour</a:t>
            </a:r>
            <a:r>
              <a:rPr lang="en-US" sz="1000" dirty="0" smtClean="0"/>
              <a:t> in the </a:t>
            </a:r>
            <a:r>
              <a:rPr lang="en-US" sz="1000" b="1" dirty="0" smtClean="0"/>
              <a:t>Healthy</a:t>
            </a:r>
            <a:r>
              <a:rPr lang="en-US" sz="1000" dirty="0" smtClean="0"/>
              <a:t> range?</a:t>
            </a:r>
            <a:endParaRPr lang="en-US" sz="1000" dirty="0"/>
          </a:p>
        </p:txBody>
      </p:sp>
      <p:sp>
        <p:nvSpPr>
          <p:cNvPr id="23" name="TextBox 22"/>
          <p:cNvSpPr txBox="1"/>
          <p:nvPr/>
        </p:nvSpPr>
        <p:spPr>
          <a:xfrm>
            <a:off x="1647645" y="2372699"/>
            <a:ext cx="46940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Yes</a:t>
            </a:r>
            <a:endParaRPr lang="en-US" sz="1000" dirty="0"/>
          </a:p>
        </p:txBody>
      </p:sp>
      <p:sp>
        <p:nvSpPr>
          <p:cNvPr id="26" name="TextBox 25"/>
          <p:cNvSpPr txBox="1"/>
          <p:nvPr/>
        </p:nvSpPr>
        <p:spPr>
          <a:xfrm>
            <a:off x="3239275" y="2372699"/>
            <a:ext cx="4223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No</a:t>
            </a:r>
            <a:endParaRPr lang="en-US" sz="1000" dirty="0"/>
          </a:p>
        </p:txBody>
      </p:sp>
      <p:sp>
        <p:nvSpPr>
          <p:cNvPr id="59" name="Rounded Rectangle 58"/>
          <p:cNvSpPr/>
          <p:nvPr/>
        </p:nvSpPr>
        <p:spPr>
          <a:xfrm>
            <a:off x="342588" y="2927854"/>
            <a:ext cx="1673708" cy="4791896"/>
          </a:xfrm>
          <a:prstGeom prst="roundRect">
            <a:avLst/>
          </a:prstGeom>
          <a:solidFill>
            <a:srgbClr val="C3D69B"/>
          </a:solidFill>
          <a:ln>
            <a:solidFill>
              <a:srgbClr val="D7E4B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/>
          <p:cNvSpPr txBox="1"/>
          <p:nvPr/>
        </p:nvSpPr>
        <p:spPr>
          <a:xfrm>
            <a:off x="342588" y="3010769"/>
            <a:ext cx="167370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Green </a:t>
            </a:r>
            <a:r>
              <a:rPr lang="en-US" sz="1000" dirty="0" err="1"/>
              <a:t>behaviours</a:t>
            </a:r>
            <a:r>
              <a:rPr lang="en-US" sz="1000" dirty="0"/>
              <a:t> reflect safe and healthy sexual development. They are</a:t>
            </a:r>
            <a:r>
              <a:rPr lang="en-US" sz="1000" dirty="0" smtClean="0"/>
              <a:t>:</a:t>
            </a:r>
          </a:p>
          <a:p>
            <a:endParaRPr lang="en-US" sz="1000" dirty="0"/>
          </a:p>
          <a:p>
            <a:pPr marL="171450" indent="-171450">
              <a:buFont typeface="Arial"/>
              <a:buChar char="•"/>
            </a:pPr>
            <a:r>
              <a:rPr lang="en-US" sz="1000" dirty="0" smtClean="0"/>
              <a:t>displayed </a:t>
            </a:r>
            <a:r>
              <a:rPr lang="en-US" sz="1000" dirty="0"/>
              <a:t>between children or young people of similar age or developmental </a:t>
            </a:r>
            <a:r>
              <a:rPr lang="en-US" sz="1000" dirty="0" smtClean="0"/>
              <a:t>ability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 smtClean="0"/>
              <a:t>reflective </a:t>
            </a:r>
            <a:r>
              <a:rPr lang="en-US" sz="1000" dirty="0"/>
              <a:t>of natural curiosity, experimentation, consensual activities and positive </a:t>
            </a:r>
            <a:r>
              <a:rPr lang="en-US" sz="1000" dirty="0" smtClean="0"/>
              <a:t>choices</a:t>
            </a:r>
          </a:p>
          <a:p>
            <a:endParaRPr lang="en-US" sz="1000" b="1" dirty="0" smtClean="0"/>
          </a:p>
          <a:p>
            <a:pPr algn="ctr"/>
            <a:r>
              <a:rPr lang="en-US" sz="1000" b="1" dirty="0" smtClean="0"/>
              <a:t>You should respond appropriately to green </a:t>
            </a:r>
            <a:r>
              <a:rPr lang="en-US" sz="1000" b="1" dirty="0" err="1" smtClean="0"/>
              <a:t>behaviours</a:t>
            </a:r>
            <a:r>
              <a:rPr lang="en-US" sz="1000" b="1" dirty="0" smtClean="0"/>
              <a:t>. It is useful to speak with the child regarding the </a:t>
            </a:r>
            <a:r>
              <a:rPr lang="en-US" sz="1000" b="1" dirty="0" err="1" smtClean="0"/>
              <a:t>behaviour</a:t>
            </a:r>
            <a:r>
              <a:rPr lang="en-US" sz="1000" b="1" dirty="0" smtClean="0"/>
              <a:t> and where necessary offer additional interventions in line with the PHSE curriculum and adhering to your </a:t>
            </a:r>
            <a:r>
              <a:rPr lang="en-US" sz="1000" b="1" dirty="0" err="1" smtClean="0"/>
              <a:t>organisation</a:t>
            </a:r>
            <a:r>
              <a:rPr lang="en-US" sz="1000" b="1" dirty="0" smtClean="0"/>
              <a:t> Safeguarding procedures </a:t>
            </a:r>
          </a:p>
          <a:p>
            <a:pPr algn="ctr"/>
            <a:r>
              <a:rPr lang="en-US" sz="1000" b="1" i="1" dirty="0" smtClean="0"/>
              <a:t>*if you need advice around suitable interventions available, please contact Bridgelea Primary School</a:t>
            </a:r>
            <a:endParaRPr lang="en-US" sz="1000" b="1" i="1" dirty="0"/>
          </a:p>
        </p:txBody>
      </p:sp>
      <p:sp>
        <p:nvSpPr>
          <p:cNvPr id="71" name="TextBox 70"/>
          <p:cNvSpPr txBox="1"/>
          <p:nvPr/>
        </p:nvSpPr>
        <p:spPr>
          <a:xfrm>
            <a:off x="284096" y="893676"/>
            <a:ext cx="628354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/>
              <a:t>***Please refer to the Brook Advisory Traffic Light Tool for guidance around types of sexual </a:t>
            </a:r>
            <a:r>
              <a:rPr lang="en-US" sz="1000" b="1" dirty="0" err="1" smtClean="0"/>
              <a:t>behaviour</a:t>
            </a:r>
            <a:r>
              <a:rPr lang="en-US" sz="1000" b="1" dirty="0" smtClean="0"/>
              <a:t> displayed***</a:t>
            </a:r>
          </a:p>
          <a:p>
            <a:pPr algn="ctr"/>
            <a:r>
              <a:rPr lang="en-US" sz="1000" b="1" dirty="0" smtClean="0">
                <a:hlinkClick r:id="rId2"/>
              </a:rPr>
              <a:t>https://www.brook.org.uk/our-work/the-sexual-behaviours-traffic-light-tool</a:t>
            </a:r>
            <a:endParaRPr lang="en-US" sz="1000" b="1" dirty="0" smtClean="0"/>
          </a:p>
          <a:p>
            <a:pPr algn="ctr"/>
            <a:endParaRPr lang="en-US" sz="1000" b="1" dirty="0" smtClean="0"/>
          </a:p>
        </p:txBody>
      </p:sp>
      <p:cxnSp>
        <p:nvCxnSpPr>
          <p:cNvPr id="85" name="Straight Connector 84"/>
          <p:cNvCxnSpPr/>
          <p:nvPr/>
        </p:nvCxnSpPr>
        <p:spPr>
          <a:xfrm flipV="1">
            <a:off x="1882347" y="2202912"/>
            <a:ext cx="1553757" cy="1"/>
          </a:xfrm>
          <a:prstGeom prst="line">
            <a:avLst/>
          </a:prstGeom>
          <a:ln w="1270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>
            <a:off x="1882347" y="2182024"/>
            <a:ext cx="0" cy="190675"/>
          </a:xfrm>
          <a:prstGeom prst="line">
            <a:avLst/>
          </a:prstGeom>
          <a:ln w="1270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436104" y="2182024"/>
            <a:ext cx="0" cy="190675"/>
          </a:xfrm>
          <a:prstGeom prst="line">
            <a:avLst/>
          </a:prstGeom>
          <a:ln w="1270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" name="Rounded Rectangle 89"/>
          <p:cNvSpPr/>
          <p:nvPr/>
        </p:nvSpPr>
        <p:spPr>
          <a:xfrm>
            <a:off x="4767260" y="2312839"/>
            <a:ext cx="1681430" cy="42806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TextBox 90"/>
          <p:cNvSpPr txBox="1"/>
          <p:nvPr/>
        </p:nvSpPr>
        <p:spPr>
          <a:xfrm>
            <a:off x="4819461" y="2312839"/>
            <a:ext cx="15488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Is the </a:t>
            </a:r>
            <a:r>
              <a:rPr lang="en-US" sz="1000" dirty="0" err="1" smtClean="0"/>
              <a:t>behaviour</a:t>
            </a:r>
            <a:r>
              <a:rPr lang="en-US" sz="1000" dirty="0" smtClean="0"/>
              <a:t> in the </a:t>
            </a:r>
            <a:r>
              <a:rPr lang="en-US" sz="1000" b="1" dirty="0" smtClean="0"/>
              <a:t>Problematic</a:t>
            </a:r>
            <a:r>
              <a:rPr lang="en-US" sz="1000" dirty="0" smtClean="0"/>
              <a:t> range?</a:t>
            </a:r>
            <a:endParaRPr lang="en-US" sz="1000" dirty="0"/>
          </a:p>
        </p:txBody>
      </p:sp>
      <p:sp>
        <p:nvSpPr>
          <p:cNvPr id="93" name="Rounded Rectangle 92"/>
          <p:cNvSpPr/>
          <p:nvPr/>
        </p:nvSpPr>
        <p:spPr>
          <a:xfrm>
            <a:off x="5363877" y="2881425"/>
            <a:ext cx="594020" cy="306943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ounded Rectangle 93"/>
          <p:cNvSpPr/>
          <p:nvPr/>
        </p:nvSpPr>
        <p:spPr>
          <a:xfrm>
            <a:off x="4183225" y="2900250"/>
            <a:ext cx="531963" cy="308340"/>
          </a:xfrm>
          <a:prstGeom prst="roundRect">
            <a:avLst/>
          </a:prstGeom>
          <a:solidFill>
            <a:srgbClr val="D9D9D9"/>
          </a:solidFill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TextBox 97"/>
          <p:cNvSpPr txBox="1"/>
          <p:nvPr/>
        </p:nvSpPr>
        <p:spPr>
          <a:xfrm>
            <a:off x="4111042" y="3402972"/>
            <a:ext cx="2329928" cy="330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Amber </a:t>
            </a:r>
            <a:r>
              <a:rPr lang="en-US" sz="1000" dirty="0" err="1"/>
              <a:t>behaviours</a:t>
            </a:r>
            <a:r>
              <a:rPr lang="en-US" sz="1000" dirty="0"/>
              <a:t> have the potential to be outside of safe and healthy </a:t>
            </a:r>
            <a:r>
              <a:rPr lang="en-US" sz="1000" dirty="0" err="1"/>
              <a:t>behaviour</a:t>
            </a:r>
            <a:r>
              <a:rPr lang="en-US" sz="1000" dirty="0"/>
              <a:t>. They may be:</a:t>
            </a:r>
          </a:p>
          <a:p>
            <a:endParaRPr lang="en-US" sz="1000" dirty="0" smtClean="0"/>
          </a:p>
          <a:p>
            <a:pPr marL="171450" indent="-171450">
              <a:buFont typeface="Arial"/>
              <a:buChar char="•"/>
            </a:pPr>
            <a:r>
              <a:rPr lang="en-US" sz="1000" dirty="0" smtClean="0"/>
              <a:t>unusual </a:t>
            </a:r>
            <a:r>
              <a:rPr lang="en-US" sz="1000" dirty="0"/>
              <a:t>for that particular child or young person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 smtClean="0"/>
              <a:t>of </a:t>
            </a:r>
            <a:r>
              <a:rPr lang="en-US" sz="1000" dirty="0"/>
              <a:t>potential concern due to age, or developmental differences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 smtClean="0"/>
              <a:t>of </a:t>
            </a:r>
            <a:r>
              <a:rPr lang="en-US" sz="1000" dirty="0"/>
              <a:t>potential concern due to activity type, frequency, duration or context in which they </a:t>
            </a:r>
            <a:r>
              <a:rPr lang="en-US" sz="1000" dirty="0" smtClean="0"/>
              <a:t>occur</a:t>
            </a:r>
            <a:endParaRPr lang="en-US" sz="1000" b="1" i="1" dirty="0" smtClean="0"/>
          </a:p>
          <a:p>
            <a:endParaRPr lang="en-US" sz="1000" dirty="0">
              <a:solidFill>
                <a:srgbClr val="262626"/>
              </a:solidFill>
            </a:endParaRPr>
          </a:p>
          <a:p>
            <a:r>
              <a:rPr lang="en-US" sz="1000" dirty="0" smtClean="0">
                <a:solidFill>
                  <a:srgbClr val="262626"/>
                </a:solidFill>
              </a:rPr>
              <a:t>Amber </a:t>
            </a:r>
            <a:r>
              <a:rPr lang="en-US" sz="1000" dirty="0" err="1" smtClean="0">
                <a:solidFill>
                  <a:srgbClr val="262626"/>
                </a:solidFill>
              </a:rPr>
              <a:t>behaviours</a:t>
            </a:r>
            <a:r>
              <a:rPr lang="en-US" sz="1000" dirty="0" smtClean="0">
                <a:solidFill>
                  <a:srgbClr val="262626"/>
                </a:solidFill>
              </a:rPr>
              <a:t> cannot be ignored. Consider why the </a:t>
            </a:r>
            <a:r>
              <a:rPr lang="en-US" sz="1000" dirty="0" err="1" smtClean="0">
                <a:solidFill>
                  <a:srgbClr val="262626"/>
                </a:solidFill>
              </a:rPr>
              <a:t>behaviours</a:t>
            </a:r>
            <a:r>
              <a:rPr lang="en-US" sz="1000" dirty="0" smtClean="0">
                <a:solidFill>
                  <a:srgbClr val="262626"/>
                </a:solidFill>
              </a:rPr>
              <a:t> may be being displayed, and, where possible, gather further information. </a:t>
            </a:r>
          </a:p>
          <a:p>
            <a:endParaRPr lang="en-US" sz="1000" dirty="0">
              <a:solidFill>
                <a:srgbClr val="262626"/>
              </a:solidFill>
            </a:endParaRPr>
          </a:p>
          <a:p>
            <a:pPr algn="ctr"/>
            <a:r>
              <a:rPr lang="en-US" sz="1000" b="1" dirty="0" smtClean="0">
                <a:solidFill>
                  <a:srgbClr val="262626"/>
                </a:solidFill>
              </a:rPr>
              <a:t>Contact Lisa Shaw at Bridgelea Primary School on 07712 330424 or </a:t>
            </a:r>
            <a:r>
              <a:rPr lang="en-US" sz="900" b="1" dirty="0" err="1" smtClean="0">
                <a:solidFill>
                  <a:srgbClr val="262626"/>
                </a:solidFill>
              </a:rPr>
              <a:t>lisa.shaw@bridgelea.manchester.sch.uk</a:t>
            </a:r>
            <a:r>
              <a:rPr lang="en-US" sz="900" b="1" dirty="0" smtClean="0">
                <a:solidFill>
                  <a:srgbClr val="262626"/>
                </a:solidFill>
              </a:rPr>
              <a:t> </a:t>
            </a:r>
          </a:p>
          <a:p>
            <a:pPr algn="ctr"/>
            <a:r>
              <a:rPr lang="en-US" sz="1000" b="1" dirty="0" smtClean="0">
                <a:solidFill>
                  <a:srgbClr val="262626"/>
                </a:solidFill>
              </a:rPr>
              <a:t>to request for advice and consultation.</a:t>
            </a:r>
            <a:endParaRPr lang="en-US" sz="1000" b="1" dirty="0" smtClean="0"/>
          </a:p>
        </p:txBody>
      </p:sp>
      <p:cxnSp>
        <p:nvCxnSpPr>
          <p:cNvPr id="104" name="Straight Connector 103"/>
          <p:cNvCxnSpPr/>
          <p:nvPr/>
        </p:nvCxnSpPr>
        <p:spPr>
          <a:xfrm>
            <a:off x="1093517" y="2814164"/>
            <a:ext cx="788830" cy="0"/>
          </a:xfrm>
          <a:prstGeom prst="line">
            <a:avLst/>
          </a:prstGeom>
          <a:ln w="1270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>
            <a:stCxn id="17" idx="3"/>
            <a:endCxn id="90" idx="1"/>
          </p:cNvCxnSpPr>
          <p:nvPr/>
        </p:nvCxnSpPr>
        <p:spPr>
          <a:xfrm>
            <a:off x="3734369" y="2526869"/>
            <a:ext cx="1032891" cy="0"/>
          </a:xfrm>
          <a:prstGeom prst="line">
            <a:avLst/>
          </a:prstGeom>
          <a:ln w="1270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0" name="TextBox 109"/>
          <p:cNvSpPr txBox="1"/>
          <p:nvPr/>
        </p:nvSpPr>
        <p:spPr>
          <a:xfrm>
            <a:off x="5433150" y="2919803"/>
            <a:ext cx="46940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Yes</a:t>
            </a:r>
            <a:endParaRPr lang="en-US" sz="1000" dirty="0"/>
          </a:p>
        </p:txBody>
      </p:sp>
      <p:cxnSp>
        <p:nvCxnSpPr>
          <p:cNvPr id="115" name="Straight Connector 114"/>
          <p:cNvCxnSpPr/>
          <p:nvPr/>
        </p:nvCxnSpPr>
        <p:spPr>
          <a:xfrm flipH="1">
            <a:off x="3097639" y="3268450"/>
            <a:ext cx="1" cy="134522"/>
          </a:xfrm>
          <a:prstGeom prst="line">
            <a:avLst/>
          </a:prstGeom>
          <a:ln w="1270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 flipH="1">
            <a:off x="4449207" y="2814164"/>
            <a:ext cx="1155394" cy="0"/>
          </a:xfrm>
          <a:prstGeom prst="line">
            <a:avLst/>
          </a:prstGeom>
          <a:ln w="1270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4" name="TextBox 123"/>
          <p:cNvSpPr txBox="1"/>
          <p:nvPr/>
        </p:nvSpPr>
        <p:spPr>
          <a:xfrm>
            <a:off x="4238033" y="2932209"/>
            <a:ext cx="4223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No</a:t>
            </a:r>
            <a:endParaRPr lang="en-US" sz="1000" dirty="0"/>
          </a:p>
        </p:txBody>
      </p:sp>
      <p:sp>
        <p:nvSpPr>
          <p:cNvPr id="125" name="Rounded Rectangle 124"/>
          <p:cNvSpPr/>
          <p:nvPr/>
        </p:nvSpPr>
        <p:spPr>
          <a:xfrm>
            <a:off x="2240624" y="2840390"/>
            <a:ext cx="1681430" cy="42806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TextBox 126"/>
          <p:cNvSpPr txBox="1"/>
          <p:nvPr/>
        </p:nvSpPr>
        <p:spPr>
          <a:xfrm>
            <a:off x="2306055" y="2868340"/>
            <a:ext cx="15488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Is the </a:t>
            </a:r>
            <a:r>
              <a:rPr lang="en-US" sz="1000" dirty="0" err="1" smtClean="0"/>
              <a:t>behaviour</a:t>
            </a:r>
            <a:r>
              <a:rPr lang="en-US" sz="1000" dirty="0" smtClean="0"/>
              <a:t> in the </a:t>
            </a:r>
            <a:r>
              <a:rPr lang="en-US" sz="1000" b="1" dirty="0" smtClean="0"/>
              <a:t>Harmful</a:t>
            </a:r>
            <a:r>
              <a:rPr lang="en-US" sz="1000" dirty="0" smtClean="0"/>
              <a:t> range?</a:t>
            </a:r>
            <a:endParaRPr lang="en-US" sz="1000" dirty="0"/>
          </a:p>
        </p:txBody>
      </p:sp>
      <p:cxnSp>
        <p:nvCxnSpPr>
          <p:cNvPr id="129" name="Straight Connector 128"/>
          <p:cNvCxnSpPr>
            <a:stCxn id="125" idx="3"/>
            <a:endCxn id="94" idx="1"/>
          </p:cNvCxnSpPr>
          <p:nvPr/>
        </p:nvCxnSpPr>
        <p:spPr>
          <a:xfrm>
            <a:off x="3922054" y="3054420"/>
            <a:ext cx="261171" cy="0"/>
          </a:xfrm>
          <a:prstGeom prst="line">
            <a:avLst/>
          </a:prstGeom>
          <a:ln w="1270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2" name="Rounded Rectangle 131"/>
          <p:cNvSpPr/>
          <p:nvPr/>
        </p:nvSpPr>
        <p:spPr>
          <a:xfrm>
            <a:off x="2248346" y="3402971"/>
            <a:ext cx="1673708" cy="527346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TextBox 132"/>
          <p:cNvSpPr txBox="1"/>
          <p:nvPr/>
        </p:nvSpPr>
        <p:spPr>
          <a:xfrm>
            <a:off x="2248346" y="3505793"/>
            <a:ext cx="1615999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Red </a:t>
            </a:r>
            <a:r>
              <a:rPr lang="en-US" sz="1000" dirty="0" err="1"/>
              <a:t>behaviours</a:t>
            </a:r>
            <a:r>
              <a:rPr lang="en-US" sz="1000" dirty="0"/>
              <a:t> are outside of safe and healthy </a:t>
            </a:r>
            <a:r>
              <a:rPr lang="en-US" sz="1000" dirty="0" err="1"/>
              <a:t>behaviour</a:t>
            </a:r>
            <a:r>
              <a:rPr lang="en-US" sz="1000" dirty="0"/>
              <a:t>. They may be:</a:t>
            </a:r>
          </a:p>
          <a:p>
            <a:endParaRPr lang="en-US" sz="1000" dirty="0" smtClean="0"/>
          </a:p>
          <a:p>
            <a:pPr marL="171450" indent="-171450">
              <a:buFont typeface="Arial"/>
              <a:buChar char="•"/>
            </a:pPr>
            <a:r>
              <a:rPr lang="en-US" sz="1000" dirty="0" smtClean="0"/>
              <a:t>excessive</a:t>
            </a:r>
            <a:r>
              <a:rPr lang="en-US" sz="1000" dirty="0"/>
              <a:t>, secretive, compulsive, coercive, degrading or </a:t>
            </a:r>
            <a:r>
              <a:rPr lang="en-US" sz="1000" dirty="0" smtClean="0"/>
              <a:t>threatening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 smtClean="0"/>
              <a:t>involving </a:t>
            </a:r>
            <a:r>
              <a:rPr lang="en-US" sz="1000" dirty="0"/>
              <a:t>significant age, developmental, or power </a:t>
            </a:r>
            <a:r>
              <a:rPr lang="en-US" sz="1000" dirty="0" smtClean="0"/>
              <a:t>differences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 smtClean="0"/>
              <a:t>of </a:t>
            </a:r>
            <a:r>
              <a:rPr lang="en-US" sz="1000" dirty="0"/>
              <a:t>concern due to the activity type, frequency, duration or the context in which they </a:t>
            </a:r>
            <a:r>
              <a:rPr lang="en-US" sz="1000" dirty="0" smtClean="0"/>
              <a:t>occur</a:t>
            </a:r>
          </a:p>
          <a:p>
            <a:endParaRPr lang="en-US" sz="1000" dirty="0" smtClean="0"/>
          </a:p>
          <a:p>
            <a:r>
              <a:rPr lang="en-US" sz="1000" dirty="0" smtClean="0">
                <a:solidFill>
                  <a:srgbClr val="262626"/>
                </a:solidFill>
              </a:rPr>
              <a:t>Red </a:t>
            </a:r>
            <a:r>
              <a:rPr lang="en-US" sz="1000" dirty="0" err="1" smtClean="0">
                <a:solidFill>
                  <a:srgbClr val="262626"/>
                </a:solidFill>
              </a:rPr>
              <a:t>behaviours</a:t>
            </a:r>
            <a:r>
              <a:rPr lang="en-US" sz="1000" dirty="0" smtClean="0">
                <a:solidFill>
                  <a:srgbClr val="262626"/>
                </a:solidFill>
              </a:rPr>
              <a:t> indicate a need for immediate intervention and action</a:t>
            </a:r>
          </a:p>
          <a:p>
            <a:endParaRPr lang="en-US" sz="1000" dirty="0" smtClean="0">
              <a:solidFill>
                <a:srgbClr val="262626"/>
              </a:solidFill>
            </a:endParaRPr>
          </a:p>
          <a:p>
            <a:pPr algn="ctr"/>
            <a:r>
              <a:rPr lang="en-US" sz="1000" b="1" dirty="0" smtClean="0">
                <a:solidFill>
                  <a:srgbClr val="262626"/>
                </a:solidFill>
              </a:rPr>
              <a:t>A referral should be made to Manchester Contact Centre to request Social Care support. A referral should also be made to </a:t>
            </a:r>
          </a:p>
          <a:p>
            <a:pPr algn="ctr"/>
            <a:r>
              <a:rPr lang="en-US" sz="1000" b="1" dirty="0" smtClean="0">
                <a:solidFill>
                  <a:srgbClr val="262626"/>
                </a:solidFill>
              </a:rPr>
              <a:t>Bridgelea Primary School for consultation and assessment in line with the AIM Under 12 Model </a:t>
            </a:r>
            <a:r>
              <a:rPr lang="en-US" sz="1000" b="1" i="1" dirty="0" smtClean="0">
                <a:solidFill>
                  <a:srgbClr val="262626"/>
                </a:solidFill>
              </a:rPr>
              <a:t>*please record on your MCS Referral that you have contacted Bridgelea Primary School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4225632" y="6908058"/>
            <a:ext cx="20829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FOR INFORMATION</a:t>
            </a:r>
          </a:p>
          <a:p>
            <a:r>
              <a:rPr lang="en-US" sz="1000" dirty="0" smtClean="0"/>
              <a:t>Manchester Children’s Services, Education and Health have funded support via Bridgelea for children who display problematic and harmful </a:t>
            </a:r>
            <a:r>
              <a:rPr lang="en-US" sz="1000" dirty="0" err="1" smtClean="0"/>
              <a:t>sexualised</a:t>
            </a:r>
            <a:r>
              <a:rPr lang="en-US" sz="1000" dirty="0" smtClean="0"/>
              <a:t> </a:t>
            </a:r>
            <a:r>
              <a:rPr lang="en-US" sz="1000" dirty="0" err="1" smtClean="0"/>
              <a:t>behaviours</a:t>
            </a:r>
            <a:r>
              <a:rPr lang="en-US" sz="1000" dirty="0" smtClean="0"/>
              <a:t>. Trained Practitioners are available to work with children and families. </a:t>
            </a:r>
          </a:p>
          <a:p>
            <a:endParaRPr lang="en-US" sz="1000" dirty="0"/>
          </a:p>
          <a:p>
            <a:r>
              <a:rPr lang="en-US" sz="1000" dirty="0" smtClean="0"/>
              <a:t>Consultation, Assessments, Interventions and Therapy are offered where threshold is met.</a:t>
            </a:r>
            <a:endParaRPr lang="en-US" sz="1000" dirty="0"/>
          </a:p>
        </p:txBody>
      </p:sp>
      <p:sp>
        <p:nvSpPr>
          <p:cNvPr id="3" name="Rounded Rectangle 2"/>
          <p:cNvSpPr/>
          <p:nvPr/>
        </p:nvSpPr>
        <p:spPr>
          <a:xfrm>
            <a:off x="246117" y="7812349"/>
            <a:ext cx="1933222" cy="1169551"/>
          </a:xfrm>
          <a:prstGeom prst="roundRect">
            <a:avLst/>
          </a:prstGeom>
          <a:solidFill>
            <a:srgbClr val="D9D9D9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46117" y="7812349"/>
            <a:ext cx="187093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Training Offer</a:t>
            </a:r>
          </a:p>
          <a:p>
            <a:r>
              <a:rPr lang="en-US" sz="1000" dirty="0" smtClean="0"/>
              <a:t>Bridgelea are able to offer HSB training to agencies to support them with understanding, </a:t>
            </a:r>
            <a:r>
              <a:rPr lang="en-US" sz="1000" dirty="0" err="1" smtClean="0"/>
              <a:t>recognising</a:t>
            </a:r>
            <a:r>
              <a:rPr lang="en-US" sz="1000" dirty="0" smtClean="0"/>
              <a:t> and responding to problematic and harmful </a:t>
            </a:r>
            <a:r>
              <a:rPr lang="en-US" sz="1000" dirty="0" err="1" smtClean="0"/>
              <a:t>behaviour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8133544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456</Words>
  <Application>Microsoft Macintosh PowerPoint</Application>
  <PresentationFormat>On-screen Show (4:3)</PresentationFormat>
  <Paragraphs>43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Children under 12 who display Problematic and Harmful Sexualised Behaviour</vt:lpstr>
    </vt:vector>
  </TitlesOfParts>
  <Company>BridgeleaPRU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Children under 12 who display Problematic and Harmful Sexualised Behaviour</dc:title>
  <dc:creator>Lisa Shaw</dc:creator>
  <cp:lastModifiedBy>Lisa Shaw</cp:lastModifiedBy>
  <cp:revision>15</cp:revision>
  <dcterms:created xsi:type="dcterms:W3CDTF">2019-01-21T21:17:00Z</dcterms:created>
  <dcterms:modified xsi:type="dcterms:W3CDTF">2019-01-27T15:26:11Z</dcterms:modified>
</cp:coreProperties>
</file>