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4" r:id="rId4"/>
    <p:sldId id="258" r:id="rId5"/>
    <p:sldId id="259" r:id="rId6"/>
    <p:sldId id="260" r:id="rId7"/>
    <p:sldId id="271" r:id="rId8"/>
    <p:sldId id="262" r:id="rId9"/>
    <p:sldId id="270" r:id="rId10"/>
    <p:sldId id="263" r:id="rId11"/>
    <p:sldId id="264" r:id="rId12"/>
    <p:sldId id="273" r:id="rId13"/>
    <p:sldId id="269" r:id="rId14"/>
    <p:sldId id="265" r:id="rId15"/>
    <p:sldId id="266" r:id="rId16"/>
    <p:sldId id="267" r:id="rId17"/>
    <p:sldId id="268" r:id="rId1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h28+xLTH47EmvI4TjIUtjByeOc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" d="100"/>
          <a:sy n="14" d="100"/>
        </p:scale>
        <p:origin x="-31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3" Type="http://customschemas.google.com/relationships/presentationmetadata" Target="metadata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626788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body" idx="1"/>
          </p:nvPr>
        </p:nvSpPr>
        <p:spPr>
          <a:xfrm>
            <a:off x="457200" y="1935479"/>
            <a:ext cx="8229600" cy="4389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1pPr>
            <a:lvl2pPr marL="914400" lvl="1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2pPr>
            <a:lvl3pPr marL="1371600" lvl="2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3pPr>
            <a:lvl4pPr marL="1828800" lvl="3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5pPr>
            <a:lvl6pPr marL="2743200" lvl="5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6pPr>
            <a:lvl7pPr marL="3200400" lvl="6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8pPr>
            <a:lvl9pPr marL="4114800" lvl="8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sldNum" idx="12"/>
          </p:nvPr>
        </p:nvSpPr>
        <p:spPr>
          <a:xfrm>
            <a:off x="8521700" y="6518275"/>
            <a:ext cx="165101" cy="20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_TITLE_AND_VERTICAL_TEXT" type="vertTitleAndTx">
  <p:cSld name="VERTICAL_TITLE_AND_VERTICAL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6"/>
          <p:cNvSpPr/>
          <p:nvPr/>
        </p:nvSpPr>
        <p:spPr>
          <a:xfrm>
            <a:off x="-9525" y="-7144"/>
            <a:ext cx="9163050" cy="104140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0079AD">
                  <a:alpha val="44313"/>
                </a:srgbClr>
              </a:gs>
              <a:gs pos="100000">
                <a:srgbClr val="00E9F7">
                  <a:alpha val="54509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94" name="Google Shape;94;p26"/>
          <p:cNvSpPr/>
          <p:nvPr/>
        </p:nvSpPr>
        <p:spPr>
          <a:xfrm>
            <a:off x="4381500" y="-7145"/>
            <a:ext cx="4762500" cy="607213"/>
          </a:xfrm>
          <a:custGeom>
            <a:avLst/>
            <a:gdLst/>
            <a:ahLst/>
            <a:cxnLst/>
            <a:rect l="l" t="t" r="r" b="b"/>
            <a:pathLst>
              <a:path w="21600" h="20552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ABB4">
                  <a:alpha val="29411"/>
                </a:srgbClr>
              </a:gs>
              <a:gs pos="80000">
                <a:srgbClr val="0099E4">
                  <a:alpha val="44313"/>
                </a:srgbClr>
              </a:gs>
              <a:gs pos="100000">
                <a:srgbClr val="0099E4">
                  <a:alpha val="44313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95" name="Google Shape;95;p26"/>
          <p:cNvGrpSpPr/>
          <p:nvPr/>
        </p:nvGrpSpPr>
        <p:grpSpPr>
          <a:xfrm>
            <a:off x="-29295" y="-16114"/>
            <a:ext cx="9197180" cy="1058656"/>
            <a:chOff x="-1" y="-1"/>
            <a:chExt cx="9197179" cy="1058655"/>
          </a:xfrm>
        </p:grpSpPr>
        <p:sp>
          <p:nvSpPr>
            <p:cNvPr id="96" name="Google Shape;96;p26"/>
            <p:cNvSpPr/>
            <p:nvPr/>
          </p:nvSpPr>
          <p:spPr>
            <a:xfrm rot="-164308">
              <a:off x="9616" y="218536"/>
              <a:ext cx="9163051" cy="621581"/>
            </a:xfrm>
            <a:custGeom>
              <a:avLst/>
              <a:gdLst/>
              <a:ahLst/>
              <a:cxnLst/>
              <a:rect l="l" t="t" r="r" b="b"/>
              <a:pathLst>
                <a:path w="21600" h="20680" extrusionOk="0">
                  <a:moveTo>
                    <a:pt x="0" y="19778"/>
                  </a:moveTo>
                  <a:cubicBezTo>
                    <a:pt x="1055" y="15110"/>
                    <a:pt x="3454" y="5630"/>
                    <a:pt x="6017" y="5774"/>
                  </a:cubicBezTo>
                  <a:cubicBezTo>
                    <a:pt x="8581" y="5917"/>
                    <a:pt x="12783" y="21600"/>
                    <a:pt x="15380" y="20638"/>
                  </a:cubicBezTo>
                  <a:cubicBezTo>
                    <a:pt x="17978" y="19675"/>
                    <a:pt x="20305" y="4300"/>
                    <a:pt x="21600" y="0"/>
                  </a:cubicBezTo>
                </a:path>
              </a:pathLst>
            </a:custGeom>
            <a:noFill/>
            <a:ln w="10775" cap="flat" cmpd="sng">
              <a:solidFill>
                <a:srgbClr val="09B6B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onstantia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97" name="Google Shape;97;p26"/>
            <p:cNvSpPr/>
            <p:nvPr/>
          </p:nvSpPr>
          <p:spPr>
            <a:xfrm rot="-164308">
              <a:off x="14474" y="291986"/>
              <a:ext cx="9175813" cy="507810"/>
            </a:xfrm>
            <a:custGeom>
              <a:avLst/>
              <a:gdLst/>
              <a:ahLst/>
              <a:cxnLst/>
              <a:rect l="l" t="t" r="r" b="b"/>
              <a:pathLst>
                <a:path w="21600" h="20682" extrusionOk="0">
                  <a:moveTo>
                    <a:pt x="0" y="18514"/>
                  </a:moveTo>
                  <a:cubicBezTo>
                    <a:pt x="1023" y="16364"/>
                    <a:pt x="3563" y="5413"/>
                    <a:pt x="6136" y="5767"/>
                  </a:cubicBezTo>
                  <a:cubicBezTo>
                    <a:pt x="8710" y="6121"/>
                    <a:pt x="12864" y="21600"/>
                    <a:pt x="15441" y="20639"/>
                  </a:cubicBezTo>
                  <a:cubicBezTo>
                    <a:pt x="18019" y="19678"/>
                    <a:pt x="20319" y="4300"/>
                    <a:pt x="21600" y="0"/>
                  </a:cubicBezTo>
                </a:path>
              </a:pathLst>
            </a:cu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onstantia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  <p:pic>
        <p:nvPicPr>
          <p:cNvPr id="98" name="Google Shape;98;p26" descr="Google Shape;20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12360" y="5577842"/>
            <a:ext cx="1108762" cy="108368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6"/>
          <p:cNvSpPr txBox="1">
            <a:spLocks noGrp="1"/>
          </p:cNvSpPr>
          <p:nvPr>
            <p:ph type="title"/>
          </p:nvPr>
        </p:nvSpPr>
        <p:spPr>
          <a:xfrm rot="5400000">
            <a:off x="5052217" y="2491582"/>
            <a:ext cx="5211764" cy="2057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6"/>
          <p:cNvSpPr txBox="1">
            <a:spLocks noGrp="1"/>
          </p:cNvSpPr>
          <p:nvPr>
            <p:ph type="body" idx="1"/>
          </p:nvPr>
        </p:nvSpPr>
        <p:spPr>
          <a:xfrm rot="5400000">
            <a:off x="861219" y="510382"/>
            <a:ext cx="5211763" cy="6019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1pPr>
            <a:lvl2pPr marL="914400" lvl="1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2pPr>
            <a:lvl3pPr marL="1371600" lvl="2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3pPr>
            <a:lvl4pPr marL="1828800" lvl="3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5pPr>
            <a:lvl6pPr marL="2743200" lvl="5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6pPr>
            <a:lvl7pPr marL="3200400" lvl="6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8pPr>
            <a:lvl9pPr marL="4114800" lvl="8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26"/>
          <p:cNvSpPr txBox="1">
            <a:spLocks noGrp="1"/>
          </p:cNvSpPr>
          <p:nvPr>
            <p:ph type="sldNum" idx="12"/>
          </p:nvPr>
        </p:nvSpPr>
        <p:spPr>
          <a:xfrm>
            <a:off x="8521700" y="6518275"/>
            <a:ext cx="165101" cy="20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7B6E85-5602-4247-92C9-18793D89733E}" type="datetimeFigureOut">
              <a:rPr lang="en-GB" smtClean="0"/>
              <a:pPr/>
              <a:t>28/09/21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E422C-9853-4079-AF63-1029ACD0E10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486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" type="titleOnly">
  <p:cSld name="TITLE_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7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3058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7"/>
          <p:cNvSpPr txBox="1">
            <a:spLocks noGrp="1"/>
          </p:cNvSpPr>
          <p:nvPr>
            <p:ph type="sldNum" idx="12"/>
          </p:nvPr>
        </p:nvSpPr>
        <p:spPr>
          <a:xfrm>
            <a:off x="8521700" y="6518275"/>
            <a:ext cx="165101" cy="20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" type="title">
  <p:cSld name="TITLE">
    <p:bg>
      <p:bgPr>
        <a:gradFill>
          <a:gsLst>
            <a:gs pos="0">
              <a:srgbClr val="439FD7"/>
            </a:gs>
            <a:gs pos="25000">
              <a:srgbClr val="4397CA"/>
            </a:gs>
            <a:gs pos="100000">
              <a:srgbClr val="00466A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8"/>
          <p:cNvSpPr/>
          <p:nvPr/>
        </p:nvSpPr>
        <p:spPr>
          <a:xfrm>
            <a:off x="-9525" y="-7144"/>
            <a:ext cx="9163050" cy="104140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0079AD">
                  <a:alpha val="44313"/>
                </a:srgbClr>
              </a:gs>
              <a:gs pos="100000">
                <a:srgbClr val="00E9F7">
                  <a:alpha val="54509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24" name="Google Shape;24;p18"/>
          <p:cNvSpPr/>
          <p:nvPr/>
        </p:nvSpPr>
        <p:spPr>
          <a:xfrm>
            <a:off x="4381500" y="-7145"/>
            <a:ext cx="4762500" cy="607213"/>
          </a:xfrm>
          <a:custGeom>
            <a:avLst/>
            <a:gdLst/>
            <a:ahLst/>
            <a:cxnLst/>
            <a:rect l="l" t="t" r="r" b="b"/>
            <a:pathLst>
              <a:path w="21600" h="20552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ABB4">
                  <a:alpha val="29411"/>
                </a:srgbClr>
              </a:gs>
              <a:gs pos="80000">
                <a:srgbClr val="0099E4">
                  <a:alpha val="44313"/>
                </a:srgbClr>
              </a:gs>
              <a:gs pos="100000">
                <a:srgbClr val="0099E4">
                  <a:alpha val="44313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25" name="Google Shape;25;p18"/>
          <p:cNvGrpSpPr/>
          <p:nvPr/>
        </p:nvGrpSpPr>
        <p:grpSpPr>
          <a:xfrm>
            <a:off x="-29295" y="-16114"/>
            <a:ext cx="9197180" cy="1058656"/>
            <a:chOff x="-1" y="-1"/>
            <a:chExt cx="9197179" cy="1058655"/>
          </a:xfrm>
        </p:grpSpPr>
        <p:sp>
          <p:nvSpPr>
            <p:cNvPr id="26" name="Google Shape;26;p18"/>
            <p:cNvSpPr/>
            <p:nvPr/>
          </p:nvSpPr>
          <p:spPr>
            <a:xfrm rot="-164308">
              <a:off x="9616" y="218536"/>
              <a:ext cx="9163051" cy="621581"/>
            </a:xfrm>
            <a:custGeom>
              <a:avLst/>
              <a:gdLst/>
              <a:ahLst/>
              <a:cxnLst/>
              <a:rect l="l" t="t" r="r" b="b"/>
              <a:pathLst>
                <a:path w="21600" h="20680" extrusionOk="0">
                  <a:moveTo>
                    <a:pt x="0" y="19778"/>
                  </a:moveTo>
                  <a:cubicBezTo>
                    <a:pt x="1055" y="15110"/>
                    <a:pt x="3454" y="5630"/>
                    <a:pt x="6017" y="5774"/>
                  </a:cubicBezTo>
                  <a:cubicBezTo>
                    <a:pt x="8581" y="5917"/>
                    <a:pt x="12783" y="21600"/>
                    <a:pt x="15380" y="20638"/>
                  </a:cubicBezTo>
                  <a:cubicBezTo>
                    <a:pt x="17978" y="19675"/>
                    <a:pt x="20305" y="4300"/>
                    <a:pt x="21600" y="0"/>
                  </a:cubicBezTo>
                </a:path>
              </a:pathLst>
            </a:custGeom>
            <a:noFill/>
            <a:ln w="10775" cap="flat" cmpd="sng">
              <a:solidFill>
                <a:srgbClr val="09B6B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onstantia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27" name="Google Shape;27;p18"/>
            <p:cNvSpPr/>
            <p:nvPr/>
          </p:nvSpPr>
          <p:spPr>
            <a:xfrm rot="-164308">
              <a:off x="14474" y="291986"/>
              <a:ext cx="9175813" cy="507810"/>
            </a:xfrm>
            <a:custGeom>
              <a:avLst/>
              <a:gdLst/>
              <a:ahLst/>
              <a:cxnLst/>
              <a:rect l="l" t="t" r="r" b="b"/>
              <a:pathLst>
                <a:path w="21600" h="20682" extrusionOk="0">
                  <a:moveTo>
                    <a:pt x="0" y="18514"/>
                  </a:moveTo>
                  <a:cubicBezTo>
                    <a:pt x="1023" y="16364"/>
                    <a:pt x="3563" y="5413"/>
                    <a:pt x="6136" y="5767"/>
                  </a:cubicBezTo>
                  <a:cubicBezTo>
                    <a:pt x="8710" y="6121"/>
                    <a:pt x="12864" y="21600"/>
                    <a:pt x="15441" y="20639"/>
                  </a:cubicBezTo>
                  <a:cubicBezTo>
                    <a:pt x="18019" y="19678"/>
                    <a:pt x="20319" y="4300"/>
                    <a:pt x="21600" y="0"/>
                  </a:cubicBezTo>
                </a:path>
              </a:pathLst>
            </a:cu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onstantia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  <p:pic>
        <p:nvPicPr>
          <p:cNvPr id="28" name="Google Shape;28;p18" descr="Google Shape;20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12360" y="5577842"/>
            <a:ext cx="1108762" cy="1083689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18"/>
          <p:cNvSpPr txBox="1">
            <a:spLocks noGrp="1"/>
          </p:cNvSpPr>
          <p:nvPr>
            <p:ph type="title"/>
          </p:nvPr>
        </p:nvSpPr>
        <p:spPr>
          <a:xfrm>
            <a:off x="533400" y="1371600"/>
            <a:ext cx="7851648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E0EA"/>
              </a:buClr>
              <a:buSzPts val="5600"/>
              <a:buFont typeface="Calibri"/>
              <a:buNone/>
              <a:defRPr sz="5600" b="1">
                <a:solidFill>
                  <a:srgbClr val="4CE0EA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body" idx="1"/>
          </p:nvPr>
        </p:nvSpPr>
        <p:spPr>
          <a:xfrm>
            <a:off x="533400" y="3228536"/>
            <a:ext cx="7854696" cy="175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45719" lvl="0" indent="-228600" algn="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onstantia"/>
              <a:buNone/>
              <a:defRPr>
                <a:solidFill>
                  <a:srgbClr val="FFFFFF"/>
                </a:solidFill>
              </a:defRPr>
            </a:lvl1pPr>
            <a:lvl2pPr marL="914400" marR="45719" lvl="1" indent="-228600" algn="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onstantia"/>
              <a:buNone/>
              <a:defRPr>
                <a:solidFill>
                  <a:srgbClr val="FFFFFF"/>
                </a:solidFill>
              </a:defRPr>
            </a:lvl2pPr>
            <a:lvl3pPr marL="1371600" marR="45719" lvl="2" indent="-228600" algn="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onstantia"/>
              <a:buNone/>
              <a:defRPr>
                <a:solidFill>
                  <a:srgbClr val="FFFFFF"/>
                </a:solidFill>
              </a:defRPr>
            </a:lvl3pPr>
            <a:lvl4pPr marL="1828800" marR="45719" lvl="3" indent="-228600" algn="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onstantia"/>
              <a:buNone/>
              <a:defRPr>
                <a:solidFill>
                  <a:srgbClr val="FFFFFF"/>
                </a:solidFill>
              </a:defRPr>
            </a:lvl4pPr>
            <a:lvl5pPr marL="2286000" marR="45719" lvl="4" indent="-228600" algn="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Constantia"/>
              <a:buNone/>
              <a:defRPr>
                <a:solidFill>
                  <a:srgbClr val="FFFFFF"/>
                </a:solidFill>
              </a:defRPr>
            </a:lvl5pPr>
            <a:lvl6pPr marL="2743200" lvl="5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6pPr>
            <a:lvl7pPr marL="3200400" lvl="6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8pPr>
            <a:lvl9pPr marL="4114800" lvl="8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sldNum" idx="12"/>
          </p:nvPr>
        </p:nvSpPr>
        <p:spPr>
          <a:xfrm>
            <a:off x="8521700" y="6518275"/>
            <a:ext cx="165101" cy="20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9ED"/>
              </a:buClr>
              <a:buSzPts val="1200"/>
              <a:buFont typeface="Constantia"/>
              <a:buNone/>
              <a:defRPr>
                <a:solidFill>
                  <a:srgbClr val="D0E9ED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9ED"/>
              </a:buClr>
              <a:buSzPts val="1200"/>
              <a:buFont typeface="Constantia"/>
              <a:buNone/>
              <a:defRPr>
                <a:solidFill>
                  <a:srgbClr val="D0E9ED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9ED"/>
              </a:buClr>
              <a:buSzPts val="1200"/>
              <a:buFont typeface="Constantia"/>
              <a:buNone/>
              <a:defRPr>
                <a:solidFill>
                  <a:srgbClr val="D0E9ED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9ED"/>
              </a:buClr>
              <a:buSzPts val="1200"/>
              <a:buFont typeface="Constantia"/>
              <a:buNone/>
              <a:defRPr>
                <a:solidFill>
                  <a:srgbClr val="D0E9ED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9ED"/>
              </a:buClr>
              <a:buSzPts val="1200"/>
              <a:buFont typeface="Constantia"/>
              <a:buNone/>
              <a:defRPr>
                <a:solidFill>
                  <a:srgbClr val="D0E9ED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9ED"/>
              </a:buClr>
              <a:buSzPts val="1200"/>
              <a:buFont typeface="Constantia"/>
              <a:buNone/>
              <a:defRPr>
                <a:solidFill>
                  <a:srgbClr val="D0E9ED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9ED"/>
              </a:buClr>
              <a:buSzPts val="1200"/>
              <a:buFont typeface="Constantia"/>
              <a:buNone/>
              <a:defRPr>
                <a:solidFill>
                  <a:srgbClr val="D0E9ED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9ED"/>
              </a:buClr>
              <a:buSzPts val="1200"/>
              <a:buFont typeface="Constantia"/>
              <a:buNone/>
              <a:defRPr>
                <a:solidFill>
                  <a:srgbClr val="D0E9ED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9ED"/>
              </a:buClr>
              <a:buSzPts val="1200"/>
              <a:buFont typeface="Constantia"/>
              <a:buNone/>
              <a:defRPr>
                <a:solidFill>
                  <a:srgbClr val="D0E9ED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35C75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_HEADER" type="secHead">
  <p:cSld name="SECTION_HEADER">
    <p:bg>
      <p:bgPr>
        <a:gradFill>
          <a:gsLst>
            <a:gs pos="0">
              <a:srgbClr val="439FD7"/>
            </a:gs>
            <a:gs pos="25000">
              <a:srgbClr val="4397CA"/>
            </a:gs>
            <a:gs pos="100000">
              <a:srgbClr val="00466A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9"/>
          <p:cNvSpPr/>
          <p:nvPr/>
        </p:nvSpPr>
        <p:spPr>
          <a:xfrm>
            <a:off x="-9525" y="-7144"/>
            <a:ext cx="9163050" cy="104140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0079AD">
                  <a:alpha val="44313"/>
                </a:srgbClr>
              </a:gs>
              <a:gs pos="100000">
                <a:srgbClr val="00E9F7">
                  <a:alpha val="54509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34" name="Google Shape;34;p19"/>
          <p:cNvSpPr/>
          <p:nvPr/>
        </p:nvSpPr>
        <p:spPr>
          <a:xfrm>
            <a:off x="4381500" y="-7145"/>
            <a:ext cx="4762500" cy="607213"/>
          </a:xfrm>
          <a:custGeom>
            <a:avLst/>
            <a:gdLst/>
            <a:ahLst/>
            <a:cxnLst/>
            <a:rect l="l" t="t" r="r" b="b"/>
            <a:pathLst>
              <a:path w="21600" h="20552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ABB4">
                  <a:alpha val="29411"/>
                </a:srgbClr>
              </a:gs>
              <a:gs pos="80000">
                <a:srgbClr val="0099E4">
                  <a:alpha val="44313"/>
                </a:srgbClr>
              </a:gs>
              <a:gs pos="100000">
                <a:srgbClr val="0099E4">
                  <a:alpha val="44313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35" name="Google Shape;35;p19"/>
          <p:cNvGrpSpPr/>
          <p:nvPr/>
        </p:nvGrpSpPr>
        <p:grpSpPr>
          <a:xfrm>
            <a:off x="-29295" y="-16114"/>
            <a:ext cx="9197180" cy="1058656"/>
            <a:chOff x="-1" y="-1"/>
            <a:chExt cx="9197179" cy="1058655"/>
          </a:xfrm>
        </p:grpSpPr>
        <p:sp>
          <p:nvSpPr>
            <p:cNvPr id="36" name="Google Shape;36;p19"/>
            <p:cNvSpPr/>
            <p:nvPr/>
          </p:nvSpPr>
          <p:spPr>
            <a:xfrm rot="-164308">
              <a:off x="9616" y="218536"/>
              <a:ext cx="9163051" cy="621581"/>
            </a:xfrm>
            <a:custGeom>
              <a:avLst/>
              <a:gdLst/>
              <a:ahLst/>
              <a:cxnLst/>
              <a:rect l="l" t="t" r="r" b="b"/>
              <a:pathLst>
                <a:path w="21600" h="20680" extrusionOk="0">
                  <a:moveTo>
                    <a:pt x="0" y="19778"/>
                  </a:moveTo>
                  <a:cubicBezTo>
                    <a:pt x="1055" y="15110"/>
                    <a:pt x="3454" y="5630"/>
                    <a:pt x="6017" y="5774"/>
                  </a:cubicBezTo>
                  <a:cubicBezTo>
                    <a:pt x="8581" y="5917"/>
                    <a:pt x="12783" y="21600"/>
                    <a:pt x="15380" y="20638"/>
                  </a:cubicBezTo>
                  <a:cubicBezTo>
                    <a:pt x="17978" y="19675"/>
                    <a:pt x="20305" y="4300"/>
                    <a:pt x="21600" y="0"/>
                  </a:cubicBezTo>
                </a:path>
              </a:pathLst>
            </a:custGeom>
            <a:noFill/>
            <a:ln w="10775" cap="flat" cmpd="sng">
              <a:solidFill>
                <a:srgbClr val="09B6B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onstantia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37" name="Google Shape;37;p19"/>
            <p:cNvSpPr/>
            <p:nvPr/>
          </p:nvSpPr>
          <p:spPr>
            <a:xfrm rot="-164308">
              <a:off x="14474" y="291986"/>
              <a:ext cx="9175813" cy="507810"/>
            </a:xfrm>
            <a:custGeom>
              <a:avLst/>
              <a:gdLst/>
              <a:ahLst/>
              <a:cxnLst/>
              <a:rect l="l" t="t" r="r" b="b"/>
              <a:pathLst>
                <a:path w="21600" h="20682" extrusionOk="0">
                  <a:moveTo>
                    <a:pt x="0" y="18514"/>
                  </a:moveTo>
                  <a:cubicBezTo>
                    <a:pt x="1023" y="16364"/>
                    <a:pt x="3563" y="5413"/>
                    <a:pt x="6136" y="5767"/>
                  </a:cubicBezTo>
                  <a:cubicBezTo>
                    <a:pt x="8710" y="6121"/>
                    <a:pt x="12864" y="21600"/>
                    <a:pt x="15441" y="20639"/>
                  </a:cubicBezTo>
                  <a:cubicBezTo>
                    <a:pt x="18019" y="19678"/>
                    <a:pt x="20319" y="4300"/>
                    <a:pt x="21600" y="0"/>
                  </a:cubicBezTo>
                </a:path>
              </a:pathLst>
            </a:cu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onstantia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  <p:pic>
        <p:nvPicPr>
          <p:cNvPr id="38" name="Google Shape;38;p19" descr="Google Shape;20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12360" y="5577842"/>
            <a:ext cx="1108762" cy="1083689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9"/>
          <p:cNvSpPr txBox="1">
            <a:spLocks noGrp="1"/>
          </p:cNvSpPr>
          <p:nvPr>
            <p:ph type="title"/>
          </p:nvPr>
        </p:nvSpPr>
        <p:spPr>
          <a:xfrm>
            <a:off x="530351" y="1316736"/>
            <a:ext cx="7772401" cy="1362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E3AC"/>
              </a:buClr>
              <a:buSzPts val="5600"/>
              <a:buFont typeface="Calibri"/>
              <a:buNone/>
              <a:defRPr sz="5600" b="1">
                <a:solidFill>
                  <a:srgbClr val="4AE3AC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1"/>
          </p:nvPr>
        </p:nvSpPr>
        <p:spPr>
          <a:xfrm>
            <a:off x="530351" y="2704663"/>
            <a:ext cx="7772401" cy="1509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onstantia"/>
              <a:buNone/>
              <a:defRPr sz="22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onstantia"/>
              <a:buNone/>
              <a:defRPr sz="2200">
                <a:solidFill>
                  <a:srgbClr val="FFFFFF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onstantia"/>
              <a:buNone/>
              <a:defRPr sz="2200">
                <a:solidFill>
                  <a:srgbClr val="FFFFFF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onstantia"/>
              <a:buNone/>
              <a:defRPr sz="2200">
                <a:solidFill>
                  <a:srgbClr val="FFFFFF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onstantia"/>
              <a:buNone/>
              <a:defRPr sz="2200">
                <a:solidFill>
                  <a:srgbClr val="FFFFFF"/>
                </a:solidFill>
              </a:defRPr>
            </a:lvl5pPr>
            <a:lvl6pPr marL="2743200" lvl="5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6pPr>
            <a:lvl7pPr marL="3200400" lvl="6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8pPr>
            <a:lvl9pPr marL="4114800" lvl="8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sldNum" idx="12"/>
          </p:nvPr>
        </p:nvSpPr>
        <p:spPr>
          <a:xfrm>
            <a:off x="8521700" y="6518275"/>
            <a:ext cx="165101" cy="20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9ED"/>
              </a:buClr>
              <a:buSzPts val="1200"/>
              <a:buFont typeface="Constantia"/>
              <a:buNone/>
              <a:defRPr>
                <a:solidFill>
                  <a:srgbClr val="D0E9ED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9ED"/>
              </a:buClr>
              <a:buSzPts val="1200"/>
              <a:buFont typeface="Constantia"/>
              <a:buNone/>
              <a:defRPr>
                <a:solidFill>
                  <a:srgbClr val="D0E9ED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9ED"/>
              </a:buClr>
              <a:buSzPts val="1200"/>
              <a:buFont typeface="Constantia"/>
              <a:buNone/>
              <a:defRPr>
                <a:solidFill>
                  <a:srgbClr val="D0E9ED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9ED"/>
              </a:buClr>
              <a:buSzPts val="1200"/>
              <a:buFont typeface="Constantia"/>
              <a:buNone/>
              <a:defRPr>
                <a:solidFill>
                  <a:srgbClr val="D0E9ED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9ED"/>
              </a:buClr>
              <a:buSzPts val="1200"/>
              <a:buFont typeface="Constantia"/>
              <a:buNone/>
              <a:defRPr>
                <a:solidFill>
                  <a:srgbClr val="D0E9ED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9ED"/>
              </a:buClr>
              <a:buSzPts val="1200"/>
              <a:buFont typeface="Constantia"/>
              <a:buNone/>
              <a:defRPr>
                <a:solidFill>
                  <a:srgbClr val="D0E9ED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9ED"/>
              </a:buClr>
              <a:buSzPts val="1200"/>
              <a:buFont typeface="Constantia"/>
              <a:buNone/>
              <a:defRPr>
                <a:solidFill>
                  <a:srgbClr val="D0E9ED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9ED"/>
              </a:buClr>
              <a:buSzPts val="1200"/>
              <a:buFont typeface="Constantia"/>
              <a:buNone/>
              <a:defRPr>
                <a:solidFill>
                  <a:srgbClr val="D0E9ED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E9ED"/>
              </a:buClr>
              <a:buSzPts val="1200"/>
              <a:buFont typeface="Constantia"/>
              <a:buNone/>
              <a:defRPr>
                <a:solidFill>
                  <a:srgbClr val="D0E9ED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35C75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_OBJECTS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0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body" idx="1"/>
          </p:nvPr>
        </p:nvSpPr>
        <p:spPr>
          <a:xfrm>
            <a:off x="457200" y="1920084"/>
            <a:ext cx="4038600" cy="4434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1pPr>
            <a:lvl2pPr marL="914400" lvl="1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2pPr>
            <a:lvl3pPr marL="1371600" lvl="2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3pPr>
            <a:lvl4pPr marL="1828800" lvl="3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5pPr>
            <a:lvl6pPr marL="2743200" lvl="5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6pPr>
            <a:lvl7pPr marL="3200400" lvl="6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8pPr>
            <a:lvl9pPr marL="4114800" lvl="8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body" idx="2"/>
          </p:nvPr>
        </p:nvSpPr>
        <p:spPr>
          <a:xfrm>
            <a:off x="4648200" y="1920084"/>
            <a:ext cx="4038600" cy="4434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1pPr>
            <a:lvl2pPr marL="914400" lvl="1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2pPr>
            <a:lvl3pPr marL="1371600" lvl="2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3pPr>
            <a:lvl4pPr marL="1828800" lvl="3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5pPr>
            <a:lvl6pPr marL="2743200" lvl="5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6pPr>
            <a:lvl7pPr marL="3200400" lvl="6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8pPr>
            <a:lvl9pPr marL="4114800" lvl="8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sldNum" idx="12"/>
          </p:nvPr>
        </p:nvSpPr>
        <p:spPr>
          <a:xfrm>
            <a:off x="8521700" y="6518275"/>
            <a:ext cx="165101" cy="20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_OBJECTS_WITH_TEXT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1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body" idx="1"/>
          </p:nvPr>
        </p:nvSpPr>
        <p:spPr>
          <a:xfrm>
            <a:off x="457200" y="1855247"/>
            <a:ext cx="4040188" cy="659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4617B"/>
              </a:buClr>
              <a:buSzPts val="2400"/>
              <a:buFont typeface="Constantia"/>
              <a:buNone/>
              <a:defRPr sz="2400" b="1">
                <a:solidFill>
                  <a:srgbClr val="04617B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4617B"/>
              </a:buClr>
              <a:buSzPts val="2400"/>
              <a:buFont typeface="Constantia"/>
              <a:buNone/>
              <a:defRPr sz="2400" b="1">
                <a:solidFill>
                  <a:srgbClr val="04617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4617B"/>
              </a:buClr>
              <a:buSzPts val="2400"/>
              <a:buFont typeface="Constantia"/>
              <a:buNone/>
              <a:defRPr sz="2400" b="1">
                <a:solidFill>
                  <a:srgbClr val="04617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4617B"/>
              </a:buClr>
              <a:buSzPts val="2400"/>
              <a:buFont typeface="Constantia"/>
              <a:buNone/>
              <a:defRPr sz="2400" b="1">
                <a:solidFill>
                  <a:srgbClr val="04617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4617B"/>
              </a:buClr>
              <a:buSzPts val="2400"/>
              <a:buFont typeface="Constantia"/>
              <a:buNone/>
              <a:defRPr sz="2400" b="1">
                <a:solidFill>
                  <a:srgbClr val="04617B"/>
                </a:solidFill>
              </a:defRPr>
            </a:lvl5pPr>
            <a:lvl6pPr marL="2743200" lvl="5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6pPr>
            <a:lvl7pPr marL="3200400" lvl="6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8pPr>
            <a:lvl9pPr marL="4114800" lvl="8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body" idx="2"/>
          </p:nvPr>
        </p:nvSpPr>
        <p:spPr>
          <a:xfrm>
            <a:off x="4645025" y="1859757"/>
            <a:ext cx="4041775" cy="654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1pPr>
            <a:lvl2pPr marL="914400" lvl="1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2pPr>
            <a:lvl3pPr marL="1371600" lvl="2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3pPr>
            <a:lvl4pPr marL="1828800" lvl="3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5pPr>
            <a:lvl6pPr marL="2743200" lvl="5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6pPr>
            <a:lvl7pPr marL="3200400" lvl="6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8pPr>
            <a:lvl9pPr marL="4114800" lvl="8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body" idx="3"/>
          </p:nvPr>
        </p:nvSpPr>
        <p:spPr>
          <a:xfrm>
            <a:off x="457200" y="2514600"/>
            <a:ext cx="4040188" cy="384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1pPr>
            <a:lvl2pPr marL="914400" lvl="1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2pPr>
            <a:lvl3pPr marL="1371600" lvl="2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3pPr>
            <a:lvl4pPr marL="1828800" lvl="3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5pPr>
            <a:lvl6pPr marL="2743200" lvl="5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6pPr>
            <a:lvl7pPr marL="3200400" lvl="6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8pPr>
            <a:lvl9pPr marL="4114800" lvl="8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body" idx="4"/>
          </p:nvPr>
        </p:nvSpPr>
        <p:spPr>
          <a:xfrm>
            <a:off x="4645025" y="2514600"/>
            <a:ext cx="4041775" cy="384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1pPr>
            <a:lvl2pPr marL="914400" lvl="1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2pPr>
            <a:lvl3pPr marL="1371600" lvl="2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3pPr>
            <a:lvl4pPr marL="1828800" lvl="3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5pPr>
            <a:lvl6pPr marL="2743200" lvl="5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6pPr>
            <a:lvl7pPr marL="3200400" lvl="6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8pPr>
            <a:lvl9pPr marL="4114800" lvl="8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8521700" y="6518275"/>
            <a:ext cx="165101" cy="20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BJECT_WITH_CAPTION_TEXT" type="objTx">
  <p:cSld name="OBJECT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3"/>
          <p:cNvSpPr/>
          <p:nvPr/>
        </p:nvSpPr>
        <p:spPr>
          <a:xfrm>
            <a:off x="-9525" y="-7144"/>
            <a:ext cx="9163050" cy="104140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0079AD">
                  <a:alpha val="44313"/>
                </a:srgbClr>
              </a:gs>
              <a:gs pos="100000">
                <a:srgbClr val="00E9F7">
                  <a:alpha val="54509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64" name="Google Shape;64;p23"/>
          <p:cNvSpPr/>
          <p:nvPr/>
        </p:nvSpPr>
        <p:spPr>
          <a:xfrm>
            <a:off x="4381500" y="-7145"/>
            <a:ext cx="4762500" cy="607213"/>
          </a:xfrm>
          <a:custGeom>
            <a:avLst/>
            <a:gdLst/>
            <a:ahLst/>
            <a:cxnLst/>
            <a:rect l="l" t="t" r="r" b="b"/>
            <a:pathLst>
              <a:path w="21600" h="20552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ABB4">
                  <a:alpha val="29411"/>
                </a:srgbClr>
              </a:gs>
              <a:gs pos="80000">
                <a:srgbClr val="0099E4">
                  <a:alpha val="44313"/>
                </a:srgbClr>
              </a:gs>
              <a:gs pos="100000">
                <a:srgbClr val="0099E4">
                  <a:alpha val="44313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65" name="Google Shape;65;p23"/>
          <p:cNvGrpSpPr/>
          <p:nvPr/>
        </p:nvGrpSpPr>
        <p:grpSpPr>
          <a:xfrm>
            <a:off x="-29295" y="-16114"/>
            <a:ext cx="9197180" cy="1058656"/>
            <a:chOff x="-1" y="-1"/>
            <a:chExt cx="9197179" cy="1058655"/>
          </a:xfrm>
        </p:grpSpPr>
        <p:sp>
          <p:nvSpPr>
            <p:cNvPr id="66" name="Google Shape;66;p23"/>
            <p:cNvSpPr/>
            <p:nvPr/>
          </p:nvSpPr>
          <p:spPr>
            <a:xfrm rot="-164308">
              <a:off x="9616" y="218536"/>
              <a:ext cx="9163051" cy="621581"/>
            </a:xfrm>
            <a:custGeom>
              <a:avLst/>
              <a:gdLst/>
              <a:ahLst/>
              <a:cxnLst/>
              <a:rect l="l" t="t" r="r" b="b"/>
              <a:pathLst>
                <a:path w="21600" h="20680" extrusionOk="0">
                  <a:moveTo>
                    <a:pt x="0" y="19778"/>
                  </a:moveTo>
                  <a:cubicBezTo>
                    <a:pt x="1055" y="15110"/>
                    <a:pt x="3454" y="5630"/>
                    <a:pt x="6017" y="5774"/>
                  </a:cubicBezTo>
                  <a:cubicBezTo>
                    <a:pt x="8581" y="5917"/>
                    <a:pt x="12783" y="21600"/>
                    <a:pt x="15380" y="20638"/>
                  </a:cubicBezTo>
                  <a:cubicBezTo>
                    <a:pt x="17978" y="19675"/>
                    <a:pt x="20305" y="4300"/>
                    <a:pt x="21600" y="0"/>
                  </a:cubicBezTo>
                </a:path>
              </a:pathLst>
            </a:custGeom>
            <a:noFill/>
            <a:ln w="10775" cap="flat" cmpd="sng">
              <a:solidFill>
                <a:srgbClr val="09B6B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onstantia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67" name="Google Shape;67;p23"/>
            <p:cNvSpPr/>
            <p:nvPr/>
          </p:nvSpPr>
          <p:spPr>
            <a:xfrm rot="-164308">
              <a:off x="14474" y="291986"/>
              <a:ext cx="9175813" cy="507810"/>
            </a:xfrm>
            <a:custGeom>
              <a:avLst/>
              <a:gdLst/>
              <a:ahLst/>
              <a:cxnLst/>
              <a:rect l="l" t="t" r="r" b="b"/>
              <a:pathLst>
                <a:path w="21600" h="20682" extrusionOk="0">
                  <a:moveTo>
                    <a:pt x="0" y="18514"/>
                  </a:moveTo>
                  <a:cubicBezTo>
                    <a:pt x="1023" y="16364"/>
                    <a:pt x="3563" y="5413"/>
                    <a:pt x="6136" y="5767"/>
                  </a:cubicBezTo>
                  <a:cubicBezTo>
                    <a:pt x="8710" y="6121"/>
                    <a:pt x="12864" y="21600"/>
                    <a:pt x="15441" y="20639"/>
                  </a:cubicBezTo>
                  <a:cubicBezTo>
                    <a:pt x="18019" y="19678"/>
                    <a:pt x="20319" y="4300"/>
                    <a:pt x="21600" y="0"/>
                  </a:cubicBezTo>
                </a:path>
              </a:pathLst>
            </a:cu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onstantia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  <p:pic>
        <p:nvPicPr>
          <p:cNvPr id="68" name="Google Shape;68;p23" descr="Google Shape;20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12360" y="5577842"/>
            <a:ext cx="1108762" cy="1083689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23"/>
          <p:cNvSpPr txBox="1">
            <a:spLocks noGrp="1"/>
          </p:cNvSpPr>
          <p:nvPr>
            <p:ph type="title"/>
          </p:nvPr>
        </p:nvSpPr>
        <p:spPr>
          <a:xfrm>
            <a:off x="685800" y="514351"/>
            <a:ext cx="2743200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2600"/>
              <a:buFont typeface="Calibri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>
            <a:off x="685800" y="1676400"/>
            <a:ext cx="27432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75" tIns="18275" rIns="18275" bIns="18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nstantia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nstantia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nstantia"/>
              <a:buNone/>
              <a:defRPr sz="1400"/>
            </a:lvl3pPr>
            <a:lvl4pPr marL="182880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nstantia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nstantia"/>
              <a:buNone/>
              <a:defRPr sz="1400"/>
            </a:lvl5pPr>
            <a:lvl6pPr marL="2743200" lvl="5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6pPr>
            <a:lvl7pPr marL="3200400" lvl="6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8pPr>
            <a:lvl9pPr marL="4114800" lvl="8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body" idx="2"/>
          </p:nvPr>
        </p:nvSpPr>
        <p:spPr>
          <a:xfrm>
            <a:off x="3575050" y="1676400"/>
            <a:ext cx="511175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1pPr>
            <a:lvl2pPr marL="914400" lvl="1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2pPr>
            <a:lvl3pPr marL="1371600" lvl="2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3pPr>
            <a:lvl4pPr marL="1828800" lvl="3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5pPr>
            <a:lvl6pPr marL="2743200" lvl="5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6pPr>
            <a:lvl7pPr marL="3200400" lvl="6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8pPr>
            <a:lvl9pPr marL="4114800" lvl="8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sldNum" idx="12"/>
          </p:nvPr>
        </p:nvSpPr>
        <p:spPr>
          <a:xfrm>
            <a:off x="8521700" y="6518275"/>
            <a:ext cx="165101" cy="20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_WITH_CAPTION_TEXT" type="picTx">
  <p:cSld name="PICTURE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4"/>
          <p:cNvSpPr/>
          <p:nvPr/>
        </p:nvSpPr>
        <p:spPr>
          <a:xfrm rot="-10380000" flipH="1">
            <a:off x="3165753" y="1108077"/>
            <a:ext cx="5257801" cy="411480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0984" y="0"/>
                </a:lnTo>
                <a:lnTo>
                  <a:pt x="21600" y="788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C0C0C0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38500" dir="7500000" rotWithShape="0">
              <a:srgbClr val="000000">
                <a:alpha val="24313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rgbClr val="FFFFFF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75" name="Google Shape;75;p24"/>
          <p:cNvSpPr/>
          <p:nvPr/>
        </p:nvSpPr>
        <p:spPr>
          <a:xfrm rot="-10380000" flipH="1">
            <a:off x="8004133" y="5359768"/>
            <a:ext cx="155449" cy="15544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bevel/>
            <a:headEnd type="none" w="sm" len="sm"/>
            <a:tailEnd type="none" w="sm" len="sm"/>
          </a:ln>
          <a:effectLst>
            <a:outerShdw blurRad="25400" dist="6350" dir="12900000" rotWithShape="0">
              <a:srgbClr val="000000">
                <a:alpha val="46274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rgbClr val="FFFFFF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76" name="Google Shape;76;p24"/>
          <p:cNvSpPr txBox="1">
            <a:spLocks noGrp="1"/>
          </p:cNvSpPr>
          <p:nvPr>
            <p:ph type="title"/>
          </p:nvPr>
        </p:nvSpPr>
        <p:spPr>
          <a:xfrm>
            <a:off x="609600" y="1176995"/>
            <a:ext cx="2212849" cy="1582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body" idx="1"/>
          </p:nvPr>
        </p:nvSpPr>
        <p:spPr>
          <a:xfrm>
            <a:off x="609600" y="2828785"/>
            <a:ext cx="2209800" cy="217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onstantia"/>
              <a:buNone/>
              <a:defRPr sz="1300"/>
            </a:lvl1pPr>
            <a:lvl2pPr marL="914400" lvl="1" indent="-3111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onstantia"/>
              <a:buChar char="●"/>
              <a:defRPr sz="1300"/>
            </a:lvl2pPr>
            <a:lvl3pPr marL="1371600" lvl="2" indent="-3111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onstantia"/>
              <a:buChar char="●"/>
              <a:defRPr sz="1300"/>
            </a:lvl3pPr>
            <a:lvl4pPr marL="1828800" lvl="3" indent="-3111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onstantia"/>
              <a:buChar char="●"/>
              <a:defRPr sz="1300"/>
            </a:lvl4pPr>
            <a:lvl5pPr marL="2286000" lvl="4" indent="-31115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onstantia"/>
              <a:buChar char="●"/>
              <a:defRPr sz="1300"/>
            </a:lvl5pPr>
            <a:lvl6pPr marL="2743200" lvl="5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6pPr>
            <a:lvl7pPr marL="3200400" lvl="6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8pPr>
            <a:lvl9pPr marL="4114800" lvl="8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>
            <a:spLocks noGrp="1"/>
          </p:cNvSpPr>
          <p:nvPr>
            <p:ph type="pic" idx="2"/>
          </p:nvPr>
        </p:nvSpPr>
        <p:spPr>
          <a:xfrm rot="420000">
            <a:off x="3485793" y="1199516"/>
            <a:ext cx="4617721" cy="3931922"/>
          </a:xfrm>
          <a:prstGeom prst="rect">
            <a:avLst/>
          </a:prstGeom>
          <a:noFill/>
          <a:ln w="9525" cap="rnd" cmpd="sng">
            <a:solidFill>
              <a:srgbClr val="C0C0C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p24"/>
          <p:cNvSpPr/>
          <p:nvPr/>
        </p:nvSpPr>
        <p:spPr>
          <a:xfrm rot="10800000" flipH="1">
            <a:off x="-9525" y="5816600"/>
            <a:ext cx="9163050" cy="104140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0079AD">
                  <a:alpha val="44313"/>
                </a:srgbClr>
              </a:gs>
              <a:gs pos="100000">
                <a:srgbClr val="00E9F7">
                  <a:alpha val="54509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80" name="Google Shape;80;p24"/>
          <p:cNvSpPr/>
          <p:nvPr/>
        </p:nvSpPr>
        <p:spPr>
          <a:xfrm rot="10800000" flipH="1">
            <a:off x="4381500" y="6250789"/>
            <a:ext cx="4762500" cy="607212"/>
          </a:xfrm>
          <a:custGeom>
            <a:avLst/>
            <a:gdLst/>
            <a:ahLst/>
            <a:cxnLst/>
            <a:rect l="l" t="t" r="r" b="b"/>
            <a:pathLst>
              <a:path w="21600" h="20552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ABB4">
                  <a:alpha val="29411"/>
                </a:srgbClr>
              </a:gs>
              <a:gs pos="80000">
                <a:srgbClr val="0099E4">
                  <a:alpha val="44313"/>
                </a:srgbClr>
              </a:gs>
              <a:gs pos="100000">
                <a:srgbClr val="0099E4">
                  <a:alpha val="44313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81" name="Google Shape;81;p24"/>
          <p:cNvSpPr txBox="1">
            <a:spLocks noGrp="1"/>
          </p:cNvSpPr>
          <p:nvPr>
            <p:ph type="sldNum" idx="12"/>
          </p:nvPr>
        </p:nvSpPr>
        <p:spPr>
          <a:xfrm>
            <a:off x="8521700" y="6518275"/>
            <a:ext cx="165101" cy="20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_TEXT" type="vertTx">
  <p:cSld name="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5"/>
          <p:cNvSpPr/>
          <p:nvPr/>
        </p:nvSpPr>
        <p:spPr>
          <a:xfrm>
            <a:off x="-9525" y="-7144"/>
            <a:ext cx="9163050" cy="104140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0079AD">
                  <a:alpha val="44313"/>
                </a:srgbClr>
              </a:gs>
              <a:gs pos="100000">
                <a:srgbClr val="00E9F7">
                  <a:alpha val="54509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84" name="Google Shape;84;p25"/>
          <p:cNvSpPr/>
          <p:nvPr/>
        </p:nvSpPr>
        <p:spPr>
          <a:xfrm>
            <a:off x="4381500" y="-7145"/>
            <a:ext cx="4762500" cy="607213"/>
          </a:xfrm>
          <a:custGeom>
            <a:avLst/>
            <a:gdLst/>
            <a:ahLst/>
            <a:cxnLst/>
            <a:rect l="l" t="t" r="r" b="b"/>
            <a:pathLst>
              <a:path w="21600" h="20552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ABB4">
                  <a:alpha val="29411"/>
                </a:srgbClr>
              </a:gs>
              <a:gs pos="80000">
                <a:srgbClr val="0099E4">
                  <a:alpha val="44313"/>
                </a:srgbClr>
              </a:gs>
              <a:gs pos="100000">
                <a:srgbClr val="0099E4">
                  <a:alpha val="44313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85" name="Google Shape;85;p25"/>
          <p:cNvGrpSpPr/>
          <p:nvPr/>
        </p:nvGrpSpPr>
        <p:grpSpPr>
          <a:xfrm>
            <a:off x="-29295" y="-16114"/>
            <a:ext cx="9197180" cy="1058656"/>
            <a:chOff x="-1" y="-1"/>
            <a:chExt cx="9197179" cy="1058655"/>
          </a:xfrm>
        </p:grpSpPr>
        <p:sp>
          <p:nvSpPr>
            <p:cNvPr id="86" name="Google Shape;86;p25"/>
            <p:cNvSpPr/>
            <p:nvPr/>
          </p:nvSpPr>
          <p:spPr>
            <a:xfrm rot="-164308">
              <a:off x="9616" y="218536"/>
              <a:ext cx="9163051" cy="621581"/>
            </a:xfrm>
            <a:custGeom>
              <a:avLst/>
              <a:gdLst/>
              <a:ahLst/>
              <a:cxnLst/>
              <a:rect l="l" t="t" r="r" b="b"/>
              <a:pathLst>
                <a:path w="21600" h="20680" extrusionOk="0">
                  <a:moveTo>
                    <a:pt x="0" y="19778"/>
                  </a:moveTo>
                  <a:cubicBezTo>
                    <a:pt x="1055" y="15110"/>
                    <a:pt x="3454" y="5630"/>
                    <a:pt x="6017" y="5774"/>
                  </a:cubicBezTo>
                  <a:cubicBezTo>
                    <a:pt x="8581" y="5917"/>
                    <a:pt x="12783" y="21600"/>
                    <a:pt x="15380" y="20638"/>
                  </a:cubicBezTo>
                  <a:cubicBezTo>
                    <a:pt x="17978" y="19675"/>
                    <a:pt x="20305" y="4300"/>
                    <a:pt x="21600" y="0"/>
                  </a:cubicBezTo>
                </a:path>
              </a:pathLst>
            </a:custGeom>
            <a:noFill/>
            <a:ln w="10775" cap="flat" cmpd="sng">
              <a:solidFill>
                <a:srgbClr val="09B6B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onstantia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87" name="Google Shape;87;p25"/>
            <p:cNvSpPr/>
            <p:nvPr/>
          </p:nvSpPr>
          <p:spPr>
            <a:xfrm rot="-164308">
              <a:off x="14474" y="291986"/>
              <a:ext cx="9175813" cy="507810"/>
            </a:xfrm>
            <a:custGeom>
              <a:avLst/>
              <a:gdLst/>
              <a:ahLst/>
              <a:cxnLst/>
              <a:rect l="l" t="t" r="r" b="b"/>
              <a:pathLst>
                <a:path w="21600" h="20682" extrusionOk="0">
                  <a:moveTo>
                    <a:pt x="0" y="18514"/>
                  </a:moveTo>
                  <a:cubicBezTo>
                    <a:pt x="1023" y="16364"/>
                    <a:pt x="3563" y="5413"/>
                    <a:pt x="6136" y="5767"/>
                  </a:cubicBezTo>
                  <a:cubicBezTo>
                    <a:pt x="8710" y="6121"/>
                    <a:pt x="12864" y="21600"/>
                    <a:pt x="15441" y="20639"/>
                  </a:cubicBezTo>
                  <a:cubicBezTo>
                    <a:pt x="18019" y="19678"/>
                    <a:pt x="20319" y="4300"/>
                    <a:pt x="21600" y="0"/>
                  </a:cubicBezTo>
                </a:path>
              </a:pathLst>
            </a:cu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onstantia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  <p:pic>
        <p:nvPicPr>
          <p:cNvPr id="88" name="Google Shape;88;p25" descr="Google Shape;20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12360" y="5577842"/>
            <a:ext cx="1108762" cy="1083689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25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5"/>
          <p:cNvSpPr txBox="1">
            <a:spLocks noGrp="1"/>
          </p:cNvSpPr>
          <p:nvPr>
            <p:ph type="body" idx="1"/>
          </p:nvPr>
        </p:nvSpPr>
        <p:spPr>
          <a:xfrm rot="5400000">
            <a:off x="2377439" y="15240"/>
            <a:ext cx="4389122" cy="8229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1pPr>
            <a:lvl2pPr marL="914400" lvl="1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2pPr>
            <a:lvl3pPr marL="1371600" lvl="2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3pPr>
            <a:lvl4pPr marL="1828800" lvl="3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5pPr>
            <a:lvl6pPr marL="2743200" lvl="5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6pPr>
            <a:lvl7pPr marL="3200400" lvl="6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8pPr>
            <a:lvl9pPr marL="4114800" lvl="8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5"/>
          <p:cNvSpPr txBox="1">
            <a:spLocks noGrp="1"/>
          </p:cNvSpPr>
          <p:nvPr>
            <p:ph type="sldNum" idx="12"/>
          </p:nvPr>
        </p:nvSpPr>
        <p:spPr>
          <a:xfrm>
            <a:off x="8521700" y="6518275"/>
            <a:ext cx="165101" cy="20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/>
          <p:nvPr/>
        </p:nvSpPr>
        <p:spPr>
          <a:xfrm>
            <a:off x="-9525" y="-7144"/>
            <a:ext cx="9163050" cy="104140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0079AD">
                  <a:alpha val="44313"/>
                </a:srgbClr>
              </a:gs>
              <a:gs pos="100000">
                <a:srgbClr val="00E9F7">
                  <a:alpha val="54509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7" name="Google Shape;7;p15"/>
          <p:cNvSpPr/>
          <p:nvPr/>
        </p:nvSpPr>
        <p:spPr>
          <a:xfrm>
            <a:off x="4381500" y="-7145"/>
            <a:ext cx="4762500" cy="607213"/>
          </a:xfrm>
          <a:custGeom>
            <a:avLst/>
            <a:gdLst/>
            <a:ahLst/>
            <a:cxnLst/>
            <a:rect l="l" t="t" r="r" b="b"/>
            <a:pathLst>
              <a:path w="21600" h="20552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ABB4">
                  <a:alpha val="29411"/>
                </a:srgbClr>
              </a:gs>
              <a:gs pos="80000">
                <a:srgbClr val="0099E4">
                  <a:alpha val="44313"/>
                </a:srgbClr>
              </a:gs>
              <a:gs pos="100000">
                <a:srgbClr val="0099E4">
                  <a:alpha val="44313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nstantia"/>
              <a:buNone/>
            </a:pPr>
            <a:endParaRPr sz="1800" b="0" i="0" u="none" strike="noStrike" cap="none">
              <a:solidFill>
                <a:srgbClr val="000000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8" name="Google Shape;8;p15"/>
          <p:cNvGrpSpPr/>
          <p:nvPr/>
        </p:nvGrpSpPr>
        <p:grpSpPr>
          <a:xfrm>
            <a:off x="-29295" y="-16114"/>
            <a:ext cx="9197180" cy="1058656"/>
            <a:chOff x="-1" y="-1"/>
            <a:chExt cx="9197179" cy="1058655"/>
          </a:xfrm>
        </p:grpSpPr>
        <p:sp>
          <p:nvSpPr>
            <p:cNvPr id="9" name="Google Shape;9;p15"/>
            <p:cNvSpPr/>
            <p:nvPr/>
          </p:nvSpPr>
          <p:spPr>
            <a:xfrm rot="-164308">
              <a:off x="9616" y="218536"/>
              <a:ext cx="9163051" cy="621581"/>
            </a:xfrm>
            <a:custGeom>
              <a:avLst/>
              <a:gdLst/>
              <a:ahLst/>
              <a:cxnLst/>
              <a:rect l="l" t="t" r="r" b="b"/>
              <a:pathLst>
                <a:path w="21600" h="20680" extrusionOk="0">
                  <a:moveTo>
                    <a:pt x="0" y="19778"/>
                  </a:moveTo>
                  <a:cubicBezTo>
                    <a:pt x="1055" y="15110"/>
                    <a:pt x="3454" y="5630"/>
                    <a:pt x="6017" y="5774"/>
                  </a:cubicBezTo>
                  <a:cubicBezTo>
                    <a:pt x="8581" y="5917"/>
                    <a:pt x="12783" y="21600"/>
                    <a:pt x="15380" y="20638"/>
                  </a:cubicBezTo>
                  <a:cubicBezTo>
                    <a:pt x="17978" y="19675"/>
                    <a:pt x="20305" y="4300"/>
                    <a:pt x="21600" y="0"/>
                  </a:cubicBezTo>
                </a:path>
              </a:pathLst>
            </a:custGeom>
            <a:noFill/>
            <a:ln w="10775" cap="flat" cmpd="sng">
              <a:solidFill>
                <a:srgbClr val="09B6B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onstantia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10" name="Google Shape;10;p15"/>
            <p:cNvSpPr/>
            <p:nvPr/>
          </p:nvSpPr>
          <p:spPr>
            <a:xfrm rot="-164308">
              <a:off x="14474" y="291986"/>
              <a:ext cx="9175813" cy="507810"/>
            </a:xfrm>
            <a:custGeom>
              <a:avLst/>
              <a:gdLst/>
              <a:ahLst/>
              <a:cxnLst/>
              <a:rect l="l" t="t" r="r" b="b"/>
              <a:pathLst>
                <a:path w="21600" h="20682" extrusionOk="0">
                  <a:moveTo>
                    <a:pt x="0" y="18514"/>
                  </a:moveTo>
                  <a:cubicBezTo>
                    <a:pt x="1023" y="16364"/>
                    <a:pt x="3563" y="5413"/>
                    <a:pt x="6136" y="5767"/>
                  </a:cubicBezTo>
                  <a:cubicBezTo>
                    <a:pt x="8710" y="6121"/>
                    <a:pt x="12864" y="21600"/>
                    <a:pt x="15441" y="20639"/>
                  </a:cubicBezTo>
                  <a:cubicBezTo>
                    <a:pt x="18019" y="19678"/>
                    <a:pt x="20319" y="4300"/>
                    <a:pt x="21600" y="0"/>
                  </a:cubicBezTo>
                </a:path>
              </a:pathLst>
            </a:cu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onstantia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  <p:pic>
        <p:nvPicPr>
          <p:cNvPr id="11" name="Google Shape;11;p15" descr="Google Shape;20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812360" y="5577842"/>
            <a:ext cx="1108762" cy="108368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5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Calibri"/>
              <a:buNone/>
              <a:defRPr sz="5000" b="0" i="0" u="none" strike="noStrike" cap="none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Calibri"/>
              <a:buNone/>
              <a:defRPr sz="5000" b="0" i="0" u="none" strike="noStrike" cap="none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Calibri"/>
              <a:buNone/>
              <a:defRPr sz="5000" b="0" i="0" u="none" strike="noStrike" cap="none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Calibri"/>
              <a:buNone/>
              <a:defRPr sz="5000" b="0" i="0" u="none" strike="noStrike" cap="none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Calibri"/>
              <a:buNone/>
              <a:defRPr sz="5000" b="0" i="0" u="none" strike="noStrike" cap="none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Calibri"/>
              <a:buNone/>
              <a:defRPr sz="5000" b="0" i="0" u="none" strike="noStrike" cap="none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Calibri"/>
              <a:buNone/>
              <a:defRPr sz="5000" b="0" i="0" u="none" strike="noStrike" cap="none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Calibri"/>
              <a:buNone/>
              <a:defRPr sz="5000" b="0" i="0" u="none" strike="noStrike" cap="none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Calibri"/>
              <a:buNone/>
              <a:defRPr sz="5000" b="0" i="0" u="none" strike="noStrike" cap="none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body" idx="1"/>
          </p:nvPr>
        </p:nvSpPr>
        <p:spPr>
          <a:xfrm>
            <a:off x="457200" y="1935479"/>
            <a:ext cx="8229600" cy="4389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Helvetica Neue"/>
              <a:buChar char="●"/>
              <a:defRPr sz="26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Helvetica Neue"/>
              <a:buChar char="●"/>
              <a:defRPr sz="26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Helvetica Neue"/>
              <a:buChar char="●"/>
              <a:defRPr sz="26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Helvetica Neue"/>
              <a:buChar char="●"/>
              <a:defRPr sz="26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Helvetica Neue"/>
              <a:buChar char="●"/>
              <a:defRPr sz="26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Helvetica Neue"/>
              <a:buChar char="●"/>
              <a:defRPr sz="26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Helvetica Neue"/>
              <a:buChar char="●"/>
              <a:defRPr sz="26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Helvetica Neue"/>
              <a:buChar char="•"/>
              <a:defRPr sz="2600" b="0" i="0" u="none" strike="noStrike" cap="none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8521700" y="6518275"/>
            <a:ext cx="165101" cy="20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 b="0" i="0" u="none" strike="noStrike" cap="none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 b="0" i="0" u="none" strike="noStrike" cap="none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 b="0" i="0" u="none" strike="noStrike" cap="none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 b="0" i="0" u="none" strike="noStrike" cap="none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 b="0" i="0" u="none" strike="noStrike" cap="none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 b="0" i="0" u="none" strike="noStrike" cap="none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 b="0" i="0" u="none" strike="noStrike" cap="none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 b="0" i="0" u="none" strike="noStrike" cap="none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C75"/>
              </a:buClr>
              <a:buSzPts val="1200"/>
              <a:buFont typeface="Constantia"/>
              <a:buNone/>
              <a:defRPr sz="1200" b="0" i="0" u="none" strike="noStrike" cap="none">
                <a:solidFill>
                  <a:srgbClr val="03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mailto:admin@prescotprimary.org.uk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cotprimary.org.uk" TargetMode="External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pn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7" Type="http://schemas.openxmlformats.org/officeDocument/2006/relationships/image" Target="../media/image9.jpeg"/><Relationship Id="rId8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"/>
          <p:cNvSpPr txBox="1">
            <a:spLocks noGrp="1"/>
          </p:cNvSpPr>
          <p:nvPr>
            <p:ph type="title"/>
          </p:nvPr>
        </p:nvSpPr>
        <p:spPr>
          <a:xfrm>
            <a:off x="611560" y="260647"/>
            <a:ext cx="8229601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Calibri"/>
              <a:buNone/>
            </a:pPr>
            <a:r>
              <a:rPr lang="en-US" sz="5000" b="0" i="0" u="none" strike="noStrike" cap="none" dirty="0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rPr>
              <a:t>Welcome to Year 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3" name="Picture 2" descr="0%NbKzpxSiSlox+Rfyoq%g_thumb_ad3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644" y="1815043"/>
            <a:ext cx="4293744" cy="2831040"/>
          </a:xfrm>
          <a:prstGeom prst="rect">
            <a:avLst/>
          </a:prstGeom>
        </p:spPr>
      </p:pic>
      <p:pic>
        <p:nvPicPr>
          <p:cNvPr id="4" name="Picture 3" descr="UNADJUSTEDNONRAW_thumb_ad3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34" y="1815043"/>
            <a:ext cx="3944054" cy="2831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9"/>
          <p:cNvSpPr txBox="1">
            <a:spLocks noGrp="1"/>
          </p:cNvSpPr>
          <p:nvPr>
            <p:ph type="title"/>
          </p:nvPr>
        </p:nvSpPr>
        <p:spPr>
          <a:xfrm>
            <a:off x="368300" y="221487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Calibri"/>
              <a:buNone/>
            </a:pPr>
            <a:r>
              <a:rPr lang="en-US" sz="5000" b="0" i="0" u="none" strike="noStrike" cap="none" dirty="0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rPr>
              <a:t>New to Year </a:t>
            </a:r>
            <a:r>
              <a:rPr lang="en-US" sz="5000" b="0" i="0" u="none" strike="noStrike" cap="none" dirty="0" smtClean="0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dirty="0"/>
          </a:p>
        </p:txBody>
      </p:sp>
      <p:sp>
        <p:nvSpPr>
          <p:cNvPr id="173" name="Google Shape;173;p9"/>
          <p:cNvSpPr txBox="1">
            <a:spLocks noGrp="1"/>
          </p:cNvSpPr>
          <p:nvPr>
            <p:ph type="body" idx="1"/>
          </p:nvPr>
        </p:nvSpPr>
        <p:spPr>
          <a:xfrm>
            <a:off x="165100" y="1402079"/>
            <a:ext cx="8229600" cy="4802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 lnSpcReduction="10000"/>
          </a:bodyPr>
          <a:lstStyle/>
          <a:p>
            <a:pPr marL="457200" lvl="0" indent="-379095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500"/>
              <a:buChar char="●"/>
            </a:pPr>
            <a:r>
              <a:rPr lang="en-US" sz="2500" b="1" dirty="0" smtClean="0">
                <a:latin typeface="Short stack"/>
                <a:ea typeface="Comic Sans MS"/>
                <a:cs typeface="Short stack"/>
                <a:sym typeface="Comic Sans MS"/>
              </a:rPr>
              <a:t>STAR </a:t>
            </a:r>
            <a:r>
              <a:rPr lang="en-US" sz="2500" b="1" dirty="0">
                <a:latin typeface="Short stack"/>
                <a:ea typeface="Comic Sans MS"/>
                <a:cs typeface="Short stack"/>
                <a:sym typeface="Comic Sans MS"/>
              </a:rPr>
              <a:t>Tests</a:t>
            </a:r>
            <a:r>
              <a:rPr lang="en-US" sz="2500" i="0" u="none" strike="noStrike" cap="none" dirty="0">
                <a:solidFill>
                  <a:srgbClr val="000000"/>
                </a:solidFill>
                <a:latin typeface="Short stack"/>
                <a:ea typeface="Comic Sans MS"/>
                <a:cs typeface="Short stack"/>
                <a:sym typeface="Comic Sans MS"/>
              </a:rPr>
              <a:t> - Early </a:t>
            </a:r>
            <a:r>
              <a:rPr lang="en-US" sz="2500" i="0" u="none" strike="noStrike" cap="none" dirty="0" smtClean="0">
                <a:solidFill>
                  <a:srgbClr val="000000"/>
                </a:solidFill>
                <a:latin typeface="Short stack"/>
                <a:ea typeface="Comic Sans MS"/>
                <a:cs typeface="Short stack"/>
                <a:sym typeface="Comic Sans MS"/>
              </a:rPr>
              <a:t>Literacy </a:t>
            </a:r>
            <a:r>
              <a:rPr lang="en-US" sz="2500" i="0" u="none" strike="noStrike" cap="none" dirty="0">
                <a:solidFill>
                  <a:srgbClr val="000000"/>
                </a:solidFill>
                <a:latin typeface="Short stack"/>
                <a:ea typeface="Comic Sans MS"/>
                <a:cs typeface="Short stack"/>
                <a:sym typeface="Comic Sans MS"/>
              </a:rPr>
              <a:t>and </a:t>
            </a:r>
            <a:r>
              <a:rPr lang="en-US" sz="2500" i="0" u="none" strike="noStrike" cap="none" dirty="0" smtClean="0">
                <a:solidFill>
                  <a:srgbClr val="000000"/>
                </a:solidFill>
                <a:latin typeface="Short stack"/>
                <a:ea typeface="Comic Sans MS"/>
                <a:cs typeface="Short stack"/>
                <a:sym typeface="Comic Sans MS"/>
              </a:rPr>
              <a:t>Maths</a:t>
            </a:r>
            <a:r>
              <a:rPr lang="en-US" sz="2500" dirty="0" smtClean="0">
                <a:latin typeface="Short stack"/>
                <a:ea typeface="Comic Sans MS"/>
                <a:cs typeface="Short stack"/>
                <a:sym typeface="Comic Sans MS"/>
              </a:rPr>
              <a:t>.  The children are assessed each half term using this online </a:t>
            </a:r>
            <a:r>
              <a:rPr lang="en-US" sz="2500" dirty="0" smtClean="0">
                <a:latin typeface="Short stack"/>
                <a:ea typeface="Comic Sans MS"/>
                <a:cs typeface="Short stack"/>
                <a:sym typeface="Comic Sans MS"/>
              </a:rPr>
              <a:t>programme</a:t>
            </a:r>
            <a:r>
              <a:rPr lang="en-US" sz="2500" dirty="0" smtClean="0">
                <a:latin typeface="Short stack"/>
                <a:ea typeface="Comic Sans MS"/>
                <a:cs typeface="Short stack"/>
                <a:sym typeface="Comic Sans MS"/>
              </a:rPr>
              <a:t>.  It allows us to track the children’s progress throughout year 1 and each subsequent year</a:t>
            </a:r>
            <a:r>
              <a:rPr lang="en-US" sz="2500" dirty="0" smtClean="0">
                <a:latin typeface="Short stack"/>
                <a:ea typeface="Comic Sans MS"/>
                <a:cs typeface="Short stack"/>
                <a:sym typeface="Comic Sans MS"/>
              </a:rPr>
              <a:t>.</a:t>
            </a:r>
          </a:p>
          <a:p>
            <a:pPr marL="457200" lvl="0" indent="-379095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500"/>
              <a:buChar char="●"/>
            </a:pPr>
            <a:r>
              <a:rPr lang="en-US" sz="2500" b="1" dirty="0" smtClean="0">
                <a:latin typeface="Short stack"/>
                <a:ea typeface="Comic Sans MS"/>
                <a:cs typeface="Short stack"/>
                <a:sym typeface="Comic Sans MS"/>
              </a:rPr>
              <a:t>Communication </a:t>
            </a:r>
            <a:r>
              <a:rPr lang="mr-IN" sz="2500" b="1" dirty="0" smtClean="0">
                <a:latin typeface="Short stack"/>
                <a:ea typeface="Comic Sans MS"/>
                <a:cs typeface="Short stack"/>
                <a:sym typeface="Comic Sans MS"/>
              </a:rPr>
              <a:t>–</a:t>
            </a:r>
            <a:r>
              <a:rPr lang="en-US" sz="2500" b="1" dirty="0" smtClean="0">
                <a:latin typeface="Short stack"/>
                <a:ea typeface="Comic Sans MS"/>
                <a:cs typeface="Short stack"/>
                <a:sym typeface="Comic Sans MS"/>
              </a:rPr>
              <a:t> </a:t>
            </a:r>
            <a:r>
              <a:rPr lang="en-US" sz="2500" dirty="0" smtClean="0">
                <a:latin typeface="Short stack"/>
                <a:ea typeface="Comic Sans MS"/>
                <a:cs typeface="Short stack"/>
                <a:sym typeface="Comic Sans MS"/>
              </a:rPr>
              <a:t>please email the office if you need to contact </a:t>
            </a:r>
            <a:r>
              <a:rPr lang="en-US" sz="2500" dirty="0" smtClean="0">
                <a:latin typeface="Short stack"/>
                <a:ea typeface="Comic Sans MS"/>
                <a:cs typeface="Short stack"/>
                <a:sym typeface="Comic Sans MS"/>
              </a:rPr>
              <a:t>Mrs</a:t>
            </a:r>
            <a:r>
              <a:rPr lang="en-US" sz="2500" dirty="0" smtClean="0">
                <a:latin typeface="Short stack"/>
                <a:ea typeface="Comic Sans MS"/>
                <a:cs typeface="Short stack"/>
                <a:sym typeface="Comic Sans MS"/>
              </a:rPr>
              <a:t> Ewing or Miss Hoffman, your email will be forwarded to us. </a:t>
            </a:r>
            <a:r>
              <a:rPr lang="en-US" sz="2500" dirty="0">
                <a:latin typeface="Short stack"/>
                <a:ea typeface="Comic Sans MS"/>
                <a:cs typeface="Short stack"/>
                <a:sym typeface="Comic Sans MS"/>
              </a:rPr>
              <a:t> </a:t>
            </a:r>
            <a:r>
              <a:rPr lang="en-US" sz="2500" dirty="0" smtClean="0">
                <a:latin typeface="Short stack"/>
                <a:ea typeface="Comic Sans MS"/>
                <a:cs typeface="Short stack"/>
                <a:sym typeface="Comic Sans MS"/>
              </a:rPr>
              <a:t> </a:t>
            </a:r>
          </a:p>
          <a:p>
            <a:pPr marL="78105" lvl="0" indent="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500"/>
              <a:buNone/>
            </a:pPr>
            <a:r>
              <a:rPr lang="en-GB" sz="2500" b="1" dirty="0" smtClean="0">
                <a:latin typeface="Short stack"/>
                <a:ea typeface="Comic Sans MS"/>
                <a:cs typeface="Short stack"/>
                <a:sym typeface="Comic Sans MS"/>
                <a:hlinkClick r:id="rId3"/>
              </a:rPr>
              <a:t>admin@prescotprimary.org.uk</a:t>
            </a:r>
            <a:r>
              <a:rPr lang="en-GB" sz="2500" b="1" dirty="0" smtClean="0">
                <a:latin typeface="Short stack"/>
                <a:ea typeface="Comic Sans MS"/>
                <a:cs typeface="Short stack"/>
                <a:sym typeface="Comic Sans MS"/>
              </a:rPr>
              <a:t> </a:t>
            </a:r>
          </a:p>
          <a:p>
            <a:pPr marL="457200" lvl="0" indent="-37909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500"/>
              <a:buChar char="●"/>
            </a:pPr>
            <a:endParaRPr sz="2500" b="1" dirty="0">
              <a:latin typeface="Short stack"/>
              <a:ea typeface="Comic Sans MS"/>
              <a:cs typeface="Short stack"/>
              <a:sym typeface="Comic Sans MS"/>
            </a:endParaRPr>
          </a:p>
          <a:p>
            <a:pPr marL="457200" lvl="0" indent="-379095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500"/>
              <a:buChar char="●"/>
            </a:pPr>
            <a:r>
              <a:rPr lang="en-US" sz="2500" b="1" dirty="0">
                <a:latin typeface="Short stack"/>
                <a:ea typeface="Comic Sans MS"/>
                <a:cs typeface="Short stack"/>
                <a:sym typeface="Comic Sans MS"/>
              </a:rPr>
              <a:t>REAL PE</a:t>
            </a:r>
            <a:r>
              <a:rPr lang="en-US" sz="2500" i="0" u="none" strike="noStrike" cap="none" dirty="0">
                <a:solidFill>
                  <a:srgbClr val="000000"/>
                </a:solidFill>
                <a:latin typeface="Short stack"/>
                <a:ea typeface="Comic Sans MS"/>
                <a:cs typeface="Short stack"/>
                <a:sym typeface="Comic Sans MS"/>
              </a:rPr>
              <a:t> </a:t>
            </a:r>
            <a:r>
              <a:rPr lang="mr-IN" sz="2500" i="0" u="none" strike="noStrike" cap="none" dirty="0" smtClean="0">
                <a:solidFill>
                  <a:srgbClr val="000000"/>
                </a:solidFill>
                <a:latin typeface="Short stack"/>
                <a:ea typeface="Comic Sans MS"/>
                <a:cs typeface="Short stack"/>
                <a:sym typeface="Comic Sans MS"/>
              </a:rPr>
              <a:t>–</a:t>
            </a:r>
            <a:r>
              <a:rPr lang="en-US" sz="2500" i="0" u="none" strike="noStrike" cap="none" dirty="0" smtClean="0">
                <a:solidFill>
                  <a:srgbClr val="000000"/>
                </a:solidFill>
                <a:latin typeface="Short stack"/>
                <a:ea typeface="Comic Sans MS"/>
                <a:cs typeface="Short stack"/>
                <a:sym typeface="Comic Sans MS"/>
              </a:rPr>
              <a:t> Y1H- </a:t>
            </a:r>
            <a:r>
              <a:rPr lang="en-US" sz="2500" b="1" dirty="0">
                <a:latin typeface="Short stack"/>
                <a:ea typeface="Comic Sans MS"/>
                <a:cs typeface="Short stack"/>
                <a:sym typeface="Comic Sans MS"/>
              </a:rPr>
              <a:t>Tuesday</a:t>
            </a:r>
            <a:r>
              <a:rPr lang="en-US" sz="2500" i="0" u="none" strike="noStrike" cap="none" dirty="0">
                <a:solidFill>
                  <a:srgbClr val="000000"/>
                </a:solidFill>
                <a:latin typeface="Short stack"/>
                <a:ea typeface="Comic Sans MS"/>
                <a:cs typeface="Short stack"/>
                <a:sym typeface="Comic Sans MS"/>
              </a:rPr>
              <a:t> and </a:t>
            </a:r>
            <a:r>
              <a:rPr lang="en-US" sz="2500" i="0" u="none" strike="noStrike" cap="none" dirty="0" smtClean="0">
                <a:solidFill>
                  <a:srgbClr val="000000"/>
                </a:solidFill>
                <a:latin typeface="Short stack"/>
                <a:ea typeface="Comic Sans MS"/>
                <a:cs typeface="Short stack"/>
                <a:sym typeface="Comic Sans MS"/>
              </a:rPr>
              <a:t>Y</a:t>
            </a:r>
            <a:r>
              <a:rPr lang="en-US" sz="2500" dirty="0" smtClean="0">
                <a:latin typeface="Short stack"/>
                <a:ea typeface="Comic Sans MS"/>
                <a:cs typeface="Short stack"/>
                <a:sym typeface="Comic Sans MS"/>
              </a:rPr>
              <a:t>1E</a:t>
            </a:r>
            <a:r>
              <a:rPr lang="en-US" sz="2500" i="0" u="none" strike="noStrike" cap="none" dirty="0" smtClean="0">
                <a:solidFill>
                  <a:srgbClr val="000000"/>
                </a:solidFill>
                <a:latin typeface="Short stack"/>
                <a:ea typeface="Comic Sans MS"/>
                <a:cs typeface="Short stack"/>
                <a:sym typeface="Comic Sans MS"/>
              </a:rPr>
              <a:t> </a:t>
            </a:r>
            <a:r>
              <a:rPr lang="en-US" sz="2500" b="1" dirty="0" smtClean="0">
                <a:latin typeface="Short stack"/>
                <a:ea typeface="Comic Sans MS"/>
                <a:cs typeface="Short stack"/>
                <a:sym typeface="Comic Sans MS"/>
              </a:rPr>
              <a:t>Friday </a:t>
            </a:r>
            <a:r>
              <a:rPr lang="en-US" sz="2500" i="0" u="none" strike="noStrike" cap="none" dirty="0">
                <a:solidFill>
                  <a:srgbClr val="000000"/>
                </a:solidFill>
                <a:latin typeface="Short stack"/>
                <a:ea typeface="Comic Sans MS"/>
                <a:cs typeface="Short stack"/>
                <a:sym typeface="Comic Sans MS"/>
              </a:rPr>
              <a:t>(</a:t>
            </a:r>
            <a:r>
              <a:rPr lang="en-US" sz="2500" dirty="0">
                <a:latin typeface="Short stack"/>
                <a:ea typeface="Comic Sans MS"/>
                <a:cs typeface="Short stack"/>
                <a:sym typeface="Comic Sans MS"/>
              </a:rPr>
              <a:t>PE kit to be worn all day - jogging pants during Winter</a:t>
            </a:r>
            <a:r>
              <a:rPr lang="en-US" sz="2500" i="0" u="none" strike="noStrike" cap="none" dirty="0" smtClean="0">
                <a:solidFill>
                  <a:srgbClr val="000000"/>
                </a:solidFill>
                <a:latin typeface="Short stack"/>
                <a:ea typeface="Comic Sans MS"/>
                <a:cs typeface="Short stack"/>
                <a:sym typeface="Comic Sans MS"/>
              </a:rPr>
              <a:t>)</a:t>
            </a:r>
            <a:endParaRPr sz="2500" dirty="0">
              <a:latin typeface="Short stack"/>
              <a:ea typeface="Comic Sans MS"/>
              <a:cs typeface="Short stack"/>
              <a:sym typeface="Comic Sans M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Calibri"/>
              <a:buNone/>
            </a:pPr>
            <a:r>
              <a:rPr lang="en-US" sz="5000" b="0" i="0" u="none" strike="noStrike" cap="none" dirty="0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rPr>
              <a:t>Marking / Feedback</a:t>
            </a:r>
            <a:endParaRPr dirty="0"/>
          </a:p>
        </p:txBody>
      </p:sp>
      <p:sp>
        <p:nvSpPr>
          <p:cNvPr id="181" name="Google Shape;181;p10"/>
          <p:cNvSpPr txBox="1">
            <a:spLocks noGrp="1"/>
          </p:cNvSpPr>
          <p:nvPr>
            <p:ph type="body" idx="1"/>
          </p:nvPr>
        </p:nvSpPr>
        <p:spPr>
          <a:xfrm>
            <a:off x="457200" y="1935479"/>
            <a:ext cx="8229600" cy="4389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</a:pPr>
            <a:endParaRPr lang="en-US" sz="2800" dirty="0">
              <a:solidFill>
                <a:srgbClr val="E61B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</a:pPr>
            <a:r>
              <a:rPr lang="en-US" sz="2400" dirty="0" smtClean="0">
                <a:solidFill>
                  <a:schemeClr val="dk1"/>
                </a:solidFill>
                <a:latin typeface="Short stack"/>
                <a:ea typeface="Comic Sans MS"/>
                <a:cs typeface="Short stack"/>
                <a:sym typeface="Comic Sans MS"/>
              </a:rPr>
              <a:t>The </a:t>
            </a:r>
            <a:r>
              <a:rPr lang="en-US" sz="2400" dirty="0">
                <a:solidFill>
                  <a:schemeClr val="dk1"/>
                </a:solidFill>
                <a:latin typeface="Short stack"/>
                <a:ea typeface="Comic Sans MS"/>
                <a:cs typeface="Short stack"/>
                <a:sym typeface="Comic Sans MS"/>
              </a:rPr>
              <a:t>children are assessed against the lesson’s learning objective (WILMA) </a:t>
            </a:r>
            <a:r>
              <a:rPr lang="en-US" sz="2400" dirty="0" smtClean="0">
                <a:solidFill>
                  <a:schemeClr val="dk1"/>
                </a:solidFill>
                <a:latin typeface="Short stack"/>
                <a:ea typeface="Comic Sans MS"/>
                <a:cs typeface="Short stack"/>
                <a:sym typeface="Comic Sans MS"/>
              </a:rPr>
              <a:t>and in year 1 we introduce RAG marking system -  red</a:t>
            </a:r>
            <a:r>
              <a:rPr lang="en-US" sz="2400" dirty="0">
                <a:solidFill>
                  <a:schemeClr val="dk1"/>
                </a:solidFill>
                <a:latin typeface="Short stack"/>
                <a:ea typeface="Comic Sans MS"/>
                <a:cs typeface="Short stack"/>
                <a:sym typeface="Comic Sans MS"/>
              </a:rPr>
              <a:t>, amber and green. </a:t>
            </a:r>
            <a:r>
              <a:rPr lang="en-US" sz="2400" dirty="0" smtClean="0">
                <a:solidFill>
                  <a:schemeClr val="dk1"/>
                </a:solidFill>
                <a:latin typeface="Short stack"/>
                <a:ea typeface="Comic Sans MS"/>
                <a:cs typeface="Short stack"/>
                <a:sym typeface="Comic Sans MS"/>
              </a:rPr>
              <a:t>Over the year we show the </a:t>
            </a:r>
            <a:r>
              <a:rPr lang="en-US" sz="2400" dirty="0">
                <a:solidFill>
                  <a:schemeClr val="dk1"/>
                </a:solidFill>
                <a:latin typeface="Short stack"/>
                <a:ea typeface="Comic Sans MS"/>
                <a:cs typeface="Short stack"/>
                <a:sym typeface="Comic Sans MS"/>
              </a:rPr>
              <a:t>children </a:t>
            </a:r>
            <a:r>
              <a:rPr lang="en-US" sz="2400" dirty="0" smtClean="0">
                <a:solidFill>
                  <a:schemeClr val="dk1"/>
                </a:solidFill>
                <a:latin typeface="Short stack"/>
                <a:ea typeface="Comic Sans MS"/>
                <a:cs typeface="Short stack"/>
                <a:sym typeface="Comic Sans MS"/>
              </a:rPr>
              <a:t>how to </a:t>
            </a:r>
            <a:r>
              <a:rPr lang="en-US" sz="2400" dirty="0">
                <a:solidFill>
                  <a:schemeClr val="dk1"/>
                </a:solidFill>
                <a:latin typeface="Short stack"/>
                <a:ea typeface="Comic Sans MS"/>
                <a:cs typeface="Short stack"/>
                <a:sym typeface="Comic Sans MS"/>
              </a:rPr>
              <a:t>correct mistakes, complete work or to revisit the lesson objective in a different way.</a:t>
            </a:r>
            <a:endParaRPr dirty="0">
              <a:solidFill>
                <a:schemeClr val="dk1"/>
              </a:solidFill>
              <a:latin typeface="Short stack"/>
              <a:ea typeface="Comic Sans MS"/>
              <a:cs typeface="Short stack"/>
              <a:sym typeface="Comic Sans MS"/>
            </a:endParaRP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</a:pPr>
            <a:endParaRPr sz="2400" dirty="0">
              <a:solidFill>
                <a:schemeClr val="dk1"/>
              </a:solidFill>
              <a:latin typeface="Short stack"/>
              <a:ea typeface="Comic Sans MS"/>
              <a:cs typeface="Short stack"/>
              <a:sym typeface="Comic Sans MS"/>
            </a:endParaRP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</a:pPr>
            <a:r>
              <a:rPr lang="en-US" sz="2400" dirty="0" smtClean="0">
                <a:solidFill>
                  <a:schemeClr val="dk1"/>
                </a:solidFill>
                <a:latin typeface="Short stack"/>
                <a:ea typeface="Comic Sans MS"/>
                <a:cs typeface="Short stack"/>
                <a:sym typeface="Comic Sans MS"/>
              </a:rPr>
              <a:t>We focus on verbal </a:t>
            </a:r>
            <a:r>
              <a:rPr lang="en-US" sz="2400" dirty="0">
                <a:solidFill>
                  <a:schemeClr val="dk1"/>
                </a:solidFill>
                <a:latin typeface="Short stack"/>
                <a:ea typeface="Comic Sans MS"/>
                <a:cs typeface="Short stack"/>
                <a:sym typeface="Comic Sans MS"/>
              </a:rPr>
              <a:t>feedback </a:t>
            </a:r>
            <a:r>
              <a:rPr lang="en-US" sz="2400" dirty="0" smtClean="0">
                <a:solidFill>
                  <a:schemeClr val="dk1"/>
                </a:solidFill>
                <a:latin typeface="Short stack"/>
                <a:ea typeface="Comic Sans MS"/>
                <a:cs typeface="Short stack"/>
                <a:sym typeface="Comic Sans MS"/>
              </a:rPr>
              <a:t>during each lesson as it is </a:t>
            </a:r>
            <a:r>
              <a:rPr lang="en-US" sz="2400" dirty="0">
                <a:solidFill>
                  <a:schemeClr val="dk1"/>
                </a:solidFill>
                <a:latin typeface="Short stack"/>
                <a:ea typeface="Comic Sans MS"/>
                <a:cs typeface="Short stack"/>
                <a:sym typeface="Comic Sans MS"/>
              </a:rPr>
              <a:t>more effective than written marking.</a:t>
            </a:r>
            <a:endParaRPr dirty="0">
              <a:solidFill>
                <a:schemeClr val="dk1"/>
              </a:solidFill>
              <a:latin typeface="Short stack"/>
              <a:ea typeface="Comic Sans MS"/>
              <a:cs typeface="Short stack"/>
              <a:sym typeface="Comic Sans MS"/>
            </a:endParaRP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Short stack"/>
                <a:cs typeface="Short stack"/>
              </a:rPr>
              <a:t>iPads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Short stack"/>
                <a:cs typeface="Short stack"/>
              </a:rPr>
              <a:t>At present we are building </a:t>
            </a:r>
            <a:r>
              <a:rPr lang="en-US" dirty="0" smtClean="0">
                <a:latin typeface="Short stack"/>
                <a:cs typeface="Short stack"/>
              </a:rPr>
              <a:t>iPads</a:t>
            </a:r>
            <a:r>
              <a:rPr lang="en-US" dirty="0" smtClean="0">
                <a:latin typeface="Short stack"/>
                <a:cs typeface="Short stack"/>
              </a:rPr>
              <a:t> </a:t>
            </a:r>
            <a:r>
              <a:rPr lang="en-US" dirty="0" smtClean="0">
                <a:latin typeface="Short stack"/>
                <a:cs typeface="Short stack"/>
              </a:rPr>
              <a:t>for the children to use in </a:t>
            </a:r>
            <a:r>
              <a:rPr lang="en-US" dirty="0" smtClean="0">
                <a:latin typeface="Short stack"/>
                <a:cs typeface="Short stack"/>
              </a:rPr>
              <a:t>class -</a:t>
            </a:r>
            <a:r>
              <a:rPr lang="en-US" dirty="0" smtClean="0">
                <a:latin typeface="Short stack"/>
                <a:cs typeface="Short stack"/>
              </a:rPr>
              <a:t> in pairs. </a:t>
            </a:r>
            <a:r>
              <a:rPr lang="en-US" dirty="0" smtClean="0">
                <a:latin typeface="Short stack"/>
                <a:cs typeface="Short stack"/>
              </a:rPr>
              <a:t> </a:t>
            </a:r>
            <a:r>
              <a:rPr lang="en-US" dirty="0" smtClean="0">
                <a:latin typeface="Short stack"/>
                <a:cs typeface="Short stack"/>
              </a:rPr>
              <a:t>We will work on building skills and </a:t>
            </a:r>
            <a:r>
              <a:rPr lang="en-US" dirty="0" smtClean="0">
                <a:latin typeface="Short stack"/>
                <a:cs typeface="Short stack"/>
              </a:rPr>
              <a:t>independence</a:t>
            </a:r>
            <a:r>
              <a:rPr lang="en-US" dirty="0">
                <a:latin typeface="Short stack"/>
                <a:cs typeface="Short stack"/>
              </a:rPr>
              <a:t> </a:t>
            </a:r>
            <a:r>
              <a:rPr lang="en-US" dirty="0" smtClean="0">
                <a:latin typeface="Short stack"/>
                <a:cs typeface="Short stack"/>
              </a:rPr>
              <a:t>by showing the children how to open and use a variety of apps.</a:t>
            </a:r>
            <a:endParaRPr lang="en-US" dirty="0" smtClean="0">
              <a:latin typeface="Short stack"/>
              <a:cs typeface="Short stack"/>
            </a:endParaRPr>
          </a:p>
          <a:p>
            <a:r>
              <a:rPr lang="en-US" dirty="0" smtClean="0">
                <a:latin typeface="Short stack"/>
                <a:cs typeface="Short stack"/>
              </a:rPr>
              <a:t>We will use Google classroom to support learning and share resources. </a:t>
            </a:r>
          </a:p>
          <a:p>
            <a:pPr marL="63500" indent="0">
              <a:buNone/>
            </a:pPr>
            <a:endParaRPr lang="en-US" dirty="0" smtClean="0">
              <a:latin typeface="Short stack"/>
              <a:cs typeface="Short stack"/>
            </a:endParaRPr>
          </a:p>
          <a:p>
            <a:endParaRPr lang="en-US" dirty="0" smtClean="0">
              <a:latin typeface="Short stack"/>
              <a:cs typeface="Short stack"/>
            </a:endParaRPr>
          </a:p>
        </p:txBody>
      </p:sp>
      <p:pic>
        <p:nvPicPr>
          <p:cNvPr id="4" name="Picture 3" descr="Screenshot 2021-09-28 at 12.11.1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854" y="4688595"/>
            <a:ext cx="2875861" cy="194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034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Y1 Phonics Screening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Short stack"/>
                <a:cs typeface="Short stack"/>
              </a:rPr>
              <a:t>In summary:</a:t>
            </a:r>
          </a:p>
          <a:p>
            <a:pPr>
              <a:buFontTx/>
              <a:buChar char="-"/>
            </a:pPr>
            <a:r>
              <a:rPr lang="en-US" dirty="0" smtClean="0">
                <a:latin typeface="Short stack"/>
                <a:cs typeface="Short stack"/>
              </a:rPr>
              <a:t>This is a national, statutory test that every Y1 child across the county will undertake in June.</a:t>
            </a:r>
          </a:p>
          <a:p>
            <a:pPr>
              <a:buFontTx/>
              <a:buChar char="-"/>
            </a:pPr>
            <a:r>
              <a:rPr lang="en-US" dirty="0" smtClean="0">
                <a:latin typeface="Short stack"/>
                <a:cs typeface="Short stack"/>
              </a:rPr>
              <a:t>It assesses their ability to sound out and decode 40 real and non-real / alien words.</a:t>
            </a:r>
          </a:p>
          <a:p>
            <a:pPr>
              <a:buFontTx/>
              <a:buChar char="-"/>
            </a:pPr>
            <a:r>
              <a:rPr lang="en-US" dirty="0" smtClean="0">
                <a:latin typeface="Short stack"/>
                <a:cs typeface="Short stack"/>
              </a:rPr>
              <a:t>The children will not be aware that they are ‘sitting a test’ and it will be completed with their class teacher.</a:t>
            </a:r>
          </a:p>
          <a:p>
            <a:pPr>
              <a:buFontTx/>
              <a:buChar char="-"/>
            </a:pPr>
            <a:r>
              <a:rPr lang="en-US" dirty="0" smtClean="0">
                <a:latin typeface="Short stack"/>
                <a:cs typeface="Short stack"/>
              </a:rPr>
              <a:t>They will be given a pass/fail mark and you will be informed of this with the end of year report.</a:t>
            </a:r>
          </a:p>
          <a:p>
            <a:pPr>
              <a:buFontTx/>
              <a:buChar char="-"/>
            </a:pPr>
            <a:r>
              <a:rPr lang="en-US" dirty="0" smtClean="0">
                <a:latin typeface="Short stack"/>
                <a:cs typeface="Short stack"/>
              </a:rPr>
              <a:t>If they do not reach the required standard they will retake the phonics screening in Y2.</a:t>
            </a:r>
          </a:p>
          <a:p>
            <a:endParaRPr lang="en-US" dirty="0"/>
          </a:p>
        </p:txBody>
      </p:sp>
      <p:pic>
        <p:nvPicPr>
          <p:cNvPr id="4" name="Picture 3" descr="Screen Shot 2015-09-16 at 14.47.3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0" y="103973"/>
            <a:ext cx="1538188" cy="222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66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1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3058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Calibri"/>
              <a:buNone/>
            </a:pPr>
            <a:r>
              <a:rPr lang="en-US" sz="5000" b="0" i="0" u="none" strike="noStrike" cap="none" dirty="0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rPr>
              <a:t>Attendance</a:t>
            </a:r>
            <a:endParaRPr dirty="0"/>
          </a:p>
        </p:txBody>
      </p:sp>
      <p:pic>
        <p:nvPicPr>
          <p:cNvPr id="188" name="Google Shape;188;p11" descr="Image"/>
          <p:cNvPicPr preferRelativeResize="0"/>
          <p:nvPr/>
        </p:nvPicPr>
        <p:blipFill rotWithShape="1">
          <a:blip r:embed="rId3">
            <a:alphaModFix/>
          </a:blip>
          <a:srcRect l="15816" r="16771"/>
          <a:stretch/>
        </p:blipFill>
        <p:spPr>
          <a:xfrm rot="1948704">
            <a:off x="5083861" y="1186300"/>
            <a:ext cx="2480860" cy="4906892"/>
          </a:xfrm>
          <a:prstGeom prst="rect">
            <a:avLst/>
          </a:prstGeom>
          <a:noFill/>
          <a:ln>
            <a:noFill/>
          </a:ln>
          <a:effectLst>
            <a:reflection stA="50000" endPos="40000" sy="-100000" algn="bl" rotWithShape="0"/>
          </a:effectLst>
        </p:spPr>
      </p:pic>
      <p:sp>
        <p:nvSpPr>
          <p:cNvPr id="189" name="Google Shape;189;p11"/>
          <p:cNvSpPr txBox="1"/>
          <p:nvPr/>
        </p:nvSpPr>
        <p:spPr>
          <a:xfrm>
            <a:off x="432588" y="2446388"/>
            <a:ext cx="3453600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000000"/>
                </a:solidFill>
                <a:latin typeface="Short stack"/>
                <a:ea typeface="Comic Sans MS"/>
                <a:cs typeface="Short stack"/>
                <a:sym typeface="Comic Sans MS"/>
              </a:rPr>
              <a:t>Remember!!</a:t>
            </a:r>
            <a:endParaRPr dirty="0">
              <a:latin typeface="Short stack"/>
              <a:ea typeface="Comic Sans MS"/>
              <a:cs typeface="Short stack"/>
              <a:sym typeface="Comic Sans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000000"/>
                </a:solidFill>
                <a:latin typeface="Short stack"/>
                <a:ea typeface="Comic Sans MS"/>
                <a:cs typeface="Short stack"/>
                <a:sym typeface="Comic Sans MS"/>
              </a:rPr>
              <a:t>There are 175 non school days a year!</a:t>
            </a:r>
            <a:endParaRPr dirty="0">
              <a:latin typeface="Short stack"/>
              <a:ea typeface="Comic Sans MS"/>
              <a:cs typeface="Short stack"/>
              <a:sym typeface="Comic Sans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2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Calibri"/>
              <a:buNone/>
            </a:pPr>
            <a:r>
              <a:rPr lang="en-US" sz="5000" b="0" i="0" u="none" strike="noStrike" cap="none" dirty="0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rPr>
              <a:t>Things you can do at home?</a:t>
            </a:r>
            <a:endParaRPr dirty="0"/>
          </a:p>
        </p:txBody>
      </p:sp>
      <p:sp>
        <p:nvSpPr>
          <p:cNvPr id="195" name="Google Shape;195;p12"/>
          <p:cNvSpPr txBox="1">
            <a:spLocks noGrp="1"/>
          </p:cNvSpPr>
          <p:nvPr>
            <p:ph type="body" idx="1"/>
          </p:nvPr>
        </p:nvSpPr>
        <p:spPr>
          <a:xfrm>
            <a:off x="457200" y="1935479"/>
            <a:ext cx="8229600" cy="4389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/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>
                <a:latin typeface="Short Stack"/>
                <a:ea typeface="Short Stack"/>
                <a:cs typeface="Short Stack"/>
                <a:sym typeface="Short Stack"/>
              </a:rPr>
              <a:t>Any extra reading or encouraging your child to read for pleasure</a:t>
            </a:r>
            <a:r>
              <a:rPr lang="en-US" dirty="0" smtClean="0">
                <a:latin typeface="Short Stack"/>
                <a:ea typeface="Short Stack"/>
                <a:cs typeface="Short Stack"/>
                <a:sym typeface="Short Stack"/>
              </a:rPr>
              <a:t>. </a:t>
            </a: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 smtClean="0">
                <a:latin typeface="Short Stack"/>
                <a:ea typeface="Short Stack"/>
                <a:cs typeface="Short Stack"/>
                <a:sym typeface="Short Stack"/>
              </a:rPr>
              <a:t>Share books together.</a:t>
            </a:r>
            <a:endParaRPr dirty="0"/>
          </a:p>
          <a:p>
            <a:pPr marL="274320" lvl="0" indent="-27432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</a:pPr>
            <a:r>
              <a:rPr lang="en-US" dirty="0">
                <a:latin typeface="Short Stack"/>
                <a:ea typeface="Short Stack"/>
                <a:cs typeface="Short Stack"/>
                <a:sym typeface="Short Stack"/>
              </a:rPr>
              <a:t>Maths - Number bonds to </a:t>
            </a:r>
            <a:r>
              <a:rPr lang="en-US" dirty="0" smtClean="0">
                <a:latin typeface="Short Stack"/>
                <a:ea typeface="Short Stack"/>
                <a:cs typeface="Short Stack"/>
                <a:sym typeface="Short Stack"/>
              </a:rPr>
              <a:t>10</a:t>
            </a:r>
            <a:r>
              <a:rPr lang="en-US" dirty="0">
                <a:latin typeface="Short Stack"/>
                <a:ea typeface="Short Stack"/>
                <a:cs typeface="Short Stack"/>
                <a:sym typeface="Short Stack"/>
              </a:rPr>
              <a:t>, counting in 2s, 5s and 10s to 100 (forwards &amp; backwards</a:t>
            </a:r>
            <a:r>
              <a:rPr lang="en-US" dirty="0" smtClean="0">
                <a:latin typeface="Short Stack"/>
                <a:ea typeface="Short Stack"/>
                <a:cs typeface="Short Stack"/>
                <a:sym typeface="Short Stack"/>
              </a:rPr>
              <a:t>).</a:t>
            </a:r>
            <a:endParaRPr dirty="0"/>
          </a:p>
          <a:p>
            <a:pPr marL="274320" lvl="0" indent="-27432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</a:pPr>
            <a:r>
              <a:rPr lang="en-US" dirty="0" smtClean="0">
                <a:latin typeface="Short Stack"/>
                <a:ea typeface="Short Stack"/>
                <a:cs typeface="Short Stack"/>
                <a:sym typeface="Short Stack"/>
              </a:rPr>
              <a:t>Year 1 common </a:t>
            </a:r>
            <a:r>
              <a:rPr lang="en-US" dirty="0">
                <a:latin typeface="Short Stack"/>
                <a:ea typeface="Short Stack"/>
                <a:cs typeface="Short Stack"/>
                <a:sym typeface="Short Stack"/>
              </a:rPr>
              <a:t>exception words to read and </a:t>
            </a:r>
            <a:r>
              <a:rPr lang="en-US" dirty="0" smtClean="0">
                <a:latin typeface="Short Stack"/>
                <a:ea typeface="Short Stack"/>
                <a:cs typeface="Short Stack"/>
                <a:sym typeface="Short Stack"/>
              </a:rPr>
              <a:t>spell.</a:t>
            </a:r>
            <a:endParaRPr dirty="0"/>
          </a:p>
          <a:p>
            <a:pPr marL="274320" lvl="0" indent="-27432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</a:pPr>
            <a:r>
              <a:rPr lang="en-US" dirty="0">
                <a:latin typeface="Short Stack"/>
                <a:ea typeface="Short Stack"/>
                <a:cs typeface="Short Stack"/>
                <a:sym typeface="Short Stack"/>
              </a:rPr>
              <a:t>Share any books/photos about our </a:t>
            </a:r>
            <a:r>
              <a:rPr lang="en-US" dirty="0" smtClean="0">
                <a:latin typeface="Short Stack"/>
                <a:ea typeface="Short Stack"/>
                <a:cs typeface="Short Stack"/>
                <a:sym typeface="Short Stack"/>
              </a:rPr>
              <a:t>topics.</a:t>
            </a:r>
          </a:p>
          <a:p>
            <a:pPr marL="274320" lvl="0" indent="-27432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</a:pPr>
            <a:r>
              <a:rPr lang="en-US" dirty="0" smtClean="0">
                <a:latin typeface="Short Stack"/>
                <a:ea typeface="Short Stack"/>
                <a:cs typeface="Short Stack"/>
                <a:sym typeface="Short Stack"/>
              </a:rPr>
              <a:t>Encourage independence </a:t>
            </a:r>
            <a:r>
              <a:rPr lang="mr-IN" dirty="0" smtClean="0">
                <a:latin typeface="Short Stack"/>
                <a:ea typeface="Short Stack"/>
                <a:cs typeface="Short Stack"/>
                <a:sym typeface="Short Stack"/>
              </a:rPr>
              <a:t>–</a:t>
            </a:r>
            <a:r>
              <a:rPr lang="en-US" dirty="0" smtClean="0">
                <a:latin typeface="Short Stack"/>
                <a:ea typeface="Short Stack"/>
                <a:cs typeface="Short Stack"/>
                <a:sym typeface="Short Stack"/>
              </a:rPr>
              <a:t> zipping own coats, laces, jumpers.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3"/>
          <p:cNvSpPr txBox="1">
            <a:spLocks noGrp="1"/>
          </p:cNvSpPr>
          <p:nvPr>
            <p:ph type="title"/>
          </p:nvPr>
        </p:nvSpPr>
        <p:spPr>
          <a:xfrm>
            <a:off x="323527" y="188639"/>
            <a:ext cx="8229601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Calibri"/>
              <a:buNone/>
            </a:pPr>
            <a:endParaRPr sz="5000" b="0" i="0" u="none" strike="noStrike" cap="none" dirty="0">
              <a:solidFill>
                <a:srgbClr val="0461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3"/>
          <p:cNvSpPr txBox="1">
            <a:spLocks noGrp="1"/>
          </p:cNvSpPr>
          <p:nvPr>
            <p:ph type="body" idx="1"/>
          </p:nvPr>
        </p:nvSpPr>
        <p:spPr>
          <a:xfrm>
            <a:off x="323527" y="1988840"/>
            <a:ext cx="8136906" cy="3669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20"/>
              <a:buNone/>
            </a:pPr>
            <a:endParaRPr sz="2520" dirty="0"/>
          </a:p>
          <a:p>
            <a:pPr marL="252663" lvl="0" indent="-25266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12"/>
              <a:buFont typeface="Short Stack"/>
              <a:buChar char="•"/>
            </a:pPr>
            <a:r>
              <a:rPr lang="en-US" sz="2520" dirty="0">
                <a:latin typeface="Short Stack"/>
                <a:ea typeface="Short Stack"/>
                <a:cs typeface="Short Stack"/>
                <a:sym typeface="Short Stack"/>
              </a:rPr>
              <a:t>Parents evening – Wed 20th October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520"/>
              <a:buNone/>
            </a:pPr>
            <a:r>
              <a:rPr lang="en-US" sz="2520" dirty="0">
                <a:latin typeface="Short Stack"/>
                <a:ea typeface="Short Stack"/>
                <a:cs typeface="Short Stack"/>
                <a:sym typeface="Short Stack"/>
              </a:rPr>
              <a:t> </a:t>
            </a:r>
            <a:endParaRPr dirty="0"/>
          </a:p>
          <a:p>
            <a:pPr marL="252663" lvl="0" indent="-25266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12"/>
              <a:buFont typeface="Short Stack"/>
              <a:buChar char="•"/>
            </a:pPr>
            <a:r>
              <a:rPr lang="en-US" sz="2520" dirty="0">
                <a:latin typeface="Short Stack"/>
                <a:ea typeface="Short Stack"/>
                <a:cs typeface="Short Stack"/>
                <a:sym typeface="Short Stack"/>
              </a:rPr>
              <a:t>Break up for half term – Fri 22nd October </a:t>
            </a:r>
            <a:endParaRPr dirty="0"/>
          </a:p>
          <a:p>
            <a:pPr marL="94868" lvl="0" indent="571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520"/>
              <a:buNone/>
            </a:pPr>
            <a:endParaRPr sz="2520" dirty="0">
              <a:latin typeface="Short Stack"/>
              <a:ea typeface="Short Stack"/>
              <a:cs typeface="Short Stack"/>
              <a:sym typeface="Short Stack"/>
            </a:endParaRPr>
          </a:p>
          <a:p>
            <a:pPr marL="252663" lvl="0" indent="-25266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12"/>
              <a:buFont typeface="Short Stack"/>
              <a:buChar char="•"/>
            </a:pPr>
            <a:r>
              <a:rPr lang="en-US" sz="2520" dirty="0">
                <a:latin typeface="Short Stack"/>
                <a:ea typeface="Short Stack"/>
                <a:cs typeface="Short Stack"/>
                <a:sym typeface="Short Stack"/>
              </a:rPr>
              <a:t>Nasal Flu Spray – Mon 1st November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520"/>
              <a:buFont typeface="Short Stack"/>
              <a:buNone/>
            </a:pPr>
            <a:endParaRPr sz="2520" dirty="0">
              <a:latin typeface="Short Stack"/>
              <a:ea typeface="Short Stack"/>
              <a:cs typeface="Short Stack"/>
              <a:sym typeface="Short Stack"/>
            </a:endParaRPr>
          </a:p>
          <a:p>
            <a:pPr marL="252663" lvl="0" indent="-25266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12"/>
              <a:buFont typeface="Short Stack"/>
              <a:buChar char="•"/>
            </a:pPr>
            <a:r>
              <a:rPr lang="en-US" sz="2520" dirty="0" smtClean="0">
                <a:latin typeface="Short Stack"/>
                <a:ea typeface="Short Stack"/>
                <a:cs typeface="Short Stack"/>
                <a:sym typeface="Short Stack"/>
              </a:rPr>
              <a:t>Phonics Screening Check </a:t>
            </a:r>
            <a:r>
              <a:rPr lang="mr-IN" sz="2520" dirty="0" smtClean="0">
                <a:latin typeface="Short Stack"/>
                <a:ea typeface="Short Stack"/>
                <a:cs typeface="Short Stack"/>
                <a:sym typeface="Short Stack"/>
              </a:rPr>
              <a:t>–</a:t>
            </a:r>
            <a:r>
              <a:rPr lang="en-US" sz="2520" dirty="0" smtClean="0">
                <a:latin typeface="Short Stack"/>
                <a:ea typeface="Short Stack"/>
                <a:cs typeface="Short Stack"/>
                <a:sym typeface="Short Stack"/>
              </a:rPr>
              <a:t> WB 6</a:t>
            </a:r>
            <a:r>
              <a:rPr lang="en-US" sz="2520" baseline="30000" dirty="0" smtClean="0">
                <a:latin typeface="Short Stack"/>
                <a:ea typeface="Short Stack"/>
                <a:cs typeface="Short Stack"/>
                <a:sym typeface="Short Stack"/>
              </a:rPr>
              <a:t>th</a:t>
            </a:r>
            <a:r>
              <a:rPr lang="en-US" sz="2520" dirty="0" smtClean="0">
                <a:latin typeface="Short Stack"/>
                <a:ea typeface="Short Stack"/>
                <a:cs typeface="Short Stack"/>
                <a:sym typeface="Short Stack"/>
              </a:rPr>
              <a:t> June 2022</a:t>
            </a:r>
            <a:endParaRPr dirty="0"/>
          </a:p>
        </p:txBody>
      </p:sp>
      <p:pic>
        <p:nvPicPr>
          <p:cNvPr id="203" name="Google Shape;203;p13" descr="Google Shape;183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1403" y="391583"/>
            <a:ext cx="3032432" cy="1597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4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Calibri"/>
              <a:buNone/>
            </a:pPr>
            <a:r>
              <a:rPr lang="en-US" sz="5000" b="0" i="0" u="none" strike="noStrike" cap="none" dirty="0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rPr>
              <a:t>Follow us…</a:t>
            </a:r>
            <a:endParaRPr dirty="0"/>
          </a:p>
        </p:txBody>
      </p:sp>
      <p:sp>
        <p:nvSpPr>
          <p:cNvPr id="209" name="Google Shape;209;p14"/>
          <p:cNvSpPr txBox="1">
            <a:spLocks noGrp="1"/>
          </p:cNvSpPr>
          <p:nvPr>
            <p:ph type="body" idx="1"/>
          </p:nvPr>
        </p:nvSpPr>
        <p:spPr>
          <a:xfrm>
            <a:off x="457200" y="1935479"/>
            <a:ext cx="8229600" cy="4389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/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>
                <a:latin typeface="Short Stack"/>
                <a:ea typeface="Short Stack"/>
                <a:cs typeface="Short Stack"/>
                <a:sym typeface="Short Stack"/>
              </a:rPr>
              <a:t>Follow @</a:t>
            </a:r>
            <a:r>
              <a:rPr lang="en-US" dirty="0" smtClean="0">
                <a:latin typeface="Short Stack"/>
                <a:ea typeface="Short Stack"/>
                <a:cs typeface="Short Stack"/>
                <a:sym typeface="Short Stack"/>
              </a:rPr>
              <a:t>PCPZebras </a:t>
            </a:r>
            <a:r>
              <a:rPr lang="en-US" dirty="0">
                <a:latin typeface="Short Stack"/>
                <a:ea typeface="Short Stack"/>
                <a:cs typeface="Short Stack"/>
                <a:sym typeface="Short Stack"/>
              </a:rPr>
              <a:t>to find out what the children are learning on a daily basis</a:t>
            </a:r>
            <a:endParaRPr dirty="0"/>
          </a:p>
          <a:p>
            <a:pPr marL="274320" lvl="0" indent="-27432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●"/>
            </a:pPr>
            <a:r>
              <a:rPr lang="en-US" dirty="0">
                <a:latin typeface="Short Stack"/>
                <a:ea typeface="Short Stack"/>
                <a:cs typeface="Short Stack"/>
                <a:sym typeface="Short Stack"/>
              </a:rPr>
              <a:t>Year </a:t>
            </a:r>
            <a:r>
              <a:rPr lang="en-US" dirty="0" smtClean="0">
                <a:latin typeface="Short Stack"/>
                <a:ea typeface="Short Stack"/>
                <a:cs typeface="Short Stack"/>
                <a:sym typeface="Short Stack"/>
              </a:rPr>
              <a:t>1 </a:t>
            </a:r>
            <a:r>
              <a:rPr lang="en-US" dirty="0">
                <a:latin typeface="Short Stack"/>
                <a:ea typeface="Short Stack"/>
                <a:cs typeface="Short Stack"/>
                <a:sym typeface="Short Stack"/>
              </a:rPr>
              <a:t>information can be found on our school website. </a:t>
            </a:r>
            <a:r>
              <a:rPr lang="en-US" u="sng" dirty="0">
                <a:solidFill>
                  <a:srgbClr val="E2D700"/>
                </a:solidFill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www.prescotprimary.org.uk</a:t>
            </a:r>
            <a:endParaRPr dirty="0"/>
          </a:p>
        </p:txBody>
      </p:sp>
      <p:pic>
        <p:nvPicPr>
          <p:cNvPr id="210" name="Google Shape;210;p14" descr="Google Shape;190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1599" y="4149080"/>
            <a:ext cx="2232250" cy="2254134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4"/>
          <p:cNvSpPr txBox="1"/>
          <p:nvPr/>
        </p:nvSpPr>
        <p:spPr>
          <a:xfrm>
            <a:off x="3419871" y="4725144"/>
            <a:ext cx="4320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600"/>
              <a:buFont typeface="Short Stack"/>
              <a:buNone/>
            </a:pPr>
            <a:r>
              <a:rPr lang="en-US" sz="3600" b="0" i="0" u="sng" strike="noStrike" cap="none" dirty="0" smtClean="0">
                <a:solidFill>
                  <a:srgbClr val="0000FF"/>
                </a:solidFill>
                <a:latin typeface="Short Stack"/>
                <a:ea typeface="Short Stack"/>
                <a:cs typeface="Short Stack"/>
                <a:sym typeface="Short Stack"/>
              </a:rPr>
              <a:t>@</a:t>
            </a:r>
            <a:r>
              <a:rPr lang="en-US" sz="3600" u="sng" dirty="0" smtClean="0">
                <a:solidFill>
                  <a:srgbClr val="0000FF"/>
                </a:solidFill>
                <a:latin typeface="Short Stack"/>
                <a:ea typeface="Short Stack"/>
                <a:cs typeface="Short Stack"/>
                <a:sym typeface="Short Stack"/>
              </a:rPr>
              <a:t>PCPZebras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"/>
          <p:cNvSpPr txBox="1">
            <a:spLocks noGrp="1"/>
          </p:cNvSpPr>
          <p:nvPr>
            <p:ph type="title"/>
          </p:nvPr>
        </p:nvSpPr>
        <p:spPr>
          <a:xfrm>
            <a:off x="467543" y="188639"/>
            <a:ext cx="8229601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Short Stack"/>
              <a:buNone/>
            </a:pPr>
            <a:r>
              <a:rPr lang="en-US" dirty="0">
                <a:latin typeface="Short Stack"/>
                <a:ea typeface="Short Stack"/>
                <a:cs typeface="Short Stack"/>
                <a:sym typeface="Short Stack"/>
              </a:rPr>
              <a:t>Meet the </a:t>
            </a:r>
            <a:r>
              <a:rPr lang="en-US" dirty="0" smtClean="0">
                <a:latin typeface="Short Stack"/>
                <a:ea typeface="Short Stack"/>
                <a:cs typeface="Short Stack"/>
                <a:sym typeface="Short Stack"/>
              </a:rPr>
              <a:t>Year 1  </a:t>
            </a:r>
            <a:r>
              <a:rPr lang="en-US" dirty="0">
                <a:latin typeface="Short Stack"/>
                <a:ea typeface="Short Stack"/>
                <a:cs typeface="Short Stack"/>
                <a:sym typeface="Short Stack"/>
              </a:rPr>
              <a:t>Team</a:t>
            </a:r>
            <a:endParaRPr dirty="0"/>
          </a:p>
        </p:txBody>
      </p:sp>
      <p:sp>
        <p:nvSpPr>
          <p:cNvPr id="114" name="Google Shape;114;p2"/>
          <p:cNvSpPr txBox="1"/>
          <p:nvPr/>
        </p:nvSpPr>
        <p:spPr>
          <a:xfrm>
            <a:off x="2750038" y="1877547"/>
            <a:ext cx="143970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Mrs Ewing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Y1E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Class Teacher</a:t>
            </a:r>
            <a:endParaRPr dirty="0"/>
          </a:p>
        </p:txBody>
      </p:sp>
      <p:sp>
        <p:nvSpPr>
          <p:cNvPr id="115" name="Google Shape;115;p2"/>
          <p:cNvSpPr txBox="1"/>
          <p:nvPr/>
        </p:nvSpPr>
        <p:spPr>
          <a:xfrm>
            <a:off x="4659139" y="1877547"/>
            <a:ext cx="1342500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smtClean="0"/>
              <a:t>Miss Hoffman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smtClean="0"/>
              <a:t>Y1H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smtClean="0"/>
              <a:t> </a:t>
            </a:r>
            <a:r>
              <a:rPr lang="en-US" dirty="0"/>
              <a:t>C</a:t>
            </a:r>
            <a:r>
              <a:rPr lang="en-US" dirty="0" smtClean="0"/>
              <a:t>lass Teacher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116" name="Google Shape;116;p2"/>
          <p:cNvSpPr txBox="1"/>
          <p:nvPr/>
        </p:nvSpPr>
        <p:spPr>
          <a:xfrm>
            <a:off x="879831" y="6006436"/>
            <a:ext cx="16272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smtClean="0"/>
              <a:t>Mrs Hodgson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Teaching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Assistant</a:t>
            </a:r>
            <a:endParaRPr dirty="0"/>
          </a:p>
        </p:txBody>
      </p:sp>
      <p:sp>
        <p:nvSpPr>
          <p:cNvPr id="117" name="Google Shape;117;p2"/>
          <p:cNvSpPr txBox="1"/>
          <p:nvPr/>
        </p:nvSpPr>
        <p:spPr>
          <a:xfrm>
            <a:off x="2647604" y="5975286"/>
            <a:ext cx="16272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Mrs </a:t>
            </a:r>
            <a:r>
              <a:rPr lang="en-US" dirty="0" smtClean="0"/>
              <a:t>Herbert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Teaching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Assistant</a:t>
            </a:r>
            <a:endParaRPr dirty="0"/>
          </a:p>
        </p:txBody>
      </p:sp>
      <p:sp>
        <p:nvSpPr>
          <p:cNvPr id="118" name="Google Shape;118;p2"/>
          <p:cNvSpPr txBox="1"/>
          <p:nvPr/>
        </p:nvSpPr>
        <p:spPr>
          <a:xfrm>
            <a:off x="4542000" y="5975275"/>
            <a:ext cx="15768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/>
              <a:t>Mrs </a:t>
            </a:r>
            <a:r>
              <a:rPr lang="en-US" dirty="0" smtClean="0"/>
              <a:t>Ferro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/>
              <a:t>Teaching Assistant</a:t>
            </a:r>
            <a:endParaRPr dirty="0"/>
          </a:p>
        </p:txBody>
      </p:sp>
      <p:sp>
        <p:nvSpPr>
          <p:cNvPr id="119" name="Google Shape;119;p2"/>
          <p:cNvSpPr txBox="1"/>
          <p:nvPr/>
        </p:nvSpPr>
        <p:spPr>
          <a:xfrm>
            <a:off x="6324411" y="5975274"/>
            <a:ext cx="15768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Mrs </a:t>
            </a:r>
            <a:r>
              <a:rPr lang="en-US" dirty="0" smtClean="0"/>
              <a:t>Leary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Teaching Assistant</a:t>
            </a:r>
            <a:endParaRPr dirty="0"/>
          </a:p>
        </p:txBody>
      </p:sp>
      <p:pic>
        <p:nvPicPr>
          <p:cNvPr id="3" name="Picture 2" descr="IMG_694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226" y="1560518"/>
            <a:ext cx="1357986" cy="2104384"/>
          </a:xfrm>
          <a:prstGeom prst="rect">
            <a:avLst/>
          </a:prstGeom>
        </p:spPr>
      </p:pic>
      <p:pic>
        <p:nvPicPr>
          <p:cNvPr id="4" name="Picture 3" descr="Screenshot 2021-09-24 at 11.28.3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14" y="4012459"/>
            <a:ext cx="1312181" cy="1951732"/>
          </a:xfrm>
          <a:prstGeom prst="rect">
            <a:avLst/>
          </a:prstGeom>
        </p:spPr>
      </p:pic>
      <p:pic>
        <p:nvPicPr>
          <p:cNvPr id="5" name="Picture 4" descr="e41e9185-7aff-40f2-b7cb-7eef8a1605e1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410" y="4032251"/>
            <a:ext cx="1540401" cy="1931940"/>
          </a:xfrm>
          <a:prstGeom prst="rect">
            <a:avLst/>
          </a:prstGeom>
        </p:spPr>
      </p:pic>
      <p:pic>
        <p:nvPicPr>
          <p:cNvPr id="6" name="Picture 5" descr="IMG_6946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738" y="4012459"/>
            <a:ext cx="1397000" cy="1951732"/>
          </a:xfrm>
          <a:prstGeom prst="rect">
            <a:avLst/>
          </a:prstGeom>
        </p:spPr>
      </p:pic>
      <p:pic>
        <p:nvPicPr>
          <p:cNvPr id="7" name="Picture 6" descr="IMG_6947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000" y="4011083"/>
            <a:ext cx="1333500" cy="1953108"/>
          </a:xfrm>
          <a:prstGeom prst="rect">
            <a:avLst/>
          </a:prstGeom>
        </p:spPr>
      </p:pic>
      <p:pic>
        <p:nvPicPr>
          <p:cNvPr id="8" name="Picture 7" descr="WVTAe4NiT9yrMn0Q9BOTzQ_thumb_ad3e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49" y="1560518"/>
            <a:ext cx="1534123" cy="20548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Short Stack"/>
                <a:cs typeface="Short Stack"/>
              </a:rPr>
              <a:t>Our Classrooms</a:t>
            </a:r>
            <a:endParaRPr lang="en-US" dirty="0">
              <a:latin typeface="Short Stack"/>
              <a:cs typeface="Short Stack"/>
            </a:endParaRPr>
          </a:p>
        </p:txBody>
      </p:sp>
      <p:pic>
        <p:nvPicPr>
          <p:cNvPr id="3" name="Picture 2" descr="UNADJUSTEDNONRAW_thumb_ad3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" y="1847088"/>
            <a:ext cx="2032000" cy="2709334"/>
          </a:xfrm>
          <a:prstGeom prst="rect">
            <a:avLst/>
          </a:prstGeom>
        </p:spPr>
      </p:pic>
      <p:pic>
        <p:nvPicPr>
          <p:cNvPr id="5" name="Picture 4" descr="UNADJUSTEDNONRAW_thumb_ad3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832" y="3894664"/>
            <a:ext cx="1936751" cy="2582335"/>
          </a:xfrm>
          <a:prstGeom prst="rect">
            <a:avLst/>
          </a:prstGeom>
        </p:spPr>
      </p:pic>
      <p:pic>
        <p:nvPicPr>
          <p:cNvPr id="6" name="Picture 5" descr="UNADJUSTEDNONRAW_thumb_ad3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335" y="1847088"/>
            <a:ext cx="2342444" cy="1756833"/>
          </a:xfrm>
          <a:prstGeom prst="rect">
            <a:avLst/>
          </a:prstGeom>
        </p:spPr>
      </p:pic>
      <p:pic>
        <p:nvPicPr>
          <p:cNvPr id="7" name="Picture 6" descr="IMG_776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69943" y="4223041"/>
            <a:ext cx="2627018" cy="197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192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Calibri"/>
              <a:buNone/>
            </a:pPr>
            <a:r>
              <a:rPr lang="en-US" sz="5000" b="0" i="0" u="none" strike="noStrike" cap="none" dirty="0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rPr>
              <a:t>National Curriculum </a:t>
            </a:r>
            <a:endParaRPr dirty="0"/>
          </a:p>
        </p:txBody>
      </p:sp>
      <p:sp>
        <p:nvSpPr>
          <p:cNvPr id="131" name="Google Shape;131;p3"/>
          <p:cNvSpPr txBox="1">
            <a:spLocks noGrp="1"/>
          </p:cNvSpPr>
          <p:nvPr>
            <p:ph type="body" idx="1"/>
          </p:nvPr>
        </p:nvSpPr>
        <p:spPr>
          <a:xfrm>
            <a:off x="748357" y="1847089"/>
            <a:ext cx="8229601" cy="4753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/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300" dirty="0">
                <a:latin typeface="Short Stack"/>
                <a:ea typeface="Short Stack"/>
                <a:cs typeface="Short Stack"/>
                <a:sym typeface="Short Stack"/>
              </a:rPr>
              <a:t>We follow the NC </a:t>
            </a:r>
            <a:r>
              <a:rPr lang="en-US" sz="2300" dirty="0" smtClean="0">
                <a:latin typeface="Short Stack"/>
                <a:ea typeface="Short Stack"/>
                <a:cs typeface="Short Stack"/>
                <a:sym typeface="Short Stack"/>
              </a:rPr>
              <a:t>Programme </a:t>
            </a:r>
            <a:r>
              <a:rPr lang="en-US" sz="2300" dirty="0">
                <a:latin typeface="Short Stack"/>
                <a:ea typeface="Short Stack"/>
                <a:cs typeface="Short Stack"/>
                <a:sym typeface="Short Stack"/>
              </a:rPr>
              <a:t>of Study for each subject and use the 	             </a:t>
            </a:r>
            <a:r>
              <a:rPr lang="en-US" sz="2300" dirty="0" smtClean="0">
                <a:latin typeface="Short Stack"/>
                <a:ea typeface="Short Stack"/>
                <a:cs typeface="Short Stack"/>
                <a:sym typeface="Short Stack"/>
              </a:rPr>
              <a:t>       Curriculum </a:t>
            </a:r>
            <a:r>
              <a:rPr lang="en-US" sz="2300" dirty="0">
                <a:latin typeface="Short Stack"/>
                <a:ea typeface="Short Stack"/>
                <a:cs typeface="Short Stack"/>
                <a:sym typeface="Short Stack"/>
              </a:rPr>
              <a:t>to enhance our topic work. </a:t>
            </a:r>
            <a:endParaRPr sz="2300" dirty="0"/>
          </a:p>
          <a:p>
            <a:pPr marL="274320" lvl="0" indent="-27432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Char char="●"/>
            </a:pPr>
            <a:r>
              <a:rPr lang="en-US" sz="2300" dirty="0">
                <a:latin typeface="Short Stack"/>
                <a:ea typeface="Short Stack"/>
                <a:cs typeface="Short Stack"/>
                <a:sym typeface="Short Stack"/>
              </a:rPr>
              <a:t>English is taught daily through 		   in ability groups.  The children are assessed every half term and re-grouped accordingly. </a:t>
            </a:r>
            <a:endParaRPr sz="2300" dirty="0"/>
          </a:p>
          <a:p>
            <a:pPr marL="274320" lvl="0" indent="-27432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Char char="●"/>
            </a:pPr>
            <a:r>
              <a:rPr lang="en-US" sz="2300" dirty="0" smtClean="0">
                <a:latin typeface="Short Stack"/>
                <a:ea typeface="Short Stack"/>
                <a:cs typeface="Short Stack"/>
                <a:sym typeface="Short Stack"/>
              </a:rPr>
              <a:t>After half term we will </a:t>
            </a:r>
            <a:r>
              <a:rPr lang="en-US" sz="2300" dirty="0">
                <a:latin typeface="Short Stack"/>
                <a:ea typeface="Short Stack"/>
                <a:cs typeface="Short Stack"/>
                <a:sym typeface="Short Stack"/>
              </a:rPr>
              <a:t>also have </a:t>
            </a:r>
            <a:r>
              <a:rPr lang="en-US" sz="2300" dirty="0" smtClean="0">
                <a:latin typeface="Short Stack"/>
                <a:ea typeface="Short Stack"/>
                <a:cs typeface="Short Stack"/>
                <a:sym typeface="Short Stack"/>
              </a:rPr>
              <a:t>extra English lessons every </a:t>
            </a:r>
            <a:r>
              <a:rPr lang="en-US" sz="2300" dirty="0">
                <a:latin typeface="Short Stack"/>
                <a:ea typeface="Short Stack"/>
                <a:cs typeface="Short Stack"/>
                <a:sym typeface="Short Stack"/>
              </a:rPr>
              <a:t>day in our own classes</a:t>
            </a:r>
            <a:r>
              <a:rPr lang="en-US" sz="2300" dirty="0" smtClean="0">
                <a:latin typeface="Short Stack"/>
                <a:ea typeface="Short Stack"/>
                <a:cs typeface="Short Stack"/>
                <a:sym typeface="Short Stack"/>
              </a:rPr>
              <a:t>. </a:t>
            </a:r>
            <a:endParaRPr sz="2300" dirty="0"/>
          </a:p>
          <a:p>
            <a:pPr marL="274320" lvl="0" indent="-27432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Char char="●"/>
            </a:pPr>
            <a:r>
              <a:rPr lang="en-US" sz="2300" dirty="0">
                <a:latin typeface="Short Stack"/>
                <a:ea typeface="Short Stack"/>
                <a:cs typeface="Short Stack"/>
                <a:sym typeface="Short Stack"/>
              </a:rPr>
              <a:t>Maths is taught daily and focuses on quick mental maths, direct teaching, group and independent work. </a:t>
            </a:r>
            <a:endParaRPr sz="2300" dirty="0"/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200"/>
              <a:buNone/>
            </a:pPr>
            <a:r>
              <a:rPr lang="en-US" sz="2300" dirty="0">
                <a:latin typeface="Short Stack"/>
                <a:ea typeface="Short Stack"/>
                <a:cs typeface="Short Stack"/>
                <a:sym typeface="Short Stack"/>
              </a:rPr>
              <a:t>   We follow the </a:t>
            </a:r>
            <a:r>
              <a:rPr lang="en-US" sz="2300" dirty="0" smtClean="0">
                <a:latin typeface="Short Stack"/>
                <a:ea typeface="Short Stack"/>
                <a:cs typeface="Short Stack"/>
                <a:sym typeface="Short Stack"/>
              </a:rPr>
              <a:t>                       scheme </a:t>
            </a:r>
            <a:r>
              <a:rPr lang="en-US" sz="2300" dirty="0">
                <a:latin typeface="Short Stack"/>
                <a:ea typeface="Short Stack"/>
                <a:cs typeface="Short Stack"/>
                <a:sym typeface="Short Stack"/>
              </a:rPr>
              <a:t>of work</a:t>
            </a:r>
            <a:r>
              <a:rPr lang="en-US" sz="2200" dirty="0">
                <a:latin typeface="Short Stack"/>
                <a:ea typeface="Short Stack"/>
                <a:cs typeface="Short Stack"/>
                <a:sym typeface="Short Stack"/>
              </a:rPr>
              <a:t>.</a:t>
            </a:r>
            <a:endParaRPr dirty="0"/>
          </a:p>
        </p:txBody>
      </p:sp>
      <p:pic>
        <p:nvPicPr>
          <p:cNvPr id="132" name="Google Shape;132;p3" descr="Google Shape;12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22333" y="2937849"/>
            <a:ext cx="1171490" cy="491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3" descr="Google Shape;128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84165" y="69087"/>
            <a:ext cx="1789419" cy="1599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Screenshot 2021-09-24 at 11.35.1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0" y="2204905"/>
            <a:ext cx="2032000" cy="491067"/>
          </a:xfrm>
          <a:prstGeom prst="rect">
            <a:avLst/>
          </a:prstGeom>
        </p:spPr>
      </p:pic>
      <p:pic>
        <p:nvPicPr>
          <p:cNvPr id="3" name="Picture 2" descr="Screenshot 2021-09-24 at 12.36.1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5563274"/>
            <a:ext cx="1270000" cy="786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"/>
          <p:cNvSpPr txBox="1">
            <a:spLocks noGrp="1"/>
          </p:cNvSpPr>
          <p:nvPr>
            <p:ph type="body" idx="1"/>
          </p:nvPr>
        </p:nvSpPr>
        <p:spPr>
          <a:xfrm>
            <a:off x="467550" y="1522350"/>
            <a:ext cx="8229600" cy="51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/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 dirty="0">
                <a:latin typeface="Short Stack"/>
                <a:ea typeface="Short Stack"/>
                <a:cs typeface="Short Stack"/>
                <a:sym typeface="Short Stack"/>
              </a:rPr>
              <a:t>We are continuing to use the Cornerstones Curriculum.</a:t>
            </a:r>
            <a:endParaRPr dirty="0"/>
          </a:p>
          <a:p>
            <a:pPr marL="274320" lvl="0" indent="-27432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Char char="●"/>
            </a:pPr>
            <a:r>
              <a:rPr lang="en-US" sz="2400" dirty="0">
                <a:latin typeface="Short Stack"/>
                <a:ea typeface="Short Stack"/>
                <a:cs typeface="Short Stack"/>
                <a:sym typeface="Short Stack"/>
              </a:rPr>
              <a:t>This is a topic based approach to the National Curriculum.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</a:pPr>
            <a:r>
              <a:rPr lang="en-US" sz="2400" dirty="0">
                <a:latin typeface="Short Stack"/>
                <a:ea typeface="Short Stack"/>
                <a:cs typeface="Short Stack"/>
                <a:sym typeface="Short Stack"/>
              </a:rPr>
              <a:t>				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</a:pPr>
            <a:r>
              <a:rPr lang="en-US" sz="2400" dirty="0">
                <a:latin typeface="Short Stack"/>
                <a:ea typeface="Short Stack"/>
                <a:cs typeface="Short Stack"/>
                <a:sym typeface="Short Stack"/>
              </a:rPr>
              <a:t>Our first topic is </a:t>
            </a:r>
            <a:r>
              <a:rPr lang="en-US" b="1" dirty="0" smtClean="0">
                <a:latin typeface="Comic Sans MS"/>
                <a:ea typeface="Comic Sans MS"/>
                <a:cs typeface="Comic Sans MS"/>
                <a:sym typeface="Comic Sans MS"/>
              </a:rPr>
              <a:t>Bright Lights, Big City</a:t>
            </a:r>
            <a:r>
              <a:rPr lang="en-US" b="1" dirty="0" smtClean="0"/>
              <a:t>! </a:t>
            </a: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</a:pPr>
            <a:endParaRPr b="1" dirty="0"/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</a:pPr>
            <a:r>
              <a:rPr lang="en-US" sz="2400" dirty="0">
                <a:latin typeface="Short Stack"/>
                <a:ea typeface="Short Stack"/>
                <a:cs typeface="Short Stack"/>
                <a:sym typeface="Short Stack"/>
              </a:rPr>
              <a:t>                                 </a:t>
            </a:r>
            <a:r>
              <a:rPr lang="en-US" sz="2400" dirty="0" smtClean="0">
                <a:latin typeface="Short Stack"/>
                <a:ea typeface="Short Stack"/>
                <a:cs typeface="Short Stack"/>
                <a:sym typeface="Short Stack"/>
              </a:rPr>
              <a:t>In this topic we learn about the UK, </a:t>
            </a: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</a:pPr>
            <a:r>
              <a:rPr lang="en-US" sz="2400" dirty="0"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US" sz="2400" dirty="0" smtClean="0">
                <a:latin typeface="Short Stack"/>
                <a:ea typeface="Short Stack"/>
                <a:cs typeface="Short Stack"/>
                <a:sym typeface="Short Stack"/>
              </a:rPr>
              <a:t>                                London and The Queen.</a:t>
            </a:r>
            <a:endParaRPr sz="2400" dirty="0"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139" name="Google Shape;139;p4"/>
          <p:cNvSpPr txBox="1">
            <a:spLocks noGrp="1"/>
          </p:cNvSpPr>
          <p:nvPr>
            <p:ph type="title"/>
          </p:nvPr>
        </p:nvSpPr>
        <p:spPr>
          <a:xfrm>
            <a:off x="467543" y="332656"/>
            <a:ext cx="8229601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Short Stack"/>
              <a:buNone/>
            </a:pPr>
            <a:r>
              <a:rPr lang="en-US" dirty="0">
                <a:latin typeface="Short Stack"/>
                <a:ea typeface="Short Stack"/>
                <a:cs typeface="Short Stack"/>
                <a:sym typeface="Short Stack"/>
              </a:rPr>
              <a:t>The Curriculum</a:t>
            </a:r>
            <a:endParaRPr dirty="0"/>
          </a:p>
        </p:txBody>
      </p:sp>
      <p:pic>
        <p:nvPicPr>
          <p:cNvPr id="2" name="Picture 1" descr="Screenshot 2021-09-24 at 12.39.5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3473450"/>
            <a:ext cx="2755900" cy="2260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0250" y="4476750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"/>
          <p:cNvSpPr txBox="1">
            <a:spLocks noGrp="1"/>
          </p:cNvSpPr>
          <p:nvPr>
            <p:ph type="title"/>
          </p:nvPr>
        </p:nvSpPr>
        <p:spPr>
          <a:xfrm>
            <a:off x="457200" y="386587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5000"/>
              <a:buFont typeface="Calibri"/>
              <a:buNone/>
            </a:pPr>
            <a:r>
              <a:rPr lang="en-US" sz="5000" b="0" i="0" u="none" strike="noStrike" cap="none" dirty="0">
                <a:solidFill>
                  <a:srgbClr val="04617B"/>
                </a:solidFill>
                <a:latin typeface="Calibri"/>
                <a:ea typeface="Calibri"/>
                <a:cs typeface="Calibri"/>
                <a:sym typeface="Calibri"/>
              </a:rPr>
              <a:t>Topics to follow…</a:t>
            </a:r>
            <a:endParaRPr dirty="0"/>
          </a:p>
        </p:txBody>
      </p:sp>
      <p:sp>
        <p:nvSpPr>
          <p:cNvPr id="148" name="Google Shape;148;p5"/>
          <p:cNvSpPr txBox="1"/>
          <p:nvPr/>
        </p:nvSpPr>
        <p:spPr>
          <a:xfrm>
            <a:off x="469372" y="5574975"/>
            <a:ext cx="2357665" cy="492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p5" descr="Screenshot 2019-09-10 at 07.53.4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2224" y="1656286"/>
            <a:ext cx="2150067" cy="1766822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5"/>
          <p:cNvSpPr txBox="1"/>
          <p:nvPr/>
        </p:nvSpPr>
        <p:spPr>
          <a:xfrm>
            <a:off x="6808994" y="3562011"/>
            <a:ext cx="187780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Y1 </a:t>
            </a:r>
            <a:r>
              <a:rPr lang="mr-IN" sz="14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en-US" sz="14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Whole </a:t>
            </a:r>
            <a:r>
              <a:rPr lang="en-US" sz="14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School Conservation 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Project</a:t>
            </a:r>
            <a:endParaRPr dirty="0"/>
          </a:p>
        </p:txBody>
      </p:sp>
      <p:pic>
        <p:nvPicPr>
          <p:cNvPr id="3" name="Picture 2" descr="Screenshot 2021-09-24 at 12.47.1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921" y="1644481"/>
            <a:ext cx="2896767" cy="1909233"/>
          </a:xfrm>
          <a:prstGeom prst="rect">
            <a:avLst/>
          </a:prstGeom>
        </p:spPr>
      </p:pic>
      <p:pic>
        <p:nvPicPr>
          <p:cNvPr id="4" name="Picture 3" descr="Screenshot 2021-09-24 at 12.56.1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44" y="1656286"/>
            <a:ext cx="2654300" cy="17786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2677" y="3645557"/>
            <a:ext cx="18236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Dinosaur Planet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853533" y="3669178"/>
            <a:ext cx="1932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Moon Zoom</a:t>
            </a:r>
            <a:endParaRPr lang="en-U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Short Stack"/>
                <a:cs typeface="Short Stack"/>
              </a:rPr>
              <a:t>Oracy</a:t>
            </a:r>
            <a:endParaRPr lang="en-US" dirty="0">
              <a:latin typeface="Short Stack"/>
              <a:cs typeface="Short Stack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Short stack"/>
                <a:cs typeface="Short stack"/>
              </a:rPr>
              <a:t>We work on teaching the children to give answers in full sentences in all lessons. This in turn helps when writing sentences.</a:t>
            </a:r>
          </a:p>
          <a:p>
            <a:r>
              <a:rPr lang="en-US" dirty="0" smtClean="0">
                <a:latin typeface="Short stack"/>
                <a:cs typeface="Short stack"/>
              </a:rPr>
              <a:t>Daily </a:t>
            </a:r>
            <a:r>
              <a:rPr lang="en-US" dirty="0" smtClean="0">
                <a:latin typeface="Short stack"/>
                <a:cs typeface="Short stack"/>
              </a:rPr>
              <a:t>maths</a:t>
            </a:r>
            <a:r>
              <a:rPr lang="en-US" dirty="0" smtClean="0">
                <a:latin typeface="Short stack"/>
                <a:cs typeface="Short stack"/>
              </a:rPr>
              <a:t> meetings are held where the children orally rehearse previous learning. We teach the children to give their responses in full sentences.</a:t>
            </a:r>
          </a:p>
          <a:p>
            <a:r>
              <a:rPr lang="en-US" dirty="0" smtClean="0">
                <a:latin typeface="Short stack"/>
                <a:cs typeface="Short stack"/>
              </a:rPr>
              <a:t>We teach the children how to be good listeners and to share their ideas with each other and the whole class.</a:t>
            </a:r>
          </a:p>
          <a:p>
            <a:r>
              <a:rPr lang="en-US" dirty="0" smtClean="0">
                <a:latin typeface="Short stack"/>
                <a:cs typeface="Short stack"/>
              </a:rPr>
              <a:t>Each week the children are given new talking partners to help develop </a:t>
            </a:r>
            <a:r>
              <a:rPr lang="en-US" dirty="0" smtClean="0">
                <a:latin typeface="Short stack"/>
                <a:cs typeface="Short stack"/>
              </a:rPr>
              <a:t>oracy</a:t>
            </a:r>
            <a:r>
              <a:rPr lang="en-US" dirty="0" smtClean="0">
                <a:latin typeface="Short stack"/>
                <a:cs typeface="Short stack"/>
              </a:rPr>
              <a:t> skills.</a:t>
            </a:r>
            <a:endParaRPr lang="en-US" dirty="0">
              <a:latin typeface="Short stack"/>
              <a:cs typeface="Short stack"/>
            </a:endParaRPr>
          </a:p>
        </p:txBody>
      </p:sp>
    </p:spTree>
    <p:extLst>
      <p:ext uri="{BB962C8B-B14F-4D97-AF65-F5344CB8AC3E}">
        <p14:creationId xmlns:p14="http://schemas.microsoft.com/office/powerpoint/2010/main" val="464215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"/>
          <p:cNvSpPr txBox="1">
            <a:spLocks noGrp="1"/>
          </p:cNvSpPr>
          <p:nvPr>
            <p:ph type="title"/>
          </p:nvPr>
        </p:nvSpPr>
        <p:spPr>
          <a:xfrm>
            <a:off x="457193" y="25607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17B"/>
              </a:buClr>
              <a:buSzPts val="4000"/>
              <a:buFont typeface="Calibri"/>
              <a:buNone/>
            </a:pPr>
            <a:r>
              <a:rPr lang="en-US" dirty="0">
                <a:latin typeface="Short Stack"/>
                <a:cs typeface="Short Stack"/>
              </a:rPr>
              <a:t>Reading</a:t>
            </a:r>
            <a:endParaRPr dirty="0">
              <a:latin typeface="Short Stack"/>
              <a:cs typeface="Short Stack"/>
            </a:endParaRPr>
          </a:p>
        </p:txBody>
      </p:sp>
      <p:sp>
        <p:nvSpPr>
          <p:cNvPr id="166" name="Google Shape;166;p8"/>
          <p:cNvSpPr txBox="1">
            <a:spLocks noGrp="1"/>
          </p:cNvSpPr>
          <p:nvPr>
            <p:ph type="body" idx="1"/>
          </p:nvPr>
        </p:nvSpPr>
        <p:spPr>
          <a:xfrm>
            <a:off x="457194" y="1399066"/>
            <a:ext cx="8507400" cy="50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000" dirty="0">
                <a:latin typeface="Short stack"/>
                <a:ea typeface="Short Stack"/>
                <a:cs typeface="Short stack"/>
                <a:sym typeface="Short Stack"/>
              </a:rPr>
              <a:t>In school we read every day. Reading is vital and we encourage children to not only read, but gain pleasure from reading. </a:t>
            </a:r>
            <a:endParaRPr lang="en-US" sz="2000" dirty="0" smtClean="0">
              <a:latin typeface="Short stack"/>
              <a:ea typeface="Short Stack"/>
              <a:cs typeface="Short stack"/>
              <a:sym typeface="Short Sta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dirty="0">
              <a:latin typeface="Short stack"/>
              <a:cs typeface="Short stack"/>
            </a:endParaRP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None/>
            </a:pPr>
            <a:r>
              <a:rPr lang="en-US" sz="2000" b="1" u="sng" dirty="0">
                <a:latin typeface="Short stack"/>
                <a:ea typeface="Short Stack"/>
                <a:cs typeface="Short stack"/>
                <a:sym typeface="Short Stack"/>
              </a:rPr>
              <a:t>Guided Reading</a:t>
            </a:r>
            <a:endParaRPr dirty="0">
              <a:latin typeface="Short stack"/>
              <a:cs typeface="Short stack"/>
            </a:endParaRPr>
          </a:p>
          <a:p>
            <a:pPr marL="274320" lvl="0" indent="-26479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Char char="●"/>
            </a:pPr>
            <a:r>
              <a:rPr lang="en-US" sz="2000" dirty="0">
                <a:latin typeface="Short stack"/>
                <a:ea typeface="Short Stack"/>
                <a:cs typeface="Short stack"/>
                <a:sym typeface="Short Stack"/>
              </a:rPr>
              <a:t>Guided </a:t>
            </a:r>
            <a:r>
              <a:rPr lang="en-US" sz="2000" dirty="0" smtClean="0">
                <a:latin typeface="Short stack"/>
                <a:ea typeface="Short Stack"/>
                <a:cs typeface="Short stack"/>
                <a:sym typeface="Short Stack"/>
              </a:rPr>
              <a:t>reading takes </a:t>
            </a:r>
            <a:r>
              <a:rPr lang="en-US" sz="2000" dirty="0">
                <a:latin typeface="Short stack"/>
                <a:ea typeface="Short Stack"/>
                <a:cs typeface="Short stack"/>
                <a:sym typeface="Short Stack"/>
              </a:rPr>
              <a:t>place daily in </a:t>
            </a:r>
            <a:r>
              <a:rPr lang="en-US" sz="2000" dirty="0" smtClean="0">
                <a:latin typeface="Short stack"/>
                <a:ea typeface="Short Stack"/>
                <a:cs typeface="Short stack"/>
                <a:sym typeface="Short Stack"/>
              </a:rPr>
              <a:t>RWI.</a:t>
            </a:r>
            <a:endParaRPr dirty="0">
              <a:latin typeface="Short stack"/>
              <a:cs typeface="Short stack"/>
            </a:endParaRPr>
          </a:p>
          <a:p>
            <a:pPr marL="274320" lvl="0" indent="-26479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Char char="●"/>
            </a:pPr>
            <a:r>
              <a:rPr lang="en-US" sz="2000" dirty="0" smtClean="0">
                <a:latin typeface="Short stack"/>
                <a:ea typeface="Short Stack"/>
                <a:cs typeface="Short stack"/>
                <a:sym typeface="Short Stack"/>
              </a:rPr>
              <a:t>This includes </a:t>
            </a:r>
            <a:r>
              <a:rPr lang="en-US" sz="2000" dirty="0">
                <a:latin typeface="Short stack"/>
                <a:ea typeface="Short Stack"/>
                <a:cs typeface="Short stack"/>
                <a:sym typeface="Short Stack"/>
              </a:rPr>
              <a:t>a variety of differentiated texts and materials.</a:t>
            </a:r>
            <a:endParaRPr dirty="0">
              <a:latin typeface="Short stack"/>
              <a:cs typeface="Short stack"/>
            </a:endParaRPr>
          </a:p>
          <a:p>
            <a:pPr marL="274320" lvl="0" indent="-26479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Char char="●"/>
            </a:pPr>
            <a:r>
              <a:rPr lang="en-US" sz="2000" dirty="0" smtClean="0">
                <a:latin typeface="Short stack"/>
                <a:ea typeface="Short Stack"/>
                <a:cs typeface="Short stack"/>
                <a:sym typeface="Short Stack"/>
              </a:rPr>
              <a:t>We </a:t>
            </a:r>
            <a:r>
              <a:rPr lang="en-US" sz="2000" dirty="0">
                <a:latin typeface="Short stack"/>
                <a:ea typeface="Short Stack"/>
                <a:cs typeface="Short stack"/>
                <a:sym typeface="Short Stack"/>
              </a:rPr>
              <a:t>teach reading skills together in RWI and </a:t>
            </a:r>
            <a:r>
              <a:rPr lang="en-US" sz="2000" dirty="0" smtClean="0">
                <a:latin typeface="Short stack"/>
                <a:ea typeface="Short Stack"/>
                <a:cs typeface="Short stack"/>
                <a:sym typeface="Short Stack"/>
              </a:rPr>
              <a:t>the children learn </a:t>
            </a:r>
            <a:r>
              <a:rPr lang="en-US" sz="2000" dirty="0">
                <a:latin typeface="Short stack"/>
                <a:ea typeface="Short Stack"/>
                <a:cs typeface="Short stack"/>
                <a:sym typeface="Short Stack"/>
              </a:rPr>
              <a:t>how to use phonic knowledge to decode words. </a:t>
            </a:r>
          </a:p>
          <a:p>
            <a:pPr marL="274320" lvl="0" indent="-26479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Char char="●"/>
            </a:pPr>
            <a:endParaRPr dirty="0">
              <a:latin typeface="Short stack"/>
              <a:cs typeface="Short stack"/>
            </a:endParaRP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None/>
            </a:pPr>
            <a:r>
              <a:rPr lang="en-US" sz="2000" b="1" u="sng" dirty="0">
                <a:latin typeface="Short stack"/>
                <a:ea typeface="Short Stack"/>
                <a:cs typeface="Short stack"/>
                <a:sym typeface="Short Stack"/>
              </a:rPr>
              <a:t>Home Reading</a:t>
            </a:r>
            <a:endParaRPr dirty="0">
              <a:latin typeface="Short stack"/>
              <a:cs typeface="Short stack"/>
            </a:endParaRPr>
          </a:p>
          <a:p>
            <a:pPr marL="274320" lvl="0" indent="-26479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Char char="▪"/>
            </a:pPr>
            <a:r>
              <a:rPr lang="en-US" sz="2000" dirty="0">
                <a:latin typeface="Short stack"/>
                <a:ea typeface="Short Stack"/>
                <a:cs typeface="Short stack"/>
                <a:sym typeface="Short Stack"/>
              </a:rPr>
              <a:t>Please comment in your child’s reading record after you have listened to them read so we can change your child’s book.</a:t>
            </a:r>
            <a:endParaRPr dirty="0">
              <a:latin typeface="Short stack"/>
              <a:cs typeface="Short stack"/>
            </a:endParaRPr>
          </a:p>
          <a:p>
            <a:pPr marL="274320" lvl="0" indent="-26479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Char char="▪"/>
            </a:pPr>
            <a:r>
              <a:rPr lang="en-US" sz="2000" dirty="0">
                <a:latin typeface="Short stack"/>
                <a:ea typeface="Short Stack"/>
                <a:cs typeface="Short stack"/>
                <a:sym typeface="Short Stack"/>
              </a:rPr>
              <a:t>Reading bags need to be in school </a:t>
            </a:r>
            <a:r>
              <a:rPr lang="en-US" sz="2000" dirty="0" smtClean="0">
                <a:latin typeface="Short stack"/>
                <a:ea typeface="Short Stack"/>
                <a:cs typeface="Short stack"/>
                <a:sym typeface="Short Stack"/>
              </a:rPr>
              <a:t>everyday for quiet,</a:t>
            </a:r>
          </a:p>
          <a:p>
            <a:pPr marL="9525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None/>
            </a:pPr>
            <a:r>
              <a:rPr lang="en-US" sz="2000" dirty="0">
                <a:latin typeface="Short stack"/>
                <a:ea typeface="Short Stack"/>
                <a:cs typeface="Short stack"/>
                <a:sym typeface="Short Stack"/>
              </a:rPr>
              <a:t> </a:t>
            </a:r>
            <a:r>
              <a:rPr lang="en-US" sz="2000" dirty="0" smtClean="0">
                <a:latin typeface="Short stack"/>
                <a:ea typeface="Short Stack"/>
                <a:cs typeface="Short stack"/>
                <a:sym typeface="Short Stack"/>
              </a:rPr>
              <a:t>  independent reading sessions.</a:t>
            </a:r>
            <a:endParaRPr dirty="0">
              <a:latin typeface="Short stack"/>
              <a:cs typeface="Short stack"/>
            </a:endParaRPr>
          </a:p>
        </p:txBody>
      </p:sp>
      <p:pic>
        <p:nvPicPr>
          <p:cNvPr id="167" name="Google Shape;167;p8" descr="Google Shape;16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3819" y="107507"/>
            <a:ext cx="1250995" cy="144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Short stack"/>
                <a:cs typeface="Short stack"/>
              </a:rPr>
              <a:t>Favourite</a:t>
            </a:r>
            <a:r>
              <a:rPr lang="en-US" dirty="0" smtClean="0">
                <a:latin typeface="Short stack"/>
                <a:cs typeface="Short stack"/>
              </a:rPr>
              <a:t> Five</a:t>
            </a:r>
            <a:endParaRPr lang="en-US" dirty="0">
              <a:latin typeface="Short stack"/>
              <a:cs typeface="Short stack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35479"/>
            <a:ext cx="8401050" cy="4389121"/>
          </a:xfrm>
        </p:spPr>
        <p:txBody>
          <a:bodyPr/>
          <a:lstStyle/>
          <a:p>
            <a:r>
              <a:rPr lang="en-US" dirty="0" smtClean="0">
                <a:latin typeface="Short stack"/>
                <a:cs typeface="Short stack"/>
              </a:rPr>
              <a:t>These are texts we read and enjoy throughout year 1.</a:t>
            </a:r>
            <a:endParaRPr lang="en-US" dirty="0">
              <a:latin typeface="Short stack"/>
              <a:cs typeface="Short stack"/>
            </a:endParaRPr>
          </a:p>
        </p:txBody>
      </p:sp>
      <p:pic>
        <p:nvPicPr>
          <p:cNvPr id="4" name="Picture 3" descr="IMG_353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866" y="2434166"/>
            <a:ext cx="4423834" cy="442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47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Flow">
  <a:themeElements>
    <a:clrScheme name="Flow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ow">
  <a:themeElements>
    <a:clrScheme name="Flow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774</Words>
  <Application>Microsoft Macintosh PowerPoint</Application>
  <PresentationFormat>On-screen Show (4:3)</PresentationFormat>
  <Paragraphs>102</Paragraphs>
  <Slides>17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Flow</vt:lpstr>
      <vt:lpstr>Welcome to Year 1</vt:lpstr>
      <vt:lpstr>Meet the Year 1  Team</vt:lpstr>
      <vt:lpstr>Our Classrooms</vt:lpstr>
      <vt:lpstr>National Curriculum </vt:lpstr>
      <vt:lpstr>The Curriculum</vt:lpstr>
      <vt:lpstr>Topics to follow…</vt:lpstr>
      <vt:lpstr>Oracy</vt:lpstr>
      <vt:lpstr>Reading</vt:lpstr>
      <vt:lpstr>Favourite Five</vt:lpstr>
      <vt:lpstr>New to Year 1</vt:lpstr>
      <vt:lpstr>Marking / Feedback</vt:lpstr>
      <vt:lpstr>iPads</vt:lpstr>
      <vt:lpstr>Y1 Phonics Screening </vt:lpstr>
      <vt:lpstr>Attendance</vt:lpstr>
      <vt:lpstr>Things you can do at home?</vt:lpstr>
      <vt:lpstr>PowerPoint Presentation</vt:lpstr>
      <vt:lpstr>Follow us…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Year 1</dc:title>
  <cp:lastModifiedBy>Jenny Ewing</cp:lastModifiedBy>
  <cp:revision>20</cp:revision>
  <dcterms:modified xsi:type="dcterms:W3CDTF">2021-09-28T11:15:41Z</dcterms:modified>
</cp:coreProperties>
</file>