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260013" cy="7772400"/>
  <p:notesSz cx="6889750" cy="10021888"/>
  <p:embeddedFontLst>
    <p:embeddedFont>
      <p:font typeface="Poppins" panose="00000500000000000000" pitchFamily="2" charset="0"/>
      <p:regular r:id="rId4"/>
    </p:embeddedFont>
    <p:embeddedFont>
      <p:font typeface="Poppins Bold" panose="00000800000000000000" charset="0"/>
      <p:regular r:id="rId5"/>
    </p:embeddedFont>
    <p:embeddedFont>
      <p:font typeface="Poppins Medium" panose="00000600000000000000" pitchFamily="2" charset="0"/>
      <p:regular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3" d="100"/>
          <a:sy n="93" d="100"/>
        </p:scale>
        <p:origin x="1800" y="78"/>
      </p:cViewPr>
      <p:guideLst>
        <p:guide orient="horz" pos="2160"/>
        <p:guide pos="293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5" Type="http://schemas.openxmlformats.org/officeDocument/2006/relationships/font" Target="fonts/font2.fntdata"/><Relationship Id="rId10" Type="http://schemas.openxmlformats.org/officeDocument/2006/relationships/tableStyles" Target="tableStyles.xml"/><Relationship Id="rId4" Type="http://schemas.openxmlformats.org/officeDocument/2006/relationships/font" Target="fonts/font1.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9546" y="2130426"/>
            <a:ext cx="7928192" cy="1470025"/>
          </a:xfrm>
        </p:spPr>
        <p:txBody>
          <a:bodyPr/>
          <a:lstStyle/>
          <a:p>
            <a:r>
              <a:rPr lang="en-US"/>
              <a:t>Click to edit Master title style</a:t>
            </a:r>
          </a:p>
        </p:txBody>
      </p:sp>
      <p:sp>
        <p:nvSpPr>
          <p:cNvPr id="3" name="Subtitle 2"/>
          <p:cNvSpPr>
            <a:spLocks noGrp="1"/>
          </p:cNvSpPr>
          <p:nvPr>
            <p:ph type="subTitle" idx="1"/>
          </p:nvPr>
        </p:nvSpPr>
        <p:spPr>
          <a:xfrm>
            <a:off x="1399093" y="3886200"/>
            <a:ext cx="6529099" cy="1752600"/>
          </a:xfrm>
        </p:spPr>
        <p:txBody>
          <a:bodyPr/>
          <a:lstStyle>
            <a:lvl1pPr marL="0" indent="0" algn="ctr">
              <a:buNone/>
              <a:defRPr>
                <a:solidFill>
                  <a:schemeClr val="tx1">
                    <a:tint val="75000"/>
                  </a:schemeClr>
                </a:solidFill>
              </a:defRPr>
            </a:lvl1pPr>
            <a:lvl2pPr marL="466344" indent="0" algn="ctr">
              <a:buNone/>
              <a:defRPr>
                <a:solidFill>
                  <a:schemeClr val="tx1">
                    <a:tint val="75000"/>
                  </a:schemeClr>
                </a:solidFill>
              </a:defRPr>
            </a:lvl2pPr>
            <a:lvl3pPr marL="932688" indent="0" algn="ctr">
              <a:buNone/>
              <a:defRPr>
                <a:solidFill>
                  <a:schemeClr val="tx1">
                    <a:tint val="75000"/>
                  </a:schemeClr>
                </a:solidFill>
              </a:defRPr>
            </a:lvl3pPr>
            <a:lvl4pPr marL="1399032" indent="0" algn="ctr">
              <a:buNone/>
              <a:defRPr>
                <a:solidFill>
                  <a:schemeClr val="tx1">
                    <a:tint val="75000"/>
                  </a:schemeClr>
                </a:solidFill>
              </a:defRPr>
            </a:lvl4pPr>
            <a:lvl5pPr marL="1865376" indent="0" algn="ctr">
              <a:buNone/>
              <a:defRPr>
                <a:solidFill>
                  <a:schemeClr val="tx1">
                    <a:tint val="75000"/>
                  </a:schemeClr>
                </a:solidFill>
              </a:defRPr>
            </a:lvl5pPr>
            <a:lvl6pPr marL="2331720" indent="0" algn="ctr">
              <a:buNone/>
              <a:defRPr>
                <a:solidFill>
                  <a:schemeClr val="tx1">
                    <a:tint val="75000"/>
                  </a:schemeClr>
                </a:solidFill>
              </a:defRPr>
            </a:lvl6pPr>
            <a:lvl7pPr marL="2798064" indent="0" algn="ctr">
              <a:buNone/>
              <a:defRPr>
                <a:solidFill>
                  <a:schemeClr val="tx1">
                    <a:tint val="75000"/>
                  </a:schemeClr>
                </a:solidFill>
              </a:defRPr>
            </a:lvl7pPr>
            <a:lvl8pPr marL="3264408" indent="0" algn="ctr">
              <a:buNone/>
              <a:defRPr>
                <a:solidFill>
                  <a:schemeClr val="tx1">
                    <a:tint val="75000"/>
                  </a:schemeClr>
                </a:solidFill>
              </a:defRPr>
            </a:lvl8pPr>
            <a:lvl9pPr marL="37307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6791" y="4406901"/>
            <a:ext cx="7928192" cy="1362075"/>
          </a:xfrm>
        </p:spPr>
        <p:txBody>
          <a:bodyPr anchor="t"/>
          <a:lstStyle>
            <a:lvl1pPr algn="l">
              <a:defRPr sz="4080" b="1" cap="all"/>
            </a:lvl1pPr>
          </a:lstStyle>
          <a:p>
            <a:r>
              <a:rPr lang="en-US"/>
              <a:t>Click to edit Master title style</a:t>
            </a:r>
          </a:p>
        </p:txBody>
      </p:sp>
      <p:sp>
        <p:nvSpPr>
          <p:cNvPr id="3" name="Text Placeholder 2"/>
          <p:cNvSpPr>
            <a:spLocks noGrp="1"/>
          </p:cNvSpPr>
          <p:nvPr>
            <p:ph type="body" idx="1"/>
          </p:nvPr>
        </p:nvSpPr>
        <p:spPr>
          <a:xfrm>
            <a:off x="736791" y="2906714"/>
            <a:ext cx="7928192" cy="1500187"/>
          </a:xfrm>
        </p:spPr>
        <p:txBody>
          <a:bodyPr anchor="b"/>
          <a:lstStyle>
            <a:lvl1pPr marL="0" indent="0">
              <a:buNone/>
              <a:defRPr sz="2040">
                <a:solidFill>
                  <a:schemeClr val="tx1">
                    <a:tint val="75000"/>
                  </a:schemeClr>
                </a:solidFill>
              </a:defRPr>
            </a:lvl1pPr>
            <a:lvl2pPr marL="466344" indent="0">
              <a:buNone/>
              <a:defRPr sz="1836">
                <a:solidFill>
                  <a:schemeClr val="tx1">
                    <a:tint val="75000"/>
                  </a:schemeClr>
                </a:solidFill>
              </a:defRPr>
            </a:lvl2pPr>
            <a:lvl3pPr marL="932688" indent="0">
              <a:buNone/>
              <a:defRPr sz="1632">
                <a:solidFill>
                  <a:schemeClr val="tx1">
                    <a:tint val="75000"/>
                  </a:schemeClr>
                </a:solidFill>
              </a:defRPr>
            </a:lvl3pPr>
            <a:lvl4pPr marL="1399032" indent="0">
              <a:buNone/>
              <a:defRPr sz="1428">
                <a:solidFill>
                  <a:schemeClr val="tx1">
                    <a:tint val="75000"/>
                  </a:schemeClr>
                </a:solidFill>
              </a:defRPr>
            </a:lvl4pPr>
            <a:lvl5pPr marL="1865376" indent="0">
              <a:buNone/>
              <a:defRPr sz="1428">
                <a:solidFill>
                  <a:schemeClr val="tx1">
                    <a:tint val="75000"/>
                  </a:schemeClr>
                </a:solidFill>
              </a:defRPr>
            </a:lvl5pPr>
            <a:lvl6pPr marL="2331720" indent="0">
              <a:buNone/>
              <a:defRPr sz="1428">
                <a:solidFill>
                  <a:schemeClr val="tx1">
                    <a:tint val="75000"/>
                  </a:schemeClr>
                </a:solidFill>
              </a:defRPr>
            </a:lvl6pPr>
            <a:lvl7pPr marL="2798064" indent="0">
              <a:buNone/>
              <a:defRPr sz="1428">
                <a:solidFill>
                  <a:schemeClr val="tx1">
                    <a:tint val="75000"/>
                  </a:schemeClr>
                </a:solidFill>
              </a:defRPr>
            </a:lvl7pPr>
            <a:lvl8pPr marL="3264408" indent="0">
              <a:buNone/>
              <a:defRPr sz="1428">
                <a:solidFill>
                  <a:schemeClr val="tx1">
                    <a:tint val="75000"/>
                  </a:schemeClr>
                </a:solidFill>
              </a:defRPr>
            </a:lvl8pPr>
            <a:lvl9pPr marL="3730752" indent="0">
              <a:buNone/>
              <a:defRPr sz="142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6364" y="1600201"/>
            <a:ext cx="4119551" cy="4525963"/>
          </a:xfrm>
        </p:spPr>
        <p:txBody>
          <a:bodyPr/>
          <a:lstStyle>
            <a:lvl1pPr>
              <a:defRPr sz="2856"/>
            </a:lvl1pPr>
            <a:lvl2pPr>
              <a:defRPr sz="2448"/>
            </a:lvl2pPr>
            <a:lvl3pPr>
              <a:defRPr sz="2040"/>
            </a:lvl3pPr>
            <a:lvl4pPr>
              <a:defRPr sz="1836"/>
            </a:lvl4pPr>
            <a:lvl5pPr>
              <a:defRPr sz="1836"/>
            </a:lvl5pPr>
            <a:lvl6pPr>
              <a:defRPr sz="1836"/>
            </a:lvl6pPr>
            <a:lvl7pPr>
              <a:defRPr sz="1836"/>
            </a:lvl7pPr>
            <a:lvl8pPr>
              <a:defRPr sz="1836"/>
            </a:lvl8pPr>
            <a:lvl9pPr>
              <a:defRPr sz="18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41369" y="1600201"/>
            <a:ext cx="4119551" cy="4525963"/>
          </a:xfrm>
        </p:spPr>
        <p:txBody>
          <a:bodyPr/>
          <a:lstStyle>
            <a:lvl1pPr>
              <a:defRPr sz="2856"/>
            </a:lvl1pPr>
            <a:lvl2pPr>
              <a:defRPr sz="2448"/>
            </a:lvl2pPr>
            <a:lvl3pPr>
              <a:defRPr sz="2040"/>
            </a:lvl3pPr>
            <a:lvl4pPr>
              <a:defRPr sz="1836"/>
            </a:lvl4pPr>
            <a:lvl5pPr>
              <a:defRPr sz="1836"/>
            </a:lvl5pPr>
            <a:lvl6pPr>
              <a:defRPr sz="1836"/>
            </a:lvl6pPr>
            <a:lvl7pPr>
              <a:defRPr sz="1836"/>
            </a:lvl7pPr>
            <a:lvl8pPr>
              <a:defRPr sz="1836"/>
            </a:lvl8pPr>
            <a:lvl9pPr>
              <a:defRPr sz="18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66364" y="1535113"/>
            <a:ext cx="4121171" cy="639762"/>
          </a:xfrm>
        </p:spPr>
        <p:txBody>
          <a:bodyPr anchor="b"/>
          <a:lstStyle>
            <a:lvl1pPr marL="0" indent="0">
              <a:buNone/>
              <a:defRPr sz="2448" b="1"/>
            </a:lvl1pPr>
            <a:lvl2pPr marL="466344" indent="0">
              <a:buNone/>
              <a:defRPr sz="2040" b="1"/>
            </a:lvl2pPr>
            <a:lvl3pPr marL="932688" indent="0">
              <a:buNone/>
              <a:defRPr sz="1836" b="1"/>
            </a:lvl3pPr>
            <a:lvl4pPr marL="1399032" indent="0">
              <a:buNone/>
              <a:defRPr sz="1632" b="1"/>
            </a:lvl4pPr>
            <a:lvl5pPr marL="1865376" indent="0">
              <a:buNone/>
              <a:defRPr sz="1632" b="1"/>
            </a:lvl5pPr>
            <a:lvl6pPr marL="2331720" indent="0">
              <a:buNone/>
              <a:defRPr sz="1632" b="1"/>
            </a:lvl6pPr>
            <a:lvl7pPr marL="2798064" indent="0">
              <a:buNone/>
              <a:defRPr sz="1632" b="1"/>
            </a:lvl7pPr>
            <a:lvl8pPr marL="3264408" indent="0">
              <a:buNone/>
              <a:defRPr sz="1632" b="1"/>
            </a:lvl8pPr>
            <a:lvl9pPr marL="3730752" indent="0">
              <a:buNone/>
              <a:defRPr sz="1632" b="1"/>
            </a:lvl9pPr>
          </a:lstStyle>
          <a:p>
            <a:pPr lvl="0"/>
            <a:r>
              <a:rPr lang="en-US"/>
              <a:t>Click to edit Master text styles</a:t>
            </a:r>
          </a:p>
        </p:txBody>
      </p:sp>
      <p:sp>
        <p:nvSpPr>
          <p:cNvPr id="4" name="Content Placeholder 3"/>
          <p:cNvSpPr>
            <a:spLocks noGrp="1"/>
          </p:cNvSpPr>
          <p:nvPr>
            <p:ph sz="half" idx="2"/>
          </p:nvPr>
        </p:nvSpPr>
        <p:spPr>
          <a:xfrm>
            <a:off x="466364" y="2174875"/>
            <a:ext cx="4121171" cy="3951288"/>
          </a:xfrm>
        </p:spPr>
        <p:txBody>
          <a:bodyPr/>
          <a:lstStyle>
            <a:lvl1pPr>
              <a:defRPr sz="2448"/>
            </a:lvl1pPr>
            <a:lvl2pPr>
              <a:defRPr sz="2040"/>
            </a:lvl2pPr>
            <a:lvl3pPr>
              <a:defRPr sz="1836"/>
            </a:lvl3pPr>
            <a:lvl4pPr>
              <a:defRPr sz="1632"/>
            </a:lvl4pPr>
            <a:lvl5pPr>
              <a:defRPr sz="1632"/>
            </a:lvl5pPr>
            <a:lvl6pPr>
              <a:defRPr sz="1632"/>
            </a:lvl6pPr>
            <a:lvl7pPr>
              <a:defRPr sz="1632"/>
            </a:lvl7pPr>
            <a:lvl8pPr>
              <a:defRPr sz="1632"/>
            </a:lvl8pPr>
            <a:lvl9pPr>
              <a:defRPr sz="16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38132" y="1535113"/>
            <a:ext cx="4122789" cy="639762"/>
          </a:xfrm>
        </p:spPr>
        <p:txBody>
          <a:bodyPr anchor="b"/>
          <a:lstStyle>
            <a:lvl1pPr marL="0" indent="0">
              <a:buNone/>
              <a:defRPr sz="2448" b="1"/>
            </a:lvl1pPr>
            <a:lvl2pPr marL="466344" indent="0">
              <a:buNone/>
              <a:defRPr sz="2040" b="1"/>
            </a:lvl2pPr>
            <a:lvl3pPr marL="932688" indent="0">
              <a:buNone/>
              <a:defRPr sz="1836" b="1"/>
            </a:lvl3pPr>
            <a:lvl4pPr marL="1399032" indent="0">
              <a:buNone/>
              <a:defRPr sz="1632" b="1"/>
            </a:lvl4pPr>
            <a:lvl5pPr marL="1865376" indent="0">
              <a:buNone/>
              <a:defRPr sz="1632" b="1"/>
            </a:lvl5pPr>
            <a:lvl6pPr marL="2331720" indent="0">
              <a:buNone/>
              <a:defRPr sz="1632" b="1"/>
            </a:lvl6pPr>
            <a:lvl7pPr marL="2798064" indent="0">
              <a:buNone/>
              <a:defRPr sz="1632" b="1"/>
            </a:lvl7pPr>
            <a:lvl8pPr marL="3264408" indent="0">
              <a:buNone/>
              <a:defRPr sz="1632" b="1"/>
            </a:lvl8pPr>
            <a:lvl9pPr marL="3730752" indent="0">
              <a:buNone/>
              <a:defRPr sz="1632" b="1"/>
            </a:lvl9pPr>
          </a:lstStyle>
          <a:p>
            <a:pPr lvl="0"/>
            <a:r>
              <a:rPr lang="en-US"/>
              <a:t>Click to edit Master text styles</a:t>
            </a:r>
          </a:p>
        </p:txBody>
      </p:sp>
      <p:sp>
        <p:nvSpPr>
          <p:cNvPr id="6" name="Content Placeholder 5"/>
          <p:cNvSpPr>
            <a:spLocks noGrp="1"/>
          </p:cNvSpPr>
          <p:nvPr>
            <p:ph sz="quarter" idx="4"/>
          </p:nvPr>
        </p:nvSpPr>
        <p:spPr>
          <a:xfrm>
            <a:off x="4738132" y="2174875"/>
            <a:ext cx="4122789" cy="3951288"/>
          </a:xfrm>
        </p:spPr>
        <p:txBody>
          <a:bodyPr/>
          <a:lstStyle>
            <a:lvl1pPr>
              <a:defRPr sz="2448"/>
            </a:lvl1pPr>
            <a:lvl2pPr>
              <a:defRPr sz="2040"/>
            </a:lvl2pPr>
            <a:lvl3pPr>
              <a:defRPr sz="1836"/>
            </a:lvl3pPr>
            <a:lvl4pPr>
              <a:defRPr sz="1632"/>
            </a:lvl4pPr>
            <a:lvl5pPr>
              <a:defRPr sz="1632"/>
            </a:lvl5pPr>
            <a:lvl6pPr>
              <a:defRPr sz="1632"/>
            </a:lvl6pPr>
            <a:lvl7pPr>
              <a:defRPr sz="1632"/>
            </a:lvl7pPr>
            <a:lvl8pPr>
              <a:defRPr sz="1632"/>
            </a:lvl8pPr>
            <a:lvl9pPr>
              <a:defRPr sz="163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6365" y="273050"/>
            <a:ext cx="3068612" cy="1162050"/>
          </a:xfrm>
        </p:spPr>
        <p:txBody>
          <a:bodyPr anchor="b"/>
          <a:lstStyle>
            <a:lvl1pPr algn="l">
              <a:defRPr sz="2040" b="1"/>
            </a:lvl1pPr>
          </a:lstStyle>
          <a:p>
            <a:r>
              <a:rPr lang="en-US"/>
              <a:t>Click to edit Master title style</a:t>
            </a:r>
          </a:p>
        </p:txBody>
      </p:sp>
      <p:sp>
        <p:nvSpPr>
          <p:cNvPr id="3" name="Content Placeholder 2"/>
          <p:cNvSpPr>
            <a:spLocks noGrp="1"/>
          </p:cNvSpPr>
          <p:nvPr>
            <p:ph idx="1"/>
          </p:nvPr>
        </p:nvSpPr>
        <p:spPr>
          <a:xfrm>
            <a:off x="3646709" y="273051"/>
            <a:ext cx="5214211" cy="5853113"/>
          </a:xfrm>
        </p:spPr>
        <p:txBody>
          <a:bodyPr/>
          <a:lstStyle>
            <a:lvl1pPr>
              <a:defRPr sz="3264"/>
            </a:lvl1pPr>
            <a:lvl2pPr>
              <a:defRPr sz="2856"/>
            </a:lvl2pPr>
            <a:lvl3pPr>
              <a:defRPr sz="2448"/>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6365" y="1435101"/>
            <a:ext cx="3068612" cy="4691063"/>
          </a:xfrm>
        </p:spPr>
        <p:txBody>
          <a:bodyPr/>
          <a:lstStyle>
            <a:lvl1pPr marL="0" indent="0">
              <a:buNone/>
              <a:defRPr sz="1428"/>
            </a:lvl1pPr>
            <a:lvl2pPr marL="466344" indent="0">
              <a:buNone/>
              <a:defRPr sz="1224"/>
            </a:lvl2pPr>
            <a:lvl3pPr marL="932688" indent="0">
              <a:buNone/>
              <a:defRPr sz="1020"/>
            </a:lvl3pPr>
            <a:lvl4pPr marL="1399032" indent="0">
              <a:buNone/>
              <a:defRPr sz="918"/>
            </a:lvl4pPr>
            <a:lvl5pPr marL="1865376" indent="0">
              <a:buNone/>
              <a:defRPr sz="918"/>
            </a:lvl5pPr>
            <a:lvl6pPr marL="2331720" indent="0">
              <a:buNone/>
              <a:defRPr sz="918"/>
            </a:lvl6pPr>
            <a:lvl7pPr marL="2798064" indent="0">
              <a:buNone/>
              <a:defRPr sz="918"/>
            </a:lvl7pPr>
            <a:lvl8pPr marL="3264408" indent="0">
              <a:buNone/>
              <a:defRPr sz="918"/>
            </a:lvl8pPr>
            <a:lvl9pPr marL="3730752" indent="0">
              <a:buNone/>
              <a:defRPr sz="91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213" y="4800600"/>
            <a:ext cx="5596371" cy="566738"/>
          </a:xfrm>
        </p:spPr>
        <p:txBody>
          <a:bodyPr anchor="b"/>
          <a:lstStyle>
            <a:lvl1pPr algn="l">
              <a:defRPr sz="2040" b="1"/>
            </a:lvl1pPr>
          </a:lstStyle>
          <a:p>
            <a:r>
              <a:rPr lang="en-US"/>
              <a:t>Click to edit Master title style</a:t>
            </a:r>
          </a:p>
        </p:txBody>
      </p:sp>
      <p:sp>
        <p:nvSpPr>
          <p:cNvPr id="3" name="Picture Placeholder 2"/>
          <p:cNvSpPr>
            <a:spLocks noGrp="1"/>
          </p:cNvSpPr>
          <p:nvPr>
            <p:ph type="pic" idx="1"/>
          </p:nvPr>
        </p:nvSpPr>
        <p:spPr>
          <a:xfrm>
            <a:off x="1828213" y="612775"/>
            <a:ext cx="5596371" cy="4114800"/>
          </a:xfrm>
        </p:spPr>
        <p:txBody>
          <a:bodyPr/>
          <a:lstStyle>
            <a:lvl1pPr marL="0" indent="0">
              <a:buNone/>
              <a:defRPr sz="3264"/>
            </a:lvl1pPr>
            <a:lvl2pPr marL="466344" indent="0">
              <a:buNone/>
              <a:defRPr sz="2856"/>
            </a:lvl2pPr>
            <a:lvl3pPr marL="932688" indent="0">
              <a:buNone/>
              <a:defRPr sz="2448"/>
            </a:lvl3pPr>
            <a:lvl4pPr marL="1399032" indent="0">
              <a:buNone/>
              <a:defRPr sz="2040"/>
            </a:lvl4pPr>
            <a:lvl5pPr marL="1865376" indent="0">
              <a:buNone/>
              <a:defRPr sz="2040"/>
            </a:lvl5pPr>
            <a:lvl6pPr marL="2331720" indent="0">
              <a:buNone/>
              <a:defRPr sz="2040"/>
            </a:lvl6pPr>
            <a:lvl7pPr marL="2798064" indent="0">
              <a:buNone/>
              <a:defRPr sz="2040"/>
            </a:lvl7pPr>
            <a:lvl8pPr marL="3264408" indent="0">
              <a:buNone/>
              <a:defRPr sz="2040"/>
            </a:lvl8pPr>
            <a:lvl9pPr marL="3730752" indent="0">
              <a:buNone/>
              <a:defRPr sz="2040"/>
            </a:lvl9pPr>
          </a:lstStyle>
          <a:p>
            <a:endParaRPr lang="en-US"/>
          </a:p>
        </p:txBody>
      </p:sp>
      <p:sp>
        <p:nvSpPr>
          <p:cNvPr id="4" name="Text Placeholder 3"/>
          <p:cNvSpPr>
            <a:spLocks noGrp="1"/>
          </p:cNvSpPr>
          <p:nvPr>
            <p:ph type="body" sz="half" idx="2"/>
          </p:nvPr>
        </p:nvSpPr>
        <p:spPr>
          <a:xfrm>
            <a:off x="1828213" y="5367338"/>
            <a:ext cx="5596371" cy="804862"/>
          </a:xfrm>
        </p:spPr>
        <p:txBody>
          <a:bodyPr/>
          <a:lstStyle>
            <a:lvl1pPr marL="0" indent="0">
              <a:buNone/>
              <a:defRPr sz="1428"/>
            </a:lvl1pPr>
            <a:lvl2pPr marL="466344" indent="0">
              <a:buNone/>
              <a:defRPr sz="1224"/>
            </a:lvl2pPr>
            <a:lvl3pPr marL="932688" indent="0">
              <a:buNone/>
              <a:defRPr sz="1020"/>
            </a:lvl3pPr>
            <a:lvl4pPr marL="1399032" indent="0">
              <a:buNone/>
              <a:defRPr sz="918"/>
            </a:lvl4pPr>
            <a:lvl5pPr marL="1865376" indent="0">
              <a:buNone/>
              <a:defRPr sz="918"/>
            </a:lvl5pPr>
            <a:lvl6pPr marL="2331720" indent="0">
              <a:buNone/>
              <a:defRPr sz="918"/>
            </a:lvl6pPr>
            <a:lvl7pPr marL="2798064" indent="0">
              <a:buNone/>
              <a:defRPr sz="918"/>
            </a:lvl7pPr>
            <a:lvl8pPr marL="3264408" indent="0">
              <a:buNone/>
              <a:defRPr sz="918"/>
            </a:lvl8pPr>
            <a:lvl9pPr marL="3730752" indent="0">
              <a:buNone/>
              <a:defRPr sz="91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281" y="274639"/>
            <a:ext cx="2098639"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66364" y="274639"/>
            <a:ext cx="6140462"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6364" y="274638"/>
            <a:ext cx="8394556"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66364" y="1600201"/>
            <a:ext cx="8394556"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66364" y="6356351"/>
            <a:ext cx="2176366" cy="365125"/>
          </a:xfrm>
          <a:prstGeom prst="rect">
            <a:avLst/>
          </a:prstGeom>
        </p:spPr>
        <p:txBody>
          <a:bodyPr vert="horz" lIns="91440" tIns="45720" rIns="91440" bIns="45720" rtlCol="0" anchor="ctr"/>
          <a:lstStyle>
            <a:lvl1pPr algn="l">
              <a:defRPr sz="1224">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86822" y="6356351"/>
            <a:ext cx="2953640" cy="365125"/>
          </a:xfrm>
          <a:prstGeom prst="rect">
            <a:avLst/>
          </a:prstGeom>
        </p:spPr>
        <p:txBody>
          <a:bodyPr vert="horz" lIns="91440" tIns="45720" rIns="91440" bIns="45720" rtlCol="0" anchor="ctr"/>
          <a:lstStyle>
            <a:lvl1pPr algn="ctr">
              <a:defRPr sz="122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684554" y="6356351"/>
            <a:ext cx="2176366" cy="365125"/>
          </a:xfrm>
          <a:prstGeom prst="rect">
            <a:avLst/>
          </a:prstGeom>
        </p:spPr>
        <p:txBody>
          <a:bodyPr vert="horz" lIns="91440" tIns="45720" rIns="91440" bIns="45720" rtlCol="0" anchor="ctr"/>
          <a:lstStyle>
            <a:lvl1pPr algn="r">
              <a:defRPr sz="1224">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32688" rtl="0" eaLnBrk="1" latinLnBrk="0" hangingPunct="1">
        <a:spcBef>
          <a:spcPct val="0"/>
        </a:spcBef>
        <a:buNone/>
        <a:defRPr sz="4488" kern="1200">
          <a:solidFill>
            <a:schemeClr val="tx1"/>
          </a:solidFill>
          <a:latin typeface="+mj-lt"/>
          <a:ea typeface="+mj-ea"/>
          <a:cs typeface="+mj-cs"/>
        </a:defRPr>
      </a:lvl1pPr>
    </p:titleStyle>
    <p:bodyStyle>
      <a:lvl1pPr marL="349758" indent="-349758" algn="l" defTabSz="932688" rtl="0" eaLnBrk="1" latinLnBrk="0" hangingPunct="1">
        <a:spcBef>
          <a:spcPct val="20000"/>
        </a:spcBef>
        <a:buFont typeface="Arial" pitchFamily="34" charset="0"/>
        <a:buChar char="•"/>
        <a:defRPr sz="3264" kern="1200">
          <a:solidFill>
            <a:schemeClr val="tx1"/>
          </a:solidFill>
          <a:latin typeface="+mn-lt"/>
          <a:ea typeface="+mn-ea"/>
          <a:cs typeface="+mn-cs"/>
        </a:defRPr>
      </a:lvl1pPr>
      <a:lvl2pPr marL="757809" indent="-291465" algn="l" defTabSz="932688" rtl="0" eaLnBrk="1" latinLnBrk="0" hangingPunct="1">
        <a:spcBef>
          <a:spcPct val="20000"/>
        </a:spcBef>
        <a:buFont typeface="Arial" pitchFamily="34" charset="0"/>
        <a:buChar char="–"/>
        <a:defRPr sz="2856" kern="1200">
          <a:solidFill>
            <a:schemeClr val="tx1"/>
          </a:solidFill>
          <a:latin typeface="+mn-lt"/>
          <a:ea typeface="+mn-ea"/>
          <a:cs typeface="+mn-cs"/>
        </a:defRPr>
      </a:lvl2pPr>
      <a:lvl3pPr marL="1165860" indent="-233172" algn="l" defTabSz="932688" rtl="0" eaLnBrk="1" latinLnBrk="0" hangingPunct="1">
        <a:spcBef>
          <a:spcPct val="20000"/>
        </a:spcBef>
        <a:buFont typeface="Arial" pitchFamily="34" charset="0"/>
        <a:buChar char="•"/>
        <a:defRPr sz="2448" kern="1200">
          <a:solidFill>
            <a:schemeClr val="tx1"/>
          </a:solidFill>
          <a:latin typeface="+mn-lt"/>
          <a:ea typeface="+mn-ea"/>
          <a:cs typeface="+mn-cs"/>
        </a:defRPr>
      </a:lvl3pPr>
      <a:lvl4pPr marL="1632204" indent="-233172" algn="l" defTabSz="932688" rtl="0" eaLnBrk="1" latinLnBrk="0" hangingPunct="1">
        <a:spcBef>
          <a:spcPct val="20000"/>
        </a:spcBef>
        <a:buFont typeface="Arial" pitchFamily="34" charset="0"/>
        <a:buChar char="–"/>
        <a:defRPr sz="2040" kern="1200">
          <a:solidFill>
            <a:schemeClr val="tx1"/>
          </a:solidFill>
          <a:latin typeface="+mn-lt"/>
          <a:ea typeface="+mn-ea"/>
          <a:cs typeface="+mn-cs"/>
        </a:defRPr>
      </a:lvl4pPr>
      <a:lvl5pPr marL="2098548" indent="-233172" algn="l" defTabSz="932688" rtl="0" eaLnBrk="1" latinLnBrk="0" hangingPunct="1">
        <a:spcBef>
          <a:spcPct val="20000"/>
        </a:spcBef>
        <a:buFont typeface="Arial" pitchFamily="34" charset="0"/>
        <a:buChar char="»"/>
        <a:defRPr sz="2040" kern="1200">
          <a:solidFill>
            <a:schemeClr val="tx1"/>
          </a:solidFill>
          <a:latin typeface="+mn-lt"/>
          <a:ea typeface="+mn-ea"/>
          <a:cs typeface="+mn-cs"/>
        </a:defRPr>
      </a:lvl5pPr>
      <a:lvl6pPr marL="2564892" indent="-233172" algn="l" defTabSz="932688"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31236" indent="-233172" algn="l" defTabSz="932688"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497580" indent="-233172" algn="l" defTabSz="932688"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3963924" indent="-233172" algn="l" defTabSz="932688" rtl="0" eaLnBrk="1" latinLnBrk="0" hangingPunct="1">
        <a:spcBef>
          <a:spcPct val="20000"/>
        </a:spcBef>
        <a:buFont typeface="Arial" pitchFamily="34" charset="0"/>
        <a:buChar char="•"/>
        <a:defRPr sz="2040" kern="1200">
          <a:solidFill>
            <a:schemeClr val="tx1"/>
          </a:solidFill>
          <a:latin typeface="+mn-lt"/>
          <a:ea typeface="+mn-ea"/>
          <a:cs typeface="+mn-cs"/>
        </a:defRPr>
      </a:lvl9pPr>
    </p:bodyStyle>
    <p:otherStyle>
      <a:defPPr>
        <a:defRPr lang="en-US"/>
      </a:defPPr>
      <a:lvl1pPr marL="0" algn="l" defTabSz="932688" rtl="0" eaLnBrk="1" latinLnBrk="0" hangingPunct="1">
        <a:defRPr sz="1836" kern="1200">
          <a:solidFill>
            <a:schemeClr val="tx1"/>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39554" y="3890502"/>
            <a:ext cx="2254759" cy="3879154"/>
          </a:xfrm>
          <a:custGeom>
            <a:avLst/>
            <a:gdLst/>
            <a:ahLst/>
            <a:cxnLst/>
            <a:rect l="l" t="t" r="r" b="b"/>
            <a:pathLst>
              <a:path w="2210452" h="3802927">
                <a:moveTo>
                  <a:pt x="0" y="0"/>
                </a:moveTo>
                <a:lnTo>
                  <a:pt x="2210452" y="0"/>
                </a:lnTo>
                <a:lnTo>
                  <a:pt x="2210452" y="3802927"/>
                </a:lnTo>
                <a:lnTo>
                  <a:pt x="0" y="38029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836"/>
          </a:p>
        </p:txBody>
      </p:sp>
      <p:grpSp>
        <p:nvGrpSpPr>
          <p:cNvPr id="6" name="Group 6"/>
          <p:cNvGrpSpPr/>
          <p:nvPr/>
        </p:nvGrpSpPr>
        <p:grpSpPr>
          <a:xfrm>
            <a:off x="7363393" y="2854945"/>
            <a:ext cx="2840204" cy="892491"/>
            <a:chOff x="0" y="0"/>
            <a:chExt cx="9799680" cy="3019424"/>
          </a:xfrm>
        </p:grpSpPr>
        <p:sp>
          <p:nvSpPr>
            <p:cNvPr id="7" name="Freeform 7"/>
            <p:cNvSpPr/>
            <p:nvPr/>
          </p:nvSpPr>
          <p:spPr>
            <a:xfrm>
              <a:off x="0" y="0"/>
              <a:ext cx="9799680" cy="3019424"/>
            </a:xfrm>
            <a:custGeom>
              <a:avLst/>
              <a:gdLst/>
              <a:ahLst/>
              <a:cxnLst/>
              <a:rect l="l" t="t" r="r" b="b"/>
              <a:pathLst>
                <a:path w="9799680" h="3019424">
                  <a:moveTo>
                    <a:pt x="9675220" y="3019424"/>
                  </a:moveTo>
                  <a:lnTo>
                    <a:pt x="124460" y="3019424"/>
                  </a:lnTo>
                  <a:cubicBezTo>
                    <a:pt x="55880" y="3019424"/>
                    <a:pt x="0" y="2963544"/>
                    <a:pt x="0" y="2894964"/>
                  </a:cubicBezTo>
                  <a:lnTo>
                    <a:pt x="0" y="124460"/>
                  </a:lnTo>
                  <a:cubicBezTo>
                    <a:pt x="0" y="55880"/>
                    <a:pt x="55880" y="0"/>
                    <a:pt x="124460" y="0"/>
                  </a:cubicBezTo>
                  <a:lnTo>
                    <a:pt x="9675220" y="0"/>
                  </a:lnTo>
                  <a:cubicBezTo>
                    <a:pt x="9743800" y="0"/>
                    <a:pt x="9799680" y="55880"/>
                    <a:pt x="9799680" y="124460"/>
                  </a:cubicBezTo>
                  <a:lnTo>
                    <a:pt x="9799680" y="2894964"/>
                  </a:lnTo>
                  <a:cubicBezTo>
                    <a:pt x="9799680" y="2963544"/>
                    <a:pt x="9743800" y="3019424"/>
                    <a:pt x="9675220" y="3019424"/>
                  </a:cubicBezTo>
                  <a:close/>
                </a:path>
              </a:pathLst>
            </a:custGeom>
            <a:solidFill>
              <a:srgbClr val="00BF63"/>
            </a:solidFill>
          </p:spPr>
          <p:txBody>
            <a:bodyPr/>
            <a:lstStyle/>
            <a:p>
              <a:endParaRPr lang="en-GB" sz="1836"/>
            </a:p>
          </p:txBody>
        </p:sp>
      </p:grpSp>
      <p:sp>
        <p:nvSpPr>
          <p:cNvPr id="8" name="AutoShape 8"/>
          <p:cNvSpPr/>
          <p:nvPr/>
        </p:nvSpPr>
        <p:spPr>
          <a:xfrm flipH="1">
            <a:off x="3755606" y="159585"/>
            <a:ext cx="3824" cy="5323659"/>
          </a:xfrm>
          <a:prstGeom prst="line">
            <a:avLst/>
          </a:prstGeom>
          <a:ln w="19050" cap="rnd">
            <a:solidFill>
              <a:srgbClr val="000000"/>
            </a:solidFill>
            <a:prstDash val="solid"/>
            <a:headEnd type="none" w="sm" len="sm"/>
            <a:tailEnd type="none" w="sm" len="sm"/>
          </a:ln>
        </p:spPr>
        <p:txBody>
          <a:bodyPr/>
          <a:lstStyle/>
          <a:p>
            <a:endParaRPr lang="en-GB" sz="1836"/>
          </a:p>
        </p:txBody>
      </p:sp>
      <p:grpSp>
        <p:nvGrpSpPr>
          <p:cNvPr id="10" name="Group 10"/>
          <p:cNvGrpSpPr/>
          <p:nvPr/>
        </p:nvGrpSpPr>
        <p:grpSpPr>
          <a:xfrm>
            <a:off x="3558020" y="114626"/>
            <a:ext cx="3093651" cy="1199640"/>
            <a:chOff x="0" y="0"/>
            <a:chExt cx="5370172" cy="2082417"/>
          </a:xfrm>
        </p:grpSpPr>
        <p:sp>
          <p:nvSpPr>
            <p:cNvPr id="11" name="Freeform 11"/>
            <p:cNvSpPr/>
            <p:nvPr/>
          </p:nvSpPr>
          <p:spPr>
            <a:xfrm>
              <a:off x="0" y="0"/>
              <a:ext cx="5370172" cy="2082417"/>
            </a:xfrm>
            <a:custGeom>
              <a:avLst/>
              <a:gdLst/>
              <a:ahLst/>
              <a:cxnLst/>
              <a:rect l="l" t="t" r="r" b="b"/>
              <a:pathLst>
                <a:path w="5370172" h="2082417">
                  <a:moveTo>
                    <a:pt x="5245712" y="2082417"/>
                  </a:moveTo>
                  <a:lnTo>
                    <a:pt x="124460" y="2082417"/>
                  </a:lnTo>
                  <a:cubicBezTo>
                    <a:pt x="55880" y="2082417"/>
                    <a:pt x="0" y="2026537"/>
                    <a:pt x="0" y="1957957"/>
                  </a:cubicBezTo>
                  <a:lnTo>
                    <a:pt x="0" y="124460"/>
                  </a:lnTo>
                  <a:cubicBezTo>
                    <a:pt x="0" y="55880"/>
                    <a:pt x="55880" y="0"/>
                    <a:pt x="124460" y="0"/>
                  </a:cubicBezTo>
                  <a:lnTo>
                    <a:pt x="5245712" y="0"/>
                  </a:lnTo>
                  <a:cubicBezTo>
                    <a:pt x="5314292" y="0"/>
                    <a:pt x="5370172" y="55880"/>
                    <a:pt x="5370172" y="124460"/>
                  </a:cubicBezTo>
                  <a:lnTo>
                    <a:pt x="5370172" y="1957957"/>
                  </a:lnTo>
                  <a:cubicBezTo>
                    <a:pt x="5370172" y="2026537"/>
                    <a:pt x="5314292" y="2082417"/>
                    <a:pt x="5245712" y="2082417"/>
                  </a:cubicBezTo>
                  <a:close/>
                </a:path>
              </a:pathLst>
            </a:custGeom>
            <a:solidFill>
              <a:srgbClr val="FFDE59"/>
            </a:solidFill>
          </p:spPr>
          <p:txBody>
            <a:bodyPr/>
            <a:lstStyle/>
            <a:p>
              <a:endParaRPr lang="en-GB" sz="1836"/>
            </a:p>
          </p:txBody>
        </p:sp>
      </p:grpSp>
      <p:grpSp>
        <p:nvGrpSpPr>
          <p:cNvPr id="12" name="Group 12"/>
          <p:cNvGrpSpPr/>
          <p:nvPr/>
        </p:nvGrpSpPr>
        <p:grpSpPr>
          <a:xfrm>
            <a:off x="175974" y="2169746"/>
            <a:ext cx="2901956" cy="4840050"/>
            <a:chOff x="0" y="0"/>
            <a:chExt cx="5448864" cy="8729478"/>
          </a:xfrm>
        </p:grpSpPr>
        <p:sp>
          <p:nvSpPr>
            <p:cNvPr id="13" name="Freeform 13"/>
            <p:cNvSpPr/>
            <p:nvPr/>
          </p:nvSpPr>
          <p:spPr>
            <a:xfrm>
              <a:off x="0" y="0"/>
              <a:ext cx="5448864" cy="8729478"/>
            </a:xfrm>
            <a:custGeom>
              <a:avLst/>
              <a:gdLst/>
              <a:ahLst/>
              <a:cxnLst/>
              <a:rect l="l" t="t" r="r" b="b"/>
              <a:pathLst>
                <a:path w="5448864" h="8729478">
                  <a:moveTo>
                    <a:pt x="5324403" y="8729478"/>
                  </a:moveTo>
                  <a:lnTo>
                    <a:pt x="124460" y="8729478"/>
                  </a:lnTo>
                  <a:cubicBezTo>
                    <a:pt x="55880" y="8729478"/>
                    <a:pt x="0" y="8673598"/>
                    <a:pt x="0" y="8605017"/>
                  </a:cubicBezTo>
                  <a:lnTo>
                    <a:pt x="0" y="124460"/>
                  </a:lnTo>
                  <a:cubicBezTo>
                    <a:pt x="0" y="55880"/>
                    <a:pt x="55880" y="0"/>
                    <a:pt x="124460" y="0"/>
                  </a:cubicBezTo>
                  <a:lnTo>
                    <a:pt x="5324404" y="0"/>
                  </a:lnTo>
                  <a:cubicBezTo>
                    <a:pt x="5392984" y="0"/>
                    <a:pt x="5448864" y="55880"/>
                    <a:pt x="5448864" y="124460"/>
                  </a:cubicBezTo>
                  <a:lnTo>
                    <a:pt x="5448864" y="8605018"/>
                  </a:lnTo>
                  <a:cubicBezTo>
                    <a:pt x="5448864" y="8673598"/>
                    <a:pt x="5392984" y="8729478"/>
                    <a:pt x="5324404" y="8729478"/>
                  </a:cubicBezTo>
                  <a:close/>
                </a:path>
              </a:pathLst>
            </a:custGeom>
            <a:solidFill>
              <a:srgbClr val="FFDE59"/>
            </a:solidFill>
          </p:spPr>
          <p:txBody>
            <a:bodyPr/>
            <a:lstStyle/>
            <a:p>
              <a:endParaRPr lang="en-GB" sz="1836"/>
            </a:p>
          </p:txBody>
        </p:sp>
      </p:grpSp>
      <p:sp>
        <p:nvSpPr>
          <p:cNvPr id="14" name="TextBox 14"/>
          <p:cNvSpPr txBox="1"/>
          <p:nvPr/>
        </p:nvSpPr>
        <p:spPr>
          <a:xfrm>
            <a:off x="241324" y="2693371"/>
            <a:ext cx="2901956" cy="4695189"/>
          </a:xfrm>
          <a:prstGeom prst="rect">
            <a:avLst/>
          </a:prstGeom>
        </p:spPr>
        <p:txBody>
          <a:bodyPr wrap="square" lIns="0" tIns="0" rIns="0" bIns="0" rtlCol="0" anchor="t">
            <a:spAutoFit/>
          </a:bodyPr>
          <a:lstStyle/>
          <a:p>
            <a:pPr>
              <a:lnSpc>
                <a:spcPts val="1774"/>
              </a:lnSpc>
            </a:pPr>
            <a:r>
              <a:rPr lang="en-US" sz="1224" b="1" dirty="0">
                <a:solidFill>
                  <a:schemeClr val="accent3">
                    <a:lumMod val="75000"/>
                  </a:schemeClr>
                </a:solidFill>
                <a:latin typeface="Poppins Medium"/>
                <a:ea typeface="Poppins Medium"/>
                <a:cs typeface="Poppins Medium"/>
                <a:sym typeface="Poppins Medium"/>
              </a:rPr>
              <a:t>Schools must only grant levels of absence for specific circumstances set out in the 2024 attendance regulations.</a:t>
            </a:r>
          </a:p>
          <a:p>
            <a:pPr>
              <a:lnSpc>
                <a:spcPts val="1774"/>
              </a:lnSpc>
            </a:pPr>
            <a:r>
              <a:rPr lang="en-US" sz="1224" b="1" dirty="0">
                <a:solidFill>
                  <a:schemeClr val="accent3">
                    <a:lumMod val="75000"/>
                  </a:schemeClr>
                </a:solidFill>
                <a:latin typeface="Poppins Medium"/>
                <a:ea typeface="Poppins Medium"/>
                <a:cs typeface="Poppins Medium"/>
                <a:sym typeface="Poppins Medium"/>
              </a:rPr>
              <a:t>The permitted circumstances are:</a:t>
            </a:r>
          </a:p>
          <a:p>
            <a:pPr marL="264262" lvl="1" indent="-132131">
              <a:lnSpc>
                <a:spcPts val="1774"/>
              </a:lnSpc>
              <a:buFont typeface="Arial"/>
              <a:buChar char="•"/>
            </a:pPr>
            <a:r>
              <a:rPr lang="en-US" sz="1224" dirty="0">
                <a:solidFill>
                  <a:schemeClr val="accent3">
                    <a:lumMod val="75000"/>
                  </a:schemeClr>
                </a:solidFill>
                <a:latin typeface="Poppins"/>
                <a:ea typeface="Poppins"/>
                <a:cs typeface="Poppins"/>
                <a:sym typeface="Poppins"/>
              </a:rPr>
              <a:t>Taking part in a regulated performance or employment abroad.</a:t>
            </a:r>
          </a:p>
          <a:p>
            <a:pPr marL="264262" lvl="1" indent="-132131">
              <a:lnSpc>
                <a:spcPts val="1774"/>
              </a:lnSpc>
              <a:buFont typeface="Arial"/>
              <a:buChar char="•"/>
            </a:pPr>
            <a:r>
              <a:rPr lang="en-US" sz="1224" dirty="0">
                <a:solidFill>
                  <a:schemeClr val="accent3">
                    <a:lumMod val="75000"/>
                  </a:schemeClr>
                </a:solidFill>
                <a:latin typeface="Poppins"/>
                <a:ea typeface="Poppins"/>
                <a:cs typeface="Poppins"/>
                <a:sym typeface="Poppins"/>
              </a:rPr>
              <a:t>Attending an interview</a:t>
            </a:r>
          </a:p>
          <a:p>
            <a:pPr marL="264262" lvl="1" indent="-132131">
              <a:lnSpc>
                <a:spcPts val="1774"/>
              </a:lnSpc>
              <a:buFont typeface="Arial"/>
              <a:buChar char="•"/>
            </a:pPr>
            <a:r>
              <a:rPr lang="en-US" sz="1224" dirty="0">
                <a:solidFill>
                  <a:schemeClr val="accent3">
                    <a:lumMod val="75000"/>
                  </a:schemeClr>
                </a:solidFill>
                <a:latin typeface="Poppins"/>
                <a:ea typeface="Poppins"/>
                <a:cs typeface="Poppins"/>
                <a:sym typeface="Poppins"/>
              </a:rPr>
              <a:t>Study leave</a:t>
            </a:r>
          </a:p>
          <a:p>
            <a:pPr marL="264262" lvl="1" indent="-132131">
              <a:lnSpc>
                <a:spcPts val="1774"/>
              </a:lnSpc>
              <a:buFont typeface="Arial"/>
              <a:buChar char="•"/>
            </a:pPr>
            <a:r>
              <a:rPr lang="en-US" sz="1224" dirty="0">
                <a:solidFill>
                  <a:schemeClr val="accent3">
                    <a:lumMod val="75000"/>
                  </a:schemeClr>
                </a:solidFill>
                <a:latin typeface="Poppins"/>
                <a:ea typeface="Poppins"/>
                <a:cs typeface="Poppins"/>
                <a:sym typeface="Poppins"/>
              </a:rPr>
              <a:t>A temporary, time-limited part-time timetable</a:t>
            </a:r>
          </a:p>
          <a:p>
            <a:pPr marL="264262" lvl="1" indent="-132131">
              <a:lnSpc>
                <a:spcPts val="1774"/>
              </a:lnSpc>
              <a:buFont typeface="Arial"/>
              <a:buChar char="•"/>
            </a:pPr>
            <a:r>
              <a:rPr lang="en-US" sz="1224" dirty="0">
                <a:solidFill>
                  <a:schemeClr val="accent3">
                    <a:lumMod val="75000"/>
                  </a:schemeClr>
                </a:solidFill>
                <a:latin typeface="Poppins"/>
                <a:ea typeface="Poppins"/>
                <a:cs typeface="Poppins"/>
                <a:sym typeface="Poppins"/>
              </a:rPr>
              <a:t>Exceptional circumstances</a:t>
            </a:r>
          </a:p>
          <a:p>
            <a:pPr>
              <a:lnSpc>
                <a:spcPts val="1774"/>
              </a:lnSpc>
            </a:pPr>
            <a:endParaRPr lang="en-US" sz="1224" dirty="0">
              <a:solidFill>
                <a:schemeClr val="accent3">
                  <a:lumMod val="75000"/>
                </a:schemeClr>
              </a:solidFill>
              <a:latin typeface="Poppins"/>
              <a:ea typeface="Poppins"/>
              <a:cs typeface="Poppins"/>
              <a:sym typeface="Poppins"/>
            </a:endParaRPr>
          </a:p>
          <a:p>
            <a:pPr>
              <a:lnSpc>
                <a:spcPts val="1774"/>
              </a:lnSpc>
            </a:pPr>
            <a:r>
              <a:rPr lang="en-US" sz="1224" dirty="0">
                <a:solidFill>
                  <a:schemeClr val="accent3">
                    <a:lumMod val="75000"/>
                  </a:schemeClr>
                </a:solidFill>
                <a:latin typeface="Poppins"/>
                <a:ea typeface="Poppins"/>
                <a:cs typeface="Poppins"/>
                <a:sym typeface="Poppins"/>
              </a:rPr>
              <a:t>Unfortunately, a need or desire for a holiday or other absence for the purpose of leisure and recreation would not constitute an exceptional circumstance</a:t>
            </a:r>
          </a:p>
          <a:p>
            <a:pPr>
              <a:lnSpc>
                <a:spcPts val="1774"/>
              </a:lnSpc>
            </a:pPr>
            <a:endParaRPr lang="en-US" sz="1224" dirty="0">
              <a:solidFill>
                <a:srgbClr val="000000"/>
              </a:solidFill>
              <a:latin typeface="Poppins"/>
              <a:ea typeface="Poppins"/>
              <a:cs typeface="Poppins"/>
              <a:sym typeface="Poppins"/>
            </a:endParaRPr>
          </a:p>
        </p:txBody>
      </p:sp>
      <p:grpSp>
        <p:nvGrpSpPr>
          <p:cNvPr id="15" name="Group 15"/>
          <p:cNvGrpSpPr/>
          <p:nvPr/>
        </p:nvGrpSpPr>
        <p:grpSpPr>
          <a:xfrm>
            <a:off x="3749364" y="4783383"/>
            <a:ext cx="2826171" cy="742327"/>
            <a:chOff x="0" y="0"/>
            <a:chExt cx="4905862" cy="1288581"/>
          </a:xfrm>
        </p:grpSpPr>
        <p:sp>
          <p:nvSpPr>
            <p:cNvPr id="16" name="Freeform 16"/>
            <p:cNvSpPr/>
            <p:nvPr/>
          </p:nvSpPr>
          <p:spPr>
            <a:xfrm>
              <a:off x="0" y="0"/>
              <a:ext cx="4905863" cy="1288581"/>
            </a:xfrm>
            <a:custGeom>
              <a:avLst/>
              <a:gdLst/>
              <a:ahLst/>
              <a:cxnLst/>
              <a:rect l="l" t="t" r="r" b="b"/>
              <a:pathLst>
                <a:path w="4905863" h="1288581">
                  <a:moveTo>
                    <a:pt x="4781402" y="1288581"/>
                  </a:moveTo>
                  <a:lnTo>
                    <a:pt x="124460" y="1288581"/>
                  </a:lnTo>
                  <a:cubicBezTo>
                    <a:pt x="55880" y="1288581"/>
                    <a:pt x="0" y="1232701"/>
                    <a:pt x="0" y="1164121"/>
                  </a:cubicBezTo>
                  <a:lnTo>
                    <a:pt x="0" y="124460"/>
                  </a:lnTo>
                  <a:cubicBezTo>
                    <a:pt x="0" y="55880"/>
                    <a:pt x="55880" y="0"/>
                    <a:pt x="124460" y="0"/>
                  </a:cubicBezTo>
                  <a:lnTo>
                    <a:pt x="4781403" y="0"/>
                  </a:lnTo>
                  <a:cubicBezTo>
                    <a:pt x="4849983" y="0"/>
                    <a:pt x="4905863" y="55880"/>
                    <a:pt x="4905863" y="124460"/>
                  </a:cubicBezTo>
                  <a:lnTo>
                    <a:pt x="4905863" y="1164121"/>
                  </a:lnTo>
                  <a:cubicBezTo>
                    <a:pt x="4905863" y="1232701"/>
                    <a:pt x="4849983" y="1288581"/>
                    <a:pt x="4781403" y="1288581"/>
                  </a:cubicBezTo>
                  <a:close/>
                </a:path>
              </a:pathLst>
            </a:custGeom>
            <a:solidFill>
              <a:srgbClr val="FFDE59"/>
            </a:solidFill>
          </p:spPr>
          <p:txBody>
            <a:bodyPr/>
            <a:lstStyle/>
            <a:p>
              <a:endParaRPr lang="en-GB" sz="1836"/>
            </a:p>
          </p:txBody>
        </p:sp>
      </p:grpSp>
      <p:grpSp>
        <p:nvGrpSpPr>
          <p:cNvPr id="17" name="Group 17"/>
          <p:cNvGrpSpPr/>
          <p:nvPr/>
        </p:nvGrpSpPr>
        <p:grpSpPr>
          <a:xfrm>
            <a:off x="3855975" y="3110246"/>
            <a:ext cx="2754180" cy="1546831"/>
            <a:chOff x="0" y="0"/>
            <a:chExt cx="4780894" cy="2685094"/>
          </a:xfrm>
        </p:grpSpPr>
        <p:sp>
          <p:nvSpPr>
            <p:cNvPr id="18" name="Freeform 18"/>
            <p:cNvSpPr/>
            <p:nvPr/>
          </p:nvSpPr>
          <p:spPr>
            <a:xfrm>
              <a:off x="0" y="0"/>
              <a:ext cx="4780894" cy="2685094"/>
            </a:xfrm>
            <a:custGeom>
              <a:avLst/>
              <a:gdLst/>
              <a:ahLst/>
              <a:cxnLst/>
              <a:rect l="l" t="t" r="r" b="b"/>
              <a:pathLst>
                <a:path w="4780894" h="2685094">
                  <a:moveTo>
                    <a:pt x="4656434" y="2685094"/>
                  </a:moveTo>
                  <a:lnTo>
                    <a:pt x="124460" y="2685094"/>
                  </a:lnTo>
                  <a:cubicBezTo>
                    <a:pt x="55880" y="2685094"/>
                    <a:pt x="0" y="2629214"/>
                    <a:pt x="0" y="2560634"/>
                  </a:cubicBezTo>
                  <a:lnTo>
                    <a:pt x="0" y="124460"/>
                  </a:lnTo>
                  <a:cubicBezTo>
                    <a:pt x="0" y="55880"/>
                    <a:pt x="55880" y="0"/>
                    <a:pt x="124460" y="0"/>
                  </a:cubicBezTo>
                  <a:lnTo>
                    <a:pt x="4656434" y="0"/>
                  </a:lnTo>
                  <a:cubicBezTo>
                    <a:pt x="4725014" y="0"/>
                    <a:pt x="4780894" y="55880"/>
                    <a:pt x="4780894" y="124460"/>
                  </a:cubicBezTo>
                  <a:lnTo>
                    <a:pt x="4780894" y="2560634"/>
                  </a:lnTo>
                  <a:cubicBezTo>
                    <a:pt x="4780894" y="2629214"/>
                    <a:pt x="4725014" y="2685094"/>
                    <a:pt x="4656434" y="2685094"/>
                  </a:cubicBezTo>
                  <a:close/>
                </a:path>
              </a:pathLst>
            </a:custGeom>
            <a:solidFill>
              <a:srgbClr val="FFDE59"/>
            </a:solidFill>
          </p:spPr>
          <p:txBody>
            <a:bodyPr/>
            <a:lstStyle/>
            <a:p>
              <a:endParaRPr lang="en-GB" sz="1836"/>
            </a:p>
          </p:txBody>
        </p:sp>
      </p:grpSp>
      <p:grpSp>
        <p:nvGrpSpPr>
          <p:cNvPr id="19" name="Group 19"/>
          <p:cNvGrpSpPr/>
          <p:nvPr/>
        </p:nvGrpSpPr>
        <p:grpSpPr>
          <a:xfrm>
            <a:off x="3821356" y="2368651"/>
            <a:ext cx="2754180" cy="615287"/>
            <a:chOff x="0" y="0"/>
            <a:chExt cx="4780894" cy="1068057"/>
          </a:xfrm>
        </p:grpSpPr>
        <p:sp>
          <p:nvSpPr>
            <p:cNvPr id="20" name="Freeform 20"/>
            <p:cNvSpPr/>
            <p:nvPr/>
          </p:nvSpPr>
          <p:spPr>
            <a:xfrm>
              <a:off x="0" y="0"/>
              <a:ext cx="4780894" cy="1068057"/>
            </a:xfrm>
            <a:custGeom>
              <a:avLst/>
              <a:gdLst/>
              <a:ahLst/>
              <a:cxnLst/>
              <a:rect l="l" t="t" r="r" b="b"/>
              <a:pathLst>
                <a:path w="4780894" h="1068057">
                  <a:moveTo>
                    <a:pt x="4656434" y="1068057"/>
                  </a:moveTo>
                  <a:lnTo>
                    <a:pt x="124460" y="1068057"/>
                  </a:lnTo>
                  <a:cubicBezTo>
                    <a:pt x="55880" y="1068057"/>
                    <a:pt x="0" y="1012177"/>
                    <a:pt x="0" y="943597"/>
                  </a:cubicBezTo>
                  <a:lnTo>
                    <a:pt x="0" y="124460"/>
                  </a:lnTo>
                  <a:cubicBezTo>
                    <a:pt x="0" y="55880"/>
                    <a:pt x="55880" y="0"/>
                    <a:pt x="124460" y="0"/>
                  </a:cubicBezTo>
                  <a:lnTo>
                    <a:pt x="4656434" y="0"/>
                  </a:lnTo>
                  <a:cubicBezTo>
                    <a:pt x="4725014" y="0"/>
                    <a:pt x="4780894" y="55880"/>
                    <a:pt x="4780894" y="124460"/>
                  </a:cubicBezTo>
                  <a:lnTo>
                    <a:pt x="4780894" y="943597"/>
                  </a:lnTo>
                  <a:cubicBezTo>
                    <a:pt x="4780894" y="1012177"/>
                    <a:pt x="4725014" y="1068057"/>
                    <a:pt x="4656434" y="1068057"/>
                  </a:cubicBezTo>
                  <a:close/>
                </a:path>
              </a:pathLst>
            </a:custGeom>
            <a:solidFill>
              <a:srgbClr val="FFDE59"/>
            </a:solidFill>
          </p:spPr>
          <p:txBody>
            <a:bodyPr/>
            <a:lstStyle/>
            <a:p>
              <a:endParaRPr lang="en-GB" sz="1836"/>
            </a:p>
          </p:txBody>
        </p:sp>
      </p:grpSp>
      <p:grpSp>
        <p:nvGrpSpPr>
          <p:cNvPr id="21" name="Group 21"/>
          <p:cNvGrpSpPr/>
          <p:nvPr/>
        </p:nvGrpSpPr>
        <p:grpSpPr>
          <a:xfrm>
            <a:off x="3686884" y="2573184"/>
            <a:ext cx="210606" cy="210606"/>
            <a:chOff x="0" y="0"/>
            <a:chExt cx="6350000" cy="6350000"/>
          </a:xfrm>
        </p:grpSpPr>
        <p:sp>
          <p:nvSpPr>
            <p:cNvPr id="22" name="Freeform 22"/>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txBody>
            <a:bodyPr/>
            <a:lstStyle/>
            <a:p>
              <a:endParaRPr lang="en-GB" sz="1836"/>
            </a:p>
          </p:txBody>
        </p:sp>
      </p:grpSp>
      <p:grpSp>
        <p:nvGrpSpPr>
          <p:cNvPr id="23" name="Group 23"/>
          <p:cNvGrpSpPr/>
          <p:nvPr/>
        </p:nvGrpSpPr>
        <p:grpSpPr>
          <a:xfrm>
            <a:off x="3686884" y="3780897"/>
            <a:ext cx="210606" cy="210606"/>
            <a:chOff x="0" y="0"/>
            <a:chExt cx="6350000" cy="6350000"/>
          </a:xfrm>
        </p:grpSpPr>
        <p:sp>
          <p:nvSpPr>
            <p:cNvPr id="24" name="Freeform 2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txBody>
            <a:bodyPr/>
            <a:lstStyle/>
            <a:p>
              <a:endParaRPr lang="en-GB" sz="1836"/>
            </a:p>
          </p:txBody>
        </p:sp>
      </p:grpSp>
      <p:grpSp>
        <p:nvGrpSpPr>
          <p:cNvPr id="25" name="Group 25"/>
          <p:cNvGrpSpPr/>
          <p:nvPr/>
        </p:nvGrpSpPr>
        <p:grpSpPr>
          <a:xfrm>
            <a:off x="3686884" y="5071647"/>
            <a:ext cx="210606" cy="210606"/>
            <a:chOff x="0" y="0"/>
            <a:chExt cx="6350000" cy="6350000"/>
          </a:xfrm>
        </p:grpSpPr>
        <p:sp>
          <p:nvSpPr>
            <p:cNvPr id="26" name="Freeform 2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txBody>
            <a:bodyPr/>
            <a:lstStyle/>
            <a:p>
              <a:endParaRPr lang="en-GB" sz="1836"/>
            </a:p>
          </p:txBody>
        </p:sp>
      </p:grpSp>
      <p:grpSp>
        <p:nvGrpSpPr>
          <p:cNvPr id="27" name="Group 27"/>
          <p:cNvGrpSpPr/>
          <p:nvPr/>
        </p:nvGrpSpPr>
        <p:grpSpPr>
          <a:xfrm>
            <a:off x="3821356" y="1436738"/>
            <a:ext cx="2754180" cy="809494"/>
            <a:chOff x="0" y="0"/>
            <a:chExt cx="4780894" cy="1405175"/>
          </a:xfrm>
        </p:grpSpPr>
        <p:sp>
          <p:nvSpPr>
            <p:cNvPr id="28" name="Freeform 28"/>
            <p:cNvSpPr/>
            <p:nvPr/>
          </p:nvSpPr>
          <p:spPr>
            <a:xfrm>
              <a:off x="0" y="0"/>
              <a:ext cx="4780894" cy="1405175"/>
            </a:xfrm>
            <a:custGeom>
              <a:avLst/>
              <a:gdLst/>
              <a:ahLst/>
              <a:cxnLst/>
              <a:rect l="l" t="t" r="r" b="b"/>
              <a:pathLst>
                <a:path w="4780894" h="1405175">
                  <a:moveTo>
                    <a:pt x="4656434" y="1405175"/>
                  </a:moveTo>
                  <a:lnTo>
                    <a:pt x="124460" y="1405175"/>
                  </a:lnTo>
                  <a:cubicBezTo>
                    <a:pt x="55880" y="1405175"/>
                    <a:pt x="0" y="1349295"/>
                    <a:pt x="0" y="1280715"/>
                  </a:cubicBezTo>
                  <a:lnTo>
                    <a:pt x="0" y="124460"/>
                  </a:lnTo>
                  <a:cubicBezTo>
                    <a:pt x="0" y="55880"/>
                    <a:pt x="55880" y="0"/>
                    <a:pt x="124460" y="0"/>
                  </a:cubicBezTo>
                  <a:lnTo>
                    <a:pt x="4656434" y="0"/>
                  </a:lnTo>
                  <a:cubicBezTo>
                    <a:pt x="4725014" y="0"/>
                    <a:pt x="4780894" y="55880"/>
                    <a:pt x="4780894" y="124460"/>
                  </a:cubicBezTo>
                  <a:lnTo>
                    <a:pt x="4780894" y="1280715"/>
                  </a:lnTo>
                  <a:cubicBezTo>
                    <a:pt x="4780894" y="1349295"/>
                    <a:pt x="4725014" y="1405175"/>
                    <a:pt x="4656434" y="1405175"/>
                  </a:cubicBezTo>
                  <a:close/>
                </a:path>
              </a:pathLst>
            </a:custGeom>
            <a:solidFill>
              <a:srgbClr val="FFDE59"/>
            </a:solidFill>
          </p:spPr>
          <p:txBody>
            <a:bodyPr/>
            <a:lstStyle/>
            <a:p>
              <a:endParaRPr lang="en-GB" sz="1836"/>
            </a:p>
          </p:txBody>
        </p:sp>
      </p:grpSp>
      <p:grpSp>
        <p:nvGrpSpPr>
          <p:cNvPr id="29" name="Group 29"/>
          <p:cNvGrpSpPr/>
          <p:nvPr/>
        </p:nvGrpSpPr>
        <p:grpSpPr>
          <a:xfrm>
            <a:off x="3686884" y="1736155"/>
            <a:ext cx="210606" cy="210606"/>
            <a:chOff x="0" y="0"/>
            <a:chExt cx="6350000" cy="6350000"/>
          </a:xfrm>
        </p:grpSpPr>
        <p:sp>
          <p:nvSpPr>
            <p:cNvPr id="30" name="Freeform 3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00000"/>
            </a:solidFill>
          </p:spPr>
          <p:txBody>
            <a:bodyPr/>
            <a:lstStyle/>
            <a:p>
              <a:endParaRPr lang="en-GB" sz="1836"/>
            </a:p>
          </p:txBody>
        </p:sp>
      </p:grpSp>
      <p:grpSp>
        <p:nvGrpSpPr>
          <p:cNvPr id="31" name="Group 31"/>
          <p:cNvGrpSpPr/>
          <p:nvPr/>
        </p:nvGrpSpPr>
        <p:grpSpPr>
          <a:xfrm>
            <a:off x="3523091" y="5671605"/>
            <a:ext cx="3221608" cy="2098050"/>
            <a:chOff x="0" y="0"/>
            <a:chExt cx="5592287" cy="3135485"/>
          </a:xfrm>
        </p:grpSpPr>
        <p:sp>
          <p:nvSpPr>
            <p:cNvPr id="32" name="Freeform 32"/>
            <p:cNvSpPr/>
            <p:nvPr/>
          </p:nvSpPr>
          <p:spPr>
            <a:xfrm>
              <a:off x="0" y="0"/>
              <a:ext cx="5592288" cy="3135485"/>
            </a:xfrm>
            <a:custGeom>
              <a:avLst/>
              <a:gdLst/>
              <a:ahLst/>
              <a:cxnLst/>
              <a:rect l="l" t="t" r="r" b="b"/>
              <a:pathLst>
                <a:path w="5592288" h="3135485">
                  <a:moveTo>
                    <a:pt x="5467827" y="3135485"/>
                  </a:moveTo>
                  <a:lnTo>
                    <a:pt x="124460" y="3135485"/>
                  </a:lnTo>
                  <a:cubicBezTo>
                    <a:pt x="55880" y="3135485"/>
                    <a:pt x="0" y="3079605"/>
                    <a:pt x="0" y="3011025"/>
                  </a:cubicBezTo>
                  <a:lnTo>
                    <a:pt x="0" y="124460"/>
                  </a:lnTo>
                  <a:cubicBezTo>
                    <a:pt x="0" y="55880"/>
                    <a:pt x="55880" y="0"/>
                    <a:pt x="124460" y="0"/>
                  </a:cubicBezTo>
                  <a:lnTo>
                    <a:pt x="5467827" y="0"/>
                  </a:lnTo>
                  <a:cubicBezTo>
                    <a:pt x="5536407" y="0"/>
                    <a:pt x="5592288" y="55880"/>
                    <a:pt x="5592288" y="124460"/>
                  </a:cubicBezTo>
                  <a:lnTo>
                    <a:pt x="5592288" y="3011025"/>
                  </a:lnTo>
                  <a:cubicBezTo>
                    <a:pt x="5592288" y="3079605"/>
                    <a:pt x="5536407" y="3135485"/>
                    <a:pt x="5467827" y="3135485"/>
                  </a:cubicBezTo>
                  <a:close/>
                </a:path>
              </a:pathLst>
            </a:custGeom>
            <a:solidFill>
              <a:srgbClr val="FFDE59"/>
            </a:solidFill>
          </p:spPr>
          <p:txBody>
            <a:bodyPr/>
            <a:lstStyle/>
            <a:p>
              <a:endParaRPr lang="en-GB" sz="1836"/>
            </a:p>
          </p:txBody>
        </p:sp>
      </p:grpSp>
      <p:grpSp>
        <p:nvGrpSpPr>
          <p:cNvPr id="33" name="Group 33"/>
          <p:cNvGrpSpPr/>
          <p:nvPr/>
        </p:nvGrpSpPr>
        <p:grpSpPr>
          <a:xfrm>
            <a:off x="175974" y="114626"/>
            <a:ext cx="2901956" cy="1915475"/>
            <a:chOff x="0" y="0"/>
            <a:chExt cx="5468009" cy="3325012"/>
          </a:xfrm>
        </p:grpSpPr>
        <p:sp>
          <p:nvSpPr>
            <p:cNvPr id="34" name="Freeform 34"/>
            <p:cNvSpPr/>
            <p:nvPr/>
          </p:nvSpPr>
          <p:spPr>
            <a:xfrm>
              <a:off x="0" y="0"/>
              <a:ext cx="5468009" cy="3325013"/>
            </a:xfrm>
            <a:custGeom>
              <a:avLst/>
              <a:gdLst/>
              <a:ahLst/>
              <a:cxnLst/>
              <a:rect l="l" t="t" r="r" b="b"/>
              <a:pathLst>
                <a:path w="5468009" h="3325013">
                  <a:moveTo>
                    <a:pt x="5343549" y="3325012"/>
                  </a:moveTo>
                  <a:lnTo>
                    <a:pt x="124460" y="3325012"/>
                  </a:lnTo>
                  <a:cubicBezTo>
                    <a:pt x="55880" y="3325012"/>
                    <a:pt x="0" y="3269132"/>
                    <a:pt x="0" y="3200552"/>
                  </a:cubicBezTo>
                  <a:lnTo>
                    <a:pt x="0" y="124460"/>
                  </a:lnTo>
                  <a:cubicBezTo>
                    <a:pt x="0" y="55880"/>
                    <a:pt x="55880" y="0"/>
                    <a:pt x="124460" y="0"/>
                  </a:cubicBezTo>
                  <a:lnTo>
                    <a:pt x="5343549" y="0"/>
                  </a:lnTo>
                  <a:cubicBezTo>
                    <a:pt x="5412129" y="0"/>
                    <a:pt x="5468009" y="55880"/>
                    <a:pt x="5468009" y="124460"/>
                  </a:cubicBezTo>
                  <a:lnTo>
                    <a:pt x="5468009" y="3200552"/>
                  </a:lnTo>
                  <a:cubicBezTo>
                    <a:pt x="5468009" y="3269132"/>
                    <a:pt x="5412129" y="3325013"/>
                    <a:pt x="5343549" y="3325013"/>
                  </a:cubicBezTo>
                  <a:close/>
                </a:path>
              </a:pathLst>
            </a:custGeom>
            <a:solidFill>
              <a:srgbClr val="FFDE59"/>
            </a:solidFill>
          </p:spPr>
          <p:txBody>
            <a:bodyPr/>
            <a:lstStyle/>
            <a:p>
              <a:endParaRPr lang="en-GB" sz="1836"/>
            </a:p>
          </p:txBody>
        </p:sp>
      </p:grpSp>
      <p:sp>
        <p:nvSpPr>
          <p:cNvPr id="35" name="Freeform 35"/>
          <p:cNvSpPr/>
          <p:nvPr/>
        </p:nvSpPr>
        <p:spPr>
          <a:xfrm>
            <a:off x="1112869" y="7030460"/>
            <a:ext cx="1744468" cy="665078"/>
          </a:xfrm>
          <a:custGeom>
            <a:avLst/>
            <a:gdLst/>
            <a:ahLst/>
            <a:cxnLst/>
            <a:rect l="l" t="t" r="r" b="b"/>
            <a:pathLst>
              <a:path w="1710189" h="652009">
                <a:moveTo>
                  <a:pt x="0" y="0"/>
                </a:moveTo>
                <a:lnTo>
                  <a:pt x="1710189" y="0"/>
                </a:lnTo>
                <a:lnTo>
                  <a:pt x="1710189" y="652009"/>
                </a:lnTo>
                <a:lnTo>
                  <a:pt x="0" y="6520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1836"/>
          </a:p>
        </p:txBody>
      </p:sp>
      <p:sp>
        <p:nvSpPr>
          <p:cNvPr id="37" name="Freeform 37"/>
          <p:cNvSpPr/>
          <p:nvPr/>
        </p:nvSpPr>
        <p:spPr>
          <a:xfrm>
            <a:off x="3301357" y="5283720"/>
            <a:ext cx="981663" cy="981663"/>
          </a:xfrm>
          <a:custGeom>
            <a:avLst/>
            <a:gdLst/>
            <a:ahLst/>
            <a:cxnLst/>
            <a:rect l="l" t="t" r="r" b="b"/>
            <a:pathLst>
              <a:path w="962373" h="962373">
                <a:moveTo>
                  <a:pt x="0" y="0"/>
                </a:moveTo>
                <a:lnTo>
                  <a:pt x="962373" y="0"/>
                </a:lnTo>
                <a:lnTo>
                  <a:pt x="962373" y="962373"/>
                </a:lnTo>
                <a:lnTo>
                  <a:pt x="0" y="962373"/>
                </a:lnTo>
                <a:lnTo>
                  <a:pt x="0" y="0"/>
                </a:lnTo>
                <a:close/>
              </a:path>
            </a:pathLst>
          </a:custGeom>
          <a:blipFill>
            <a:blip r:embed="rId6"/>
            <a:stretch>
              <a:fillRect/>
            </a:stretch>
          </a:blipFill>
        </p:spPr>
        <p:txBody>
          <a:bodyPr/>
          <a:lstStyle/>
          <a:p>
            <a:endParaRPr lang="en-GB" sz="1836"/>
          </a:p>
        </p:txBody>
      </p:sp>
      <p:sp>
        <p:nvSpPr>
          <p:cNvPr id="38" name="TextBox 38"/>
          <p:cNvSpPr txBox="1"/>
          <p:nvPr/>
        </p:nvSpPr>
        <p:spPr>
          <a:xfrm>
            <a:off x="7363393" y="293093"/>
            <a:ext cx="2896619" cy="1537157"/>
          </a:xfrm>
          <a:prstGeom prst="rect">
            <a:avLst/>
          </a:prstGeom>
        </p:spPr>
        <p:txBody>
          <a:bodyPr lIns="0" tIns="0" rIns="0" bIns="0" rtlCol="0" anchor="t">
            <a:spAutoFit/>
          </a:bodyPr>
          <a:lstStyle/>
          <a:p>
            <a:pPr algn="ctr">
              <a:spcBef>
                <a:spcPct val="0"/>
              </a:spcBef>
            </a:pPr>
            <a:r>
              <a:rPr lang="en-US" sz="3264" b="1" dirty="0">
                <a:solidFill>
                  <a:schemeClr val="accent3">
                    <a:lumMod val="50000"/>
                  </a:schemeClr>
                </a:solidFill>
                <a:latin typeface="Poppins Bold"/>
                <a:ea typeface="Poppins Bold"/>
                <a:cs typeface="Poppins Bold"/>
                <a:sym typeface="Poppins Bold"/>
              </a:rPr>
              <a:t>SUMMERHILL</a:t>
            </a:r>
          </a:p>
          <a:p>
            <a:pPr algn="ctr">
              <a:spcBef>
                <a:spcPct val="0"/>
              </a:spcBef>
            </a:pPr>
            <a:r>
              <a:rPr lang="en-US" sz="3264" b="1" dirty="0">
                <a:solidFill>
                  <a:schemeClr val="accent3">
                    <a:lumMod val="50000"/>
                  </a:schemeClr>
                </a:solidFill>
                <a:latin typeface="Poppins Bold"/>
                <a:ea typeface="Poppins Bold"/>
                <a:cs typeface="Poppins Bold"/>
                <a:sym typeface="Poppins Bold"/>
              </a:rPr>
              <a:t>Primary </a:t>
            </a:r>
          </a:p>
          <a:p>
            <a:pPr algn="ctr">
              <a:spcBef>
                <a:spcPct val="0"/>
              </a:spcBef>
            </a:pPr>
            <a:r>
              <a:rPr lang="en-US" sz="3264" b="1" dirty="0">
                <a:solidFill>
                  <a:schemeClr val="accent3">
                    <a:lumMod val="50000"/>
                  </a:schemeClr>
                </a:solidFill>
                <a:latin typeface="Poppins Bold"/>
                <a:ea typeface="Poppins Bold"/>
                <a:cs typeface="Poppins Bold"/>
                <a:sym typeface="Poppins Bold"/>
              </a:rPr>
              <a:t>School </a:t>
            </a:r>
          </a:p>
        </p:txBody>
      </p:sp>
      <p:sp>
        <p:nvSpPr>
          <p:cNvPr id="39" name="TextBox 39"/>
          <p:cNvSpPr txBox="1"/>
          <p:nvPr/>
        </p:nvSpPr>
        <p:spPr>
          <a:xfrm>
            <a:off x="7398013" y="2991483"/>
            <a:ext cx="2790044" cy="663613"/>
          </a:xfrm>
          <a:prstGeom prst="rect">
            <a:avLst/>
          </a:prstGeom>
        </p:spPr>
        <p:txBody>
          <a:bodyPr wrap="square" lIns="0" tIns="0" rIns="0" bIns="0" rtlCol="0" anchor="t">
            <a:spAutoFit/>
          </a:bodyPr>
          <a:lstStyle/>
          <a:p>
            <a:pPr algn="ctr">
              <a:lnSpc>
                <a:spcPts val="2645"/>
              </a:lnSpc>
              <a:spcBef>
                <a:spcPct val="0"/>
              </a:spcBef>
            </a:pPr>
            <a:r>
              <a:rPr lang="en-US" sz="1889" b="1" dirty="0">
                <a:solidFill>
                  <a:srgbClr val="FFDE59"/>
                </a:solidFill>
                <a:latin typeface="Poppins Medium"/>
                <a:ea typeface="Poppins Medium"/>
                <a:cs typeface="Poppins Medium"/>
                <a:sym typeface="Poppins Medium"/>
              </a:rPr>
              <a:t>Statutory Government Guidelines</a:t>
            </a:r>
          </a:p>
        </p:txBody>
      </p:sp>
      <p:sp>
        <p:nvSpPr>
          <p:cNvPr id="40" name="TextBox 40"/>
          <p:cNvSpPr txBox="1"/>
          <p:nvPr/>
        </p:nvSpPr>
        <p:spPr>
          <a:xfrm>
            <a:off x="7345184" y="2362861"/>
            <a:ext cx="2897062" cy="397600"/>
          </a:xfrm>
          <a:prstGeom prst="rect">
            <a:avLst/>
          </a:prstGeom>
        </p:spPr>
        <p:txBody>
          <a:bodyPr wrap="square" lIns="0" tIns="0" rIns="0" bIns="0" rtlCol="0" anchor="t">
            <a:spAutoFit/>
          </a:bodyPr>
          <a:lstStyle/>
          <a:p>
            <a:pPr algn="ctr">
              <a:lnSpc>
                <a:spcPts val="3261"/>
              </a:lnSpc>
            </a:pPr>
            <a:r>
              <a:rPr lang="en-US" sz="2040" b="1" dirty="0">
                <a:solidFill>
                  <a:schemeClr val="accent3">
                    <a:lumMod val="50000"/>
                  </a:schemeClr>
                </a:solidFill>
                <a:latin typeface="Poppins Bold"/>
                <a:ea typeface="Poppins Bold"/>
                <a:cs typeface="Poppins Bold"/>
                <a:sym typeface="Poppins Bold"/>
              </a:rPr>
              <a:t>Attendance Update</a:t>
            </a:r>
          </a:p>
        </p:txBody>
      </p:sp>
      <p:sp>
        <p:nvSpPr>
          <p:cNvPr id="41" name="TextBox 41"/>
          <p:cNvSpPr txBox="1"/>
          <p:nvPr/>
        </p:nvSpPr>
        <p:spPr>
          <a:xfrm>
            <a:off x="3659386" y="111006"/>
            <a:ext cx="2890183" cy="956554"/>
          </a:xfrm>
          <a:prstGeom prst="rect">
            <a:avLst/>
          </a:prstGeom>
        </p:spPr>
        <p:txBody>
          <a:bodyPr lIns="0" tIns="0" rIns="0" bIns="0" rtlCol="0" anchor="t">
            <a:spAutoFit/>
          </a:bodyPr>
          <a:lstStyle/>
          <a:p>
            <a:pPr algn="ctr">
              <a:lnSpc>
                <a:spcPts val="2284"/>
              </a:lnSpc>
            </a:pPr>
            <a:r>
              <a:rPr lang="en-US" sz="1631" b="1" dirty="0">
                <a:solidFill>
                  <a:schemeClr val="accent3">
                    <a:lumMod val="75000"/>
                  </a:schemeClr>
                </a:solidFill>
                <a:latin typeface="Poppins Bold"/>
                <a:ea typeface="Poppins Bold"/>
                <a:cs typeface="Poppins Bold"/>
                <a:sym typeface="Poppins Bold"/>
              </a:rPr>
              <a:t>PENALTY NOTICE CHANGES</a:t>
            </a:r>
          </a:p>
          <a:p>
            <a:pPr>
              <a:lnSpc>
                <a:spcPts val="1687"/>
              </a:lnSpc>
            </a:pPr>
            <a:r>
              <a:rPr lang="en-US" sz="1205" dirty="0">
                <a:solidFill>
                  <a:schemeClr val="accent3">
                    <a:lumMod val="75000"/>
                  </a:schemeClr>
                </a:solidFill>
                <a:latin typeface="Poppins"/>
                <a:ea typeface="Poppins"/>
                <a:cs typeface="Poppins"/>
                <a:sym typeface="Poppins"/>
              </a:rPr>
              <a:t>There are significant changes to penalty notices for unauthorized absences during term time..</a:t>
            </a:r>
          </a:p>
        </p:txBody>
      </p:sp>
      <p:sp>
        <p:nvSpPr>
          <p:cNvPr id="42" name="TextBox 42"/>
          <p:cNvSpPr txBox="1"/>
          <p:nvPr/>
        </p:nvSpPr>
        <p:spPr>
          <a:xfrm>
            <a:off x="3939234" y="4842722"/>
            <a:ext cx="2517970" cy="655493"/>
          </a:xfrm>
          <a:prstGeom prst="rect">
            <a:avLst/>
          </a:prstGeom>
        </p:spPr>
        <p:txBody>
          <a:bodyPr lIns="0" tIns="0" rIns="0" bIns="0" rtlCol="0" anchor="t">
            <a:spAutoFit/>
          </a:bodyPr>
          <a:lstStyle/>
          <a:p>
            <a:pPr>
              <a:lnSpc>
                <a:spcPts val="1713"/>
              </a:lnSpc>
              <a:spcBef>
                <a:spcPct val="0"/>
              </a:spcBef>
            </a:pPr>
            <a:r>
              <a:rPr lang="en-US" sz="1224" dirty="0">
                <a:solidFill>
                  <a:schemeClr val="accent3">
                    <a:lumMod val="75000"/>
                  </a:schemeClr>
                </a:solidFill>
                <a:latin typeface="Poppins"/>
                <a:ea typeface="Poppins"/>
                <a:cs typeface="Poppins"/>
                <a:sym typeface="Poppins"/>
              </a:rPr>
              <a:t>Max 2 penalties in 3 years per child. Further offences may lead to prosecution</a:t>
            </a:r>
          </a:p>
        </p:txBody>
      </p:sp>
      <p:sp>
        <p:nvSpPr>
          <p:cNvPr id="43" name="TextBox 43"/>
          <p:cNvSpPr txBox="1"/>
          <p:nvPr/>
        </p:nvSpPr>
        <p:spPr>
          <a:xfrm>
            <a:off x="3897491" y="3158825"/>
            <a:ext cx="2601455" cy="1515543"/>
          </a:xfrm>
          <a:prstGeom prst="rect">
            <a:avLst/>
          </a:prstGeom>
        </p:spPr>
        <p:txBody>
          <a:bodyPr lIns="0" tIns="0" rIns="0" bIns="0" rtlCol="0" anchor="t">
            <a:spAutoFit/>
          </a:bodyPr>
          <a:lstStyle/>
          <a:p>
            <a:pPr>
              <a:lnSpc>
                <a:spcPts val="1713"/>
              </a:lnSpc>
              <a:spcBef>
                <a:spcPct val="0"/>
              </a:spcBef>
            </a:pPr>
            <a:r>
              <a:rPr lang="en-US" sz="1224" dirty="0">
                <a:solidFill>
                  <a:schemeClr val="accent3">
                    <a:lumMod val="75000"/>
                  </a:schemeClr>
                </a:solidFill>
                <a:latin typeface="Poppins"/>
                <a:ea typeface="Poppins"/>
                <a:cs typeface="Poppins"/>
                <a:sym typeface="Poppins"/>
              </a:rPr>
              <a:t>Penalty after 10 sessions (5 days) of </a:t>
            </a:r>
            <a:r>
              <a:rPr lang="en-US" sz="1224" dirty="0" err="1">
                <a:solidFill>
                  <a:schemeClr val="accent3">
                    <a:lumMod val="75000"/>
                  </a:schemeClr>
                </a:solidFill>
                <a:latin typeface="Poppins"/>
                <a:ea typeface="Poppins"/>
                <a:cs typeface="Poppins"/>
                <a:sym typeface="Poppins"/>
              </a:rPr>
              <a:t>unauthorised</a:t>
            </a:r>
            <a:r>
              <a:rPr lang="en-US" sz="1224" dirty="0">
                <a:solidFill>
                  <a:schemeClr val="accent3">
                    <a:lumMod val="75000"/>
                  </a:schemeClr>
                </a:solidFill>
                <a:latin typeface="Poppins"/>
                <a:ea typeface="Poppins"/>
                <a:cs typeface="Poppins"/>
                <a:sym typeface="Poppins"/>
              </a:rPr>
              <a:t> absence in a rolling 10 school weeks period. This includes late arrivals after the register closes. The 10 school weeks may be across more than one term or school year.</a:t>
            </a:r>
          </a:p>
        </p:txBody>
      </p:sp>
      <p:sp>
        <p:nvSpPr>
          <p:cNvPr id="44" name="TextBox 44"/>
          <p:cNvSpPr txBox="1"/>
          <p:nvPr/>
        </p:nvSpPr>
        <p:spPr>
          <a:xfrm>
            <a:off x="3897491" y="2453679"/>
            <a:ext cx="2474244" cy="433114"/>
          </a:xfrm>
          <a:prstGeom prst="rect">
            <a:avLst/>
          </a:prstGeom>
        </p:spPr>
        <p:txBody>
          <a:bodyPr lIns="0" tIns="0" rIns="0" bIns="0" rtlCol="0" anchor="t">
            <a:spAutoFit/>
          </a:bodyPr>
          <a:lstStyle/>
          <a:p>
            <a:pPr>
              <a:lnSpc>
                <a:spcPts val="1713"/>
              </a:lnSpc>
            </a:pPr>
            <a:r>
              <a:rPr lang="en-US" sz="1224" dirty="0">
                <a:solidFill>
                  <a:schemeClr val="accent3">
                    <a:lumMod val="75000"/>
                  </a:schemeClr>
                </a:solidFill>
                <a:latin typeface="Poppins"/>
                <a:ea typeface="Poppins"/>
                <a:cs typeface="Poppins"/>
                <a:sym typeface="Poppins"/>
              </a:rPr>
              <a:t>Second offence within 3 years:</a:t>
            </a:r>
          </a:p>
          <a:p>
            <a:pPr>
              <a:lnSpc>
                <a:spcPts val="1713"/>
              </a:lnSpc>
              <a:spcBef>
                <a:spcPct val="0"/>
              </a:spcBef>
            </a:pPr>
            <a:r>
              <a:rPr lang="en-US" sz="1224" dirty="0">
                <a:solidFill>
                  <a:schemeClr val="accent3">
                    <a:lumMod val="75000"/>
                  </a:schemeClr>
                </a:solidFill>
                <a:latin typeface="Poppins"/>
                <a:ea typeface="Poppins"/>
                <a:cs typeface="Poppins"/>
                <a:sym typeface="Poppins"/>
              </a:rPr>
              <a:t>£160 with no discount</a:t>
            </a:r>
          </a:p>
        </p:txBody>
      </p:sp>
      <p:sp>
        <p:nvSpPr>
          <p:cNvPr id="45" name="TextBox 45"/>
          <p:cNvSpPr txBox="1"/>
          <p:nvPr/>
        </p:nvSpPr>
        <p:spPr>
          <a:xfrm>
            <a:off x="3963969" y="1485266"/>
            <a:ext cx="2538190" cy="655493"/>
          </a:xfrm>
          <a:prstGeom prst="rect">
            <a:avLst/>
          </a:prstGeom>
        </p:spPr>
        <p:txBody>
          <a:bodyPr lIns="0" tIns="0" rIns="0" bIns="0" rtlCol="0" anchor="t">
            <a:spAutoFit/>
          </a:bodyPr>
          <a:lstStyle/>
          <a:p>
            <a:pPr>
              <a:lnSpc>
                <a:spcPts val="1713"/>
              </a:lnSpc>
            </a:pPr>
            <a:r>
              <a:rPr lang="en-US" sz="1224" dirty="0">
                <a:solidFill>
                  <a:schemeClr val="accent3">
                    <a:lumMod val="75000"/>
                  </a:schemeClr>
                </a:solidFill>
                <a:latin typeface="Poppins"/>
                <a:ea typeface="Poppins"/>
                <a:cs typeface="Poppins"/>
                <a:sym typeface="Poppins"/>
              </a:rPr>
              <a:t>New penalty rates: </a:t>
            </a:r>
          </a:p>
          <a:p>
            <a:pPr>
              <a:lnSpc>
                <a:spcPts val="1713"/>
              </a:lnSpc>
            </a:pPr>
            <a:r>
              <a:rPr lang="en-US" sz="1224" dirty="0">
                <a:solidFill>
                  <a:schemeClr val="accent3">
                    <a:lumMod val="75000"/>
                  </a:schemeClr>
                </a:solidFill>
                <a:latin typeface="Poppins"/>
                <a:ea typeface="Poppins"/>
                <a:cs typeface="Poppins"/>
                <a:sym typeface="Poppins"/>
              </a:rPr>
              <a:t>£160 per parent per child, £80  if paid within 21 days</a:t>
            </a:r>
          </a:p>
        </p:txBody>
      </p:sp>
      <p:sp>
        <p:nvSpPr>
          <p:cNvPr id="46" name="TextBox 46"/>
          <p:cNvSpPr txBox="1"/>
          <p:nvPr/>
        </p:nvSpPr>
        <p:spPr>
          <a:xfrm>
            <a:off x="3589889" y="5780648"/>
            <a:ext cx="2901956" cy="285429"/>
          </a:xfrm>
          <a:prstGeom prst="rect">
            <a:avLst/>
          </a:prstGeom>
        </p:spPr>
        <p:txBody>
          <a:bodyPr lIns="0" tIns="0" rIns="0" bIns="0" rtlCol="0" anchor="t">
            <a:spAutoFit/>
          </a:bodyPr>
          <a:lstStyle/>
          <a:p>
            <a:pPr algn="ctr">
              <a:lnSpc>
                <a:spcPts val="2284"/>
              </a:lnSpc>
              <a:spcBef>
                <a:spcPct val="0"/>
              </a:spcBef>
            </a:pPr>
            <a:r>
              <a:rPr lang="en-US" sz="1631" b="1" dirty="0">
                <a:solidFill>
                  <a:schemeClr val="accent3">
                    <a:lumMod val="75000"/>
                  </a:schemeClr>
                </a:solidFill>
                <a:latin typeface="Poppins Bold"/>
                <a:ea typeface="Poppins Bold"/>
                <a:cs typeface="Poppins Bold"/>
                <a:sym typeface="Poppins Bold"/>
              </a:rPr>
              <a:t>LATE TO SCHOOL</a:t>
            </a:r>
            <a:r>
              <a:rPr lang="en-US" sz="1631" dirty="0">
                <a:solidFill>
                  <a:schemeClr val="accent3">
                    <a:lumMod val="75000"/>
                  </a:schemeClr>
                </a:solidFill>
                <a:latin typeface="Poppins"/>
                <a:ea typeface="Poppins"/>
                <a:cs typeface="Poppins"/>
                <a:sym typeface="Poppins"/>
              </a:rPr>
              <a:t> </a:t>
            </a:r>
          </a:p>
        </p:txBody>
      </p:sp>
      <p:sp>
        <p:nvSpPr>
          <p:cNvPr id="47" name="TextBox 47"/>
          <p:cNvSpPr txBox="1"/>
          <p:nvPr/>
        </p:nvSpPr>
        <p:spPr>
          <a:xfrm>
            <a:off x="3638325" y="6040387"/>
            <a:ext cx="3120241" cy="1767384"/>
          </a:xfrm>
          <a:prstGeom prst="rect">
            <a:avLst/>
          </a:prstGeom>
        </p:spPr>
        <p:txBody>
          <a:bodyPr lIns="0" tIns="0" rIns="0" bIns="0" rtlCol="0" anchor="t">
            <a:spAutoFit/>
          </a:bodyPr>
          <a:lstStyle/>
          <a:p>
            <a:pPr>
              <a:lnSpc>
                <a:spcPts val="1713"/>
              </a:lnSpc>
              <a:spcBef>
                <a:spcPct val="0"/>
              </a:spcBef>
            </a:pPr>
            <a:r>
              <a:rPr lang="en-US" sz="1224" dirty="0">
                <a:solidFill>
                  <a:schemeClr val="accent3">
                    <a:lumMod val="75000"/>
                  </a:schemeClr>
                </a:solidFill>
                <a:latin typeface="Poppins"/>
                <a:ea typeface="Poppins"/>
                <a:cs typeface="Poppins"/>
                <a:sym typeface="Poppins"/>
              </a:rPr>
              <a:t>School registers close at 9.30am. The guidance states, “if a pupil ...arrives...after the register has closed, the attendance register must be amended to record them as absent using code U (unauthorized) or another absence code that is more appropriate”.</a:t>
            </a:r>
          </a:p>
        </p:txBody>
      </p:sp>
      <p:sp>
        <p:nvSpPr>
          <p:cNvPr id="48" name="TextBox 48"/>
          <p:cNvSpPr txBox="1"/>
          <p:nvPr/>
        </p:nvSpPr>
        <p:spPr>
          <a:xfrm>
            <a:off x="324748" y="121201"/>
            <a:ext cx="2901956" cy="285429"/>
          </a:xfrm>
          <a:prstGeom prst="rect">
            <a:avLst/>
          </a:prstGeom>
        </p:spPr>
        <p:txBody>
          <a:bodyPr lIns="0" tIns="0" rIns="0" bIns="0" rtlCol="0" anchor="t">
            <a:spAutoFit/>
          </a:bodyPr>
          <a:lstStyle/>
          <a:p>
            <a:pPr algn="ctr">
              <a:lnSpc>
                <a:spcPts val="2284"/>
              </a:lnSpc>
              <a:spcBef>
                <a:spcPct val="0"/>
              </a:spcBef>
            </a:pPr>
            <a:r>
              <a:rPr lang="en-US" sz="1631" b="1" dirty="0">
                <a:solidFill>
                  <a:schemeClr val="accent3">
                    <a:lumMod val="75000"/>
                  </a:schemeClr>
                </a:solidFill>
                <a:latin typeface="Poppins Bold"/>
                <a:ea typeface="Poppins Bold"/>
                <a:cs typeface="Poppins Bold"/>
                <a:sym typeface="Poppins Bold"/>
              </a:rPr>
              <a:t>REGULAR ATTENDANCE</a:t>
            </a:r>
          </a:p>
        </p:txBody>
      </p:sp>
      <p:sp>
        <p:nvSpPr>
          <p:cNvPr id="49" name="TextBox 49"/>
          <p:cNvSpPr txBox="1"/>
          <p:nvPr/>
        </p:nvSpPr>
        <p:spPr>
          <a:xfrm>
            <a:off x="241323" y="430488"/>
            <a:ext cx="2836607" cy="1515543"/>
          </a:xfrm>
          <a:prstGeom prst="rect">
            <a:avLst/>
          </a:prstGeom>
        </p:spPr>
        <p:txBody>
          <a:bodyPr wrap="square" lIns="0" tIns="0" rIns="0" bIns="0" rtlCol="0" anchor="t">
            <a:spAutoFit/>
          </a:bodyPr>
          <a:lstStyle/>
          <a:p>
            <a:pPr>
              <a:lnSpc>
                <a:spcPts val="1713"/>
              </a:lnSpc>
            </a:pPr>
            <a:r>
              <a:rPr lang="en-US" sz="1224" dirty="0">
                <a:solidFill>
                  <a:schemeClr val="accent3">
                    <a:lumMod val="75000"/>
                  </a:schemeClr>
                </a:solidFill>
                <a:latin typeface="Poppins"/>
                <a:ea typeface="Poppins"/>
                <a:cs typeface="Poppins"/>
                <a:sym typeface="Poppins"/>
              </a:rPr>
              <a:t>Regular school attendance is crucial for your child’s educational progress. Being present allows children to form lasting friendships, develop essential interpersonal skills, and contribute to better mental health and overall wellbeing</a:t>
            </a:r>
          </a:p>
        </p:txBody>
      </p:sp>
      <p:sp>
        <p:nvSpPr>
          <p:cNvPr id="50" name="TextBox 50"/>
          <p:cNvSpPr txBox="1"/>
          <p:nvPr/>
        </p:nvSpPr>
        <p:spPr>
          <a:xfrm>
            <a:off x="17766" y="2251862"/>
            <a:ext cx="2901956" cy="285429"/>
          </a:xfrm>
          <a:prstGeom prst="rect">
            <a:avLst/>
          </a:prstGeom>
        </p:spPr>
        <p:txBody>
          <a:bodyPr lIns="0" tIns="0" rIns="0" bIns="0" rtlCol="0" anchor="t">
            <a:spAutoFit/>
          </a:bodyPr>
          <a:lstStyle/>
          <a:p>
            <a:pPr algn="ctr">
              <a:lnSpc>
                <a:spcPts val="2284"/>
              </a:lnSpc>
              <a:spcBef>
                <a:spcPct val="0"/>
              </a:spcBef>
            </a:pPr>
            <a:r>
              <a:rPr lang="en-US" sz="1631" b="1" dirty="0">
                <a:solidFill>
                  <a:schemeClr val="accent3">
                    <a:lumMod val="75000"/>
                  </a:schemeClr>
                </a:solidFill>
                <a:latin typeface="Poppins Bold"/>
                <a:ea typeface="Poppins Bold"/>
                <a:cs typeface="Poppins Bold"/>
                <a:sym typeface="Poppins Bold"/>
              </a:rPr>
              <a:t>AUTHORISED ABSENCE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850062" y="4941889"/>
            <a:ext cx="1410925" cy="2582929"/>
          </a:xfrm>
          <a:custGeom>
            <a:avLst/>
            <a:gdLst/>
            <a:ahLst/>
            <a:cxnLst/>
            <a:rect l="l" t="t" r="r" b="b"/>
            <a:pathLst>
              <a:path w="1383200" h="2532174">
                <a:moveTo>
                  <a:pt x="0" y="0"/>
                </a:moveTo>
                <a:lnTo>
                  <a:pt x="1383200" y="0"/>
                </a:lnTo>
                <a:lnTo>
                  <a:pt x="1383200" y="2532174"/>
                </a:lnTo>
                <a:lnTo>
                  <a:pt x="0" y="2532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836"/>
          </a:p>
        </p:txBody>
      </p:sp>
      <p:sp>
        <p:nvSpPr>
          <p:cNvPr id="3" name="Freeform 3"/>
          <p:cNvSpPr/>
          <p:nvPr/>
        </p:nvSpPr>
        <p:spPr>
          <a:xfrm>
            <a:off x="302297" y="5263924"/>
            <a:ext cx="2866512" cy="1006862"/>
          </a:xfrm>
          <a:custGeom>
            <a:avLst/>
            <a:gdLst/>
            <a:ahLst/>
            <a:cxnLst/>
            <a:rect l="l" t="t" r="r" b="b"/>
            <a:pathLst>
              <a:path w="2810184" h="987077">
                <a:moveTo>
                  <a:pt x="0" y="0"/>
                </a:moveTo>
                <a:lnTo>
                  <a:pt x="2810184" y="0"/>
                </a:lnTo>
                <a:lnTo>
                  <a:pt x="2810184" y="987077"/>
                </a:lnTo>
                <a:lnTo>
                  <a:pt x="0" y="9870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sz="1836"/>
          </a:p>
        </p:txBody>
      </p:sp>
      <p:grpSp>
        <p:nvGrpSpPr>
          <p:cNvPr id="4" name="Group 4"/>
          <p:cNvGrpSpPr/>
          <p:nvPr/>
        </p:nvGrpSpPr>
        <p:grpSpPr>
          <a:xfrm>
            <a:off x="376443" y="40103"/>
            <a:ext cx="2718221" cy="544893"/>
            <a:chOff x="0" y="0"/>
            <a:chExt cx="5539344" cy="1110413"/>
          </a:xfrm>
        </p:grpSpPr>
        <p:sp>
          <p:nvSpPr>
            <p:cNvPr id="5" name="Freeform 5"/>
            <p:cNvSpPr/>
            <p:nvPr/>
          </p:nvSpPr>
          <p:spPr>
            <a:xfrm>
              <a:off x="0" y="0"/>
              <a:ext cx="5539344" cy="1110413"/>
            </a:xfrm>
            <a:custGeom>
              <a:avLst/>
              <a:gdLst/>
              <a:ahLst/>
              <a:cxnLst/>
              <a:rect l="l" t="t" r="r" b="b"/>
              <a:pathLst>
                <a:path w="5539344" h="1110413">
                  <a:moveTo>
                    <a:pt x="5414884" y="1110413"/>
                  </a:moveTo>
                  <a:lnTo>
                    <a:pt x="124460" y="1110413"/>
                  </a:lnTo>
                  <a:cubicBezTo>
                    <a:pt x="55880" y="1110413"/>
                    <a:pt x="0" y="1054533"/>
                    <a:pt x="0" y="985953"/>
                  </a:cubicBezTo>
                  <a:lnTo>
                    <a:pt x="0" y="124460"/>
                  </a:lnTo>
                  <a:cubicBezTo>
                    <a:pt x="0" y="55880"/>
                    <a:pt x="55880" y="0"/>
                    <a:pt x="124460" y="0"/>
                  </a:cubicBezTo>
                  <a:lnTo>
                    <a:pt x="5414884" y="0"/>
                  </a:lnTo>
                  <a:cubicBezTo>
                    <a:pt x="5483464" y="0"/>
                    <a:pt x="5539344" y="55880"/>
                    <a:pt x="5539344" y="124460"/>
                  </a:cubicBezTo>
                  <a:lnTo>
                    <a:pt x="5539344" y="985953"/>
                  </a:lnTo>
                  <a:cubicBezTo>
                    <a:pt x="5539344" y="1054533"/>
                    <a:pt x="5483464" y="1110413"/>
                    <a:pt x="5414884" y="1110413"/>
                  </a:cubicBezTo>
                  <a:close/>
                </a:path>
              </a:pathLst>
            </a:custGeom>
            <a:solidFill>
              <a:srgbClr val="FFDE59"/>
            </a:solidFill>
          </p:spPr>
          <p:txBody>
            <a:bodyPr/>
            <a:lstStyle/>
            <a:p>
              <a:endParaRPr lang="en-GB" sz="1836"/>
            </a:p>
          </p:txBody>
        </p:sp>
      </p:grpSp>
      <p:sp>
        <p:nvSpPr>
          <p:cNvPr id="6" name="TextBox 6"/>
          <p:cNvSpPr txBox="1"/>
          <p:nvPr/>
        </p:nvSpPr>
        <p:spPr>
          <a:xfrm>
            <a:off x="240119" y="147380"/>
            <a:ext cx="2990867" cy="260967"/>
          </a:xfrm>
          <a:prstGeom prst="rect">
            <a:avLst/>
          </a:prstGeom>
        </p:spPr>
        <p:txBody>
          <a:bodyPr lIns="0" tIns="0" rIns="0" bIns="0" rtlCol="0" anchor="t">
            <a:spAutoFit/>
          </a:bodyPr>
          <a:lstStyle/>
          <a:p>
            <a:pPr algn="ctr">
              <a:lnSpc>
                <a:spcPts val="2142"/>
              </a:lnSpc>
              <a:spcBef>
                <a:spcPct val="0"/>
              </a:spcBef>
            </a:pPr>
            <a:r>
              <a:rPr lang="en-US" sz="1530" b="1" dirty="0">
                <a:solidFill>
                  <a:schemeClr val="accent3">
                    <a:lumMod val="75000"/>
                  </a:schemeClr>
                </a:solidFill>
                <a:latin typeface="Poppins Bold"/>
                <a:ea typeface="Poppins Bold"/>
                <a:cs typeface="Poppins Bold"/>
                <a:sym typeface="Poppins Bold"/>
              </a:rPr>
              <a:t>ACADEMIC BENEFITS</a:t>
            </a:r>
          </a:p>
        </p:txBody>
      </p:sp>
      <p:grpSp>
        <p:nvGrpSpPr>
          <p:cNvPr id="7" name="Group 7"/>
          <p:cNvGrpSpPr/>
          <p:nvPr/>
        </p:nvGrpSpPr>
        <p:grpSpPr>
          <a:xfrm>
            <a:off x="7238932" y="40103"/>
            <a:ext cx="2718221" cy="544893"/>
            <a:chOff x="0" y="0"/>
            <a:chExt cx="5539344" cy="1110413"/>
          </a:xfrm>
        </p:grpSpPr>
        <p:sp>
          <p:nvSpPr>
            <p:cNvPr id="8" name="Freeform 8"/>
            <p:cNvSpPr/>
            <p:nvPr/>
          </p:nvSpPr>
          <p:spPr>
            <a:xfrm>
              <a:off x="0" y="0"/>
              <a:ext cx="5539344" cy="1110413"/>
            </a:xfrm>
            <a:custGeom>
              <a:avLst/>
              <a:gdLst/>
              <a:ahLst/>
              <a:cxnLst/>
              <a:rect l="l" t="t" r="r" b="b"/>
              <a:pathLst>
                <a:path w="5539344" h="1110413">
                  <a:moveTo>
                    <a:pt x="5414884" y="1110413"/>
                  </a:moveTo>
                  <a:lnTo>
                    <a:pt x="124460" y="1110413"/>
                  </a:lnTo>
                  <a:cubicBezTo>
                    <a:pt x="55880" y="1110413"/>
                    <a:pt x="0" y="1054533"/>
                    <a:pt x="0" y="985953"/>
                  </a:cubicBezTo>
                  <a:lnTo>
                    <a:pt x="0" y="124460"/>
                  </a:lnTo>
                  <a:cubicBezTo>
                    <a:pt x="0" y="55880"/>
                    <a:pt x="55880" y="0"/>
                    <a:pt x="124460" y="0"/>
                  </a:cubicBezTo>
                  <a:lnTo>
                    <a:pt x="5414884" y="0"/>
                  </a:lnTo>
                  <a:cubicBezTo>
                    <a:pt x="5483464" y="0"/>
                    <a:pt x="5539344" y="55880"/>
                    <a:pt x="5539344" y="124460"/>
                  </a:cubicBezTo>
                  <a:lnTo>
                    <a:pt x="5539344" y="985953"/>
                  </a:lnTo>
                  <a:cubicBezTo>
                    <a:pt x="5539344" y="1054533"/>
                    <a:pt x="5483464" y="1110413"/>
                    <a:pt x="5414884" y="1110413"/>
                  </a:cubicBezTo>
                  <a:close/>
                </a:path>
              </a:pathLst>
            </a:custGeom>
            <a:solidFill>
              <a:srgbClr val="FFDE59"/>
            </a:solidFill>
          </p:spPr>
          <p:txBody>
            <a:bodyPr/>
            <a:lstStyle/>
            <a:p>
              <a:endParaRPr lang="en-GB" sz="1836"/>
            </a:p>
          </p:txBody>
        </p:sp>
      </p:grpSp>
      <p:sp>
        <p:nvSpPr>
          <p:cNvPr id="9" name="TextBox 9"/>
          <p:cNvSpPr txBox="1"/>
          <p:nvPr/>
        </p:nvSpPr>
        <p:spPr>
          <a:xfrm>
            <a:off x="6878521" y="147380"/>
            <a:ext cx="3469583" cy="260967"/>
          </a:xfrm>
          <a:prstGeom prst="rect">
            <a:avLst/>
          </a:prstGeom>
        </p:spPr>
        <p:txBody>
          <a:bodyPr lIns="0" tIns="0" rIns="0" bIns="0" rtlCol="0" anchor="t">
            <a:spAutoFit/>
          </a:bodyPr>
          <a:lstStyle/>
          <a:p>
            <a:pPr algn="ctr">
              <a:lnSpc>
                <a:spcPts val="2142"/>
              </a:lnSpc>
            </a:pPr>
            <a:r>
              <a:rPr lang="en-US" sz="1530" b="1" dirty="0">
                <a:solidFill>
                  <a:schemeClr val="accent3">
                    <a:lumMod val="75000"/>
                  </a:schemeClr>
                </a:solidFill>
                <a:latin typeface="Poppins Bold"/>
                <a:ea typeface="Poppins Bold"/>
                <a:cs typeface="Poppins Bold"/>
                <a:sym typeface="Poppins Bold"/>
              </a:rPr>
              <a:t>ADDITIONAL SUPPORT</a:t>
            </a:r>
          </a:p>
        </p:txBody>
      </p:sp>
      <p:grpSp>
        <p:nvGrpSpPr>
          <p:cNvPr id="10" name="Group 10"/>
          <p:cNvGrpSpPr/>
          <p:nvPr/>
        </p:nvGrpSpPr>
        <p:grpSpPr>
          <a:xfrm>
            <a:off x="240119" y="774292"/>
            <a:ext cx="2990867" cy="4305030"/>
            <a:chOff x="0" y="0"/>
            <a:chExt cx="6094959" cy="8773032"/>
          </a:xfrm>
        </p:grpSpPr>
        <p:sp>
          <p:nvSpPr>
            <p:cNvPr id="11" name="Freeform 11"/>
            <p:cNvSpPr/>
            <p:nvPr/>
          </p:nvSpPr>
          <p:spPr>
            <a:xfrm>
              <a:off x="0" y="0"/>
              <a:ext cx="6094959" cy="8773033"/>
            </a:xfrm>
            <a:custGeom>
              <a:avLst/>
              <a:gdLst/>
              <a:ahLst/>
              <a:cxnLst/>
              <a:rect l="l" t="t" r="r" b="b"/>
              <a:pathLst>
                <a:path w="6094959" h="8773033">
                  <a:moveTo>
                    <a:pt x="5970498" y="8773032"/>
                  </a:moveTo>
                  <a:lnTo>
                    <a:pt x="124460" y="8773032"/>
                  </a:lnTo>
                  <a:cubicBezTo>
                    <a:pt x="55880" y="8773032"/>
                    <a:pt x="0" y="8717152"/>
                    <a:pt x="0" y="8648572"/>
                  </a:cubicBezTo>
                  <a:lnTo>
                    <a:pt x="0" y="124460"/>
                  </a:lnTo>
                  <a:cubicBezTo>
                    <a:pt x="0" y="55880"/>
                    <a:pt x="55880" y="0"/>
                    <a:pt x="124460" y="0"/>
                  </a:cubicBezTo>
                  <a:lnTo>
                    <a:pt x="5970499" y="0"/>
                  </a:lnTo>
                  <a:cubicBezTo>
                    <a:pt x="6039079" y="0"/>
                    <a:pt x="6094959" y="55880"/>
                    <a:pt x="6094959" y="124460"/>
                  </a:cubicBezTo>
                  <a:lnTo>
                    <a:pt x="6094959" y="8648572"/>
                  </a:lnTo>
                  <a:cubicBezTo>
                    <a:pt x="6094959" y="8717152"/>
                    <a:pt x="6039079" y="8773033"/>
                    <a:pt x="5970499" y="8773033"/>
                  </a:cubicBezTo>
                  <a:close/>
                </a:path>
              </a:pathLst>
            </a:custGeom>
            <a:solidFill>
              <a:srgbClr val="FFDE59"/>
            </a:solidFill>
          </p:spPr>
          <p:txBody>
            <a:bodyPr/>
            <a:lstStyle/>
            <a:p>
              <a:endParaRPr lang="en-GB" sz="1836"/>
            </a:p>
          </p:txBody>
        </p:sp>
      </p:grpSp>
      <p:sp>
        <p:nvSpPr>
          <p:cNvPr id="12" name="TextBox 12"/>
          <p:cNvSpPr txBox="1"/>
          <p:nvPr/>
        </p:nvSpPr>
        <p:spPr>
          <a:xfrm>
            <a:off x="240119" y="822703"/>
            <a:ext cx="2990867" cy="4213543"/>
          </a:xfrm>
          <a:prstGeom prst="rect">
            <a:avLst/>
          </a:prstGeom>
        </p:spPr>
        <p:txBody>
          <a:bodyPr lIns="0" tIns="0" rIns="0" bIns="0" rtlCol="0" anchor="t">
            <a:spAutoFit/>
          </a:bodyPr>
          <a:lstStyle/>
          <a:p>
            <a:pPr algn="ctr">
              <a:lnSpc>
                <a:spcPts val="1714"/>
              </a:lnSpc>
            </a:pPr>
            <a:r>
              <a:rPr lang="en-US" sz="1224" b="1" dirty="0">
                <a:solidFill>
                  <a:schemeClr val="accent3">
                    <a:lumMod val="75000"/>
                  </a:schemeClr>
                </a:solidFill>
                <a:latin typeface="Poppins Bold"/>
                <a:ea typeface="Poppins Bold"/>
                <a:cs typeface="Poppins Bold"/>
                <a:sym typeface="Poppins Bold"/>
              </a:rPr>
              <a:t>Better Learning</a:t>
            </a:r>
          </a:p>
          <a:p>
            <a:pPr algn="ctr">
              <a:lnSpc>
                <a:spcPts val="1714"/>
              </a:lnSpc>
            </a:pPr>
            <a:r>
              <a:rPr lang="en-US" sz="1224" dirty="0">
                <a:solidFill>
                  <a:schemeClr val="accent3">
                    <a:lumMod val="75000"/>
                  </a:schemeClr>
                </a:solidFill>
                <a:latin typeface="Poppins"/>
                <a:ea typeface="Poppins"/>
                <a:cs typeface="Poppins"/>
                <a:sym typeface="Poppins"/>
              </a:rPr>
              <a:t>Regular attendance helps Pupils keep up with lessons and understand new learning</a:t>
            </a:r>
          </a:p>
          <a:p>
            <a:pPr algn="ctr">
              <a:lnSpc>
                <a:spcPts val="1714"/>
              </a:lnSpc>
            </a:pPr>
            <a:r>
              <a:rPr lang="en-US" sz="1224" b="1" dirty="0">
                <a:solidFill>
                  <a:schemeClr val="accent3">
                    <a:lumMod val="75000"/>
                  </a:schemeClr>
                </a:solidFill>
                <a:latin typeface="Poppins Bold"/>
                <a:ea typeface="Poppins Bold"/>
                <a:cs typeface="Poppins Bold"/>
                <a:sym typeface="Poppins Bold"/>
              </a:rPr>
              <a:t>Make Progress</a:t>
            </a:r>
          </a:p>
          <a:p>
            <a:pPr algn="ctr">
              <a:lnSpc>
                <a:spcPts val="1714"/>
              </a:lnSpc>
            </a:pPr>
            <a:r>
              <a:rPr lang="en-US" sz="1224" dirty="0">
                <a:solidFill>
                  <a:schemeClr val="accent3">
                    <a:lumMod val="75000"/>
                  </a:schemeClr>
                </a:solidFill>
                <a:latin typeface="Poppins"/>
                <a:ea typeface="Poppins"/>
                <a:cs typeface="Poppins"/>
                <a:sym typeface="Poppins"/>
              </a:rPr>
              <a:t>Attending school everyday means pupils don’t fall behind and can stay on track.</a:t>
            </a:r>
          </a:p>
          <a:p>
            <a:pPr algn="ctr">
              <a:lnSpc>
                <a:spcPts val="1714"/>
              </a:lnSpc>
            </a:pPr>
            <a:r>
              <a:rPr lang="en-US" sz="1224" b="1" dirty="0">
                <a:solidFill>
                  <a:schemeClr val="accent3">
                    <a:lumMod val="75000"/>
                  </a:schemeClr>
                </a:solidFill>
                <a:latin typeface="Poppins Bold"/>
                <a:ea typeface="Poppins Bold"/>
                <a:cs typeface="Poppins Bold"/>
                <a:sym typeface="Poppins Bold"/>
              </a:rPr>
              <a:t>Higher Attainment</a:t>
            </a:r>
          </a:p>
          <a:p>
            <a:pPr algn="ctr">
              <a:lnSpc>
                <a:spcPts val="1714"/>
              </a:lnSpc>
            </a:pPr>
            <a:r>
              <a:rPr lang="en-US" sz="1224" dirty="0">
                <a:solidFill>
                  <a:schemeClr val="accent3">
                    <a:lumMod val="75000"/>
                  </a:schemeClr>
                </a:solidFill>
                <a:latin typeface="Poppins"/>
                <a:ea typeface="Poppins"/>
                <a:cs typeface="Poppins"/>
                <a:sym typeface="Poppins"/>
              </a:rPr>
              <a:t>Being in school regularly gives children more chances to improve their marks.</a:t>
            </a:r>
          </a:p>
          <a:p>
            <a:pPr algn="ctr">
              <a:lnSpc>
                <a:spcPts val="1714"/>
              </a:lnSpc>
            </a:pPr>
            <a:r>
              <a:rPr lang="en-US" sz="1224" b="1" dirty="0">
                <a:solidFill>
                  <a:schemeClr val="accent3">
                    <a:lumMod val="75000"/>
                  </a:schemeClr>
                </a:solidFill>
                <a:latin typeface="Poppins Bold"/>
                <a:ea typeface="Poppins Bold"/>
                <a:cs typeface="Poppins Bold"/>
                <a:sym typeface="Poppins Bold"/>
              </a:rPr>
              <a:t>Increased Participation.</a:t>
            </a:r>
          </a:p>
          <a:p>
            <a:pPr algn="ctr">
              <a:lnSpc>
                <a:spcPts val="1714"/>
              </a:lnSpc>
            </a:pPr>
            <a:r>
              <a:rPr lang="en-US" sz="1224" dirty="0">
                <a:solidFill>
                  <a:schemeClr val="accent3">
                    <a:lumMod val="75000"/>
                  </a:schemeClr>
                </a:solidFill>
                <a:latin typeface="Poppins"/>
                <a:ea typeface="Poppins"/>
                <a:cs typeface="Poppins"/>
                <a:sym typeface="Poppins"/>
              </a:rPr>
              <a:t>Regular attendance helps pupils get involved in a wide range of activities</a:t>
            </a:r>
          </a:p>
          <a:p>
            <a:pPr algn="ctr">
              <a:lnSpc>
                <a:spcPts val="1714"/>
              </a:lnSpc>
            </a:pPr>
            <a:r>
              <a:rPr lang="en-US" sz="1224" b="1" dirty="0">
                <a:solidFill>
                  <a:schemeClr val="accent3">
                    <a:lumMod val="75000"/>
                  </a:schemeClr>
                </a:solidFill>
                <a:latin typeface="Poppins Bold"/>
                <a:ea typeface="Poppins Bold"/>
                <a:cs typeface="Poppins Bold"/>
                <a:sym typeface="Poppins Bold"/>
              </a:rPr>
              <a:t>Extra Support</a:t>
            </a:r>
          </a:p>
          <a:p>
            <a:pPr algn="ctr">
              <a:lnSpc>
                <a:spcPts val="1714"/>
              </a:lnSpc>
              <a:spcBef>
                <a:spcPct val="0"/>
              </a:spcBef>
            </a:pPr>
            <a:r>
              <a:rPr lang="en-US" sz="1224" dirty="0">
                <a:solidFill>
                  <a:schemeClr val="accent3">
                    <a:lumMod val="75000"/>
                  </a:schemeClr>
                </a:solidFill>
                <a:latin typeface="Poppins"/>
                <a:ea typeface="Poppins"/>
                <a:cs typeface="Poppins"/>
                <a:sym typeface="Poppins"/>
              </a:rPr>
              <a:t>Pupils who attend regularly have better access to teachers and extra help when needed.</a:t>
            </a:r>
            <a:r>
              <a:rPr lang="en-US" sz="1224" b="1" dirty="0">
                <a:solidFill>
                  <a:schemeClr val="accent3">
                    <a:lumMod val="75000"/>
                  </a:schemeClr>
                </a:solidFill>
                <a:latin typeface="Poppins Medium"/>
                <a:ea typeface="Poppins Medium"/>
                <a:cs typeface="Poppins Medium"/>
                <a:sym typeface="Poppins Medium"/>
              </a:rPr>
              <a:t> </a:t>
            </a:r>
          </a:p>
        </p:txBody>
      </p:sp>
      <p:grpSp>
        <p:nvGrpSpPr>
          <p:cNvPr id="18" name="Group 18"/>
          <p:cNvGrpSpPr/>
          <p:nvPr/>
        </p:nvGrpSpPr>
        <p:grpSpPr>
          <a:xfrm>
            <a:off x="3634573" y="774291"/>
            <a:ext cx="2990867" cy="2457595"/>
            <a:chOff x="0" y="0"/>
            <a:chExt cx="6094959" cy="5008225"/>
          </a:xfrm>
        </p:grpSpPr>
        <p:sp>
          <p:nvSpPr>
            <p:cNvPr id="19" name="Freeform 19"/>
            <p:cNvSpPr/>
            <p:nvPr/>
          </p:nvSpPr>
          <p:spPr>
            <a:xfrm>
              <a:off x="0" y="0"/>
              <a:ext cx="6094959" cy="5008225"/>
            </a:xfrm>
            <a:custGeom>
              <a:avLst/>
              <a:gdLst/>
              <a:ahLst/>
              <a:cxnLst/>
              <a:rect l="l" t="t" r="r" b="b"/>
              <a:pathLst>
                <a:path w="6094959" h="5008225">
                  <a:moveTo>
                    <a:pt x="5970498" y="5008225"/>
                  </a:moveTo>
                  <a:lnTo>
                    <a:pt x="124460" y="5008225"/>
                  </a:lnTo>
                  <a:cubicBezTo>
                    <a:pt x="55880" y="5008225"/>
                    <a:pt x="0" y="4952345"/>
                    <a:pt x="0" y="4883765"/>
                  </a:cubicBezTo>
                  <a:lnTo>
                    <a:pt x="0" y="124460"/>
                  </a:lnTo>
                  <a:cubicBezTo>
                    <a:pt x="0" y="55880"/>
                    <a:pt x="55880" y="0"/>
                    <a:pt x="124460" y="0"/>
                  </a:cubicBezTo>
                  <a:lnTo>
                    <a:pt x="5970499" y="0"/>
                  </a:lnTo>
                  <a:cubicBezTo>
                    <a:pt x="6039079" y="0"/>
                    <a:pt x="6094959" y="55880"/>
                    <a:pt x="6094959" y="124460"/>
                  </a:cubicBezTo>
                  <a:lnTo>
                    <a:pt x="6094959" y="4883765"/>
                  </a:lnTo>
                  <a:cubicBezTo>
                    <a:pt x="6094959" y="4952345"/>
                    <a:pt x="6039079" y="5008225"/>
                    <a:pt x="5970499" y="5008225"/>
                  </a:cubicBezTo>
                  <a:close/>
                </a:path>
              </a:pathLst>
            </a:custGeom>
            <a:solidFill>
              <a:srgbClr val="FFDE59"/>
            </a:solidFill>
          </p:spPr>
          <p:txBody>
            <a:bodyPr/>
            <a:lstStyle/>
            <a:p>
              <a:endParaRPr lang="en-GB" sz="1836"/>
            </a:p>
          </p:txBody>
        </p:sp>
      </p:grpSp>
      <p:grpSp>
        <p:nvGrpSpPr>
          <p:cNvPr id="20" name="Group 20"/>
          <p:cNvGrpSpPr/>
          <p:nvPr/>
        </p:nvGrpSpPr>
        <p:grpSpPr>
          <a:xfrm>
            <a:off x="3807131" y="48771"/>
            <a:ext cx="2718221" cy="544893"/>
            <a:chOff x="0" y="0"/>
            <a:chExt cx="5539344" cy="1110413"/>
          </a:xfrm>
        </p:grpSpPr>
        <p:sp>
          <p:nvSpPr>
            <p:cNvPr id="21" name="Freeform 21"/>
            <p:cNvSpPr/>
            <p:nvPr/>
          </p:nvSpPr>
          <p:spPr>
            <a:xfrm>
              <a:off x="0" y="0"/>
              <a:ext cx="5539344" cy="1110413"/>
            </a:xfrm>
            <a:custGeom>
              <a:avLst/>
              <a:gdLst/>
              <a:ahLst/>
              <a:cxnLst/>
              <a:rect l="l" t="t" r="r" b="b"/>
              <a:pathLst>
                <a:path w="5539344" h="1110413">
                  <a:moveTo>
                    <a:pt x="5414884" y="1110413"/>
                  </a:moveTo>
                  <a:lnTo>
                    <a:pt x="124460" y="1110413"/>
                  </a:lnTo>
                  <a:cubicBezTo>
                    <a:pt x="55880" y="1110413"/>
                    <a:pt x="0" y="1054533"/>
                    <a:pt x="0" y="985953"/>
                  </a:cubicBezTo>
                  <a:lnTo>
                    <a:pt x="0" y="124460"/>
                  </a:lnTo>
                  <a:cubicBezTo>
                    <a:pt x="0" y="55880"/>
                    <a:pt x="55880" y="0"/>
                    <a:pt x="124460" y="0"/>
                  </a:cubicBezTo>
                  <a:lnTo>
                    <a:pt x="5414884" y="0"/>
                  </a:lnTo>
                  <a:cubicBezTo>
                    <a:pt x="5483464" y="0"/>
                    <a:pt x="5539344" y="55880"/>
                    <a:pt x="5539344" y="124460"/>
                  </a:cubicBezTo>
                  <a:lnTo>
                    <a:pt x="5539344" y="985953"/>
                  </a:lnTo>
                  <a:cubicBezTo>
                    <a:pt x="5539344" y="1054533"/>
                    <a:pt x="5483464" y="1110413"/>
                    <a:pt x="5414884" y="1110413"/>
                  </a:cubicBezTo>
                  <a:close/>
                </a:path>
              </a:pathLst>
            </a:custGeom>
            <a:solidFill>
              <a:srgbClr val="FFDE59"/>
            </a:solidFill>
          </p:spPr>
          <p:txBody>
            <a:bodyPr/>
            <a:lstStyle/>
            <a:p>
              <a:endParaRPr lang="en-GB" sz="1836"/>
            </a:p>
          </p:txBody>
        </p:sp>
      </p:grpSp>
      <p:sp>
        <p:nvSpPr>
          <p:cNvPr id="22" name="TextBox 22"/>
          <p:cNvSpPr txBox="1"/>
          <p:nvPr/>
        </p:nvSpPr>
        <p:spPr>
          <a:xfrm>
            <a:off x="3557311" y="147380"/>
            <a:ext cx="2990867" cy="260967"/>
          </a:xfrm>
          <a:prstGeom prst="rect">
            <a:avLst/>
          </a:prstGeom>
        </p:spPr>
        <p:txBody>
          <a:bodyPr lIns="0" tIns="0" rIns="0" bIns="0" rtlCol="0" anchor="t">
            <a:spAutoFit/>
          </a:bodyPr>
          <a:lstStyle/>
          <a:p>
            <a:pPr algn="ctr">
              <a:lnSpc>
                <a:spcPts val="2142"/>
              </a:lnSpc>
              <a:spcBef>
                <a:spcPct val="0"/>
              </a:spcBef>
            </a:pPr>
            <a:r>
              <a:rPr lang="en-US" sz="1530" b="1" dirty="0">
                <a:solidFill>
                  <a:schemeClr val="accent3">
                    <a:lumMod val="75000"/>
                  </a:schemeClr>
                </a:solidFill>
                <a:latin typeface="Poppins Bold"/>
                <a:ea typeface="Poppins Bold"/>
                <a:cs typeface="Poppins Bold"/>
                <a:sym typeface="Poppins Bold"/>
              </a:rPr>
              <a:t>SOCIAL BENEFITS</a:t>
            </a:r>
          </a:p>
        </p:txBody>
      </p:sp>
      <p:sp>
        <p:nvSpPr>
          <p:cNvPr id="23" name="TextBox 23"/>
          <p:cNvSpPr txBox="1"/>
          <p:nvPr/>
        </p:nvSpPr>
        <p:spPr>
          <a:xfrm>
            <a:off x="3634573" y="882577"/>
            <a:ext cx="2990867" cy="2434518"/>
          </a:xfrm>
          <a:prstGeom prst="rect">
            <a:avLst/>
          </a:prstGeom>
        </p:spPr>
        <p:txBody>
          <a:bodyPr lIns="0" tIns="0" rIns="0" bIns="0" rtlCol="0" anchor="t">
            <a:spAutoFit/>
          </a:bodyPr>
          <a:lstStyle/>
          <a:p>
            <a:pPr algn="ctr">
              <a:lnSpc>
                <a:spcPts val="1714"/>
              </a:lnSpc>
            </a:pPr>
            <a:r>
              <a:rPr lang="en-US" sz="1224" b="1" dirty="0">
                <a:solidFill>
                  <a:schemeClr val="accent3">
                    <a:lumMod val="75000"/>
                  </a:schemeClr>
                </a:solidFill>
                <a:latin typeface="Poppins Bold"/>
                <a:ea typeface="Poppins Bold"/>
                <a:cs typeface="Poppins Bold"/>
                <a:sym typeface="Poppins Bold"/>
              </a:rPr>
              <a:t>Improved Social skills</a:t>
            </a:r>
          </a:p>
          <a:p>
            <a:pPr algn="ctr">
              <a:lnSpc>
                <a:spcPts val="1714"/>
              </a:lnSpc>
            </a:pPr>
            <a:r>
              <a:rPr lang="en-US" sz="1224" dirty="0">
                <a:solidFill>
                  <a:schemeClr val="accent3">
                    <a:lumMod val="75000"/>
                  </a:schemeClr>
                </a:solidFill>
                <a:latin typeface="Poppins"/>
                <a:ea typeface="Poppins"/>
                <a:cs typeface="Poppins"/>
                <a:sym typeface="Poppins"/>
              </a:rPr>
              <a:t>Being in school helps children make friends and learn how to work with others.</a:t>
            </a:r>
          </a:p>
          <a:p>
            <a:pPr algn="ctr">
              <a:lnSpc>
                <a:spcPts val="1714"/>
              </a:lnSpc>
            </a:pPr>
            <a:r>
              <a:rPr lang="en-US" sz="1224" b="1" dirty="0">
                <a:solidFill>
                  <a:schemeClr val="accent3">
                    <a:lumMod val="75000"/>
                  </a:schemeClr>
                </a:solidFill>
                <a:latin typeface="Poppins Bold"/>
                <a:ea typeface="Poppins Bold"/>
                <a:cs typeface="Poppins Bold"/>
                <a:sym typeface="Poppins Bold"/>
              </a:rPr>
              <a:t>Sense of Belonging</a:t>
            </a:r>
          </a:p>
          <a:p>
            <a:pPr algn="ctr">
              <a:lnSpc>
                <a:spcPts val="1714"/>
              </a:lnSpc>
            </a:pPr>
            <a:r>
              <a:rPr lang="en-US" sz="1224" dirty="0">
                <a:solidFill>
                  <a:schemeClr val="accent3">
                    <a:lumMod val="75000"/>
                  </a:schemeClr>
                </a:solidFill>
                <a:latin typeface="Poppins"/>
                <a:ea typeface="Poppins"/>
                <a:cs typeface="Poppins"/>
                <a:sym typeface="Poppins"/>
              </a:rPr>
              <a:t>Attending regularly helps children feel part of the school community.</a:t>
            </a:r>
          </a:p>
          <a:p>
            <a:pPr algn="ctr">
              <a:lnSpc>
                <a:spcPts val="1714"/>
              </a:lnSpc>
            </a:pPr>
            <a:r>
              <a:rPr lang="en-US" sz="1224" b="1" dirty="0">
                <a:solidFill>
                  <a:schemeClr val="accent3">
                    <a:lumMod val="75000"/>
                  </a:schemeClr>
                </a:solidFill>
                <a:latin typeface="Poppins Bold"/>
                <a:ea typeface="Poppins Bold"/>
                <a:cs typeface="Poppins Bold"/>
                <a:sym typeface="Poppins Bold"/>
              </a:rPr>
              <a:t>Teamwork</a:t>
            </a:r>
          </a:p>
          <a:p>
            <a:pPr algn="ctr">
              <a:lnSpc>
                <a:spcPts val="1714"/>
              </a:lnSpc>
            </a:pPr>
            <a:r>
              <a:rPr lang="en-US" sz="1224" dirty="0">
                <a:solidFill>
                  <a:schemeClr val="accent3">
                    <a:lumMod val="75000"/>
                  </a:schemeClr>
                </a:solidFill>
                <a:latin typeface="Poppins"/>
                <a:ea typeface="Poppins"/>
                <a:cs typeface="Poppins"/>
                <a:sym typeface="Poppins"/>
              </a:rPr>
              <a:t>Working with classmates in lessons and activities builds teamwork skills.</a:t>
            </a:r>
          </a:p>
          <a:p>
            <a:pPr algn="ctr">
              <a:lnSpc>
                <a:spcPts val="1714"/>
              </a:lnSpc>
              <a:spcBef>
                <a:spcPct val="0"/>
              </a:spcBef>
            </a:pPr>
            <a:r>
              <a:rPr lang="en-US" sz="1224" dirty="0">
                <a:solidFill>
                  <a:srgbClr val="000000"/>
                </a:solidFill>
                <a:latin typeface="Poppins"/>
                <a:ea typeface="Poppins"/>
                <a:cs typeface="Poppins"/>
                <a:sym typeface="Poppins"/>
              </a:rPr>
              <a:t>.</a:t>
            </a:r>
            <a:r>
              <a:rPr lang="en-US" sz="1224" b="1" dirty="0">
                <a:solidFill>
                  <a:srgbClr val="000000"/>
                </a:solidFill>
                <a:latin typeface="Poppins Medium"/>
                <a:ea typeface="Poppins Medium"/>
                <a:cs typeface="Poppins Medium"/>
                <a:sym typeface="Poppins Medium"/>
              </a:rPr>
              <a:t> </a:t>
            </a:r>
          </a:p>
        </p:txBody>
      </p:sp>
      <p:grpSp>
        <p:nvGrpSpPr>
          <p:cNvPr id="24" name="Group 24"/>
          <p:cNvGrpSpPr/>
          <p:nvPr/>
        </p:nvGrpSpPr>
        <p:grpSpPr>
          <a:xfrm>
            <a:off x="3770896" y="3562228"/>
            <a:ext cx="2718221" cy="544893"/>
            <a:chOff x="0" y="0"/>
            <a:chExt cx="5539344" cy="1110413"/>
          </a:xfrm>
        </p:grpSpPr>
        <p:sp>
          <p:nvSpPr>
            <p:cNvPr id="25" name="Freeform 25"/>
            <p:cNvSpPr/>
            <p:nvPr/>
          </p:nvSpPr>
          <p:spPr>
            <a:xfrm>
              <a:off x="0" y="0"/>
              <a:ext cx="5539344" cy="1110413"/>
            </a:xfrm>
            <a:custGeom>
              <a:avLst/>
              <a:gdLst/>
              <a:ahLst/>
              <a:cxnLst/>
              <a:rect l="l" t="t" r="r" b="b"/>
              <a:pathLst>
                <a:path w="5539344" h="1110413">
                  <a:moveTo>
                    <a:pt x="5414884" y="1110413"/>
                  </a:moveTo>
                  <a:lnTo>
                    <a:pt x="124460" y="1110413"/>
                  </a:lnTo>
                  <a:cubicBezTo>
                    <a:pt x="55880" y="1110413"/>
                    <a:pt x="0" y="1054533"/>
                    <a:pt x="0" y="985953"/>
                  </a:cubicBezTo>
                  <a:lnTo>
                    <a:pt x="0" y="124460"/>
                  </a:lnTo>
                  <a:cubicBezTo>
                    <a:pt x="0" y="55880"/>
                    <a:pt x="55880" y="0"/>
                    <a:pt x="124460" y="0"/>
                  </a:cubicBezTo>
                  <a:lnTo>
                    <a:pt x="5414884" y="0"/>
                  </a:lnTo>
                  <a:cubicBezTo>
                    <a:pt x="5483464" y="0"/>
                    <a:pt x="5539344" y="55880"/>
                    <a:pt x="5539344" y="124460"/>
                  </a:cubicBezTo>
                  <a:lnTo>
                    <a:pt x="5539344" y="985953"/>
                  </a:lnTo>
                  <a:cubicBezTo>
                    <a:pt x="5539344" y="1054533"/>
                    <a:pt x="5483464" y="1110413"/>
                    <a:pt x="5414884" y="1110413"/>
                  </a:cubicBezTo>
                  <a:close/>
                </a:path>
              </a:pathLst>
            </a:custGeom>
            <a:solidFill>
              <a:srgbClr val="FFDE59"/>
            </a:solidFill>
          </p:spPr>
          <p:txBody>
            <a:bodyPr/>
            <a:lstStyle/>
            <a:p>
              <a:endParaRPr lang="en-GB" sz="1836"/>
            </a:p>
          </p:txBody>
        </p:sp>
      </p:grpSp>
      <p:sp>
        <p:nvSpPr>
          <p:cNvPr id="26" name="TextBox 26"/>
          <p:cNvSpPr txBox="1"/>
          <p:nvPr/>
        </p:nvSpPr>
        <p:spPr>
          <a:xfrm>
            <a:off x="3634573" y="3669503"/>
            <a:ext cx="2990867" cy="260967"/>
          </a:xfrm>
          <a:prstGeom prst="rect">
            <a:avLst/>
          </a:prstGeom>
        </p:spPr>
        <p:txBody>
          <a:bodyPr lIns="0" tIns="0" rIns="0" bIns="0" rtlCol="0" anchor="t">
            <a:spAutoFit/>
          </a:bodyPr>
          <a:lstStyle/>
          <a:p>
            <a:pPr algn="ctr">
              <a:lnSpc>
                <a:spcPts val="2142"/>
              </a:lnSpc>
              <a:spcBef>
                <a:spcPct val="0"/>
              </a:spcBef>
            </a:pPr>
            <a:r>
              <a:rPr lang="en-US" sz="1530" b="1" dirty="0">
                <a:solidFill>
                  <a:schemeClr val="accent3">
                    <a:lumMod val="75000"/>
                  </a:schemeClr>
                </a:solidFill>
                <a:latin typeface="Poppins Bold"/>
                <a:ea typeface="Poppins Bold"/>
                <a:cs typeface="Poppins Bold"/>
                <a:sym typeface="Poppins Bold"/>
              </a:rPr>
              <a:t>WELLBEING BENEFITS</a:t>
            </a:r>
          </a:p>
        </p:txBody>
      </p:sp>
      <p:grpSp>
        <p:nvGrpSpPr>
          <p:cNvPr id="27" name="Group 27"/>
          <p:cNvGrpSpPr/>
          <p:nvPr/>
        </p:nvGrpSpPr>
        <p:grpSpPr>
          <a:xfrm>
            <a:off x="3557312" y="4291723"/>
            <a:ext cx="3127191" cy="2057832"/>
            <a:chOff x="0" y="0"/>
            <a:chExt cx="6372766" cy="4193565"/>
          </a:xfrm>
        </p:grpSpPr>
        <p:sp>
          <p:nvSpPr>
            <p:cNvPr id="28" name="Freeform 28"/>
            <p:cNvSpPr/>
            <p:nvPr/>
          </p:nvSpPr>
          <p:spPr>
            <a:xfrm>
              <a:off x="0" y="0"/>
              <a:ext cx="6372766" cy="4193565"/>
            </a:xfrm>
            <a:custGeom>
              <a:avLst/>
              <a:gdLst/>
              <a:ahLst/>
              <a:cxnLst/>
              <a:rect l="l" t="t" r="r" b="b"/>
              <a:pathLst>
                <a:path w="6372766" h="4193565">
                  <a:moveTo>
                    <a:pt x="6248306" y="4193565"/>
                  </a:moveTo>
                  <a:lnTo>
                    <a:pt x="124460" y="4193565"/>
                  </a:lnTo>
                  <a:cubicBezTo>
                    <a:pt x="55880" y="4193565"/>
                    <a:pt x="0" y="4137685"/>
                    <a:pt x="0" y="4069105"/>
                  </a:cubicBezTo>
                  <a:lnTo>
                    <a:pt x="0" y="124460"/>
                  </a:lnTo>
                  <a:cubicBezTo>
                    <a:pt x="0" y="55880"/>
                    <a:pt x="55880" y="0"/>
                    <a:pt x="124460" y="0"/>
                  </a:cubicBezTo>
                  <a:lnTo>
                    <a:pt x="6248306" y="0"/>
                  </a:lnTo>
                  <a:cubicBezTo>
                    <a:pt x="6316886" y="0"/>
                    <a:pt x="6372766" y="55880"/>
                    <a:pt x="6372766" y="124460"/>
                  </a:cubicBezTo>
                  <a:lnTo>
                    <a:pt x="6372766" y="4069106"/>
                  </a:lnTo>
                  <a:cubicBezTo>
                    <a:pt x="6372766" y="4137685"/>
                    <a:pt x="6316886" y="4193565"/>
                    <a:pt x="6248306" y="4193565"/>
                  </a:cubicBezTo>
                  <a:close/>
                </a:path>
              </a:pathLst>
            </a:custGeom>
            <a:solidFill>
              <a:srgbClr val="FFDE59"/>
            </a:solidFill>
          </p:spPr>
          <p:txBody>
            <a:bodyPr/>
            <a:lstStyle/>
            <a:p>
              <a:endParaRPr lang="en-GB" sz="1836"/>
            </a:p>
          </p:txBody>
        </p:sp>
      </p:grpSp>
      <p:sp>
        <p:nvSpPr>
          <p:cNvPr id="29" name="TextBox 29"/>
          <p:cNvSpPr txBox="1"/>
          <p:nvPr/>
        </p:nvSpPr>
        <p:spPr>
          <a:xfrm>
            <a:off x="3638250" y="4427746"/>
            <a:ext cx="2990867" cy="1951560"/>
          </a:xfrm>
          <a:prstGeom prst="rect">
            <a:avLst/>
          </a:prstGeom>
        </p:spPr>
        <p:txBody>
          <a:bodyPr lIns="0" tIns="0" rIns="0" bIns="0" rtlCol="0" anchor="t">
            <a:spAutoFit/>
          </a:bodyPr>
          <a:lstStyle/>
          <a:p>
            <a:pPr algn="ctr">
              <a:lnSpc>
                <a:spcPts val="1714"/>
              </a:lnSpc>
            </a:pPr>
            <a:r>
              <a:rPr lang="en-US" sz="1224" b="1" dirty="0">
                <a:solidFill>
                  <a:schemeClr val="accent3">
                    <a:lumMod val="75000"/>
                  </a:schemeClr>
                </a:solidFill>
                <a:latin typeface="Poppins Bold"/>
                <a:ea typeface="Poppins Bold"/>
                <a:cs typeface="Poppins Bold"/>
                <a:sym typeface="Poppins Bold"/>
              </a:rPr>
              <a:t>Emotional Stability</a:t>
            </a:r>
          </a:p>
          <a:p>
            <a:pPr algn="ctr">
              <a:lnSpc>
                <a:spcPts val="1714"/>
              </a:lnSpc>
            </a:pPr>
            <a:r>
              <a:rPr lang="en-US" sz="1224" dirty="0">
                <a:solidFill>
                  <a:schemeClr val="accent3">
                    <a:lumMod val="75000"/>
                  </a:schemeClr>
                </a:solidFill>
                <a:latin typeface="Poppins"/>
                <a:ea typeface="Poppins"/>
                <a:cs typeface="Poppins"/>
                <a:sym typeface="Poppins"/>
              </a:rPr>
              <a:t>Being in school helps children to learn to manage emotions, builds patience, cooperation, and independence. </a:t>
            </a:r>
          </a:p>
          <a:p>
            <a:pPr algn="ctr">
              <a:lnSpc>
                <a:spcPts val="1714"/>
              </a:lnSpc>
            </a:pPr>
            <a:r>
              <a:rPr lang="en-US" sz="1224" b="1" dirty="0">
                <a:solidFill>
                  <a:schemeClr val="accent3">
                    <a:lumMod val="75000"/>
                  </a:schemeClr>
                </a:solidFill>
                <a:latin typeface="Poppins Bold"/>
                <a:ea typeface="Poppins Bold"/>
                <a:cs typeface="Poppins Bold"/>
                <a:sym typeface="Poppins Bold"/>
              </a:rPr>
              <a:t>Good Habits</a:t>
            </a:r>
          </a:p>
          <a:p>
            <a:pPr algn="ctr">
              <a:lnSpc>
                <a:spcPts val="1714"/>
              </a:lnSpc>
            </a:pPr>
            <a:r>
              <a:rPr lang="en-US" sz="1224" dirty="0">
                <a:solidFill>
                  <a:schemeClr val="accent3">
                    <a:lumMod val="75000"/>
                  </a:schemeClr>
                </a:solidFill>
                <a:latin typeface="Poppins"/>
                <a:ea typeface="Poppins"/>
                <a:cs typeface="Poppins"/>
                <a:sym typeface="Poppins"/>
              </a:rPr>
              <a:t>Regular attendance builds important life skills like time management and responsibility. </a:t>
            </a:r>
          </a:p>
          <a:p>
            <a:pPr algn="ctr">
              <a:lnSpc>
                <a:spcPts val="1714"/>
              </a:lnSpc>
              <a:spcBef>
                <a:spcPct val="0"/>
              </a:spcBef>
            </a:pPr>
            <a:endParaRPr lang="en-US" sz="1224" dirty="0">
              <a:solidFill>
                <a:srgbClr val="000000"/>
              </a:solidFill>
              <a:latin typeface="Poppins"/>
              <a:ea typeface="Poppins"/>
              <a:cs typeface="Poppins"/>
              <a:sym typeface="Poppins"/>
            </a:endParaRPr>
          </a:p>
        </p:txBody>
      </p:sp>
      <p:sp>
        <p:nvSpPr>
          <p:cNvPr id="30" name="Freeform 30"/>
          <p:cNvSpPr/>
          <p:nvPr/>
        </p:nvSpPr>
        <p:spPr>
          <a:xfrm>
            <a:off x="3880366" y="6534157"/>
            <a:ext cx="2344758" cy="990661"/>
          </a:xfrm>
          <a:custGeom>
            <a:avLst/>
            <a:gdLst/>
            <a:ahLst/>
            <a:cxnLst/>
            <a:rect l="l" t="t" r="r" b="b"/>
            <a:pathLst>
              <a:path w="2298683" h="971194">
                <a:moveTo>
                  <a:pt x="0" y="0"/>
                </a:moveTo>
                <a:lnTo>
                  <a:pt x="2298683" y="0"/>
                </a:lnTo>
                <a:lnTo>
                  <a:pt x="2298683" y="971194"/>
                </a:lnTo>
                <a:lnTo>
                  <a:pt x="0" y="97119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sz="1836"/>
          </a:p>
        </p:txBody>
      </p:sp>
      <p:grpSp>
        <p:nvGrpSpPr>
          <p:cNvPr id="31" name="Group 31"/>
          <p:cNvGrpSpPr/>
          <p:nvPr/>
        </p:nvGrpSpPr>
        <p:grpSpPr>
          <a:xfrm>
            <a:off x="7033509" y="774292"/>
            <a:ext cx="3044032" cy="3931349"/>
            <a:chOff x="0" y="0"/>
            <a:chExt cx="5539344" cy="7154030"/>
          </a:xfrm>
        </p:grpSpPr>
        <p:sp>
          <p:nvSpPr>
            <p:cNvPr id="32" name="Freeform 32"/>
            <p:cNvSpPr/>
            <p:nvPr/>
          </p:nvSpPr>
          <p:spPr>
            <a:xfrm>
              <a:off x="0" y="0"/>
              <a:ext cx="5539344" cy="7154030"/>
            </a:xfrm>
            <a:custGeom>
              <a:avLst/>
              <a:gdLst/>
              <a:ahLst/>
              <a:cxnLst/>
              <a:rect l="l" t="t" r="r" b="b"/>
              <a:pathLst>
                <a:path w="5539344" h="7154030">
                  <a:moveTo>
                    <a:pt x="5414884" y="7154029"/>
                  </a:moveTo>
                  <a:lnTo>
                    <a:pt x="124460" y="7154029"/>
                  </a:lnTo>
                  <a:cubicBezTo>
                    <a:pt x="55880" y="7154029"/>
                    <a:pt x="0" y="7098150"/>
                    <a:pt x="0" y="7029569"/>
                  </a:cubicBezTo>
                  <a:lnTo>
                    <a:pt x="0" y="124460"/>
                  </a:lnTo>
                  <a:cubicBezTo>
                    <a:pt x="0" y="55880"/>
                    <a:pt x="55880" y="0"/>
                    <a:pt x="124460" y="0"/>
                  </a:cubicBezTo>
                  <a:lnTo>
                    <a:pt x="5414884" y="0"/>
                  </a:lnTo>
                  <a:cubicBezTo>
                    <a:pt x="5483464" y="0"/>
                    <a:pt x="5539344" y="55880"/>
                    <a:pt x="5539344" y="124460"/>
                  </a:cubicBezTo>
                  <a:lnTo>
                    <a:pt x="5539344" y="7029569"/>
                  </a:lnTo>
                  <a:cubicBezTo>
                    <a:pt x="5539344" y="7098150"/>
                    <a:pt x="5483464" y="7154030"/>
                    <a:pt x="5414884" y="7154030"/>
                  </a:cubicBezTo>
                  <a:close/>
                </a:path>
              </a:pathLst>
            </a:custGeom>
            <a:solidFill>
              <a:srgbClr val="FFDE59"/>
            </a:solidFill>
          </p:spPr>
          <p:txBody>
            <a:bodyPr/>
            <a:lstStyle/>
            <a:p>
              <a:endParaRPr lang="en-GB" sz="1836"/>
            </a:p>
          </p:txBody>
        </p:sp>
      </p:grpSp>
      <p:sp>
        <p:nvSpPr>
          <p:cNvPr id="33" name="TextBox 33"/>
          <p:cNvSpPr txBox="1"/>
          <p:nvPr/>
        </p:nvSpPr>
        <p:spPr>
          <a:xfrm>
            <a:off x="7117878" y="882577"/>
            <a:ext cx="2990867" cy="4213543"/>
          </a:xfrm>
          <a:prstGeom prst="rect">
            <a:avLst/>
          </a:prstGeom>
        </p:spPr>
        <p:txBody>
          <a:bodyPr lIns="0" tIns="0" rIns="0" bIns="0" rtlCol="0" anchor="t">
            <a:spAutoFit/>
          </a:bodyPr>
          <a:lstStyle/>
          <a:p>
            <a:pPr algn="ctr">
              <a:lnSpc>
                <a:spcPts val="1714"/>
              </a:lnSpc>
            </a:pPr>
            <a:r>
              <a:rPr lang="en-US" sz="1224" dirty="0">
                <a:solidFill>
                  <a:schemeClr val="accent3">
                    <a:lumMod val="75000"/>
                  </a:schemeClr>
                </a:solidFill>
                <a:latin typeface="Poppins"/>
                <a:ea typeface="Poppins"/>
                <a:cs typeface="Poppins"/>
                <a:sym typeface="Poppins"/>
              </a:rPr>
              <a:t>Following the new government statutory guidance around attendance, we want to reiterate the support that is available to our children and their families.</a:t>
            </a:r>
          </a:p>
          <a:p>
            <a:pPr algn="ctr">
              <a:lnSpc>
                <a:spcPts val="1714"/>
              </a:lnSpc>
            </a:pPr>
            <a:endParaRPr lang="en-US" sz="1224" dirty="0">
              <a:solidFill>
                <a:schemeClr val="accent3">
                  <a:lumMod val="75000"/>
                </a:schemeClr>
              </a:solidFill>
              <a:latin typeface="Poppins"/>
              <a:ea typeface="Poppins"/>
              <a:cs typeface="Poppins"/>
              <a:sym typeface="Poppins"/>
            </a:endParaRPr>
          </a:p>
          <a:p>
            <a:pPr algn="ctr">
              <a:lnSpc>
                <a:spcPts val="1714"/>
              </a:lnSpc>
            </a:pPr>
            <a:r>
              <a:rPr lang="en-US" sz="1224" dirty="0">
                <a:solidFill>
                  <a:schemeClr val="accent3">
                    <a:lumMod val="75000"/>
                  </a:schemeClr>
                </a:solidFill>
                <a:latin typeface="Poppins"/>
                <a:ea typeface="Poppins"/>
                <a:cs typeface="Poppins"/>
                <a:sym typeface="Poppins"/>
              </a:rPr>
              <a:t>At Summerhill we are committed to developing a supportive and nurturing environment that </a:t>
            </a:r>
            <a:r>
              <a:rPr lang="en-US" sz="1224" dirty="0" err="1">
                <a:solidFill>
                  <a:schemeClr val="accent3">
                    <a:lumMod val="75000"/>
                  </a:schemeClr>
                </a:solidFill>
                <a:latin typeface="Poppins"/>
                <a:ea typeface="Poppins"/>
                <a:cs typeface="Poppins"/>
                <a:sym typeface="Poppins"/>
              </a:rPr>
              <a:t>prioritises</a:t>
            </a:r>
            <a:r>
              <a:rPr lang="en-US" sz="1224" dirty="0">
                <a:solidFill>
                  <a:schemeClr val="accent3">
                    <a:lumMod val="75000"/>
                  </a:schemeClr>
                </a:solidFill>
                <a:latin typeface="Poppins"/>
                <a:ea typeface="Poppins"/>
                <a:cs typeface="Poppins"/>
                <a:sym typeface="Poppins"/>
              </a:rPr>
              <a:t>  the mental health and well being of every student.</a:t>
            </a:r>
          </a:p>
          <a:p>
            <a:pPr algn="ctr">
              <a:lnSpc>
                <a:spcPts val="1714"/>
              </a:lnSpc>
            </a:pPr>
            <a:endParaRPr lang="en-US" sz="1224" dirty="0">
              <a:solidFill>
                <a:schemeClr val="accent3">
                  <a:lumMod val="75000"/>
                </a:schemeClr>
              </a:solidFill>
              <a:latin typeface="Poppins"/>
              <a:ea typeface="Poppins"/>
              <a:cs typeface="Poppins"/>
              <a:sym typeface="Poppins"/>
            </a:endParaRPr>
          </a:p>
          <a:p>
            <a:pPr algn="ctr">
              <a:lnSpc>
                <a:spcPts val="1714"/>
              </a:lnSpc>
            </a:pPr>
            <a:r>
              <a:rPr lang="en-US" sz="1224" dirty="0">
                <a:solidFill>
                  <a:schemeClr val="accent3">
                    <a:lumMod val="75000"/>
                  </a:schemeClr>
                </a:solidFill>
                <a:latin typeface="Poppins"/>
                <a:ea typeface="Poppins"/>
                <a:cs typeface="Poppins"/>
                <a:sym typeface="Poppins"/>
              </a:rPr>
              <a:t>Our teaching staff and </a:t>
            </a:r>
            <a:r>
              <a:rPr lang="en-US" sz="1224" dirty="0" err="1">
                <a:solidFill>
                  <a:schemeClr val="accent3">
                    <a:lumMod val="75000"/>
                  </a:schemeClr>
                </a:solidFill>
                <a:latin typeface="Poppins"/>
                <a:ea typeface="Poppins"/>
                <a:cs typeface="Poppins"/>
                <a:sym typeface="Poppins"/>
              </a:rPr>
              <a:t>Mrs</a:t>
            </a:r>
            <a:r>
              <a:rPr lang="en-US" sz="1224" dirty="0">
                <a:solidFill>
                  <a:schemeClr val="accent3">
                    <a:lumMod val="75000"/>
                  </a:schemeClr>
                </a:solidFill>
                <a:latin typeface="Poppins"/>
                <a:ea typeface="Poppins"/>
                <a:cs typeface="Poppins"/>
                <a:sym typeface="Poppins"/>
              </a:rPr>
              <a:t> </a:t>
            </a:r>
            <a:r>
              <a:rPr lang="en-US" sz="1224" dirty="0" err="1">
                <a:solidFill>
                  <a:schemeClr val="accent3">
                    <a:lumMod val="75000"/>
                  </a:schemeClr>
                </a:solidFill>
                <a:latin typeface="Poppins"/>
                <a:ea typeface="Poppins"/>
                <a:cs typeface="Poppins"/>
                <a:sym typeface="Poppins"/>
              </a:rPr>
              <a:t>Rannard</a:t>
            </a:r>
            <a:r>
              <a:rPr lang="en-US" sz="1224" dirty="0">
                <a:solidFill>
                  <a:schemeClr val="accent3">
                    <a:lumMod val="75000"/>
                  </a:schemeClr>
                </a:solidFill>
                <a:latin typeface="Poppins"/>
                <a:ea typeface="Poppins"/>
                <a:cs typeface="Poppins"/>
                <a:sym typeface="Poppins"/>
              </a:rPr>
              <a:t> and Team Around the School provide resources, guidance, and care  needed to help our pupils thrive academically and personally.</a:t>
            </a:r>
          </a:p>
          <a:p>
            <a:pPr algn="ctr">
              <a:lnSpc>
                <a:spcPts val="1714"/>
              </a:lnSpc>
            </a:pPr>
            <a:endParaRPr lang="en-US" sz="1224" dirty="0">
              <a:solidFill>
                <a:srgbClr val="000000"/>
              </a:solidFill>
              <a:latin typeface="Poppins"/>
              <a:ea typeface="Poppins"/>
              <a:cs typeface="Poppins"/>
              <a:sym typeface="Poppins"/>
            </a:endParaRPr>
          </a:p>
          <a:p>
            <a:pPr algn="ctr">
              <a:lnSpc>
                <a:spcPts val="1714"/>
              </a:lnSpc>
              <a:spcBef>
                <a:spcPct val="0"/>
              </a:spcBef>
            </a:pPr>
            <a:endParaRPr lang="en-US" sz="1224" dirty="0">
              <a:solidFill>
                <a:srgbClr val="000000"/>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1571</TotalTime>
  <Words>515</Words>
  <Application>Microsoft Office PowerPoint</Application>
  <PresentationFormat>Custom</PresentationFormat>
  <Paragraphs>57</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Poppins Bold</vt:lpstr>
      <vt:lpstr>Poppins</vt:lpstr>
      <vt:lpstr>Poppins Medium</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And Cream Decorative Abstract Great School  Z-Fold Brochure</dc:title>
  <dc:creator>Harkness, Carolyn</dc:creator>
  <cp:lastModifiedBy>Fiona Govan</cp:lastModifiedBy>
  <cp:revision>12</cp:revision>
  <cp:lastPrinted>2025-12-08T11:23:57Z</cp:lastPrinted>
  <dcterms:created xsi:type="dcterms:W3CDTF">2006-08-16T00:00:00Z</dcterms:created>
  <dcterms:modified xsi:type="dcterms:W3CDTF">2026-10-08T09:41:29Z</dcterms:modified>
  <dc:identifier>DAGznVtLqQc</dc:identifier>
</cp:coreProperties>
</file>