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2" r:id="rId5"/>
    <p:sldId id="264" r:id="rId6"/>
    <p:sldId id="260" r:id="rId7"/>
    <p:sldId id="265" r:id="rId8"/>
    <p:sldId id="261" r:id="rId9"/>
    <p:sldId id="273" r:id="rId10"/>
    <p:sldId id="270" r:id="rId11"/>
    <p:sldId id="271" r:id="rId12"/>
    <p:sldId id="272" r:id="rId13"/>
    <p:sldId id="266" r:id="rId14"/>
  </p:sldIdLst>
  <p:sldSz cx="6119813" cy="4319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4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76"/>
  </p:normalViewPr>
  <p:slideViewPr>
    <p:cSldViewPr snapToGrid="0">
      <p:cViewPr varScale="1">
        <p:scale>
          <a:sx n="113" d="100"/>
          <a:sy n="113" d="100"/>
        </p:scale>
        <p:origin x="112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8986" y="706933"/>
            <a:ext cx="5201841" cy="1503857"/>
          </a:xfrm>
        </p:spPr>
        <p:txBody>
          <a:bodyPr anchor="b"/>
          <a:lstStyle>
            <a:lvl1pPr algn="ctr">
              <a:defRPr sz="3779"/>
            </a:lvl1pPr>
          </a:lstStyle>
          <a:p>
            <a:r>
              <a:rPr lang="en-GB"/>
              <a:t>Click to edit Master title style</a:t>
            </a:r>
            <a:endParaRPr lang="en-US" dirty="0"/>
          </a:p>
        </p:txBody>
      </p:sp>
      <p:sp>
        <p:nvSpPr>
          <p:cNvPr id="3" name="Subtitle 2"/>
          <p:cNvSpPr>
            <a:spLocks noGrp="1"/>
          </p:cNvSpPr>
          <p:nvPr>
            <p:ph type="subTitle" idx="1"/>
          </p:nvPr>
        </p:nvSpPr>
        <p:spPr>
          <a:xfrm>
            <a:off x="764977" y="2268784"/>
            <a:ext cx="4589860" cy="1042900"/>
          </a:xfrm>
        </p:spPr>
        <p:txBody>
          <a:bodyPr/>
          <a:lstStyle>
            <a:lvl1pPr marL="0" indent="0" algn="ctr">
              <a:buNone/>
              <a:defRPr sz="1512"/>
            </a:lvl1pPr>
            <a:lvl2pPr marL="287990" indent="0" algn="ctr">
              <a:buNone/>
              <a:defRPr sz="1260"/>
            </a:lvl2pPr>
            <a:lvl3pPr marL="575981" indent="0" algn="ctr">
              <a:buNone/>
              <a:defRPr sz="1134"/>
            </a:lvl3pPr>
            <a:lvl4pPr marL="863971" indent="0" algn="ctr">
              <a:buNone/>
              <a:defRPr sz="1008"/>
            </a:lvl4pPr>
            <a:lvl5pPr marL="1151961" indent="0" algn="ctr">
              <a:buNone/>
              <a:defRPr sz="1008"/>
            </a:lvl5pPr>
            <a:lvl6pPr marL="1439951" indent="0" algn="ctr">
              <a:buNone/>
              <a:defRPr sz="1008"/>
            </a:lvl6pPr>
            <a:lvl7pPr marL="1727942" indent="0" algn="ctr">
              <a:buNone/>
              <a:defRPr sz="1008"/>
            </a:lvl7pPr>
            <a:lvl8pPr marL="2015932" indent="0" algn="ctr">
              <a:buNone/>
              <a:defRPr sz="1008"/>
            </a:lvl8pPr>
            <a:lvl9pPr marL="2303922" indent="0" algn="ctr">
              <a:buNone/>
              <a:defRPr sz="1008"/>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dirty="0"/>
          </a:p>
        </p:txBody>
      </p:sp>
    </p:spTree>
    <p:extLst>
      <p:ext uri="{BB962C8B-B14F-4D97-AF65-F5344CB8AC3E}">
        <p14:creationId xmlns:p14="http://schemas.microsoft.com/office/powerpoint/2010/main" val="40373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dirty="0"/>
          </a:p>
        </p:txBody>
      </p:sp>
    </p:spTree>
    <p:extLst>
      <p:ext uri="{BB962C8B-B14F-4D97-AF65-F5344CB8AC3E}">
        <p14:creationId xmlns:p14="http://schemas.microsoft.com/office/powerpoint/2010/main" val="201237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79491" y="229978"/>
            <a:ext cx="1319585" cy="366065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20738" y="229978"/>
            <a:ext cx="3882256" cy="36606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dirty="0"/>
          </a:p>
        </p:txBody>
      </p:sp>
    </p:spTree>
    <p:extLst>
      <p:ext uri="{BB962C8B-B14F-4D97-AF65-F5344CB8AC3E}">
        <p14:creationId xmlns:p14="http://schemas.microsoft.com/office/powerpoint/2010/main" val="148234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0188584-4114-2146-872C-B3F5720A8DA5}" type="datetimeFigureOut">
              <a:rPr lang="en-US" smtClean="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dirty="0"/>
          </a:p>
        </p:txBody>
      </p:sp>
    </p:spTree>
    <p:extLst>
      <p:ext uri="{BB962C8B-B14F-4D97-AF65-F5344CB8AC3E}">
        <p14:creationId xmlns:p14="http://schemas.microsoft.com/office/powerpoint/2010/main" val="323711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7550" y="1076899"/>
            <a:ext cx="5278339" cy="1796828"/>
          </a:xfrm>
        </p:spPr>
        <p:txBody>
          <a:bodyPr anchor="b"/>
          <a:lstStyle>
            <a:lvl1pPr>
              <a:defRPr sz="3779"/>
            </a:lvl1pPr>
          </a:lstStyle>
          <a:p>
            <a:r>
              <a:rPr lang="en-GB"/>
              <a:t>Click to edit Master title style</a:t>
            </a:r>
            <a:endParaRPr lang="en-US" dirty="0"/>
          </a:p>
        </p:txBody>
      </p:sp>
      <p:sp>
        <p:nvSpPr>
          <p:cNvPr id="3" name="Text Placeholder 2"/>
          <p:cNvSpPr>
            <a:spLocks noGrp="1"/>
          </p:cNvSpPr>
          <p:nvPr>
            <p:ph type="body" idx="1"/>
          </p:nvPr>
        </p:nvSpPr>
        <p:spPr>
          <a:xfrm>
            <a:off x="417550" y="2890725"/>
            <a:ext cx="5278339" cy="944910"/>
          </a:xfrm>
        </p:spPr>
        <p:txBody>
          <a:bodyPr/>
          <a:lstStyle>
            <a:lvl1pPr marL="0" indent="0">
              <a:buNone/>
              <a:defRPr sz="1512">
                <a:solidFill>
                  <a:schemeClr val="tx1">
                    <a:tint val="82000"/>
                  </a:schemeClr>
                </a:solidFill>
              </a:defRPr>
            </a:lvl1pPr>
            <a:lvl2pPr marL="287990" indent="0">
              <a:buNone/>
              <a:defRPr sz="1260">
                <a:solidFill>
                  <a:schemeClr val="tx1">
                    <a:tint val="82000"/>
                  </a:schemeClr>
                </a:solidFill>
              </a:defRPr>
            </a:lvl2pPr>
            <a:lvl3pPr marL="575981" indent="0">
              <a:buNone/>
              <a:defRPr sz="1134">
                <a:solidFill>
                  <a:schemeClr val="tx1">
                    <a:tint val="82000"/>
                  </a:schemeClr>
                </a:solidFill>
              </a:defRPr>
            </a:lvl3pPr>
            <a:lvl4pPr marL="863971" indent="0">
              <a:buNone/>
              <a:defRPr sz="1008">
                <a:solidFill>
                  <a:schemeClr val="tx1">
                    <a:tint val="82000"/>
                  </a:schemeClr>
                </a:solidFill>
              </a:defRPr>
            </a:lvl4pPr>
            <a:lvl5pPr marL="1151961" indent="0">
              <a:buNone/>
              <a:defRPr sz="1008">
                <a:solidFill>
                  <a:schemeClr val="tx1">
                    <a:tint val="82000"/>
                  </a:schemeClr>
                </a:solidFill>
              </a:defRPr>
            </a:lvl5pPr>
            <a:lvl6pPr marL="1439951" indent="0">
              <a:buNone/>
              <a:defRPr sz="1008">
                <a:solidFill>
                  <a:schemeClr val="tx1">
                    <a:tint val="82000"/>
                  </a:schemeClr>
                </a:solidFill>
              </a:defRPr>
            </a:lvl6pPr>
            <a:lvl7pPr marL="1727942" indent="0">
              <a:buNone/>
              <a:defRPr sz="1008">
                <a:solidFill>
                  <a:schemeClr val="tx1">
                    <a:tint val="82000"/>
                  </a:schemeClr>
                </a:solidFill>
              </a:defRPr>
            </a:lvl7pPr>
            <a:lvl8pPr marL="2015932" indent="0">
              <a:buNone/>
              <a:defRPr sz="1008">
                <a:solidFill>
                  <a:schemeClr val="tx1">
                    <a:tint val="82000"/>
                  </a:schemeClr>
                </a:solidFill>
              </a:defRPr>
            </a:lvl8pPr>
            <a:lvl9pPr marL="2303922" indent="0">
              <a:buNone/>
              <a:defRPr sz="1008">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0188584-4114-2146-872C-B3F5720A8DA5}" type="datetimeFigureOut">
              <a:rPr lang="en-US" smtClean="0"/>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90A8C1-0D60-A440-BB24-01B9C05B32CA}" type="slidenum">
              <a:rPr lang="en-US" smtClean="0"/>
              <a:t>‹#›</a:t>
            </a:fld>
            <a:endParaRPr lang="en-US" dirty="0"/>
          </a:p>
        </p:txBody>
      </p:sp>
    </p:spTree>
    <p:extLst>
      <p:ext uri="{BB962C8B-B14F-4D97-AF65-F5344CB8AC3E}">
        <p14:creationId xmlns:p14="http://schemas.microsoft.com/office/powerpoint/2010/main" val="264669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20737"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098155" y="1149890"/>
            <a:ext cx="2600921" cy="2740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0188584-4114-2146-872C-B3F5720A8DA5}" type="datetimeFigureOut">
              <a:rPr lang="en-US" smtClean="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dirty="0"/>
          </a:p>
        </p:txBody>
      </p:sp>
    </p:spTree>
    <p:extLst>
      <p:ext uri="{BB962C8B-B14F-4D97-AF65-F5344CB8AC3E}">
        <p14:creationId xmlns:p14="http://schemas.microsoft.com/office/powerpoint/2010/main" val="222766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1534" y="229979"/>
            <a:ext cx="5278339" cy="834921"/>
          </a:xfrm>
        </p:spPr>
        <p:txBody>
          <a:bodyPr/>
          <a:lstStyle/>
          <a:p>
            <a:r>
              <a:rPr lang="en-GB"/>
              <a:t>Click to edit Master title style</a:t>
            </a:r>
            <a:endParaRPr lang="en-US" dirty="0"/>
          </a:p>
        </p:txBody>
      </p:sp>
      <p:sp>
        <p:nvSpPr>
          <p:cNvPr id="3" name="Text Placeholder 2"/>
          <p:cNvSpPr>
            <a:spLocks noGrp="1"/>
          </p:cNvSpPr>
          <p:nvPr>
            <p:ph type="body" idx="1"/>
          </p:nvPr>
        </p:nvSpPr>
        <p:spPr>
          <a:xfrm>
            <a:off x="421535" y="1058899"/>
            <a:ext cx="2588967"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4" name="Content Placeholder 3"/>
          <p:cNvSpPr>
            <a:spLocks noGrp="1"/>
          </p:cNvSpPr>
          <p:nvPr>
            <p:ph sz="half" idx="2"/>
          </p:nvPr>
        </p:nvSpPr>
        <p:spPr>
          <a:xfrm>
            <a:off x="421535" y="1577849"/>
            <a:ext cx="2588967"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098155" y="1058899"/>
            <a:ext cx="2601718" cy="518950"/>
          </a:xfrm>
        </p:spPr>
        <p:txBody>
          <a:bodyPr anchor="b"/>
          <a:lstStyle>
            <a:lvl1pPr marL="0" indent="0">
              <a:buNone/>
              <a:defRPr sz="1512" b="1"/>
            </a:lvl1pPr>
            <a:lvl2pPr marL="287990" indent="0">
              <a:buNone/>
              <a:defRPr sz="1260" b="1"/>
            </a:lvl2pPr>
            <a:lvl3pPr marL="575981" indent="0">
              <a:buNone/>
              <a:defRPr sz="1134" b="1"/>
            </a:lvl3pPr>
            <a:lvl4pPr marL="863971" indent="0">
              <a:buNone/>
              <a:defRPr sz="1008" b="1"/>
            </a:lvl4pPr>
            <a:lvl5pPr marL="1151961" indent="0">
              <a:buNone/>
              <a:defRPr sz="1008" b="1"/>
            </a:lvl5pPr>
            <a:lvl6pPr marL="1439951" indent="0">
              <a:buNone/>
              <a:defRPr sz="1008" b="1"/>
            </a:lvl6pPr>
            <a:lvl7pPr marL="1727942" indent="0">
              <a:buNone/>
              <a:defRPr sz="1008" b="1"/>
            </a:lvl7pPr>
            <a:lvl8pPr marL="2015932" indent="0">
              <a:buNone/>
              <a:defRPr sz="1008" b="1"/>
            </a:lvl8pPr>
            <a:lvl9pPr marL="2303922" indent="0">
              <a:buNone/>
              <a:defRPr sz="1008" b="1"/>
            </a:lvl9pPr>
          </a:lstStyle>
          <a:p>
            <a:pPr lvl="0"/>
            <a:r>
              <a:rPr lang="en-GB"/>
              <a:t>Click to edit Master text styles</a:t>
            </a:r>
          </a:p>
        </p:txBody>
      </p:sp>
      <p:sp>
        <p:nvSpPr>
          <p:cNvPr id="6" name="Content Placeholder 5"/>
          <p:cNvSpPr>
            <a:spLocks noGrp="1"/>
          </p:cNvSpPr>
          <p:nvPr>
            <p:ph sz="quarter" idx="4"/>
          </p:nvPr>
        </p:nvSpPr>
        <p:spPr>
          <a:xfrm>
            <a:off x="3098155" y="1577849"/>
            <a:ext cx="2601718" cy="23207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0188584-4114-2146-872C-B3F5720A8DA5}" type="datetimeFigureOut">
              <a:rPr lang="en-US" smtClean="0"/>
              <a:t>11/20/2025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90A8C1-0D60-A440-BB24-01B9C05B32CA}" type="slidenum">
              <a:rPr lang="en-US" smtClean="0"/>
              <a:t>‹#›</a:t>
            </a:fld>
            <a:endParaRPr lang="en-US" dirty="0"/>
          </a:p>
        </p:txBody>
      </p:sp>
    </p:spTree>
    <p:extLst>
      <p:ext uri="{BB962C8B-B14F-4D97-AF65-F5344CB8AC3E}">
        <p14:creationId xmlns:p14="http://schemas.microsoft.com/office/powerpoint/2010/main" val="28090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0188584-4114-2146-872C-B3F5720A8DA5}" type="datetimeFigureOut">
              <a:rPr lang="en-US" smtClean="0"/>
              <a:t>11/20/2025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90A8C1-0D60-A440-BB24-01B9C05B32CA}" type="slidenum">
              <a:rPr lang="en-US" smtClean="0"/>
              <a:t>‹#›</a:t>
            </a:fld>
            <a:endParaRPr lang="en-US" dirty="0"/>
          </a:p>
        </p:txBody>
      </p:sp>
    </p:spTree>
    <p:extLst>
      <p:ext uri="{BB962C8B-B14F-4D97-AF65-F5344CB8AC3E}">
        <p14:creationId xmlns:p14="http://schemas.microsoft.com/office/powerpoint/2010/main" val="74040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88584-4114-2146-872C-B3F5720A8DA5}" type="datetimeFigureOut">
              <a:rPr lang="en-US" smtClean="0"/>
              <a:t>11/20/2025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90A8C1-0D60-A440-BB24-01B9C05B32CA}" type="slidenum">
              <a:rPr lang="en-US" smtClean="0"/>
              <a:t>‹#›</a:t>
            </a:fld>
            <a:endParaRPr lang="en-US" dirty="0"/>
          </a:p>
        </p:txBody>
      </p:sp>
    </p:spTree>
    <p:extLst>
      <p:ext uri="{BB962C8B-B14F-4D97-AF65-F5344CB8AC3E}">
        <p14:creationId xmlns:p14="http://schemas.microsoft.com/office/powerpoint/2010/main" val="1276572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Content Placeholder 2"/>
          <p:cNvSpPr>
            <a:spLocks noGrp="1"/>
          </p:cNvSpPr>
          <p:nvPr>
            <p:ph idx="1"/>
          </p:nvPr>
        </p:nvSpPr>
        <p:spPr>
          <a:xfrm>
            <a:off x="2601718" y="621942"/>
            <a:ext cx="3098155" cy="3069707"/>
          </a:xfrm>
        </p:spPr>
        <p:txBody>
          <a:bodyPr/>
          <a:lstStyle>
            <a:lvl1pPr>
              <a:defRPr sz="2016"/>
            </a:lvl1pPr>
            <a:lvl2pPr>
              <a:defRPr sz="1764"/>
            </a:lvl2pPr>
            <a:lvl3pPr>
              <a:defRPr sz="1512"/>
            </a:lvl3pPr>
            <a:lvl4pPr>
              <a:defRPr sz="1260"/>
            </a:lvl4pPr>
            <a:lvl5pPr>
              <a:defRPr sz="1260"/>
            </a:lvl5pPr>
            <a:lvl6pPr>
              <a:defRPr sz="1260"/>
            </a:lvl6pPr>
            <a:lvl7pPr>
              <a:defRPr sz="1260"/>
            </a:lvl7pPr>
            <a:lvl8pPr>
              <a:defRPr sz="1260"/>
            </a:lvl8pPr>
            <a:lvl9pPr>
              <a:defRPr sz="126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dirty="0"/>
          </a:p>
        </p:txBody>
      </p:sp>
    </p:spTree>
    <p:extLst>
      <p:ext uri="{BB962C8B-B14F-4D97-AF65-F5344CB8AC3E}">
        <p14:creationId xmlns:p14="http://schemas.microsoft.com/office/powerpoint/2010/main" val="2675269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534" y="287972"/>
            <a:ext cx="1973799" cy="1007904"/>
          </a:xfrm>
        </p:spPr>
        <p:txBody>
          <a:bodyPr anchor="b"/>
          <a:lstStyle>
            <a:lvl1pPr>
              <a:defRPr sz="2016"/>
            </a:lvl1pPr>
          </a:lstStyle>
          <a:p>
            <a:r>
              <a:rPr lang="en-GB"/>
              <a:t>Click to edit Master title style</a:t>
            </a:r>
            <a:endParaRPr lang="en-US" dirty="0"/>
          </a:p>
        </p:txBody>
      </p:sp>
      <p:sp>
        <p:nvSpPr>
          <p:cNvPr id="3" name="Picture Placeholder 2"/>
          <p:cNvSpPr>
            <a:spLocks noGrp="1" noChangeAspect="1"/>
          </p:cNvSpPr>
          <p:nvPr>
            <p:ph type="pic" idx="1"/>
          </p:nvPr>
        </p:nvSpPr>
        <p:spPr>
          <a:xfrm>
            <a:off x="2601718" y="621942"/>
            <a:ext cx="3098155" cy="3069707"/>
          </a:xfrm>
        </p:spPr>
        <p:txBody>
          <a:bodyPr anchor="t"/>
          <a:lstStyle>
            <a:lvl1pPr marL="0" indent="0">
              <a:buNone/>
              <a:defRPr sz="2016"/>
            </a:lvl1pPr>
            <a:lvl2pPr marL="287990" indent="0">
              <a:buNone/>
              <a:defRPr sz="1764"/>
            </a:lvl2pPr>
            <a:lvl3pPr marL="575981" indent="0">
              <a:buNone/>
              <a:defRPr sz="1512"/>
            </a:lvl3pPr>
            <a:lvl4pPr marL="863971" indent="0">
              <a:buNone/>
              <a:defRPr sz="1260"/>
            </a:lvl4pPr>
            <a:lvl5pPr marL="1151961" indent="0">
              <a:buNone/>
              <a:defRPr sz="1260"/>
            </a:lvl5pPr>
            <a:lvl6pPr marL="1439951" indent="0">
              <a:buNone/>
              <a:defRPr sz="1260"/>
            </a:lvl6pPr>
            <a:lvl7pPr marL="1727942" indent="0">
              <a:buNone/>
              <a:defRPr sz="1260"/>
            </a:lvl7pPr>
            <a:lvl8pPr marL="2015932" indent="0">
              <a:buNone/>
              <a:defRPr sz="1260"/>
            </a:lvl8pPr>
            <a:lvl9pPr marL="2303922" indent="0">
              <a:buNone/>
              <a:defRPr sz="1260"/>
            </a:lvl9pPr>
          </a:lstStyle>
          <a:p>
            <a:r>
              <a:rPr lang="en-GB" dirty="0"/>
              <a:t>Click icon to add picture</a:t>
            </a:r>
            <a:endParaRPr lang="en-US" dirty="0"/>
          </a:p>
        </p:txBody>
      </p:sp>
      <p:sp>
        <p:nvSpPr>
          <p:cNvPr id="4" name="Text Placeholder 3"/>
          <p:cNvSpPr>
            <a:spLocks noGrp="1"/>
          </p:cNvSpPr>
          <p:nvPr>
            <p:ph type="body" sz="half" idx="2"/>
          </p:nvPr>
        </p:nvSpPr>
        <p:spPr>
          <a:xfrm>
            <a:off x="421534" y="1295877"/>
            <a:ext cx="1973799" cy="2400771"/>
          </a:xfrm>
        </p:spPr>
        <p:txBody>
          <a:bodyPr/>
          <a:lstStyle>
            <a:lvl1pPr marL="0" indent="0">
              <a:buNone/>
              <a:defRPr sz="1008"/>
            </a:lvl1pPr>
            <a:lvl2pPr marL="287990" indent="0">
              <a:buNone/>
              <a:defRPr sz="882"/>
            </a:lvl2pPr>
            <a:lvl3pPr marL="575981" indent="0">
              <a:buNone/>
              <a:defRPr sz="756"/>
            </a:lvl3pPr>
            <a:lvl4pPr marL="863971" indent="0">
              <a:buNone/>
              <a:defRPr sz="630"/>
            </a:lvl4pPr>
            <a:lvl5pPr marL="1151961" indent="0">
              <a:buNone/>
              <a:defRPr sz="630"/>
            </a:lvl5pPr>
            <a:lvl6pPr marL="1439951" indent="0">
              <a:buNone/>
              <a:defRPr sz="630"/>
            </a:lvl6pPr>
            <a:lvl7pPr marL="1727942" indent="0">
              <a:buNone/>
              <a:defRPr sz="630"/>
            </a:lvl7pPr>
            <a:lvl8pPr marL="2015932" indent="0">
              <a:buNone/>
              <a:defRPr sz="630"/>
            </a:lvl8pPr>
            <a:lvl9pPr marL="2303922" indent="0">
              <a:buNone/>
              <a:defRPr sz="630"/>
            </a:lvl9pPr>
          </a:lstStyle>
          <a:p>
            <a:pPr lvl="0"/>
            <a:r>
              <a:rPr lang="en-GB"/>
              <a:t>Click to edit Master text styles</a:t>
            </a:r>
          </a:p>
        </p:txBody>
      </p:sp>
      <p:sp>
        <p:nvSpPr>
          <p:cNvPr id="5" name="Date Placeholder 4"/>
          <p:cNvSpPr>
            <a:spLocks noGrp="1"/>
          </p:cNvSpPr>
          <p:nvPr>
            <p:ph type="dt" sz="half" idx="10"/>
          </p:nvPr>
        </p:nvSpPr>
        <p:spPr/>
        <p:txBody>
          <a:bodyPr/>
          <a:lstStyle/>
          <a:p>
            <a:fld id="{40188584-4114-2146-872C-B3F5720A8DA5}" type="datetimeFigureOut">
              <a:rPr lang="en-US" smtClean="0"/>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90A8C1-0D60-A440-BB24-01B9C05B32CA}" type="slidenum">
              <a:rPr lang="en-US" smtClean="0"/>
              <a:t>‹#›</a:t>
            </a:fld>
            <a:endParaRPr lang="en-US" dirty="0"/>
          </a:p>
        </p:txBody>
      </p:sp>
    </p:spTree>
    <p:extLst>
      <p:ext uri="{BB962C8B-B14F-4D97-AF65-F5344CB8AC3E}">
        <p14:creationId xmlns:p14="http://schemas.microsoft.com/office/powerpoint/2010/main" val="127309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0737" y="229979"/>
            <a:ext cx="5278339" cy="83492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20737" y="1149890"/>
            <a:ext cx="5278339" cy="27407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20737" y="4003619"/>
            <a:ext cx="1376958" cy="229978"/>
          </a:xfrm>
          <a:prstGeom prst="rect">
            <a:avLst/>
          </a:prstGeom>
        </p:spPr>
        <p:txBody>
          <a:bodyPr vert="horz" lIns="91440" tIns="45720" rIns="91440" bIns="45720" rtlCol="0" anchor="ctr"/>
          <a:lstStyle>
            <a:lvl1pPr algn="l">
              <a:defRPr sz="756">
                <a:solidFill>
                  <a:schemeClr val="tx1">
                    <a:tint val="82000"/>
                  </a:schemeClr>
                </a:solidFill>
              </a:defRPr>
            </a:lvl1pPr>
          </a:lstStyle>
          <a:p>
            <a:fld id="{40188584-4114-2146-872C-B3F5720A8DA5}" type="datetimeFigureOut">
              <a:rPr lang="en-US" smtClean="0"/>
              <a:t>11/20/2025</a:t>
            </a:fld>
            <a:endParaRPr lang="en-US" dirty="0"/>
          </a:p>
        </p:txBody>
      </p:sp>
      <p:sp>
        <p:nvSpPr>
          <p:cNvPr id="5" name="Footer Placeholder 4"/>
          <p:cNvSpPr>
            <a:spLocks noGrp="1"/>
          </p:cNvSpPr>
          <p:nvPr>
            <p:ph type="ftr" sz="quarter" idx="3"/>
          </p:nvPr>
        </p:nvSpPr>
        <p:spPr>
          <a:xfrm>
            <a:off x="2027188" y="4003619"/>
            <a:ext cx="2065437" cy="229978"/>
          </a:xfrm>
          <a:prstGeom prst="rect">
            <a:avLst/>
          </a:prstGeom>
        </p:spPr>
        <p:txBody>
          <a:bodyPr vert="horz" lIns="91440" tIns="45720" rIns="91440" bIns="45720" rtlCol="0" anchor="ctr"/>
          <a:lstStyle>
            <a:lvl1pPr algn="ctr">
              <a:defRPr sz="756">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4322118" y="4003619"/>
            <a:ext cx="1376958" cy="229978"/>
          </a:xfrm>
          <a:prstGeom prst="rect">
            <a:avLst/>
          </a:prstGeom>
        </p:spPr>
        <p:txBody>
          <a:bodyPr vert="horz" lIns="91440" tIns="45720" rIns="91440" bIns="45720" rtlCol="0" anchor="ctr"/>
          <a:lstStyle>
            <a:lvl1pPr algn="r">
              <a:defRPr sz="756">
                <a:solidFill>
                  <a:schemeClr val="tx1">
                    <a:tint val="82000"/>
                  </a:schemeClr>
                </a:solidFill>
              </a:defRPr>
            </a:lvl1pPr>
          </a:lstStyle>
          <a:p>
            <a:fld id="{2690A8C1-0D60-A440-BB24-01B9C05B32CA}" type="slidenum">
              <a:rPr lang="en-US" smtClean="0"/>
              <a:t>‹#›</a:t>
            </a:fld>
            <a:endParaRPr lang="en-US" dirty="0"/>
          </a:p>
        </p:txBody>
      </p:sp>
    </p:spTree>
    <p:extLst>
      <p:ext uri="{BB962C8B-B14F-4D97-AF65-F5344CB8AC3E}">
        <p14:creationId xmlns:p14="http://schemas.microsoft.com/office/powerpoint/2010/main" val="3539244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75981" rtl="0" eaLnBrk="1" latinLnBrk="0" hangingPunct="1">
        <a:lnSpc>
          <a:spcPct val="90000"/>
        </a:lnSpc>
        <a:spcBef>
          <a:spcPct val="0"/>
        </a:spcBef>
        <a:buNone/>
        <a:defRPr sz="2772" kern="1200">
          <a:solidFill>
            <a:schemeClr val="tx1"/>
          </a:solidFill>
          <a:latin typeface="+mj-lt"/>
          <a:ea typeface="+mj-ea"/>
          <a:cs typeface="+mj-cs"/>
        </a:defRPr>
      </a:lvl1pPr>
    </p:titleStyle>
    <p:bodyStyle>
      <a:lvl1pPr marL="143995" indent="-143995" algn="l" defTabSz="575981" rtl="0" eaLnBrk="1" latinLnBrk="0" hangingPunct="1">
        <a:lnSpc>
          <a:spcPct val="90000"/>
        </a:lnSpc>
        <a:spcBef>
          <a:spcPts val="630"/>
        </a:spcBef>
        <a:buFont typeface="Arial" panose="020B0604020202020204" pitchFamily="34" charset="0"/>
        <a:buChar char="•"/>
        <a:defRPr sz="1764" kern="1200">
          <a:solidFill>
            <a:schemeClr val="tx1"/>
          </a:solidFill>
          <a:latin typeface="+mn-lt"/>
          <a:ea typeface="+mn-ea"/>
          <a:cs typeface="+mn-cs"/>
        </a:defRPr>
      </a:lvl1pPr>
      <a:lvl2pPr marL="431985" indent="-143995" algn="l" defTabSz="575981" rtl="0" eaLnBrk="1" latinLnBrk="0" hangingPunct="1">
        <a:lnSpc>
          <a:spcPct val="90000"/>
        </a:lnSpc>
        <a:spcBef>
          <a:spcPts val="315"/>
        </a:spcBef>
        <a:buFont typeface="Arial" panose="020B0604020202020204" pitchFamily="34" charset="0"/>
        <a:buChar char="•"/>
        <a:defRPr sz="1512" kern="1200">
          <a:solidFill>
            <a:schemeClr val="tx1"/>
          </a:solidFill>
          <a:latin typeface="+mn-lt"/>
          <a:ea typeface="+mn-ea"/>
          <a:cs typeface="+mn-cs"/>
        </a:defRPr>
      </a:lvl2pPr>
      <a:lvl3pPr marL="719976" indent="-143995" algn="l" defTabSz="575981" rtl="0" eaLnBrk="1" latinLnBrk="0" hangingPunct="1">
        <a:lnSpc>
          <a:spcPct val="90000"/>
        </a:lnSpc>
        <a:spcBef>
          <a:spcPts val="315"/>
        </a:spcBef>
        <a:buFont typeface="Arial" panose="020B0604020202020204" pitchFamily="34" charset="0"/>
        <a:buChar char="•"/>
        <a:defRPr sz="1260" kern="1200">
          <a:solidFill>
            <a:schemeClr val="tx1"/>
          </a:solidFill>
          <a:latin typeface="+mn-lt"/>
          <a:ea typeface="+mn-ea"/>
          <a:cs typeface="+mn-cs"/>
        </a:defRPr>
      </a:lvl3pPr>
      <a:lvl4pPr marL="100796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4pPr>
      <a:lvl5pPr marL="1295956"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5pPr>
      <a:lvl6pPr marL="158394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6pPr>
      <a:lvl7pPr marL="187193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7pPr>
      <a:lvl8pPr marL="215992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8pPr>
      <a:lvl9pPr marL="2447917" indent="-143995" algn="l" defTabSz="575981" rtl="0" eaLnBrk="1" latinLnBrk="0" hangingPunct="1">
        <a:lnSpc>
          <a:spcPct val="90000"/>
        </a:lnSpc>
        <a:spcBef>
          <a:spcPts val="315"/>
        </a:spcBef>
        <a:buFont typeface="Arial" panose="020B0604020202020204" pitchFamily="34" charset="0"/>
        <a:buChar char="•"/>
        <a:defRPr sz="1134" kern="1200">
          <a:solidFill>
            <a:schemeClr val="tx1"/>
          </a:solidFill>
          <a:latin typeface="+mn-lt"/>
          <a:ea typeface="+mn-ea"/>
          <a:cs typeface="+mn-cs"/>
        </a:defRPr>
      </a:lvl9pPr>
    </p:bodyStyle>
    <p:otherStyle>
      <a:defPPr>
        <a:defRPr lang="en-US"/>
      </a:defPPr>
      <a:lvl1pPr marL="0" algn="l" defTabSz="575981" rtl="0" eaLnBrk="1" latinLnBrk="0" hangingPunct="1">
        <a:defRPr sz="1134" kern="1200">
          <a:solidFill>
            <a:schemeClr val="tx1"/>
          </a:solidFill>
          <a:latin typeface="+mn-lt"/>
          <a:ea typeface="+mn-ea"/>
          <a:cs typeface="+mn-cs"/>
        </a:defRPr>
      </a:lvl1pPr>
      <a:lvl2pPr marL="287990" algn="l" defTabSz="575981" rtl="0" eaLnBrk="1" latinLnBrk="0" hangingPunct="1">
        <a:defRPr sz="1134" kern="1200">
          <a:solidFill>
            <a:schemeClr val="tx1"/>
          </a:solidFill>
          <a:latin typeface="+mn-lt"/>
          <a:ea typeface="+mn-ea"/>
          <a:cs typeface="+mn-cs"/>
        </a:defRPr>
      </a:lvl2pPr>
      <a:lvl3pPr marL="575981" algn="l" defTabSz="575981" rtl="0" eaLnBrk="1" latinLnBrk="0" hangingPunct="1">
        <a:defRPr sz="1134" kern="1200">
          <a:solidFill>
            <a:schemeClr val="tx1"/>
          </a:solidFill>
          <a:latin typeface="+mn-lt"/>
          <a:ea typeface="+mn-ea"/>
          <a:cs typeface="+mn-cs"/>
        </a:defRPr>
      </a:lvl3pPr>
      <a:lvl4pPr marL="863971" algn="l" defTabSz="575981" rtl="0" eaLnBrk="1" latinLnBrk="0" hangingPunct="1">
        <a:defRPr sz="1134" kern="1200">
          <a:solidFill>
            <a:schemeClr val="tx1"/>
          </a:solidFill>
          <a:latin typeface="+mn-lt"/>
          <a:ea typeface="+mn-ea"/>
          <a:cs typeface="+mn-cs"/>
        </a:defRPr>
      </a:lvl4pPr>
      <a:lvl5pPr marL="1151961" algn="l" defTabSz="575981" rtl="0" eaLnBrk="1" latinLnBrk="0" hangingPunct="1">
        <a:defRPr sz="1134" kern="1200">
          <a:solidFill>
            <a:schemeClr val="tx1"/>
          </a:solidFill>
          <a:latin typeface="+mn-lt"/>
          <a:ea typeface="+mn-ea"/>
          <a:cs typeface="+mn-cs"/>
        </a:defRPr>
      </a:lvl5pPr>
      <a:lvl6pPr marL="1439951" algn="l" defTabSz="575981" rtl="0" eaLnBrk="1" latinLnBrk="0" hangingPunct="1">
        <a:defRPr sz="1134" kern="1200">
          <a:solidFill>
            <a:schemeClr val="tx1"/>
          </a:solidFill>
          <a:latin typeface="+mn-lt"/>
          <a:ea typeface="+mn-ea"/>
          <a:cs typeface="+mn-cs"/>
        </a:defRPr>
      </a:lvl6pPr>
      <a:lvl7pPr marL="1727942" algn="l" defTabSz="575981" rtl="0" eaLnBrk="1" latinLnBrk="0" hangingPunct="1">
        <a:defRPr sz="1134" kern="1200">
          <a:solidFill>
            <a:schemeClr val="tx1"/>
          </a:solidFill>
          <a:latin typeface="+mn-lt"/>
          <a:ea typeface="+mn-ea"/>
          <a:cs typeface="+mn-cs"/>
        </a:defRPr>
      </a:lvl7pPr>
      <a:lvl8pPr marL="2015932" algn="l" defTabSz="575981" rtl="0" eaLnBrk="1" latinLnBrk="0" hangingPunct="1">
        <a:defRPr sz="1134" kern="1200">
          <a:solidFill>
            <a:schemeClr val="tx1"/>
          </a:solidFill>
          <a:latin typeface="+mn-lt"/>
          <a:ea typeface="+mn-ea"/>
          <a:cs typeface="+mn-cs"/>
        </a:defRPr>
      </a:lvl8pPr>
      <a:lvl9pPr marL="2303922" algn="l" defTabSz="575981"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uidance/complete-the-pe-and-sport-premium-expenditure-reporting-return?utm_source=chatgpt.com"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hyperlink" Target="https://www.gov.uk/government/publications/pe-and-sport-premium-conditions-of-grant-2024-to-2025?utm_source=chatgpt.com" TargetMode="External"/><Relationship Id="rId4" Type="http://schemas.openxmlformats.org/officeDocument/2006/relationships/hyperlink" Target="https://www.gov.uk/guidance/pe-and-sport-premium-for-primary-school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wimming.org/school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swimming.org/schools/"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children playing basketball&#10;&#10;AI-generated content may be incorrect.">
            <a:extLst>
              <a:ext uri="{FF2B5EF4-FFF2-40B4-BE49-F238E27FC236}">
                <a16:creationId xmlns:a16="http://schemas.microsoft.com/office/drawing/2014/main" id="{652499ED-E288-CEDF-2747-6811C7508FA6}"/>
              </a:ext>
            </a:extLst>
          </p:cNvPr>
          <p:cNvPicPr>
            <a:picLocks noChangeAspect="1"/>
          </p:cNvPicPr>
          <p:nvPr/>
        </p:nvPicPr>
        <p:blipFill>
          <a:blip r:embed="rId2"/>
          <a:stretch>
            <a:fillRect/>
          </a:stretch>
        </p:blipFill>
        <p:spPr>
          <a:xfrm>
            <a:off x="4333" y="0"/>
            <a:ext cx="6111146" cy="4319588"/>
          </a:xfrm>
          <a:prstGeom prst="rect">
            <a:avLst/>
          </a:prstGeom>
        </p:spPr>
      </p:pic>
    </p:spTree>
    <p:extLst>
      <p:ext uri="{BB962C8B-B14F-4D97-AF65-F5344CB8AC3E}">
        <p14:creationId xmlns:p14="http://schemas.microsoft.com/office/powerpoint/2010/main" val="154535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A891C-7B14-166A-A3BA-79F6E8E36AD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83FCC5BF-69B1-8281-8BAD-88861BCEBDC1}"/>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1CFA53F3-F0F5-4362-4434-1CA64B94EA7D}"/>
              </a:ext>
            </a:extLst>
          </p:cNvPr>
          <p:cNvSpPr txBox="1"/>
          <p:nvPr/>
        </p:nvSpPr>
        <p:spPr>
          <a:xfrm>
            <a:off x="241825" y="172240"/>
            <a:ext cx="3559359" cy="246221"/>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F06D8B73-1069-A20D-8F57-8B1AA064904F}"/>
              </a:ext>
            </a:extLst>
          </p:cNvPr>
          <p:cNvGraphicFramePr>
            <a:graphicFrameLocks noGrp="1"/>
          </p:cNvGraphicFramePr>
          <p:nvPr>
            <p:extLst>
              <p:ext uri="{D42A27DB-BD31-4B8C-83A1-F6EECF244321}">
                <p14:modId xmlns:p14="http://schemas.microsoft.com/office/powerpoint/2010/main" val="3112642062"/>
              </p:ext>
            </p:extLst>
          </p:nvPr>
        </p:nvGraphicFramePr>
        <p:xfrm>
          <a:off x="294842" y="694098"/>
          <a:ext cx="5530128" cy="662940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89660">
                  <a:extLst>
                    <a:ext uri="{9D8B030D-6E8A-4147-A177-3AD203B41FA5}">
                      <a16:colId xmlns:a16="http://schemas.microsoft.com/office/drawing/2014/main" val="3874769663"/>
                    </a:ext>
                  </a:extLst>
                </a:gridCol>
                <a:gridCol w="1510964">
                  <a:extLst>
                    <a:ext uri="{9D8B030D-6E8A-4147-A177-3AD203B41FA5}">
                      <a16:colId xmlns:a16="http://schemas.microsoft.com/office/drawing/2014/main" val="279180329"/>
                    </a:ext>
                  </a:extLst>
                </a:gridCol>
                <a:gridCol w="1441363">
                  <a:extLst>
                    <a:ext uri="{9D8B030D-6E8A-4147-A177-3AD203B41FA5}">
                      <a16:colId xmlns:a16="http://schemas.microsoft.com/office/drawing/2014/main" val="1419483341"/>
                    </a:ext>
                  </a:extLst>
                </a:gridCol>
                <a:gridCol w="990503">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endParaRPr lang="en-US" sz="800" dirty="0">
                        <a:effectLst/>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To enhance pupils’ physical development, wellbeing, confidence, and outdoor learning through high-quality Forest School provision that incorporates physical activity, teamwork, risk-taking, and skill-building.</a:t>
                      </a:r>
                      <a:endParaRPr lang="en-US" sz="800" dirty="0">
                        <a:effectLst/>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effectLst/>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latin typeface="Arial" panose="020B0604020202020204" pitchFamily="34" charset="0"/>
                        <a:cs typeface="Arial" panose="020B0604020202020204" pitchFamily="34" charset="0"/>
                      </a:endParaRPr>
                    </a:p>
                    <a:p>
                      <a:pPr algn="l">
                        <a:lnSpc>
                          <a:spcPct val="100000"/>
                        </a:lnSpc>
                      </a:pPr>
                      <a:endParaRPr lang="en-US" sz="8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To provide rich opportunities for physical activity, coordination, and gross/fine motor development.</a:t>
                      </a:r>
                    </a:p>
                    <a:p>
                      <a:endParaRPr lang="en-GB" sz="800" b="0" dirty="0">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To provide Outdoor learning helping to improved mental health, resilience, and social skills.</a:t>
                      </a:r>
                    </a:p>
                    <a:p>
                      <a:r>
                        <a:rPr lang="en-GB" sz="800" b="0" dirty="0">
                          <a:latin typeface="Arial" panose="020B0604020202020204" pitchFamily="34" charset="0"/>
                          <a:cs typeface="Arial" panose="020B0604020202020204" pitchFamily="34" charset="0"/>
                        </a:rPr>
                        <a:t>To strengthen physical activity beyond traditional PE by supporting active outdoor learning, which engages children who may not thrive in competitive sport.</a:t>
                      </a:r>
                    </a:p>
                    <a:p>
                      <a:pPr algn="l">
                        <a:lnSpc>
                          <a:spcPct val="100000"/>
                        </a:lnSpc>
                      </a:pPr>
                      <a:endParaRPr lang="en-US" sz="8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Increasing moderate -</a:t>
                      </a:r>
                    </a:p>
                    <a:p>
                      <a:r>
                        <a:rPr lang="en-GB" sz="800" dirty="0">
                          <a:latin typeface="Arial" panose="020B0604020202020204" pitchFamily="34" charset="0"/>
                          <a:cs typeface="Arial" panose="020B0604020202020204" pitchFamily="34" charset="0"/>
                        </a:rPr>
                        <a:t>vigorous activity through structured forest challenges.</a:t>
                      </a:r>
                    </a:p>
                    <a:p>
                      <a:r>
                        <a:rPr lang="en-GB" sz="800" dirty="0">
                          <a:latin typeface="Arial" panose="020B0604020202020204" pitchFamily="34" charset="0"/>
                          <a:cs typeface="Arial" panose="020B0604020202020204" pitchFamily="34" charset="0"/>
                        </a:rPr>
                        <a:t>Enhancing stamina and core strength via natural obstacle courses and woodland exploration.</a:t>
                      </a:r>
                    </a:p>
                    <a:p>
                      <a:r>
                        <a:rPr lang="en-GB" sz="800" dirty="0">
                          <a:latin typeface="Arial" panose="020B0604020202020204" pitchFamily="34" charset="0"/>
                          <a:cs typeface="Arial" panose="020B0604020202020204" pitchFamily="34" charset="0"/>
                        </a:rPr>
                        <a:t>Increasing opportunities for collaborative problem-solving (e.g., group dens, fire-circle roles).</a:t>
                      </a:r>
                    </a:p>
                    <a:p>
                      <a:r>
                        <a:rPr lang="en-GB" sz="800" dirty="0">
                          <a:latin typeface="Arial" panose="020B0604020202020204" pitchFamily="34" charset="0"/>
                          <a:cs typeface="Arial" panose="020B0604020202020204" pitchFamily="34" charset="0"/>
                        </a:rPr>
                        <a:t>Turn-taking, leadership, and peer support in outdoor challenges.</a:t>
                      </a:r>
                    </a:p>
                    <a:p>
                      <a:r>
                        <a:rPr lang="en-GB" sz="800" dirty="0">
                          <a:latin typeface="Arial" panose="020B0604020202020204" pitchFamily="34" charset="0"/>
                          <a:cs typeface="Arial" panose="020B0604020202020204" pitchFamily="34" charset="0"/>
                        </a:rPr>
                        <a:t>Encouraging independent decision-making and safe risk-taking.</a:t>
                      </a:r>
                    </a:p>
                    <a:p>
                      <a:pPr algn="l">
                        <a:lnSpc>
                          <a:spcPct val="100000"/>
                        </a:lnSpc>
                      </a:pPr>
                      <a:endParaRPr lang="en-US" sz="8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Pupils show improved physical engagement and confidence outdoors.</a:t>
                      </a:r>
                    </a:p>
                    <a:p>
                      <a:r>
                        <a:rPr lang="en-GB" sz="800" dirty="0">
                          <a:latin typeface="Arial" panose="020B0604020202020204" pitchFamily="34" charset="0"/>
                          <a:cs typeface="Arial" panose="020B0604020202020204" pitchFamily="34" charset="0"/>
                        </a:rPr>
                        <a:t>Previously less active pupils are more willing to join in physically demanding tasks in a natural setting.</a:t>
                      </a:r>
                    </a:p>
                    <a:p>
                      <a:r>
                        <a:rPr lang="en-GB" sz="800" dirty="0">
                          <a:latin typeface="Arial" panose="020B0604020202020204" pitchFamily="34" charset="0"/>
                          <a:cs typeface="Arial" panose="020B0604020202020204" pitchFamily="34" charset="0"/>
                        </a:rPr>
                        <a:t>Children report feeling happier, calmer, and more willing to try new physical challenges in Forest School.</a:t>
                      </a:r>
                    </a:p>
                    <a:p>
                      <a:r>
                        <a:rPr lang="en-GB" sz="800" dirty="0">
                          <a:latin typeface="Arial" panose="020B0604020202020204" pitchFamily="34" charset="0"/>
                          <a:cs typeface="Arial" panose="020B0604020202020204" pitchFamily="34" charset="0"/>
                        </a:rPr>
                        <a:t>Reduced anxiety and better regulation for pupils who benefit from outdoor sensory experiences.</a:t>
                      </a:r>
                    </a:p>
                    <a:p>
                      <a:r>
                        <a:rPr lang="en-GB" sz="800" dirty="0">
                          <a:latin typeface="Arial" panose="020B0604020202020204" pitchFamily="34" charset="0"/>
                          <a:cs typeface="Arial" panose="020B0604020202020204" pitchFamily="34" charset="0"/>
                        </a:rPr>
                        <a:t>Staff note increased teamwork, problem-solving, and resilience during Forest School compared with indoor lessons.</a:t>
                      </a:r>
                    </a:p>
                    <a:p>
                      <a:pPr algn="l">
                        <a:lnSpc>
                          <a:spcPct val="100000"/>
                        </a:lnSpc>
                      </a:pPr>
                      <a:endParaRPr lang="en-US" sz="8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45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312065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69C9E-67AA-3F69-6298-2FABAAE6F0B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F28FF5A9-AA58-DE6F-B862-5B3888BD018C}"/>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4FD8F61E-148C-155F-6101-FF65E37D4262}"/>
              </a:ext>
            </a:extLst>
          </p:cNvPr>
          <p:cNvSpPr txBox="1"/>
          <p:nvPr/>
        </p:nvSpPr>
        <p:spPr>
          <a:xfrm>
            <a:off x="241825" y="172240"/>
            <a:ext cx="3559359" cy="246221"/>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F094E688-6515-9815-BF4B-1059CEF1B1F6}"/>
              </a:ext>
            </a:extLst>
          </p:cNvPr>
          <p:cNvGraphicFramePr>
            <a:graphicFrameLocks noGrp="1"/>
          </p:cNvGraphicFramePr>
          <p:nvPr>
            <p:extLst>
              <p:ext uri="{D42A27DB-BD31-4B8C-83A1-F6EECF244321}">
                <p14:modId xmlns:p14="http://schemas.microsoft.com/office/powerpoint/2010/main" val="1082111923"/>
              </p:ext>
            </p:extLst>
          </p:nvPr>
        </p:nvGraphicFramePr>
        <p:xfrm>
          <a:off x="294842" y="694098"/>
          <a:ext cx="5530128" cy="711708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163320">
                  <a:extLst>
                    <a:ext uri="{9D8B030D-6E8A-4147-A177-3AD203B41FA5}">
                      <a16:colId xmlns:a16="http://schemas.microsoft.com/office/drawing/2014/main" val="3874769663"/>
                    </a:ext>
                  </a:extLst>
                </a:gridCol>
                <a:gridCol w="1437304">
                  <a:extLst>
                    <a:ext uri="{9D8B030D-6E8A-4147-A177-3AD203B41FA5}">
                      <a16:colId xmlns:a16="http://schemas.microsoft.com/office/drawing/2014/main" val="279180329"/>
                    </a:ext>
                  </a:extLst>
                </a:gridCol>
                <a:gridCol w="1491316">
                  <a:extLst>
                    <a:ext uri="{9D8B030D-6E8A-4147-A177-3AD203B41FA5}">
                      <a16:colId xmlns:a16="http://schemas.microsoft.com/office/drawing/2014/main" val="1419483341"/>
                    </a:ext>
                  </a:extLst>
                </a:gridCol>
                <a:gridCol w="94055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800" b="0" dirty="0">
                          <a:latin typeface="Arial" panose="020B0604020202020204" pitchFamily="34" charset="0"/>
                          <a:cs typeface="Arial" panose="020B0604020202020204" pitchFamily="34" charset="0"/>
                        </a:rPr>
                        <a:t>To increase the quality, variety, and frequency of physical activity </a:t>
                      </a:r>
                      <a:r>
                        <a:rPr lang="en-US" sz="800" b="0" dirty="0">
                          <a:latin typeface="Arial" panose="020B0604020202020204" pitchFamily="34" charset="0"/>
                          <a:cs typeface="Arial" panose="020B0604020202020204" pitchFamily="34" charset="0"/>
                        </a:rPr>
                        <a:t> and sporting activities</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800" b="0" dirty="0">
                          <a:latin typeface="Arial" panose="020B0604020202020204" pitchFamily="34" charset="0"/>
                          <a:cs typeface="Arial" panose="020B0604020202020204" pitchFamily="34" charset="0"/>
                        </a:rPr>
                        <a:t>during lunchtimes and after school so that all pupils are more active, engaged, and supported to develop healthy habits.</a:t>
                      </a:r>
                      <a:endParaRPr lang="en-US" sz="800" b="0" dirty="0">
                        <a:effectLst/>
                        <a:latin typeface="Arial" panose="020B0604020202020204" pitchFamily="34" charset="0"/>
                        <a:cs typeface="Arial" panose="020B0604020202020204" pitchFamily="34" charset="0"/>
                      </a:endParaRPr>
                    </a:p>
                    <a:p>
                      <a:pPr algn="l">
                        <a:lnSpc>
                          <a:spcPct val="100000"/>
                        </a:lnSpc>
                      </a:pPr>
                      <a:endParaRPr lang="en-US" sz="800" b="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Arial" panose="020B0604020202020204" pitchFamily="34" charset="0"/>
                          <a:cs typeface="Arial" panose="020B0604020202020204" pitchFamily="34" charset="0"/>
                        </a:rPr>
                        <a:t>Introduce Lunchtime Activity Zones</a:t>
                      </a:r>
                    </a:p>
                    <a:p>
                      <a:r>
                        <a:rPr lang="en-GB" sz="800" b="0" dirty="0">
                          <a:latin typeface="Arial" panose="020B0604020202020204" pitchFamily="34" charset="0"/>
                          <a:cs typeface="Arial" panose="020B0604020202020204" pitchFamily="34" charset="0"/>
                        </a:rPr>
                        <a:t>Designate areas for sports (e.g., football, basketball), active play (skipping, hula hoops)</a:t>
                      </a:r>
                    </a:p>
                    <a:p>
                      <a:r>
                        <a:rPr lang="en-GB" sz="800" b="0" dirty="0">
                          <a:latin typeface="Arial" panose="020B0604020202020204" pitchFamily="34" charset="0"/>
                          <a:cs typeface="Arial" panose="020B0604020202020204" pitchFamily="34" charset="0"/>
                        </a:rPr>
                        <a:t>Provide equipment baskets in each zone.</a:t>
                      </a:r>
                    </a:p>
                    <a:p>
                      <a:r>
                        <a:rPr lang="en-GB" sz="800" b="0" dirty="0">
                          <a:latin typeface="Arial" panose="020B0604020202020204" pitchFamily="34" charset="0"/>
                          <a:cs typeface="Arial" panose="020B0604020202020204" pitchFamily="34" charset="0"/>
                        </a:rPr>
                        <a:t>Assign lunchtime organisers to each area.</a:t>
                      </a:r>
                    </a:p>
                    <a:p>
                      <a:endParaRPr lang="en-GB" sz="800" b="0" dirty="0">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Provide Structured Activity Sessions by offering optional 10–15-minute guided sessions (e.g., mini-fitness circuits, dance sessions, walking clubs).</a:t>
                      </a:r>
                      <a:br>
                        <a:rPr lang="en-GB" sz="800" b="0" dirty="0">
                          <a:latin typeface="Arial" panose="020B0604020202020204" pitchFamily="34" charset="0"/>
                          <a:cs typeface="Arial" panose="020B0604020202020204" pitchFamily="34" charset="0"/>
                        </a:rPr>
                      </a:br>
                      <a:r>
                        <a:rPr lang="en-GB" sz="800" b="0" dirty="0">
                          <a:latin typeface="Arial" panose="020B0604020202020204" pitchFamily="34" charset="0"/>
                          <a:cs typeface="Arial" panose="020B0604020202020204" pitchFamily="34" charset="0"/>
                        </a:rPr>
                        <a:t>Increase Access to Equipment</a:t>
                      </a:r>
                    </a:p>
                    <a:p>
                      <a:r>
                        <a:rPr lang="en-GB" sz="800" b="0" dirty="0">
                          <a:latin typeface="Arial" panose="020B0604020202020204" pitchFamily="34" charset="0"/>
                          <a:cs typeface="Arial" panose="020B0604020202020204" pitchFamily="34" charset="0"/>
                        </a:rPr>
                        <a:t>Actions by Supplying easy-to-use equipment (balls, cones, skipping ropes)</a:t>
                      </a:r>
                    </a:p>
                    <a:p>
                      <a:r>
                        <a:rPr lang="en-GB" sz="800" b="0" dirty="0">
                          <a:latin typeface="Arial" panose="020B0604020202020204" pitchFamily="34" charset="0"/>
                          <a:cs typeface="Arial" panose="020B0604020202020204" pitchFamily="34" charset="0"/>
                        </a:rPr>
                        <a:t>Engage Sports Leaders and Lunchtime Organisers by</a:t>
                      </a:r>
                    </a:p>
                    <a:p>
                      <a:r>
                        <a:rPr lang="en-GB" sz="800" b="0" dirty="0">
                          <a:latin typeface="Arial" panose="020B0604020202020204" pitchFamily="34" charset="0"/>
                          <a:cs typeface="Arial" panose="020B0604020202020204" pitchFamily="34" charset="0"/>
                        </a:rPr>
                        <a:t>to run simple games and to be assigned to specific lunchtime activities.</a:t>
                      </a:r>
                    </a:p>
                    <a:p>
                      <a:r>
                        <a:rPr lang="en-GB" sz="800" b="0" dirty="0">
                          <a:latin typeface="Arial" panose="020B0604020202020204" pitchFamily="34" charset="0"/>
                          <a:cs typeface="Arial" panose="020B0604020202020204" pitchFamily="34" charset="0"/>
                        </a:rPr>
                        <a:t> Promote Participation</a:t>
                      </a:r>
                    </a:p>
                    <a:p>
                      <a:r>
                        <a:rPr lang="en-GB" sz="800" b="0" dirty="0">
                          <a:latin typeface="Arial" panose="020B0604020202020204" pitchFamily="34" charset="0"/>
                          <a:cs typeface="Arial" panose="020B0604020202020204" pitchFamily="34" charset="0"/>
                        </a:rPr>
                        <a:t>Actions by Launching a “Lunchtime Activity Challenge” (e.g., steps, minutes active, participation badges).</a:t>
                      </a:r>
                      <a:br>
                        <a:rPr lang="en-GB" sz="800" b="0" dirty="0">
                          <a:latin typeface="Arial" panose="020B0604020202020204" pitchFamily="34" charset="0"/>
                          <a:cs typeface="Arial" panose="020B0604020202020204" pitchFamily="34" charset="0"/>
                        </a:rPr>
                      </a:br>
                      <a:endParaRPr lang="en-GB" sz="800" b="0" dirty="0">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Arial" panose="020B0604020202020204" pitchFamily="34" charset="0"/>
                          <a:cs typeface="Arial" panose="020B0604020202020204" pitchFamily="34" charset="0"/>
                        </a:rPr>
                        <a:t>Increase the amount of After School Clubs that involve physical activity and increase the % of uptake especially amongst girls and SEND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Arial" panose="020B0604020202020204" pitchFamily="34" charset="0"/>
                          <a:cs typeface="Arial" panose="020B0604020202020204" pitchFamily="34" charset="0"/>
                        </a:rPr>
                        <a:t>Improved confidence amongst Sports Leaders and lunchtime organisers in  taking the initiative to create a more active and inclusive playground for all pupils. </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Arial" panose="020B0604020202020204" pitchFamily="34" charset="0"/>
                          <a:cs typeface="Arial" panose="020B0604020202020204" pitchFamily="34" charset="0"/>
                        </a:rPr>
                        <a:t>A happier, more active playground that has inclusive physical opportunities and  meets the needs of all pupils especially SEND and girls.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800" b="0" dirty="0">
                          <a:latin typeface="Arial" panose="020B0604020202020204" pitchFamily="34" charset="0"/>
                          <a:cs typeface="Arial" panose="020B0604020202020204" pitchFamily="34" charset="0"/>
                        </a:rPr>
                        <a:t>Improved lunchtime activity with a reduction in  behavioural incidents and  increased focus in afternoon lessons.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800" b="0" dirty="0">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800" b="0" dirty="0">
                          <a:latin typeface="Arial" panose="020B0604020202020204" pitchFamily="34" charset="0"/>
                          <a:cs typeface="Arial" panose="020B0604020202020204" pitchFamily="34" charset="0"/>
                        </a:rPr>
                        <a:t>An increase on girls and SEND pupils accessing After Schools Clubs.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800" b="0" dirty="0">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800" b="0" dirty="0">
                          <a:latin typeface="Arial" panose="020B0604020202020204" pitchFamily="34" charset="0"/>
                          <a:cs typeface="Arial" panose="020B0604020202020204" pitchFamily="34" charset="0"/>
                        </a:rPr>
                        <a:t> </a:t>
                      </a:r>
                      <a:endParaRPr lang="en-US" sz="800" b="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165503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07E74-3833-29CE-207E-3CF48DC16C3A}"/>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25AEBBDF-DE55-F66C-1809-BA1423BE9834}"/>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089E5778-2ABF-786D-E9E1-7E651E56A44F}"/>
              </a:ext>
            </a:extLst>
          </p:cNvPr>
          <p:cNvSpPr txBox="1"/>
          <p:nvPr/>
        </p:nvSpPr>
        <p:spPr>
          <a:xfrm>
            <a:off x="241825" y="172240"/>
            <a:ext cx="3559359" cy="246221"/>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Your objective:</a:t>
            </a:r>
          </a:p>
        </p:txBody>
      </p:sp>
      <p:graphicFrame>
        <p:nvGraphicFramePr>
          <p:cNvPr id="2" name="Table 1">
            <a:extLst>
              <a:ext uri="{FF2B5EF4-FFF2-40B4-BE49-F238E27FC236}">
                <a16:creationId xmlns:a16="http://schemas.microsoft.com/office/drawing/2014/main" id="{49DC3219-B457-2767-3A43-739FED7A8C4E}"/>
              </a:ext>
            </a:extLst>
          </p:cNvPr>
          <p:cNvGraphicFramePr>
            <a:graphicFrameLocks noGrp="1"/>
          </p:cNvGraphicFramePr>
          <p:nvPr>
            <p:extLst>
              <p:ext uri="{D42A27DB-BD31-4B8C-83A1-F6EECF244321}">
                <p14:modId xmlns:p14="http://schemas.microsoft.com/office/powerpoint/2010/main" val="597453435"/>
              </p:ext>
            </p:extLst>
          </p:nvPr>
        </p:nvGraphicFramePr>
        <p:xfrm>
          <a:off x="294842" y="694098"/>
          <a:ext cx="5530128" cy="906780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180253">
                  <a:extLst>
                    <a:ext uri="{9D8B030D-6E8A-4147-A177-3AD203B41FA5}">
                      <a16:colId xmlns:a16="http://schemas.microsoft.com/office/drawing/2014/main" val="3874769663"/>
                    </a:ext>
                  </a:extLst>
                </a:gridCol>
                <a:gridCol w="1420371">
                  <a:extLst>
                    <a:ext uri="{9D8B030D-6E8A-4147-A177-3AD203B41FA5}">
                      <a16:colId xmlns:a16="http://schemas.microsoft.com/office/drawing/2014/main" val="279180329"/>
                    </a:ext>
                  </a:extLst>
                </a:gridCol>
                <a:gridCol w="1491316">
                  <a:extLst>
                    <a:ext uri="{9D8B030D-6E8A-4147-A177-3AD203B41FA5}">
                      <a16:colId xmlns:a16="http://schemas.microsoft.com/office/drawing/2014/main" val="1419483341"/>
                    </a:ext>
                  </a:extLst>
                </a:gridCol>
                <a:gridCol w="94055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r>
                        <a:rPr lang="en-US" sz="500" b="1" dirty="0">
                          <a:effectLst/>
                          <a:latin typeface="Calibri" panose="020F0502020204030204" pitchFamily="34" charset="0"/>
                          <a:cs typeface="Calibri" panose="020F0502020204030204" pitchFamily="34" charset="0"/>
                        </a:rPr>
                        <a:t>(Complete now and monitor)</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GB" sz="800" b="0" dirty="0">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800" b="0" dirty="0">
                          <a:latin typeface="Arial" panose="020B0604020202020204" pitchFamily="34" charset="0"/>
                          <a:cs typeface="Arial" panose="020B0604020202020204" pitchFamily="34" charset="0"/>
                        </a:rPr>
                        <a:t>Raising the profile of PE and sport across the school, to support whole school improvement </a:t>
                      </a:r>
                      <a:endParaRPr lang="en-GB" sz="800" b="0" dirty="0">
                        <a:latin typeface="Arial" panose="020B0604020202020204" pitchFamily="34" charset="0"/>
                        <a:cs typeface="Arial" panose="020B0604020202020204" pitchFamily="34" charset="0"/>
                      </a:endParaRPr>
                    </a:p>
                    <a:p>
                      <a:endParaRPr lang="en-GB" sz="800" b="0" dirty="0">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a) Offer more opportunities for pupils of all abilities to take part in competitive events and outdoor pursuits. </a:t>
                      </a:r>
                    </a:p>
                    <a:p>
                      <a:r>
                        <a:rPr lang="en-GB" sz="800" b="0" dirty="0">
                          <a:latin typeface="Arial" panose="020B0604020202020204" pitchFamily="34" charset="0"/>
                          <a:cs typeface="Arial" panose="020B0604020202020204" pitchFamily="34" charset="0"/>
                        </a:rPr>
                        <a:t>Build confidence and enthusiasm for sport through supportive pathways.</a:t>
                      </a:r>
                    </a:p>
                    <a:p>
                      <a:r>
                        <a:rPr lang="en-GB" sz="800" b="0" dirty="0">
                          <a:latin typeface="Arial" panose="020B0604020202020204" pitchFamily="34" charset="0"/>
                          <a:cs typeface="Arial" panose="020B0604020202020204" pitchFamily="34" charset="0"/>
                        </a:rPr>
                        <a:t>Strengthen links with local sports clubs and other schools.</a:t>
                      </a:r>
                    </a:p>
                    <a:p>
                      <a:r>
                        <a:rPr lang="en-GB" sz="800" b="0" dirty="0">
                          <a:latin typeface="Arial" panose="020B0604020202020204" pitchFamily="34" charset="0"/>
                          <a:cs typeface="Arial" panose="020B0604020202020204" pitchFamily="34" charset="0"/>
                        </a:rPr>
                        <a:t>Ensure equal access for girls, younger pupils, and less-confident children.</a:t>
                      </a:r>
                    </a:p>
                    <a:p>
                      <a:endParaRPr lang="en-GB" sz="800" b="0" dirty="0">
                        <a:latin typeface="Arial" panose="020B0604020202020204" pitchFamily="34" charset="0"/>
                        <a:cs typeface="Arial" panose="020B0604020202020204" pitchFamily="34" charset="0"/>
                      </a:endParaRPr>
                    </a:p>
                    <a:p>
                      <a:endParaRPr lang="en-GB" sz="800" b="0" dirty="0">
                        <a:latin typeface="Arial" panose="020B0604020202020204" pitchFamily="34" charset="0"/>
                        <a:cs typeface="Arial" panose="020B0604020202020204" pitchFamily="34" charset="0"/>
                      </a:endParaRPr>
                    </a:p>
                    <a:p>
                      <a:endParaRPr lang="en-GB" sz="800" b="0" dirty="0">
                        <a:latin typeface="Arial" panose="020B0604020202020204" pitchFamily="34" charset="0"/>
                        <a:cs typeface="Arial" panose="020B0604020202020204" pitchFamily="34" charset="0"/>
                      </a:endParaRPr>
                    </a:p>
                    <a:p>
                      <a:endParaRPr lang="en-GB" sz="800" b="0" dirty="0">
                        <a:latin typeface="Arial" panose="020B0604020202020204" pitchFamily="34" charset="0"/>
                        <a:cs typeface="Arial" panose="020B0604020202020204" pitchFamily="34" charset="0"/>
                      </a:endParaRPr>
                    </a:p>
                    <a:p>
                      <a:endParaRPr lang="en-GB" sz="800" b="0" dirty="0">
                        <a:latin typeface="Arial" panose="020B0604020202020204" pitchFamily="34" charset="0"/>
                        <a:cs typeface="Arial" panose="020B0604020202020204" pitchFamily="34" charset="0"/>
                      </a:endParaRPr>
                    </a:p>
                    <a:p>
                      <a:endParaRPr lang="en-GB" sz="800" b="0" dirty="0">
                        <a:latin typeface="Arial" panose="020B0604020202020204" pitchFamily="34" charset="0"/>
                        <a:cs typeface="Arial" panose="020B0604020202020204" pitchFamily="34" charset="0"/>
                      </a:endParaRPr>
                    </a:p>
                    <a:p>
                      <a:endParaRPr lang="en-GB" sz="800" b="0" dirty="0">
                        <a:latin typeface="Arial" panose="020B0604020202020204" pitchFamily="34" charset="0"/>
                        <a:cs typeface="Arial" panose="020B0604020202020204" pitchFamily="34" charset="0"/>
                      </a:endParaRPr>
                    </a:p>
                    <a:p>
                      <a:endParaRPr lang="en-GB" sz="800" b="0" dirty="0">
                        <a:latin typeface="Arial" panose="020B0604020202020204" pitchFamily="34" charset="0"/>
                        <a:cs typeface="Arial" panose="020B0604020202020204" pitchFamily="34" charset="0"/>
                      </a:endParaRPr>
                    </a:p>
                    <a:p>
                      <a:endParaRPr lang="en-GB" sz="800" b="0" dirty="0">
                        <a:latin typeface="Arial" panose="020B0604020202020204" pitchFamily="34" charset="0"/>
                        <a:cs typeface="Arial" panose="020B0604020202020204" pitchFamily="34" charset="0"/>
                      </a:endParaRPr>
                    </a:p>
                    <a:p>
                      <a:endParaRPr lang="en-GB" sz="800" b="0" dirty="0">
                        <a:latin typeface="Arial" panose="020B0604020202020204" pitchFamily="34" charset="0"/>
                        <a:cs typeface="Arial" panose="020B0604020202020204" pitchFamily="34" charset="0"/>
                      </a:endParaRPr>
                    </a:p>
                    <a:p>
                      <a:endParaRPr lang="en-GB" sz="800" b="0" dirty="0">
                        <a:latin typeface="Arial" panose="020B0604020202020204" pitchFamily="34" charset="0"/>
                        <a:cs typeface="Arial" panose="020B0604020202020204" pitchFamily="34" charset="0"/>
                      </a:endParaRPr>
                    </a:p>
                    <a:p>
                      <a:endParaRPr lang="en-GB" sz="800" b="0" dirty="0">
                        <a:latin typeface="Arial" panose="020B0604020202020204" pitchFamily="34" charset="0"/>
                        <a:cs typeface="Arial" panose="020B0604020202020204" pitchFamily="34" charset="0"/>
                      </a:endParaRPr>
                    </a:p>
                    <a:p>
                      <a:endParaRPr lang="en-GB" sz="800" b="0" dirty="0">
                        <a:latin typeface="Arial" panose="020B0604020202020204" pitchFamily="34" charset="0"/>
                        <a:cs typeface="Arial" panose="020B0604020202020204" pitchFamily="34" charset="0"/>
                      </a:endParaRPr>
                    </a:p>
                    <a:p>
                      <a:endParaRPr lang="en-GB" sz="800" b="0" dirty="0">
                        <a:latin typeface="Arial" panose="020B0604020202020204" pitchFamily="34" charset="0"/>
                        <a:cs typeface="Arial" panose="020B0604020202020204" pitchFamily="34" charset="0"/>
                      </a:endParaRPr>
                    </a:p>
                    <a:p>
                      <a:endParaRPr lang="en-GB" sz="800" b="0" dirty="0">
                        <a:latin typeface="Arial" panose="020B0604020202020204" pitchFamily="34" charset="0"/>
                        <a:cs typeface="Arial" panose="020B0604020202020204" pitchFamily="34" charset="0"/>
                      </a:endParaRPr>
                    </a:p>
                    <a:p>
                      <a:endParaRPr lang="en-GB" sz="800" b="0" dirty="0">
                        <a:latin typeface="Arial" panose="020B0604020202020204" pitchFamily="34" charset="0"/>
                        <a:cs typeface="Arial" panose="020B0604020202020204" pitchFamily="34" charset="0"/>
                      </a:endParaRPr>
                    </a:p>
                    <a:p>
                      <a:endParaRPr lang="en-GB" sz="800" b="0" dirty="0">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b) </a:t>
                      </a:r>
                    </a:p>
                    <a:p>
                      <a:pPr algn="l">
                        <a:lnSpc>
                          <a:spcPct val="100000"/>
                        </a:lnSpc>
                      </a:pPr>
                      <a:r>
                        <a:rPr lang="en-US" sz="800" b="0" dirty="0">
                          <a:latin typeface="Arial" panose="020B0604020202020204" pitchFamily="34" charset="0"/>
                          <a:cs typeface="Arial" panose="020B0604020202020204" pitchFamily="34" charset="0"/>
                        </a:rPr>
                        <a:t>Increasing confidence, knowledge and skills of all staff in teaching PE and sporting activities prioritising CPD and training where needed</a:t>
                      </a:r>
                      <a:endParaRPr lang="en-US" sz="800" b="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Expand Intra-School Competition by running half yearly house competitions (e.g., football, netball, athletics, tag rugby).</a:t>
                      </a:r>
                    </a:p>
                    <a:p>
                      <a:r>
                        <a:rPr lang="en-GB" sz="800" b="0" dirty="0">
                          <a:latin typeface="Arial" panose="020B0604020202020204" pitchFamily="34" charset="0"/>
                          <a:cs typeface="Arial" panose="020B0604020202020204" pitchFamily="34" charset="0"/>
                        </a:rPr>
                        <a:t>Introduce a more inclusive sports day to ensure that there is equal access for all.</a:t>
                      </a:r>
                    </a:p>
                    <a:p>
                      <a:r>
                        <a:rPr lang="en-GB" sz="800" b="0" dirty="0">
                          <a:latin typeface="Arial" panose="020B0604020202020204" pitchFamily="34" charset="0"/>
                          <a:cs typeface="Arial" panose="020B0604020202020204" pitchFamily="34" charset="0"/>
                        </a:rPr>
                        <a:t>Create an annual competition calendar.</a:t>
                      </a:r>
                    </a:p>
                    <a:p>
                      <a:r>
                        <a:rPr lang="en-GB" sz="800" b="0" dirty="0">
                          <a:latin typeface="Arial" panose="020B0604020202020204" pitchFamily="34" charset="0"/>
                          <a:cs typeface="Arial" panose="020B0604020202020204" pitchFamily="34" charset="0"/>
                        </a:rPr>
                        <a:t>Celebrate winners in assemblies to raise visibility and motivation.</a:t>
                      </a:r>
                    </a:p>
                    <a:p>
                      <a:r>
                        <a:rPr lang="en-GB" sz="800" b="0" dirty="0">
                          <a:latin typeface="Arial" panose="020B0604020202020204" pitchFamily="34" charset="0"/>
                          <a:cs typeface="Arial" panose="020B0604020202020204" pitchFamily="34" charset="0"/>
                        </a:rPr>
                        <a:t>Increase Inter-School Competition</a:t>
                      </a:r>
                    </a:p>
                    <a:p>
                      <a:r>
                        <a:rPr lang="en-GB" sz="800" b="0" dirty="0">
                          <a:latin typeface="Arial" panose="020B0604020202020204" pitchFamily="34" charset="0"/>
                          <a:cs typeface="Arial" panose="020B0604020202020204" pitchFamily="34" charset="0"/>
                        </a:rPr>
                        <a:t>Actions</a:t>
                      </a:r>
                    </a:p>
                    <a:p>
                      <a:r>
                        <a:rPr lang="en-GB" sz="800" b="0" dirty="0">
                          <a:latin typeface="Arial" panose="020B0604020202020204" pitchFamily="34" charset="0"/>
                          <a:cs typeface="Arial" panose="020B0604020202020204" pitchFamily="34" charset="0"/>
                        </a:rPr>
                        <a:t>Join local school sports leagues or partnership competitions.</a:t>
                      </a:r>
                    </a:p>
                    <a:p>
                      <a:r>
                        <a:rPr lang="en-GB" sz="800" b="0" dirty="0">
                          <a:latin typeface="Arial" panose="020B0604020202020204" pitchFamily="34" charset="0"/>
                          <a:cs typeface="Arial" panose="020B0604020202020204" pitchFamily="34" charset="0"/>
                        </a:rPr>
                        <a:t>Arrange friendly matches with nearby schools for sports like football cricket, and rounders.</a:t>
                      </a:r>
                    </a:p>
                    <a:p>
                      <a:r>
                        <a:rPr lang="en-GB" sz="800" b="0" dirty="0">
                          <a:latin typeface="Arial" panose="020B0604020202020204" pitchFamily="34" charset="0"/>
                          <a:cs typeface="Arial" panose="020B0604020202020204" pitchFamily="34" charset="0"/>
                        </a:rPr>
                        <a:t>Assign one staff member as Competition Coordinator.</a:t>
                      </a:r>
                    </a:p>
                    <a:p>
                      <a:r>
                        <a:rPr lang="en-GB" sz="800" b="0" dirty="0">
                          <a:latin typeface="Arial" panose="020B0604020202020204" pitchFamily="34" charset="0"/>
                          <a:cs typeface="Arial" panose="020B0604020202020204" pitchFamily="34" charset="0"/>
                        </a:rPr>
                        <a:t>Rotate squads so more pupils get selected, not just the most skilled. Broaden the range of sports Offered by inviting external coaches or local clubs to deliver taster sessions.</a:t>
                      </a:r>
                    </a:p>
                    <a:p>
                      <a:r>
                        <a:rPr lang="en-GB" sz="800" b="0" dirty="0">
                          <a:latin typeface="Arial" panose="020B0604020202020204" pitchFamily="34" charset="0"/>
                          <a:cs typeface="Arial" panose="020B0604020202020204" pitchFamily="34" charset="0"/>
                        </a:rPr>
                        <a:t>Allocate funding for transport to trips. Increase the participation of pupils to outdoor pursuits residential </a:t>
                      </a:r>
                    </a:p>
                    <a:p>
                      <a:endParaRPr lang="en-GB" sz="800" b="0" dirty="0">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Provide high-quality, needs-led CPD for teachers and teaching assistants.</a:t>
                      </a:r>
                    </a:p>
                    <a:p>
                      <a:r>
                        <a:rPr lang="en-GB" sz="800" b="0" dirty="0">
                          <a:latin typeface="Arial" panose="020B0604020202020204" pitchFamily="34" charset="0"/>
                          <a:cs typeface="Arial" panose="020B0604020202020204" pitchFamily="34" charset="0"/>
                        </a:rPr>
                        <a:t>Improve staff subject knowledge across a range of sports and physical disciplines.</a:t>
                      </a:r>
                    </a:p>
                    <a:p>
                      <a:r>
                        <a:rPr lang="en-GB" sz="800" b="0" dirty="0">
                          <a:latin typeface="Arial" panose="020B0604020202020204" pitchFamily="34" charset="0"/>
                          <a:cs typeface="Arial" panose="020B0604020202020204" pitchFamily="34" charset="0"/>
                        </a:rPr>
                        <a:t>Ensure PE teaching is consistent, safe and aligned with the national curriculum.</a:t>
                      </a:r>
                    </a:p>
                    <a:p>
                      <a:r>
                        <a:rPr lang="en-GB" sz="800" b="0" dirty="0">
                          <a:latin typeface="Arial" panose="020B0604020202020204" pitchFamily="34" charset="0"/>
                          <a:cs typeface="Arial" panose="020B0604020202020204" pitchFamily="34" charset="0"/>
                        </a:rPr>
                        <a:t>Build long-term staff capacity so that skills remain in school.</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Higher sign-up rates for teams and clubs</a:t>
                      </a:r>
                    </a:p>
                    <a:p>
                      <a:endParaRPr lang="en-GB" sz="800" b="0" dirty="0">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Increased number of inter-school fixtures</a:t>
                      </a:r>
                    </a:p>
                    <a:p>
                      <a:endParaRPr lang="en-GB" sz="800" b="0" dirty="0">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More inclusive participation (girls, KS1, SEND pupils)</a:t>
                      </a:r>
                    </a:p>
                    <a:p>
                      <a:endParaRPr lang="en-GB" sz="800" b="0" dirty="0">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Improvement in skill, confidence, and enjoyment reported by pupils</a:t>
                      </a:r>
                    </a:p>
                    <a:p>
                      <a:endParaRPr lang="en-GB" sz="800" b="0" dirty="0">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Stronger links with local sports networks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solidFill>
                          <a:schemeClr val="tx1"/>
                        </a:solidFill>
                        <a:latin typeface="Arial" panose="020B0604020202020204" pitchFamily="34" charset="0"/>
                        <a:cs typeface="Arial" panose="020B0604020202020204" pitchFamily="34" charset="0"/>
                      </a:endParaRPr>
                    </a:p>
                    <a:p>
                      <a:endParaRPr lang="en-GB" sz="800" b="0" dirty="0">
                        <a:latin typeface="Arial" panose="020B0604020202020204" pitchFamily="34" charset="0"/>
                        <a:cs typeface="Arial" panose="020B0604020202020204" pitchFamily="34" charset="0"/>
                      </a:endParaRPr>
                    </a:p>
                    <a:p>
                      <a:endParaRPr lang="en-GB" sz="800" b="0" dirty="0">
                        <a:latin typeface="Arial" panose="020B0604020202020204" pitchFamily="34" charset="0"/>
                        <a:cs typeface="Arial" panose="020B0604020202020204" pitchFamily="34" charset="0"/>
                      </a:endParaRPr>
                    </a:p>
                    <a:p>
                      <a:endParaRPr lang="en-GB" sz="800" b="0" dirty="0">
                        <a:latin typeface="Arial" panose="020B0604020202020204" pitchFamily="34" charset="0"/>
                        <a:cs typeface="Arial" panose="020B0604020202020204" pitchFamily="34" charset="0"/>
                      </a:endParaRPr>
                    </a:p>
                    <a:p>
                      <a:endParaRPr lang="en-GB" sz="800" b="0" dirty="0">
                        <a:latin typeface="Arial" panose="020B0604020202020204" pitchFamily="34" charset="0"/>
                        <a:cs typeface="Arial" panose="020B0604020202020204" pitchFamily="34" charset="0"/>
                      </a:endParaRPr>
                    </a:p>
                    <a:p>
                      <a:endParaRPr lang="en-GB" sz="800" b="0" dirty="0">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Staff report higher confidence in delivering PE</a:t>
                      </a:r>
                    </a:p>
                    <a:p>
                      <a:r>
                        <a:rPr lang="en-GB" sz="800" b="0" dirty="0">
                          <a:latin typeface="Arial" panose="020B0604020202020204" pitchFamily="34" charset="0"/>
                          <a:cs typeface="Arial" panose="020B0604020202020204" pitchFamily="34" charset="0"/>
                        </a:rPr>
                        <a:t>Observations show improved lesson quality</a:t>
                      </a:r>
                    </a:p>
                    <a:p>
                      <a:r>
                        <a:rPr lang="en-GB" sz="800" b="0" dirty="0">
                          <a:latin typeface="Arial" panose="020B0604020202020204" pitchFamily="34" charset="0"/>
                          <a:cs typeface="Arial" panose="020B0604020202020204" pitchFamily="34" charset="0"/>
                        </a:rPr>
                        <a:t>Greater variety of sports delivered confidently</a:t>
                      </a:r>
                    </a:p>
                    <a:p>
                      <a:r>
                        <a:rPr lang="en-GB" sz="800" b="0" dirty="0">
                          <a:latin typeface="Arial" panose="020B0604020202020204" pitchFamily="34" charset="0"/>
                          <a:cs typeface="Arial" panose="020B0604020202020204" pitchFamily="34" charset="0"/>
                        </a:rPr>
                        <a:t>Reduced reliance on external coaches over time</a:t>
                      </a:r>
                    </a:p>
                    <a:p>
                      <a:r>
                        <a:rPr lang="en-GB" sz="800" b="0" dirty="0">
                          <a:latin typeface="Arial" panose="020B0604020202020204" pitchFamily="34" charset="0"/>
                          <a:cs typeface="Arial" panose="020B0604020202020204" pitchFamily="34" charset="0"/>
                        </a:rPr>
                        <a:t>Pupils demonstrate better skill progression</a:t>
                      </a:r>
                    </a:p>
                    <a:p>
                      <a:endParaRPr lang="en-US" sz="800" b="0" dirty="0">
                        <a:solidFill>
                          <a:schemeClr val="tx1"/>
                        </a:solidFill>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r>
                        <a:rPr lang="en-US" sz="700" b="1" dirty="0">
                          <a:latin typeface="Calibri" panose="020F0502020204030204" pitchFamily="34" charset="0"/>
                          <a:cs typeface="Calibri" panose="020F0502020204030204" pitchFamily="34" charset="0"/>
                        </a:rPr>
                        <a:t> </a:t>
                      </a:r>
                      <a:r>
                        <a:rPr lang="en-US" sz="500" b="1" dirty="0">
                          <a:latin typeface="Calibri" panose="020F0502020204030204" pitchFamily="34" charset="0"/>
                          <a:cs typeface="Calibri" panose="020F0502020204030204" pitchFamily="34" charset="0"/>
                        </a:rPr>
                        <a:t>(Complete in July)</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Add text here</a:t>
                      </a:r>
                    </a:p>
                    <a:p>
                      <a:pPr algn="l">
                        <a:lnSpc>
                          <a:spcPct val="100000"/>
                        </a:lnSpc>
                      </a:pP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Tree>
    <p:extLst>
      <p:ext uri="{BB962C8B-B14F-4D97-AF65-F5344CB8AC3E}">
        <p14:creationId xmlns:p14="http://schemas.microsoft.com/office/powerpoint/2010/main" val="1263486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9847C-2B42-CB6E-A3A8-FBC53086DBEA}"/>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80D0268-9FFC-E12D-3361-CE303B154D08}"/>
              </a:ext>
            </a:extLst>
          </p:cNvPr>
          <p:cNvPicPr>
            <a:picLocks noChangeAspect="1"/>
          </p:cNvPicPr>
          <p:nvPr/>
        </p:nvPicPr>
        <p:blipFill>
          <a:blip r:embed="rId2"/>
          <a:stretch>
            <a:fillRect/>
          </a:stretch>
        </p:blipFill>
        <p:spPr>
          <a:xfrm>
            <a:off x="-23749" y="0"/>
            <a:ext cx="6187224" cy="4322536"/>
          </a:xfrm>
          <a:prstGeom prst="rect">
            <a:avLst/>
          </a:prstGeom>
        </p:spPr>
      </p:pic>
      <p:sp>
        <p:nvSpPr>
          <p:cNvPr id="4" name="TextBox 3">
            <a:extLst>
              <a:ext uri="{FF2B5EF4-FFF2-40B4-BE49-F238E27FC236}">
                <a16:creationId xmlns:a16="http://schemas.microsoft.com/office/drawing/2014/main" id="{61BAB802-43D4-8699-5757-2F1FE9113452}"/>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2" name="Rectangle 1">
            <a:extLst>
              <a:ext uri="{FF2B5EF4-FFF2-40B4-BE49-F238E27FC236}">
                <a16:creationId xmlns:a16="http://schemas.microsoft.com/office/drawing/2014/main" id="{839CA36D-C1F1-EC25-6FEA-2CE3AA0EF20F}"/>
              </a:ext>
            </a:extLst>
          </p:cNvPr>
          <p:cNvSpPr/>
          <p:nvPr/>
        </p:nvSpPr>
        <p:spPr>
          <a:xfrm>
            <a:off x="146584" y="167948"/>
            <a:ext cx="5870308" cy="439325"/>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90DCC7D-37B2-168B-8CF8-B93E9B7FE518}"/>
              </a:ext>
            </a:extLst>
          </p:cNvPr>
          <p:cNvSpPr txBox="1"/>
          <p:nvPr/>
        </p:nvSpPr>
        <p:spPr>
          <a:xfrm>
            <a:off x="-37709" y="172166"/>
            <a:ext cx="6187224" cy="215444"/>
          </a:xfrm>
          <a:prstGeom prst="rect">
            <a:avLst/>
          </a:prstGeom>
          <a:noFill/>
        </p:spPr>
        <p:txBody>
          <a:bodyPr wrap="square">
            <a:spAutoFit/>
          </a:bodyPr>
          <a:lstStyle/>
          <a:p>
            <a:pPr algn="ctr">
              <a:buNone/>
            </a:pPr>
            <a:r>
              <a:rPr lang="en-GB" sz="800" b="1" dirty="0">
                <a:effectLst/>
                <a:latin typeface="Calibri" panose="020F0502020204030204" pitchFamily="34" charset="0"/>
                <a:ea typeface="Calibri" panose="020F0502020204030204" pitchFamily="34" charset="0"/>
              </a:rPr>
              <a:t>This page has been left blank for any notes or supporting information.</a:t>
            </a:r>
            <a:endParaRPr lang="en-GB" sz="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06010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66DBE-18A7-A19C-92D3-CC996F62974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CAAD77C-C201-D385-6F94-B57DFA3AC955}"/>
              </a:ext>
            </a:extLst>
          </p:cNvPr>
          <p:cNvPicPr>
            <a:picLocks noChangeAspect="1"/>
          </p:cNvPicPr>
          <p:nvPr/>
        </p:nvPicPr>
        <p:blipFill>
          <a:blip r:embed="rId2"/>
          <a:stretch>
            <a:fillRect/>
          </a:stretch>
        </p:blipFill>
        <p:spPr>
          <a:xfrm>
            <a:off x="0" y="-2948"/>
            <a:ext cx="6154057" cy="4325484"/>
          </a:xfrm>
          <a:prstGeom prst="rect">
            <a:avLst/>
          </a:prstGeom>
        </p:spPr>
      </p:pic>
      <p:sp>
        <p:nvSpPr>
          <p:cNvPr id="2" name="TextBox 1">
            <a:extLst>
              <a:ext uri="{FF2B5EF4-FFF2-40B4-BE49-F238E27FC236}">
                <a16:creationId xmlns:a16="http://schemas.microsoft.com/office/drawing/2014/main" id="{D74AD989-60DA-E3F8-4931-F4AB2DA34FC1}"/>
              </a:ext>
            </a:extLst>
          </p:cNvPr>
          <p:cNvSpPr txBox="1"/>
          <p:nvPr/>
        </p:nvSpPr>
        <p:spPr>
          <a:xfrm>
            <a:off x="241825" y="211597"/>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PE and sport premium monitoring and tracking form</a:t>
            </a:r>
            <a:r>
              <a:rPr lang="en-GB" sz="1200" b="1" dirty="0">
                <a:latin typeface="Calibri" panose="020F0502020204030204" pitchFamily="34" charset="0"/>
                <a:cs typeface="Calibri" panose="020F0502020204030204" pitchFamily="34" charset="0"/>
              </a:rPr>
              <a:t> </a:t>
            </a:r>
            <a:endParaRPr lang="en-US" sz="1200" b="1" dirty="0">
              <a:latin typeface="Calibri" panose="020F0502020204030204" pitchFamily="34" charset="0"/>
              <a:cs typeface="Calibri" panose="020F0502020204030204" pitchFamily="34" charset="0"/>
            </a:endParaRPr>
          </a:p>
        </p:txBody>
      </p:sp>
      <p:sp>
        <p:nvSpPr>
          <p:cNvPr id="6" name="Text Box 2">
            <a:extLst>
              <a:ext uri="{FF2B5EF4-FFF2-40B4-BE49-F238E27FC236}">
                <a16:creationId xmlns:a16="http://schemas.microsoft.com/office/drawing/2014/main" id="{E75BBE26-0E13-8E2A-5BAF-A450B00A85BD}"/>
              </a:ext>
            </a:extLst>
          </p:cNvPr>
          <p:cNvSpPr txBox="1">
            <a:spLocks noChangeArrowheads="1"/>
          </p:cNvSpPr>
          <p:nvPr/>
        </p:nvSpPr>
        <p:spPr bwMode="auto">
          <a:xfrm>
            <a:off x="241825" y="663646"/>
            <a:ext cx="5695149" cy="3424476"/>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It is intended that this template should be used as preparation for the completion of the statutory DfE PE and sport premium digital expenditure</a:t>
            </a:r>
            <a:r>
              <a:rPr lang="en-US" sz="850" spc="-55"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reporting return.</a:t>
            </a:r>
            <a:r>
              <a:rPr lang="en-US" sz="850" spc="-55"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You</a:t>
            </a:r>
            <a:r>
              <a:rPr lang="en-US" sz="850" spc="-55"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can</a:t>
            </a:r>
            <a:r>
              <a:rPr lang="en-US" sz="850" spc="-55"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upload</a:t>
            </a:r>
            <a:r>
              <a:rPr lang="en-US" sz="850" spc="-55"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data</a:t>
            </a:r>
            <a:r>
              <a:rPr lang="en-US" sz="850" spc="-55"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(including</a:t>
            </a:r>
            <a:r>
              <a:rPr lang="en-US" sz="850" spc="-55"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swimming) from this template onto this platform once it becomes accessible. </a:t>
            </a:r>
            <a:endParaRPr lang="en-GB" sz="850" dirty="0">
              <a:latin typeface="Calibri" panose="020F0502020204030204" pitchFamily="34" charset="0"/>
              <a:ea typeface="Calibri" panose="020F0502020204030204" pitchFamily="34" charset="0"/>
              <a:cs typeface="Calibri" panose="020F0502020204030204" pitchFamily="34" charset="0"/>
            </a:endParaRP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The template is a working document that you can amend and update during the year.</a:t>
            </a:r>
            <a:endParaRPr lang="en-GB" sz="850" dirty="0">
              <a:latin typeface="Calibri" panose="020F0502020204030204" pitchFamily="34" charset="0"/>
              <a:ea typeface="Calibri" panose="020F0502020204030204" pitchFamily="34" charset="0"/>
              <a:cs typeface="Calibri" panose="020F0502020204030204" pitchFamily="34" charset="0"/>
            </a:endParaRP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Before</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you</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decide</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how</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you</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are</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going</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to</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use</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the</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funding</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for</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this</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academic</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year</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you</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should</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reflect</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and evaluate the impact of your use of you PE and sport premium funding in 2024/25.</a:t>
            </a:r>
            <a:endParaRPr lang="en-GB" sz="850" dirty="0">
              <a:latin typeface="Calibri" panose="020F0502020204030204" pitchFamily="34" charset="0"/>
              <a:ea typeface="Calibri" panose="020F0502020204030204" pitchFamily="34" charset="0"/>
              <a:cs typeface="Calibri" panose="020F0502020204030204" pitchFamily="34" charset="0"/>
            </a:endParaRP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You should use</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your</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evaluation</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of</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last</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year’s</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funding</a:t>
            </a:r>
            <a:r>
              <a:rPr lang="en-US" sz="850" spc="-30" dirty="0">
                <a:effectLst/>
                <a:latin typeface="Calibri" panose="020F0502020204030204" pitchFamily="34" charset="0"/>
                <a:ea typeface="Calibri" panose="020F0502020204030204" pitchFamily="34" charset="0"/>
                <a:cs typeface="Calibri" panose="020F0502020204030204" pitchFamily="34" charset="0"/>
              </a:rPr>
              <a:t> to help </a:t>
            </a:r>
            <a:r>
              <a:rPr lang="en-US" sz="850" dirty="0">
                <a:effectLst/>
                <a:latin typeface="Calibri" panose="020F0502020204030204" pitchFamily="34" charset="0"/>
                <a:ea typeface="Calibri" panose="020F0502020204030204" pitchFamily="34" charset="0"/>
                <a:cs typeface="Calibri" panose="020F0502020204030204" pitchFamily="34" charset="0"/>
              </a:rPr>
              <a:t>you</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decide</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what</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to</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do</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this</a:t>
            </a:r>
            <a:r>
              <a:rPr lang="en-US" sz="850" spc="-30" dirty="0">
                <a:effectLst/>
                <a:latin typeface="Calibri" panose="020F0502020204030204" pitchFamily="34" charset="0"/>
                <a:ea typeface="Calibri" panose="020F0502020204030204" pitchFamily="34" charset="0"/>
                <a:cs typeface="Calibri" panose="020F0502020204030204" pitchFamily="34" charset="0"/>
              </a:rPr>
              <a:t> </a:t>
            </a:r>
            <a:r>
              <a:rPr lang="en-US" sz="850" dirty="0">
                <a:effectLst/>
                <a:latin typeface="Calibri" panose="020F0502020204030204" pitchFamily="34" charset="0"/>
                <a:ea typeface="Calibri" panose="020F0502020204030204" pitchFamily="34" charset="0"/>
                <a:cs typeface="Calibri" panose="020F0502020204030204" pitchFamily="34" charset="0"/>
              </a:rPr>
              <a:t>academic year, how you will do it, and what impact you expect it to have. </a:t>
            </a: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All spending of the funding must conform with the terms outlined in the conditions of grant </a:t>
            </a:r>
            <a:endParaRPr lang="en-GB" sz="850" dirty="0">
              <a:latin typeface="Calibri" panose="020F0502020204030204" pitchFamily="34" charset="0"/>
              <a:ea typeface="Calibri" panose="020F0502020204030204" pitchFamily="34" charset="0"/>
              <a:cs typeface="Calibri" panose="020F0502020204030204" pitchFamily="34" charset="0"/>
            </a:endParaRP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The summative digital expenditure reporting from June 2026 will continue to include swimming and water safety information. PE and sport premium funding can be used to provide top-up lessons, where necessary, to ensure pupils meet national curriculum swimming requirements</a:t>
            </a:r>
            <a:endParaRPr lang="en-GB" sz="850" dirty="0">
              <a:latin typeface="Calibri" panose="020F0502020204030204" pitchFamily="34" charset="0"/>
              <a:ea typeface="Calibri" panose="020F0502020204030204" pitchFamily="34" charset="0"/>
              <a:cs typeface="Calibri" panose="020F0502020204030204" pitchFamily="34" charset="0"/>
            </a:endParaRP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To ensure funding is used effectively and based on your school’s needs; guidance and examples of best practice across schools can be found here. </a:t>
            </a:r>
            <a:endParaRPr lang="en-GB" sz="850" dirty="0">
              <a:latin typeface="Calibri" panose="020F0502020204030204" pitchFamily="34" charset="0"/>
              <a:ea typeface="Calibri" panose="020F0502020204030204" pitchFamily="34" charset="0"/>
              <a:cs typeface="Calibri" panose="020F0502020204030204" pitchFamily="34" charset="0"/>
            </a:endParaRP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You must use the funding to make additional and sustainable improvements to the PE and sport in your school. </a:t>
            </a:r>
            <a:endParaRPr lang="en-GB" sz="850" dirty="0">
              <a:latin typeface="Calibri" panose="020F0502020204030204" pitchFamily="34" charset="0"/>
              <a:ea typeface="Calibri" panose="020F0502020204030204" pitchFamily="34" charset="0"/>
              <a:cs typeface="Calibri" panose="020F0502020204030204" pitchFamily="34" charset="0"/>
            </a:endParaRPr>
          </a:p>
          <a:p>
            <a:pPr marL="171450" marR="419100" lvl="0" indent="-171450">
              <a:lnSpc>
                <a:spcPct val="124000"/>
              </a:lnSpc>
              <a:buFont typeface="Arial" panose="020B0604020202020204" pitchFamily="34" charset="0"/>
              <a:buChar char="•"/>
            </a:pPr>
            <a:r>
              <a:rPr lang="en-US" sz="850" dirty="0">
                <a:effectLst/>
                <a:latin typeface="Calibri" panose="020F0502020204030204" pitchFamily="34" charset="0"/>
                <a:ea typeface="Calibri" panose="020F0502020204030204" pitchFamily="34" charset="0"/>
                <a:cs typeface="Calibri" panose="020F0502020204030204" pitchFamily="34" charset="0"/>
              </a:rPr>
              <a:t>You must develop and add to the PESSPA activities that your school already offers.</a:t>
            </a: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R="312420">
              <a:lnSpc>
                <a:spcPct val="124000"/>
              </a:lnSpc>
              <a:spcBef>
                <a:spcPts val="5"/>
              </a:spcBef>
              <a:buNone/>
            </a:pPr>
            <a:r>
              <a:rPr lang="en-US" sz="850" b="1" dirty="0">
                <a:effectLst/>
                <a:latin typeface="Calibri" panose="020F0502020204030204" pitchFamily="34" charset="0"/>
                <a:ea typeface="Calibri" panose="020F0502020204030204" pitchFamily="34" charset="0"/>
                <a:cs typeface="Calibri" panose="020F0502020204030204" pitchFamily="34" charset="0"/>
              </a:rPr>
              <a:t> </a:t>
            </a: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L="73025" marR="312420">
              <a:lnSpc>
                <a:spcPct val="124000"/>
              </a:lnSpc>
              <a:spcBef>
                <a:spcPts val="5"/>
              </a:spcBef>
              <a:buNone/>
            </a:pPr>
            <a:r>
              <a:rPr lang="en-US" sz="850" b="1" dirty="0">
                <a:effectLst/>
                <a:latin typeface="Calibri" panose="020F0502020204030204" pitchFamily="34" charset="0"/>
                <a:ea typeface="Calibri" panose="020F0502020204030204" pitchFamily="34" charset="0"/>
                <a:cs typeface="Calibri" panose="020F0502020204030204" pitchFamily="34" charset="0"/>
              </a:rPr>
              <a:t>Useful Links:</a:t>
            </a: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L="171450" marR="312420" lvl="0" indent="-171450">
              <a:lnSpc>
                <a:spcPct val="124000"/>
              </a:lnSpc>
              <a:spcBef>
                <a:spcPts val="5"/>
              </a:spcBef>
              <a:buFont typeface="Arial" panose="020B0604020202020204" pitchFamily="34" charset="0"/>
              <a:buChar char="•"/>
            </a:pPr>
            <a:r>
              <a:rPr lang="en-US" sz="8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Complete the PE and sport premium expenditure reporting return - GOV.UK</a:t>
            </a: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L="171450" marR="312420" lvl="0" indent="-171450">
              <a:lnSpc>
                <a:spcPct val="124000"/>
              </a:lnSpc>
              <a:spcBef>
                <a:spcPts val="5"/>
              </a:spcBef>
              <a:buFont typeface="Arial" panose="020B0604020202020204" pitchFamily="34" charset="0"/>
              <a:buChar char="•"/>
            </a:pPr>
            <a:r>
              <a:rPr lang="en-US" sz="8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PE and sport premium for primary schools - GOV.UK</a:t>
            </a: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L="171450" marR="312420" lvl="0" indent="-171450">
              <a:lnSpc>
                <a:spcPct val="124000"/>
              </a:lnSpc>
              <a:spcBef>
                <a:spcPts val="5"/>
              </a:spcBef>
              <a:buFont typeface="Arial" panose="020B0604020202020204" pitchFamily="34" charset="0"/>
              <a:buChar char="•"/>
            </a:pPr>
            <a:r>
              <a:rPr lang="en-US" sz="85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PE and sport premium: conditions of grant 2024 to 2025 - GOV.UK</a:t>
            </a:r>
            <a:endParaRPr lang="en-GB" sz="850" dirty="0">
              <a:effectLst/>
              <a:latin typeface="Calibri" panose="020F0502020204030204" pitchFamily="34" charset="0"/>
              <a:ea typeface="Calibri" panose="020F0502020204030204" pitchFamily="34" charset="0"/>
              <a:cs typeface="Calibri" panose="020F0502020204030204" pitchFamily="34" charset="0"/>
            </a:endParaRPr>
          </a:p>
          <a:p>
            <a:pPr marR="312420">
              <a:lnSpc>
                <a:spcPct val="124000"/>
              </a:lnSpc>
              <a:spcBef>
                <a:spcPts val="5"/>
              </a:spcBef>
              <a:buNone/>
            </a:pPr>
            <a:r>
              <a:rPr lang="en-US" sz="850" i="1" dirty="0">
                <a:effectLst/>
                <a:latin typeface="Calibri" panose="020F0502020204030204" pitchFamily="34" charset="0"/>
                <a:ea typeface="Calibri" panose="020F0502020204030204" pitchFamily="34" charset="0"/>
                <a:cs typeface="Calibri" panose="020F0502020204030204" pitchFamily="34" charset="0"/>
              </a:rPr>
              <a:t> </a:t>
            </a:r>
            <a:endParaRPr lang="en-GB" sz="85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948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D0551-469A-DEBD-2409-100B2C306D33}"/>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53D601A-6B9B-B24F-954C-6D0ACC4C5EDD}"/>
              </a:ext>
            </a:extLst>
          </p:cNvPr>
          <p:cNvPicPr>
            <a:picLocks noChangeAspect="1"/>
          </p:cNvPicPr>
          <p:nvPr/>
        </p:nvPicPr>
        <p:blipFill>
          <a:blip r:embed="rId2"/>
          <a:stretch>
            <a:fillRect/>
          </a:stretch>
        </p:blipFill>
        <p:spPr>
          <a:xfrm>
            <a:off x="-16769" y="0"/>
            <a:ext cx="6173264" cy="4322536"/>
          </a:xfrm>
          <a:prstGeom prst="rect">
            <a:avLst/>
          </a:prstGeom>
        </p:spPr>
      </p:pic>
      <p:sp>
        <p:nvSpPr>
          <p:cNvPr id="4" name="TextBox 3">
            <a:extLst>
              <a:ext uri="{FF2B5EF4-FFF2-40B4-BE49-F238E27FC236}">
                <a16:creationId xmlns:a16="http://schemas.microsoft.com/office/drawing/2014/main" id="{DBBFD564-002E-61DE-9DBD-A3D6F53646DD}"/>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6" name="TextBox 5">
            <a:extLst>
              <a:ext uri="{FF2B5EF4-FFF2-40B4-BE49-F238E27FC236}">
                <a16:creationId xmlns:a16="http://schemas.microsoft.com/office/drawing/2014/main" id="{61D9F60F-F13B-1086-50C1-85D73CC0740F}"/>
              </a:ext>
            </a:extLst>
          </p:cNvPr>
          <p:cNvSpPr txBox="1"/>
          <p:nvPr/>
        </p:nvSpPr>
        <p:spPr>
          <a:xfrm>
            <a:off x="241825" y="635438"/>
            <a:ext cx="5684413" cy="893130"/>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t>Take some time to reflect on your intent, implementation and impact from last academic year to celebrate your wins but to also think about improvements for the year ahead.</a:t>
            </a:r>
          </a:p>
          <a:p>
            <a:pPr marL="171450" indent="-171450">
              <a:lnSpc>
                <a:spcPct val="124000"/>
              </a:lnSpc>
              <a:buFont typeface="Arial" panose="020B0604020202020204" pitchFamily="34" charset="0"/>
              <a:buChar char="•"/>
            </a:pPr>
            <a:r>
              <a:rPr lang="en-US" sz="850" dirty="0"/>
              <a:t>You do not need to complete every box. Just record the information that is key to your school's priorities and areas of focus.</a:t>
            </a:r>
          </a:p>
          <a:p>
            <a:pPr>
              <a:lnSpc>
                <a:spcPct val="124000"/>
              </a:lnSpc>
            </a:pPr>
            <a:r>
              <a:rPr lang="en-US" sz="850" dirty="0"/>
              <a:t>Remember - Be clear about how you focused spending on key groups such as SEND, girls and disadvantaged pupils. </a:t>
            </a:r>
          </a:p>
        </p:txBody>
      </p:sp>
      <p:graphicFrame>
        <p:nvGraphicFramePr>
          <p:cNvPr id="10" name="Table 9">
            <a:extLst>
              <a:ext uri="{FF2B5EF4-FFF2-40B4-BE49-F238E27FC236}">
                <a16:creationId xmlns:a16="http://schemas.microsoft.com/office/drawing/2014/main" id="{065D4AC4-7957-AA62-C1A0-FE4F2CF00CA3}"/>
              </a:ext>
            </a:extLst>
          </p:cNvPr>
          <p:cNvGraphicFramePr>
            <a:graphicFrameLocks noGrp="1"/>
          </p:cNvGraphicFramePr>
          <p:nvPr>
            <p:extLst>
              <p:ext uri="{D42A27DB-BD31-4B8C-83A1-F6EECF244321}">
                <p14:modId xmlns:p14="http://schemas.microsoft.com/office/powerpoint/2010/main" val="2008727436"/>
              </p:ext>
            </p:extLst>
          </p:nvPr>
        </p:nvGraphicFramePr>
        <p:xfrm>
          <a:off x="298297" y="1672070"/>
          <a:ext cx="5530128" cy="2420807"/>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hlinkClick r:id="rId3"/>
                        </a:rPr>
                        <a:t>Swimming and Water Safety</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Swim competently, confidently and proficiently over a distance of at least 25 metres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Use a range of strokes effectively (for example, front crawl, backstroke and breaststroke)</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dirty="0">
                          <a:effectLst/>
                          <a:latin typeface="Calibri" panose="020F0502020204030204" pitchFamily="34" charset="0"/>
                          <a:cs typeface="Calibri" panose="020F0502020204030204" pitchFamily="34" charset="0"/>
                        </a:rPr>
                        <a:t>Perform safe self-rescue in different water-based situations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458530"/>
                  </a:ext>
                </a:extLst>
              </a:tr>
            </a:tbl>
          </a:graphicData>
        </a:graphic>
      </p:graphicFrame>
    </p:spTree>
    <p:extLst>
      <p:ext uri="{BB962C8B-B14F-4D97-AF65-F5344CB8AC3E}">
        <p14:creationId xmlns:p14="http://schemas.microsoft.com/office/powerpoint/2010/main" val="19124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5B673-A646-6C19-D15A-944B76414D73}"/>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CFE197E3-816B-103F-5443-0FF70B38E1D9}"/>
              </a:ext>
            </a:extLst>
          </p:cNvPr>
          <p:cNvPicPr>
            <a:picLocks noChangeAspect="1"/>
          </p:cNvPicPr>
          <p:nvPr/>
        </p:nvPicPr>
        <p:blipFill>
          <a:blip r:embed="rId2"/>
          <a:stretch>
            <a:fillRect/>
          </a:stretch>
        </p:blipFill>
        <p:spPr>
          <a:xfrm>
            <a:off x="-30729" y="0"/>
            <a:ext cx="6187224" cy="4322536"/>
          </a:xfrm>
          <a:prstGeom prst="rect">
            <a:avLst/>
          </a:prstGeom>
        </p:spPr>
      </p:pic>
      <p:sp>
        <p:nvSpPr>
          <p:cNvPr id="4" name="TextBox 3">
            <a:extLst>
              <a:ext uri="{FF2B5EF4-FFF2-40B4-BE49-F238E27FC236}">
                <a16:creationId xmlns:a16="http://schemas.microsoft.com/office/drawing/2014/main" id="{58774285-6350-5F9D-309A-493EA80BAD9B}"/>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2" name="Rectangle 1">
            <a:extLst>
              <a:ext uri="{FF2B5EF4-FFF2-40B4-BE49-F238E27FC236}">
                <a16:creationId xmlns:a16="http://schemas.microsoft.com/office/drawing/2014/main" id="{623E1137-5874-5AF5-E33D-0283DCF09A03}"/>
              </a:ext>
            </a:extLst>
          </p:cNvPr>
          <p:cNvSpPr/>
          <p:nvPr/>
        </p:nvSpPr>
        <p:spPr>
          <a:xfrm>
            <a:off x="151644" y="167948"/>
            <a:ext cx="5870308" cy="439325"/>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id="{BB7A6755-CF87-7230-570A-7309BBAF653F}"/>
              </a:ext>
            </a:extLst>
          </p:cNvPr>
          <p:cNvGraphicFramePr>
            <a:graphicFrameLocks noGrp="1"/>
          </p:cNvGraphicFramePr>
          <p:nvPr>
            <p:extLst>
              <p:ext uri="{D42A27DB-BD31-4B8C-83A1-F6EECF244321}">
                <p14:modId xmlns:p14="http://schemas.microsoft.com/office/powerpoint/2010/main" val="4057755158"/>
              </p:ext>
            </p:extLst>
          </p:nvPr>
        </p:nvGraphicFramePr>
        <p:xfrm>
          <a:off x="241825" y="283020"/>
          <a:ext cx="5530128" cy="3688080"/>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Increasing confidence, knowledge and skills of all staff in teaching PE and sporting activities prioritising CPD and training where needed</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Increasing engagement of all pupils in regular physical activity and sporting activities</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bl>
          </a:graphicData>
        </a:graphic>
      </p:graphicFrame>
    </p:spTree>
    <p:extLst>
      <p:ext uri="{BB962C8B-B14F-4D97-AF65-F5344CB8AC3E}">
        <p14:creationId xmlns:p14="http://schemas.microsoft.com/office/powerpoint/2010/main" val="275597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53B42-8C81-4DE7-625E-17DE05AD0C2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1C0FE35C-D015-5924-5AA8-4FAE00537F08}"/>
              </a:ext>
            </a:extLst>
          </p:cNvPr>
          <p:cNvPicPr>
            <a:picLocks noChangeAspect="1"/>
          </p:cNvPicPr>
          <p:nvPr/>
        </p:nvPicPr>
        <p:blipFill>
          <a:blip r:embed="rId2"/>
          <a:stretch>
            <a:fillRect/>
          </a:stretch>
        </p:blipFill>
        <p:spPr>
          <a:xfrm>
            <a:off x="-30729" y="0"/>
            <a:ext cx="6187224" cy="4322536"/>
          </a:xfrm>
          <a:prstGeom prst="rect">
            <a:avLst/>
          </a:prstGeom>
        </p:spPr>
      </p:pic>
      <p:sp>
        <p:nvSpPr>
          <p:cNvPr id="4" name="TextBox 3">
            <a:extLst>
              <a:ext uri="{FF2B5EF4-FFF2-40B4-BE49-F238E27FC236}">
                <a16:creationId xmlns:a16="http://schemas.microsoft.com/office/drawing/2014/main" id="{6E532BB3-3E8C-8C2B-D49F-407DAA50D1D2}"/>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2" name="Rectangle 1">
            <a:extLst>
              <a:ext uri="{FF2B5EF4-FFF2-40B4-BE49-F238E27FC236}">
                <a16:creationId xmlns:a16="http://schemas.microsoft.com/office/drawing/2014/main" id="{1156B0D5-CD92-3A4E-5E05-AA4D983A4A24}"/>
              </a:ext>
            </a:extLst>
          </p:cNvPr>
          <p:cNvSpPr/>
          <p:nvPr/>
        </p:nvSpPr>
        <p:spPr>
          <a:xfrm>
            <a:off x="159264" y="175568"/>
            <a:ext cx="5870308" cy="439325"/>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id="{F9BDBC17-CD2E-90F4-A5E7-9D45B87765A4}"/>
              </a:ext>
            </a:extLst>
          </p:cNvPr>
          <p:cNvGraphicFramePr>
            <a:graphicFrameLocks noGrp="1"/>
          </p:cNvGraphicFramePr>
          <p:nvPr>
            <p:extLst>
              <p:ext uri="{D42A27DB-BD31-4B8C-83A1-F6EECF244321}">
                <p14:modId xmlns:p14="http://schemas.microsoft.com/office/powerpoint/2010/main" val="2416523392"/>
              </p:ext>
            </p:extLst>
          </p:nvPr>
        </p:nvGraphicFramePr>
        <p:xfrm>
          <a:off x="241825" y="283020"/>
          <a:ext cx="5530128" cy="3779520"/>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Key areas as outlined in PE and sport premium guidance</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b="0" dirty="0">
                          <a:effectLst/>
                          <a:latin typeface="Calibri" panose="020F0502020204030204" pitchFamily="34" charset="0"/>
                          <a:cs typeface="Calibri" panose="020F0502020204030204" pitchFamily="34" charset="0"/>
                        </a:rPr>
                        <a:t>Raising the profile of PE and sport across the school, to support whole school improvement</a:t>
                      </a:r>
                      <a:endParaRPr lang="en-US" sz="700" b="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4. </a:t>
                      </a:r>
                      <a:r>
                        <a:rPr lang="en-US" sz="700" dirty="0">
                          <a:effectLst/>
                          <a:latin typeface="Calibri" panose="020F0502020204030204" pitchFamily="34" charset="0"/>
                          <a:cs typeface="Calibri" panose="020F0502020204030204" pitchFamily="34" charset="0"/>
                        </a:rPr>
                        <a:t>Offer a broader and more equal experience of a range of sports and physical activities to all pupils and ensure equal access to sport for boys and girls</a:t>
                      </a:r>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5. </a:t>
                      </a:r>
                      <a:r>
                        <a:rPr lang="en-US" sz="700" dirty="0">
                          <a:effectLst/>
                          <a:latin typeface="Calibri" panose="020F0502020204030204" pitchFamily="34" charset="0"/>
                          <a:cs typeface="Calibri" panose="020F0502020204030204" pitchFamily="34" charset="0"/>
                        </a:rPr>
                        <a:t>Increasing participation in competitive sport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bl>
          </a:graphicData>
        </a:graphic>
      </p:graphicFrame>
    </p:spTree>
    <p:extLst>
      <p:ext uri="{BB962C8B-B14F-4D97-AF65-F5344CB8AC3E}">
        <p14:creationId xmlns:p14="http://schemas.microsoft.com/office/powerpoint/2010/main" val="221221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D434C-40D3-B593-20E1-7F77321E8D2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E026D05E-2A4F-B56B-D369-7D73D5C3E07D}"/>
              </a:ext>
            </a:extLst>
          </p:cNvPr>
          <p:cNvPicPr>
            <a:picLocks noChangeAspect="1"/>
          </p:cNvPicPr>
          <p:nvPr/>
        </p:nvPicPr>
        <p:blipFill>
          <a:blip r:embed="rId2"/>
          <a:stretch>
            <a:fillRect/>
          </a:stretch>
        </p:blipFill>
        <p:spPr>
          <a:xfrm>
            <a:off x="-2809" y="0"/>
            <a:ext cx="6166284" cy="4322536"/>
          </a:xfrm>
          <a:prstGeom prst="rect">
            <a:avLst/>
          </a:prstGeom>
        </p:spPr>
      </p:pic>
      <p:sp>
        <p:nvSpPr>
          <p:cNvPr id="4" name="TextBox 3">
            <a:extLst>
              <a:ext uri="{FF2B5EF4-FFF2-40B4-BE49-F238E27FC236}">
                <a16:creationId xmlns:a16="http://schemas.microsoft.com/office/drawing/2014/main" id="{5068A47E-05FA-E59E-E6B8-458180D7CF21}"/>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Aims for the next academic year (2025/2026)</a:t>
            </a:r>
          </a:p>
        </p:txBody>
      </p:sp>
      <p:sp>
        <p:nvSpPr>
          <p:cNvPr id="2" name="TextBox 1">
            <a:extLst>
              <a:ext uri="{FF2B5EF4-FFF2-40B4-BE49-F238E27FC236}">
                <a16:creationId xmlns:a16="http://schemas.microsoft.com/office/drawing/2014/main" id="{DF6A6CD2-88E8-9610-81B4-3451EA6069CB}"/>
              </a:ext>
            </a:extLst>
          </p:cNvPr>
          <p:cNvSpPr txBox="1"/>
          <p:nvPr/>
        </p:nvSpPr>
        <p:spPr>
          <a:xfrm>
            <a:off x="241825" y="607518"/>
            <a:ext cx="5684413" cy="1696298"/>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t>Using your whole school priorities, school development plan and previous PE, school sport and physical activity data, set out your aims for the year ahead. </a:t>
            </a:r>
          </a:p>
          <a:p>
            <a:pPr marL="171450" indent="-171450">
              <a:lnSpc>
                <a:spcPct val="124000"/>
              </a:lnSpc>
              <a:buFont typeface="Arial" panose="020B0604020202020204" pitchFamily="34" charset="0"/>
              <a:buChar char="•"/>
            </a:pPr>
            <a:r>
              <a:rPr lang="en-US" sz="850" dirty="0"/>
              <a:t>Think about specific areas of need such as </a:t>
            </a:r>
            <a:r>
              <a:rPr lang="en-US" sz="850" b="1" dirty="0"/>
              <a:t>inactive girls, SEND and disadvantaged pupils</a:t>
            </a:r>
          </a:p>
          <a:p>
            <a:pPr marL="171450" indent="-171450">
              <a:lnSpc>
                <a:spcPct val="124000"/>
              </a:lnSpc>
              <a:buFont typeface="Arial" panose="020B0604020202020204" pitchFamily="34" charset="0"/>
              <a:buChar char="•"/>
            </a:pPr>
            <a:r>
              <a:rPr lang="en-US" sz="850" dirty="0"/>
              <a:t>Remember to also input your swimming data and reflections in the table located at the bottom of this page.</a:t>
            </a:r>
          </a:p>
          <a:p>
            <a:pPr marL="171450" indent="-171450">
              <a:lnSpc>
                <a:spcPct val="124000"/>
              </a:lnSpc>
              <a:buFont typeface="Arial" panose="020B0604020202020204" pitchFamily="34" charset="0"/>
              <a:buChar char="•"/>
            </a:pPr>
            <a:r>
              <a:rPr lang="en-US" sz="850" dirty="0"/>
              <a:t>Consider which of the 5 key areas improvements will be focusing on:</a:t>
            </a:r>
          </a:p>
          <a:p>
            <a:pPr marL="228600" indent="-228600">
              <a:lnSpc>
                <a:spcPct val="124000"/>
              </a:lnSpc>
              <a:buFont typeface="+mj-lt"/>
              <a:buAutoNum type="arabicPeriod"/>
            </a:pPr>
            <a:r>
              <a:rPr lang="en-US" sz="700" dirty="0"/>
              <a:t>Increasing confidence, knowledge and skills of all staff in teaching PE and sporting activities prioritising CPD and training where needed.</a:t>
            </a:r>
          </a:p>
          <a:p>
            <a:pPr marL="228600" indent="-228600">
              <a:lnSpc>
                <a:spcPct val="124000"/>
              </a:lnSpc>
              <a:buFont typeface="+mj-lt"/>
              <a:buAutoNum type="arabicPeriod"/>
            </a:pPr>
            <a:r>
              <a:rPr lang="en-US" sz="700" dirty="0"/>
              <a:t>Increasing engagement of all pupils in regular physical activity and sporting activities</a:t>
            </a:r>
          </a:p>
          <a:p>
            <a:pPr marL="228600" indent="-228600">
              <a:lnSpc>
                <a:spcPct val="124000"/>
              </a:lnSpc>
              <a:buFont typeface="+mj-lt"/>
              <a:buAutoNum type="arabicPeriod"/>
            </a:pPr>
            <a:r>
              <a:rPr lang="en-US" sz="700" dirty="0"/>
              <a:t>Raising the profile of PE and sport across the school, to support whole school improvement</a:t>
            </a:r>
          </a:p>
          <a:p>
            <a:pPr marL="228600" indent="-228600">
              <a:lnSpc>
                <a:spcPct val="124000"/>
              </a:lnSpc>
              <a:buFont typeface="+mj-lt"/>
              <a:buAutoNum type="arabicPeriod"/>
            </a:pPr>
            <a:r>
              <a:rPr lang="en-US" sz="700" dirty="0"/>
              <a:t>Offer a broader and more equal experience of a range of sports and physical activities to all pupils and ensure equal access to sport for boys and girls</a:t>
            </a:r>
          </a:p>
          <a:p>
            <a:pPr marL="228600" indent="-228600">
              <a:lnSpc>
                <a:spcPct val="124000"/>
              </a:lnSpc>
              <a:buFont typeface="+mj-lt"/>
              <a:buAutoNum type="arabicPeriod"/>
            </a:pPr>
            <a:r>
              <a:rPr lang="en-US" sz="700" dirty="0"/>
              <a:t>Increasing participation in competitive sport</a:t>
            </a:r>
          </a:p>
        </p:txBody>
      </p:sp>
      <p:graphicFrame>
        <p:nvGraphicFramePr>
          <p:cNvPr id="5" name="Table 4">
            <a:extLst>
              <a:ext uri="{FF2B5EF4-FFF2-40B4-BE49-F238E27FC236}">
                <a16:creationId xmlns:a16="http://schemas.microsoft.com/office/drawing/2014/main" id="{5A182FA8-E1AB-D63D-6ECD-2D907EE595F6}"/>
              </a:ext>
            </a:extLst>
          </p:cNvPr>
          <p:cNvGraphicFramePr>
            <a:graphicFrameLocks noGrp="1"/>
          </p:cNvGraphicFramePr>
          <p:nvPr>
            <p:extLst>
              <p:ext uri="{D42A27DB-BD31-4B8C-83A1-F6EECF244321}">
                <p14:modId xmlns:p14="http://schemas.microsoft.com/office/powerpoint/2010/main" val="2396322648"/>
              </p:ext>
            </p:extLst>
          </p:nvPr>
        </p:nvGraphicFramePr>
        <p:xfrm>
          <a:off x="315269" y="2352676"/>
          <a:ext cx="5530128" cy="1780727"/>
        </p:xfrm>
        <a:graphic>
          <a:graphicData uri="http://schemas.openxmlformats.org/drawingml/2006/table">
            <a:tbl>
              <a:tblPr firstRow="1" bandRow="1">
                <a:tableStyleId>{5C22544A-7EE6-4342-B048-85BDC9FD1C3A}</a:tableStyleId>
              </a:tblPr>
              <a:tblGrid>
                <a:gridCol w="1711987">
                  <a:extLst>
                    <a:ext uri="{9D8B030D-6E8A-4147-A177-3AD203B41FA5}">
                      <a16:colId xmlns:a16="http://schemas.microsoft.com/office/drawing/2014/main" val="1397519339"/>
                    </a:ext>
                  </a:extLst>
                </a:gridCol>
                <a:gridCol w="2010284">
                  <a:extLst>
                    <a:ext uri="{9D8B030D-6E8A-4147-A177-3AD203B41FA5}">
                      <a16:colId xmlns:a16="http://schemas.microsoft.com/office/drawing/2014/main" val="279180329"/>
                    </a:ext>
                  </a:extLst>
                </a:gridCol>
                <a:gridCol w="1807857">
                  <a:extLst>
                    <a:ext uri="{9D8B030D-6E8A-4147-A177-3AD203B41FA5}">
                      <a16:colId xmlns:a16="http://schemas.microsoft.com/office/drawing/2014/main" val="1532179531"/>
                    </a:ext>
                  </a:extLst>
                </a:gridCol>
              </a:tblGrid>
              <a:tr h="226247">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hlinkClick r:id="rId3"/>
                        </a:rPr>
                        <a:t>Swimming and Water Safety</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What went well? Supporting evidence?</a:t>
                      </a:r>
                      <a:r>
                        <a:rPr lang="en-GB" sz="700" dirty="0">
                          <a:solidFill>
                            <a:sysClr val="windowText" lastClr="000000"/>
                          </a:solidFill>
                          <a:effectLst/>
                          <a:latin typeface="Calibri" panose="020F0502020204030204" pitchFamily="34" charset="0"/>
                          <a:cs typeface="Calibri" panose="020F0502020204030204" pitchFamily="34" charset="0"/>
                        </a:rPr>
                        <a:t> </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What didn't go well? Supporting evidence? </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1. </a:t>
                      </a:r>
                      <a:r>
                        <a:rPr lang="en-US" sz="700" dirty="0">
                          <a:effectLst/>
                          <a:latin typeface="Calibri" panose="020F0502020204030204" pitchFamily="34" charset="0"/>
                          <a:cs typeface="Calibri" panose="020F0502020204030204" pitchFamily="34" charset="0"/>
                        </a:rPr>
                        <a:t>Swim competently, confidently and proficiently over a distance of at least 25 metres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70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8148111"/>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2. </a:t>
                      </a:r>
                      <a:r>
                        <a:rPr lang="en-US" sz="700" dirty="0">
                          <a:effectLst/>
                          <a:latin typeface="Calibri" panose="020F0502020204030204" pitchFamily="34" charset="0"/>
                          <a:cs typeface="Calibri" panose="020F0502020204030204" pitchFamily="34" charset="0"/>
                        </a:rPr>
                        <a:t>Use a range of strokes effectively (for example, front crawl, backstroke and breaststroke)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GB" sz="70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b="1" dirty="0">
                          <a:effectLst/>
                          <a:latin typeface="Calibri" panose="020F0502020204030204" pitchFamily="34" charset="0"/>
                          <a:cs typeface="Calibri" panose="020F0502020204030204" pitchFamily="34" charset="0"/>
                        </a:rPr>
                        <a:t>3. </a:t>
                      </a:r>
                      <a:r>
                        <a:rPr lang="en-US" sz="700" dirty="0">
                          <a:effectLst/>
                          <a:latin typeface="Calibri" panose="020F0502020204030204" pitchFamily="34" charset="0"/>
                          <a:cs typeface="Calibri" panose="020F0502020204030204" pitchFamily="34" charset="0"/>
                        </a:rPr>
                        <a:t>Perform safe self-rescue in different water-based situations</a:t>
                      </a:r>
                      <a:endParaRPr lang="en-GB" sz="700" dirty="0">
                        <a:effectLst/>
                        <a:latin typeface="Calibri" panose="020F0502020204030204" pitchFamily="34" charset="0"/>
                        <a:ea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700" dirty="0">
                          <a:latin typeface="Calibri" panose="020F0502020204030204" pitchFamily="34" charset="0"/>
                          <a:cs typeface="Calibri" panose="020F0502020204030204" pitchFamily="34" charset="0"/>
                        </a:rPr>
                        <a:t>Add text here</a:t>
                      </a:r>
                    </a:p>
                    <a:p>
                      <a:endParaRPr lang="en-US" sz="7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458530"/>
                  </a:ext>
                </a:extLst>
              </a:tr>
            </a:tbl>
          </a:graphicData>
        </a:graphic>
      </p:graphicFrame>
    </p:spTree>
    <p:extLst>
      <p:ext uri="{BB962C8B-B14F-4D97-AF65-F5344CB8AC3E}">
        <p14:creationId xmlns:p14="http://schemas.microsoft.com/office/powerpoint/2010/main" val="335679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BAF56-3D8C-5C56-EC65-F09DDE0E9A3E}"/>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8FECD63-296E-DB2D-1218-4F9CDBBED92E}"/>
              </a:ext>
            </a:extLst>
          </p:cNvPr>
          <p:cNvPicPr>
            <a:picLocks noChangeAspect="1"/>
          </p:cNvPicPr>
          <p:nvPr/>
        </p:nvPicPr>
        <p:blipFill>
          <a:blip r:embed="rId2"/>
          <a:stretch>
            <a:fillRect/>
          </a:stretch>
        </p:blipFill>
        <p:spPr>
          <a:xfrm>
            <a:off x="-37709" y="76203"/>
            <a:ext cx="6201184" cy="4322536"/>
          </a:xfrm>
          <a:prstGeom prst="rect">
            <a:avLst/>
          </a:prstGeom>
        </p:spPr>
      </p:pic>
      <p:sp>
        <p:nvSpPr>
          <p:cNvPr id="4" name="TextBox 3">
            <a:extLst>
              <a:ext uri="{FF2B5EF4-FFF2-40B4-BE49-F238E27FC236}">
                <a16:creationId xmlns:a16="http://schemas.microsoft.com/office/drawing/2014/main" id="{60A9C37A-3E57-4DDF-9242-6A80A0981789}"/>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Review of the last academic year (2024/2025)</a:t>
            </a:r>
          </a:p>
        </p:txBody>
      </p:sp>
      <p:sp>
        <p:nvSpPr>
          <p:cNvPr id="2" name="Rectangle 1">
            <a:extLst>
              <a:ext uri="{FF2B5EF4-FFF2-40B4-BE49-F238E27FC236}">
                <a16:creationId xmlns:a16="http://schemas.microsoft.com/office/drawing/2014/main" id="{E8B5FDB1-5538-DC46-5C8D-0386BD9BBC8C}"/>
              </a:ext>
            </a:extLst>
          </p:cNvPr>
          <p:cNvSpPr/>
          <p:nvPr/>
        </p:nvSpPr>
        <p:spPr>
          <a:xfrm>
            <a:off x="167524" y="167948"/>
            <a:ext cx="5870308" cy="439325"/>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id="{2BEE4F89-4408-F00A-3DA8-BFCBC572C119}"/>
              </a:ext>
            </a:extLst>
          </p:cNvPr>
          <p:cNvGraphicFramePr>
            <a:graphicFrameLocks noGrp="1"/>
          </p:cNvGraphicFramePr>
          <p:nvPr>
            <p:extLst>
              <p:ext uri="{D42A27DB-BD31-4B8C-83A1-F6EECF244321}">
                <p14:modId xmlns:p14="http://schemas.microsoft.com/office/powerpoint/2010/main" val="2503733380"/>
              </p:ext>
            </p:extLst>
          </p:nvPr>
        </p:nvGraphicFramePr>
        <p:xfrm>
          <a:off x="245533" y="283020"/>
          <a:ext cx="5526420" cy="16898807"/>
        </p:xfrm>
        <a:graphic>
          <a:graphicData uri="http://schemas.openxmlformats.org/drawingml/2006/table">
            <a:tbl>
              <a:tblPr firstRow="1" bandRow="1">
                <a:tableStyleId>{5C22544A-7EE6-4342-B048-85BDC9FD1C3A}</a:tableStyleId>
              </a:tblPr>
              <a:tblGrid>
                <a:gridCol w="1286497">
                  <a:extLst>
                    <a:ext uri="{9D8B030D-6E8A-4147-A177-3AD203B41FA5}">
                      <a16:colId xmlns:a16="http://schemas.microsoft.com/office/drawing/2014/main" val="1397519339"/>
                    </a:ext>
                  </a:extLst>
                </a:gridCol>
                <a:gridCol w="1558303">
                  <a:extLst>
                    <a:ext uri="{9D8B030D-6E8A-4147-A177-3AD203B41FA5}">
                      <a16:colId xmlns:a16="http://schemas.microsoft.com/office/drawing/2014/main" val="279180329"/>
                    </a:ext>
                  </a:extLst>
                </a:gridCol>
                <a:gridCol w="1320800">
                  <a:extLst>
                    <a:ext uri="{9D8B030D-6E8A-4147-A177-3AD203B41FA5}">
                      <a16:colId xmlns:a16="http://schemas.microsoft.com/office/drawing/2014/main" val="1419483341"/>
                    </a:ext>
                  </a:extLst>
                </a:gridCol>
                <a:gridCol w="1360820">
                  <a:extLst>
                    <a:ext uri="{9D8B030D-6E8A-4147-A177-3AD203B41FA5}">
                      <a16:colId xmlns:a16="http://schemas.microsoft.com/office/drawing/2014/main" val="1532179531"/>
                    </a:ext>
                  </a:extLst>
                </a:gridCol>
              </a:tblGrid>
              <a:tr h="226247">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Aim</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Why?</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Key Area</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algn="l">
                        <a:lnSpc>
                          <a:spcPct val="100000"/>
                        </a:lnSpc>
                      </a:pPr>
                      <a:r>
                        <a:rPr lang="en-US" sz="600" dirty="0">
                          <a:latin typeface="Calibri" panose="020F0502020204030204" pitchFamily="34" charset="0"/>
                          <a:cs typeface="Calibri" panose="020F0502020204030204" pitchFamily="34" charset="0"/>
                        </a:rPr>
                        <a:t>Focus on teacher training ensuring all teachers are confident to enjoy teaching High Quality Physical Education.</a:t>
                      </a:r>
                    </a:p>
                    <a:p>
                      <a:pPr algn="l">
                        <a:lnSpc>
                          <a:spcPct val="100000"/>
                        </a:lnSpc>
                      </a:pPr>
                      <a:endParaRPr lang="en-US" sz="600" dirty="0">
                        <a:latin typeface="Calibri" panose="020F0502020204030204" pitchFamily="34" charset="0"/>
                        <a:cs typeface="Calibri" panose="020F0502020204030204" pitchFamily="34" charset="0"/>
                      </a:endParaRPr>
                    </a:p>
                    <a:p>
                      <a:pPr algn="l">
                        <a:lnSpc>
                          <a:spcPct val="100000"/>
                        </a:lnSpc>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latin typeface="Calibri" panose="020F0502020204030204" pitchFamily="34" charset="0"/>
                          <a:cs typeface="Calibri" panose="020F0502020204030204" pitchFamily="34" charset="0"/>
                        </a:rPr>
                        <a:t>To ensure all children are participating in two hours a week of high-quality PE every week.</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latin typeface="Calibri" panose="020F0502020204030204" pitchFamily="34" charset="0"/>
                          <a:cs typeface="Calibri" panose="020F0502020204030204" pitchFamily="34" charset="0"/>
                        </a:rPr>
                        <a:t>Increasing confidence, knowledge and skills of all staff in teaching PE and sporting activities prioritising CPD and training where needed.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Staff confidence surveys, pupils attainment data, lesson observation reviews, pupil voice. </a:t>
                      </a:r>
                    </a:p>
                    <a:p>
                      <a:pPr algn="l">
                        <a:lnSpc>
                          <a:spcPct val="100000"/>
                        </a:lnSpc>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50329"/>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effectLst/>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To enhance pupils’ physical development, wellbeing, confidence, and outdoor learning through high-quality Forest School provision that incorporates physical activity, teamwork, risk-taking, and skill-building.</a:t>
                      </a:r>
                      <a:endParaRPr lang="en-US" sz="800" dirty="0">
                        <a:effectLst/>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effectLst/>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To provide rich opportunities for physical activity, coordination, and gross/fine motor development.</a:t>
                      </a:r>
                    </a:p>
                    <a:p>
                      <a:endParaRPr lang="en-GB" sz="800" b="0" dirty="0">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To provide Outdoor learning helping to improved mental health, resilience, and social skills.</a:t>
                      </a:r>
                    </a:p>
                    <a:p>
                      <a:r>
                        <a:rPr lang="en-GB" sz="800" b="0" dirty="0">
                          <a:latin typeface="Arial" panose="020B0604020202020204" pitchFamily="34" charset="0"/>
                          <a:cs typeface="Arial" panose="020B0604020202020204" pitchFamily="34" charset="0"/>
                        </a:rPr>
                        <a:t>To strengthen physical activity beyond traditional PE by supporting active outdoor learning, which engages children who may not thrive in competitive sport</a:t>
                      </a:r>
                      <a:r>
                        <a:rPr lang="en-GB" sz="800" dirty="0">
                          <a:latin typeface="Arial" panose="020B0604020202020204" pitchFamily="34" charset="0"/>
                          <a:cs typeface="Arial" panose="020B0604020202020204" pitchFamily="34" charset="0"/>
                        </a:rPr>
                        <a:t>.</a:t>
                      </a:r>
                    </a:p>
                    <a:p>
                      <a:endParaRPr lang="en-GB" sz="800" dirty="0">
                        <a:latin typeface="Arial" panose="020B0604020202020204" pitchFamily="34" charset="0"/>
                        <a:cs typeface="Arial" panose="020B0604020202020204" pitchFamily="34" charset="0"/>
                      </a:endParaRPr>
                    </a:p>
                    <a:p>
                      <a:pPr algn="l">
                        <a:lnSpc>
                          <a:spcPct val="100000"/>
                        </a:lnSpc>
                      </a:pPr>
                      <a:endParaRPr lang="en-US" sz="8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GB" sz="800" b="1"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Increasing moderate–vigorous activity through structured forest challenges.</a:t>
                      </a:r>
                    </a:p>
                    <a:p>
                      <a:r>
                        <a:rPr lang="en-GB" sz="800" dirty="0">
                          <a:latin typeface="Arial" panose="020B0604020202020204" pitchFamily="34" charset="0"/>
                          <a:cs typeface="Arial" panose="020B0604020202020204" pitchFamily="34" charset="0"/>
                        </a:rPr>
                        <a:t>Enhancing stamina and core strength via natural obstacle courses and woodland exploration.</a:t>
                      </a:r>
                    </a:p>
                    <a:p>
                      <a:r>
                        <a:rPr lang="en-GB" sz="800" dirty="0">
                          <a:latin typeface="Arial" panose="020B0604020202020204" pitchFamily="34" charset="0"/>
                          <a:cs typeface="Arial" panose="020B0604020202020204" pitchFamily="34" charset="0"/>
                        </a:rPr>
                        <a:t>Increasing opportunities for collaborative problem-solving (e.g., group dens, fire-circle roles).</a:t>
                      </a:r>
                    </a:p>
                    <a:p>
                      <a:r>
                        <a:rPr lang="en-GB" sz="800" dirty="0">
                          <a:latin typeface="Arial" panose="020B0604020202020204" pitchFamily="34" charset="0"/>
                          <a:cs typeface="Arial" panose="020B0604020202020204" pitchFamily="34" charset="0"/>
                        </a:rPr>
                        <a:t>Turn-taking, leadership, and peer support in outdoor challenges.</a:t>
                      </a:r>
                    </a:p>
                    <a:p>
                      <a:r>
                        <a:rPr lang="en-GB" sz="800" dirty="0">
                          <a:latin typeface="Arial" panose="020B0604020202020204" pitchFamily="34" charset="0"/>
                          <a:cs typeface="Arial" panose="020B0604020202020204" pitchFamily="34" charset="0"/>
                        </a:rPr>
                        <a:t>Encouraging independent decision-making and safe risk-taking.</a:t>
                      </a:r>
                    </a:p>
                    <a:p>
                      <a:pPr algn="l">
                        <a:lnSpc>
                          <a:spcPct val="100000"/>
                        </a:lnSpc>
                      </a:pPr>
                      <a:endParaRPr lang="en-US" sz="8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Pupils show improved physical engagement and confidence outdoors.</a:t>
                      </a:r>
                    </a:p>
                    <a:p>
                      <a:r>
                        <a:rPr lang="en-GB" sz="800" dirty="0">
                          <a:latin typeface="Arial" panose="020B0604020202020204" pitchFamily="34" charset="0"/>
                          <a:cs typeface="Arial" panose="020B0604020202020204" pitchFamily="34" charset="0"/>
                        </a:rPr>
                        <a:t>Previously less active pupils are more willing to join in physically demanding tasks in a natural setting.</a:t>
                      </a:r>
                    </a:p>
                    <a:p>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Children report feeling happier, calmer, and more willing to try new physical challenges in Forest School.</a:t>
                      </a:r>
                    </a:p>
                    <a:p>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Reduced anxiety and better regulation for pupils who benefit from outdoor sensory experiences.</a:t>
                      </a:r>
                    </a:p>
                    <a:p>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Staff note increased teamwork, problem-solving, and resilience during Forest School compared with indoor lessons.</a:t>
                      </a:r>
                    </a:p>
                    <a:p>
                      <a:pPr algn="l">
                        <a:lnSpc>
                          <a:spcPct val="100000"/>
                        </a:lnSpc>
                      </a:pPr>
                      <a:endParaRPr lang="en-US" sz="8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800" b="0" dirty="0">
                          <a:effectLst/>
                          <a:latin typeface="Arial" panose="020B0604020202020204" pitchFamily="34" charset="0"/>
                          <a:cs typeface="Arial" panose="020B0604020202020204" pitchFamily="34" charset="0"/>
                        </a:rPr>
                        <a:t>To</a:t>
                      </a:r>
                      <a:r>
                        <a:rPr lang="en-GB" sz="800" b="0" dirty="0">
                          <a:latin typeface="Arial" panose="020B0604020202020204" pitchFamily="34" charset="0"/>
                          <a:cs typeface="Arial" panose="020B0604020202020204" pitchFamily="34" charset="0"/>
                        </a:rPr>
                        <a:t> increase the quality, variety, and frequency of physical activity during lunchtimes and after school so that all pupils are more active, engaged, and supported to develop healthy habits.</a:t>
                      </a:r>
                      <a:endParaRPr lang="en-US" sz="800" b="0" dirty="0">
                        <a:effectLst/>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800" b="0" dirty="0">
                          <a:latin typeface="Arial" panose="020B0604020202020204" pitchFamily="34" charset="0"/>
                          <a:cs typeface="Arial" panose="020B0604020202020204" pitchFamily="34" charset="0"/>
                        </a:rPr>
                        <a:t>Many pupils are not meeting more than the 60 minutes of daily physical activity recommended for health and wellbeing.</a:t>
                      </a:r>
                    </a:p>
                    <a:p>
                      <a:r>
                        <a:rPr lang="en-GB" sz="800" b="0" dirty="0">
                          <a:latin typeface="Arial" panose="020B0604020202020204" pitchFamily="34" charset="0"/>
                          <a:cs typeface="Arial" panose="020B0604020202020204" pitchFamily="34" charset="0"/>
                        </a:rPr>
                        <a:t>Lunchtimes provide a significant daily opportunity to increase activity levels, movement, and positive social interaction.</a:t>
                      </a:r>
                    </a:p>
                    <a:p>
                      <a:r>
                        <a:rPr lang="en-GB" sz="800" b="0" dirty="0">
                          <a:latin typeface="Arial" panose="020B0604020202020204" pitchFamily="34" charset="0"/>
                          <a:cs typeface="Arial" panose="020B0604020202020204" pitchFamily="34" charset="0"/>
                        </a:rPr>
                        <a:t>Improved lunchtime activity reduces behavioural incidents, increases focus in afternoon lessons, and provides inclusive physical opportunities for all children.</a:t>
                      </a:r>
                    </a:p>
                    <a:p>
                      <a:endParaRPr lang="en-GB" sz="800" b="0" dirty="0">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800" b="0" dirty="0">
                          <a:latin typeface="Arial" panose="020B0604020202020204" pitchFamily="34" charset="0"/>
                          <a:cs typeface="Arial" panose="020B0604020202020204" pitchFamily="34" charset="0"/>
                        </a:rPr>
                        <a:t>Increasing moderate–vigorous activity through a range of lunchtime games and active zones.</a:t>
                      </a:r>
                    </a:p>
                    <a:p>
                      <a:r>
                        <a:rPr lang="en-GB" sz="800" b="0" dirty="0">
                          <a:latin typeface="Arial" panose="020B0604020202020204" pitchFamily="34" charset="0"/>
                          <a:cs typeface="Arial" panose="020B0604020202020204" pitchFamily="34" charset="0"/>
                        </a:rPr>
                        <a:t>Developing stamina, agility, coordination, and overall fitness through varied play opportunities.</a:t>
                      </a:r>
                    </a:p>
                    <a:p>
                      <a:endParaRPr lang="en-GB" sz="800" b="0" dirty="0">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Introducing activities that appeal to all pupils, including those who may not enjoy competitive sport.</a:t>
                      </a:r>
                    </a:p>
                    <a:p>
                      <a:r>
                        <a:rPr lang="en-GB" sz="800" b="0" dirty="0">
                          <a:latin typeface="Arial" panose="020B0604020202020204" pitchFamily="34" charset="0"/>
                          <a:cs typeface="Arial" panose="020B0604020202020204" pitchFamily="34" charset="0"/>
                        </a:rPr>
                        <a:t>Promoting accessible, low-barrier activities such as skipping, dance, obstacle challenges, and non-traditional games.</a:t>
                      </a:r>
                    </a:p>
                    <a:p>
                      <a:r>
                        <a:rPr lang="en-GB" sz="800" b="0" dirty="0">
                          <a:latin typeface="Arial" panose="020B0604020202020204" pitchFamily="34" charset="0"/>
                          <a:cs typeface="Arial" panose="020B0604020202020204" pitchFamily="34" charset="0"/>
                        </a:rPr>
                        <a:t>Developing Play Leaders/ Sports Ambassadors to organise and run activities.</a:t>
                      </a:r>
                    </a:p>
                    <a:p>
                      <a:r>
                        <a:rPr lang="en-GB" sz="800" b="0" dirty="0">
                          <a:latin typeface="Arial" panose="020B0604020202020204" pitchFamily="34" charset="0"/>
                          <a:cs typeface="Arial" panose="020B0604020202020204" pitchFamily="34" charset="0"/>
                        </a:rPr>
                        <a:t>Build communication, leadership, and organisational skills in older pupils.</a:t>
                      </a:r>
                    </a:p>
                    <a:p>
                      <a:r>
                        <a:rPr lang="en-GB" sz="800" b="0" dirty="0">
                          <a:latin typeface="Arial" panose="020B0604020202020204" pitchFamily="34" charset="0"/>
                          <a:cs typeface="Arial" panose="020B0604020202020204" pitchFamily="34" charset="0"/>
                        </a:rPr>
                        <a:t>Encouraging positive play, cooperation, and conflict resolution.</a:t>
                      </a:r>
                    </a:p>
                    <a:p>
                      <a:r>
                        <a:rPr lang="en-GB" sz="800" b="0" dirty="0">
                          <a:latin typeface="Arial" panose="020B0604020202020204" pitchFamily="34" charset="0"/>
                          <a:cs typeface="Arial" panose="020B0604020202020204" pitchFamily="34" charset="0"/>
                        </a:rPr>
                        <a:t>Provide structured zones to reduce playground conflict and improve social interactions.</a:t>
                      </a:r>
                    </a:p>
                    <a:p>
                      <a:r>
                        <a:rPr lang="en-GB" sz="800" b="0" dirty="0">
                          <a:latin typeface="Arial" panose="020B0604020202020204" pitchFamily="34" charset="0"/>
                          <a:cs typeface="Arial" panose="020B0604020202020204" pitchFamily="34" charset="0"/>
                        </a:rPr>
                        <a:t>Upskilling staff to lead and supervise active games safely.</a:t>
                      </a:r>
                    </a:p>
                    <a:p>
                      <a:r>
                        <a:rPr lang="en-GB" sz="800" b="0" dirty="0">
                          <a:latin typeface="Arial" panose="020B0604020202020204" pitchFamily="34" charset="0"/>
                          <a:cs typeface="Arial" panose="020B0604020202020204" pitchFamily="34" charset="0"/>
                        </a:rPr>
                        <a:t>Training in behaviour management, inclusive play, and adapting activities for diverse needs.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800" b="0" dirty="0">
                          <a:latin typeface="Arial" panose="020B0604020202020204" pitchFamily="34" charset="0"/>
                          <a:cs typeface="Arial" panose="020B0604020202020204" pitchFamily="34" charset="0"/>
                        </a:rPr>
                        <a:t> A significant number of pupils are now engaging in low physical activity during lunchtimes.</a:t>
                      </a:r>
                    </a:p>
                    <a:p>
                      <a:endParaRPr lang="en-GB" sz="800" b="0" dirty="0">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Reduction in lunchtime behaviour logs</a:t>
                      </a:r>
                    </a:p>
                    <a:p>
                      <a:endParaRPr lang="en-GB" sz="800" b="0" dirty="0">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Children express more of an interest in more organised games and participate in a  wider choice of activities at lunch.</a:t>
                      </a:r>
                    </a:p>
                    <a:p>
                      <a:endParaRPr lang="en-GB" sz="800" b="0" dirty="0">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Lunchtime Organisers report that structured games improve cooperation and reduce behaviour incidents.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b="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0514327"/>
                  </a:ext>
                </a:extLst>
              </a:tr>
              <a:tr h="370840">
                <a:tc>
                  <a:txBody>
                    <a:bodyPr/>
                    <a:lstStyle/>
                    <a:p>
                      <a:r>
                        <a:rPr lang="en-US" sz="800" dirty="0">
                          <a:effectLst/>
                          <a:latin typeface="Arial" panose="020B0604020202020204" pitchFamily="34" charset="0"/>
                          <a:cs typeface="Arial" panose="020B0604020202020204" pitchFamily="34" charset="0"/>
                        </a:rPr>
                        <a:t>P</a:t>
                      </a:r>
                      <a:r>
                        <a:rPr lang="en-GB" sz="800" dirty="0">
                          <a:latin typeface="Arial" panose="020B0604020202020204" pitchFamily="34" charset="0"/>
                          <a:cs typeface="Arial" panose="020B0604020202020204" pitchFamily="34" charset="0"/>
                        </a:rPr>
                        <a:t>provide more opportunities for pupils of all abilities to take part in competitive events and outdoor pursuits. </a:t>
                      </a:r>
                    </a:p>
                    <a:p>
                      <a:r>
                        <a:rPr lang="en-GB" sz="800" dirty="0">
                          <a:latin typeface="Arial" panose="020B0604020202020204" pitchFamily="34" charset="0"/>
                          <a:cs typeface="Arial" panose="020B0604020202020204" pitchFamily="34" charset="0"/>
                        </a:rPr>
                        <a:t>Build confidence and enthusiasm for sport through supportive pathways.</a:t>
                      </a:r>
                    </a:p>
                    <a:p>
                      <a:r>
                        <a:rPr lang="en-GB" sz="800" dirty="0">
                          <a:latin typeface="Arial" panose="020B0604020202020204" pitchFamily="34" charset="0"/>
                          <a:cs typeface="Arial" panose="020B0604020202020204" pitchFamily="34" charset="0"/>
                        </a:rPr>
                        <a:t>Strengthen links with local sports clubs and other schools.</a:t>
                      </a:r>
                    </a:p>
                    <a:p>
                      <a:r>
                        <a:rPr lang="en-GB" sz="800" dirty="0">
                          <a:latin typeface="Arial" panose="020B0604020202020204" pitchFamily="34" charset="0"/>
                          <a:cs typeface="Arial" panose="020B0604020202020204" pitchFamily="34" charset="0"/>
                        </a:rPr>
                        <a:t>Ensure equal access for girls, younger pupils, and less-confident children.</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effectLst/>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effectLst/>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Many children disengage from sport because they feel “not good enough.”</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Creates pathways for talented or enthusiastic pupils to pursue sport beyond school.</a:t>
                      </a:r>
                    </a:p>
                    <a:p>
                      <a:pPr marL="0" marR="0" lvl="0" indent="0" algn="l" defTabSz="575981"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Promotes fairness and inclusivity—every student deserves the chance to participate.</a:t>
                      </a:r>
                      <a:endParaRPr lang="en-US" sz="8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800" dirty="0">
                          <a:latin typeface="Arial" panose="020B0604020202020204" pitchFamily="34" charset="0"/>
                          <a:cs typeface="Arial" panose="020B0604020202020204" pitchFamily="34" charset="0"/>
                        </a:rPr>
                        <a:t>Broadening opportunities for all ability levels</a:t>
                      </a:r>
                    </a:p>
                    <a:p>
                      <a:r>
                        <a:rPr lang="en-GB" sz="800" dirty="0">
                          <a:latin typeface="Arial" panose="020B0604020202020204" pitchFamily="34" charset="0"/>
                          <a:cs typeface="Arial" panose="020B0604020202020204" pitchFamily="34" charset="0"/>
                        </a:rPr>
                        <a:t>Building confidence and enthusiasm</a:t>
                      </a:r>
                    </a:p>
                    <a:p>
                      <a:r>
                        <a:rPr lang="en-GB" sz="800" dirty="0">
                          <a:latin typeface="Arial" panose="020B0604020202020204" pitchFamily="34" charset="0"/>
                          <a:cs typeface="Arial" panose="020B0604020202020204" pitchFamily="34" charset="0"/>
                        </a:rPr>
                        <a:t>Strengthening community and club links</a:t>
                      </a:r>
                    </a:p>
                    <a:p>
                      <a:r>
                        <a:rPr lang="en-GB" sz="800" dirty="0">
                          <a:latin typeface="Arial" panose="020B0604020202020204" pitchFamily="34" charset="0"/>
                          <a:cs typeface="Arial" panose="020B0604020202020204" pitchFamily="34" charset="0"/>
                        </a:rPr>
                        <a:t>Ensuring equal access for under-represented groups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800" dirty="0">
                          <a:latin typeface="Arial" panose="020B0604020202020204" pitchFamily="34" charset="0"/>
                          <a:cs typeface="Arial" panose="020B0604020202020204" pitchFamily="34" charset="0"/>
                        </a:rPr>
                        <a:t>A higher percentage of pupils take part in extracurricular sports compared to the previous year.</a:t>
                      </a:r>
                    </a:p>
                    <a:p>
                      <a:r>
                        <a:rPr lang="en-GB" sz="800" dirty="0">
                          <a:latin typeface="Arial" panose="020B0604020202020204" pitchFamily="34" charset="0"/>
                          <a:cs typeface="Arial" panose="020B0604020202020204" pitchFamily="34" charset="0"/>
                        </a:rPr>
                        <a:t>Participation includes pupils from </a:t>
                      </a:r>
                      <a:r>
                        <a:rPr lang="en-GB" sz="800" i="1" dirty="0">
                          <a:latin typeface="Arial" panose="020B0604020202020204" pitchFamily="34" charset="0"/>
                          <a:cs typeface="Arial" panose="020B0604020202020204" pitchFamily="34" charset="0"/>
                        </a:rPr>
                        <a:t>all</a:t>
                      </a:r>
                      <a:r>
                        <a:rPr lang="en-GB" sz="800" dirty="0">
                          <a:latin typeface="Arial" panose="020B0604020202020204" pitchFamily="34" charset="0"/>
                          <a:cs typeface="Arial" panose="020B0604020202020204" pitchFamily="34" charset="0"/>
                        </a:rPr>
                        <a:t> ability levels, not just the most confident.</a:t>
                      </a:r>
                    </a:p>
                    <a:p>
                      <a:endParaRPr lang="en-GB" sz="800" b="1"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Noticeable increase in participation from girls, younger pupils, and less-confident children.</a:t>
                      </a:r>
                    </a:p>
                    <a:p>
                      <a:r>
                        <a:rPr lang="en-GB" sz="800" dirty="0">
                          <a:latin typeface="Arial" panose="020B0604020202020204" pitchFamily="34" charset="0"/>
                          <a:cs typeface="Arial" panose="020B0604020202020204" pitchFamily="34" charset="0"/>
                        </a:rPr>
                        <a:t>All groups report feeling welcome and supported in sports activities (via surveys/interviews).</a:t>
                      </a:r>
                    </a:p>
                    <a:p>
                      <a:endParaRPr lang="en-GB" sz="800" b="1"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More competitive events and outdoor activities are offered throughout the year.</a:t>
                      </a:r>
                    </a:p>
                    <a:p>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Formal partnerships established with local sports clubs.</a:t>
                      </a:r>
                    </a:p>
                    <a:p>
                      <a:r>
                        <a:rPr lang="en-GB" sz="800" dirty="0">
                          <a:latin typeface="Arial" panose="020B0604020202020204" pitchFamily="34" charset="0"/>
                          <a:cs typeface="Arial" panose="020B0604020202020204" pitchFamily="34" charset="0"/>
                        </a:rPr>
                        <a:t>More pupils transition into community sports clubs as a result of school links.</a:t>
                      </a:r>
                    </a:p>
                    <a:p>
                      <a:r>
                        <a:rPr lang="en-GB" sz="800" dirty="0">
                          <a:latin typeface="Arial" panose="020B0604020202020204" pitchFamily="34" charset="0"/>
                          <a:cs typeface="Arial" panose="020B0604020202020204" pitchFamily="34" charset="0"/>
                        </a:rPr>
                        <a:t>Joint events or competitions held with other schools.</a:t>
                      </a:r>
                    </a:p>
                    <a:p>
                      <a:endParaRPr lang="en-US" sz="8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Increase the confidence, knowledge and skills of all staff in teaching PE and sporting activities prioritising CPD and training where needed</a:t>
                      </a:r>
                      <a:endParaRPr lang="en-US" sz="800" dirty="0">
                        <a:solidFill>
                          <a:schemeClr val="tx1"/>
                        </a:solidFill>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effectLst/>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effectLst/>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effectLst/>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effectLst/>
                        <a:latin typeface="Arial" panose="020B0604020202020204" pitchFamily="34" charset="0"/>
                        <a:cs typeface="Arial" panose="020B060402020202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800" dirty="0">
                          <a:latin typeface="Arial" panose="020B0604020202020204" pitchFamily="34" charset="0"/>
                          <a:cs typeface="Arial" panose="020B0604020202020204" pitchFamily="34" charset="0"/>
                        </a:rPr>
                        <a:t>To ensure all pupils receive high-quality PE lessons that build skills, confidence, and enjoyment.</a:t>
                      </a:r>
                    </a:p>
                    <a:p>
                      <a:r>
                        <a:rPr lang="en-GB" sz="800" dirty="0">
                          <a:latin typeface="Arial" panose="020B0604020202020204" pitchFamily="34" charset="0"/>
                          <a:cs typeface="Arial" panose="020B0604020202020204" pitchFamily="34" charset="0"/>
                        </a:rPr>
                        <a:t>To improve consistency of teaching across the school.</a:t>
                      </a:r>
                    </a:p>
                    <a:p>
                      <a:r>
                        <a:rPr lang="en-GB" sz="800" dirty="0">
                          <a:latin typeface="Arial" panose="020B0604020202020204" pitchFamily="34" charset="0"/>
                          <a:cs typeface="Arial" panose="020B0604020202020204" pitchFamily="34" charset="0"/>
                        </a:rPr>
                        <a:t>To enable staff to feel confident delivering a broad and ambitious PE curriculum.</a:t>
                      </a:r>
                    </a:p>
                    <a:p>
                      <a:r>
                        <a:rPr lang="en-GB" sz="800" dirty="0">
                          <a:latin typeface="Arial" panose="020B0604020202020204" pitchFamily="34" charset="0"/>
                          <a:cs typeface="Arial" panose="020B0604020202020204" pitchFamily="34" charset="0"/>
                        </a:rPr>
                        <a:t>To ensure staff are up to date with current best practice, safety requirements, and inclusive approaches.</a:t>
                      </a:r>
                    </a:p>
                    <a:p>
                      <a:r>
                        <a:rPr lang="en-GB" sz="800" dirty="0">
                          <a:latin typeface="Arial" panose="020B0604020202020204" pitchFamily="34" charset="0"/>
                          <a:cs typeface="Arial" panose="020B0604020202020204" pitchFamily="34" charset="0"/>
                        </a:rPr>
                        <a:t>To enhance pupil progress, engagement, and participation in sport</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800" b="0" dirty="0">
                          <a:latin typeface="Arial" panose="020B0604020202020204" pitchFamily="34" charset="0"/>
                          <a:cs typeface="Arial" panose="020B0604020202020204" pitchFamily="34" charset="0"/>
                        </a:rPr>
                        <a:t>Improving Staff Confidence, Skills, and Knowledge in PE Teaching</a:t>
                      </a:r>
                    </a:p>
                    <a:p>
                      <a:r>
                        <a:rPr lang="en-GB" sz="800" b="0" dirty="0">
                          <a:latin typeface="Arial" panose="020B0604020202020204" pitchFamily="34" charset="0"/>
                          <a:cs typeface="Arial" panose="020B0604020202020204" pitchFamily="34" charset="0"/>
                        </a:rPr>
                        <a:t>This fits within wider school development areas such as:</a:t>
                      </a:r>
                    </a:p>
                    <a:p>
                      <a:r>
                        <a:rPr lang="en-GB" sz="800" b="0" dirty="0">
                          <a:latin typeface="Arial" panose="020B0604020202020204" pitchFamily="34" charset="0"/>
                          <a:cs typeface="Arial" panose="020B0604020202020204" pitchFamily="34" charset="0"/>
                        </a:rPr>
                        <a:t>High-Quality Teaching &amp; Learning in PE</a:t>
                      </a:r>
                    </a:p>
                    <a:p>
                      <a:r>
                        <a:rPr lang="en-GB" sz="800" b="0" dirty="0">
                          <a:latin typeface="Arial" panose="020B0604020202020204" pitchFamily="34" charset="0"/>
                          <a:cs typeface="Arial" panose="020B0604020202020204" pitchFamily="34" charset="0"/>
                        </a:rPr>
                        <a:t>Staff Professional Development</a:t>
                      </a:r>
                    </a:p>
                    <a:p>
                      <a:r>
                        <a:rPr lang="en-GB" sz="800" b="0" dirty="0">
                          <a:latin typeface="Arial" panose="020B0604020202020204" pitchFamily="34" charset="0"/>
                          <a:cs typeface="Arial" panose="020B0604020202020204" pitchFamily="34" charset="0"/>
                        </a:rPr>
                        <a:t>Curriculum Strengthening in Physical Education</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GB" sz="800" b="0" dirty="0">
                          <a:latin typeface="Arial" panose="020B0604020202020204" pitchFamily="34" charset="0"/>
                          <a:cs typeface="Arial" panose="020B0604020202020204" pitchFamily="34" charset="0"/>
                        </a:rPr>
                        <a:t>Increased Staff Confidence</a:t>
                      </a:r>
                    </a:p>
                    <a:p>
                      <a:endParaRPr lang="en-GB" sz="800" b="0" dirty="0">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Improved Quality of PE Lessons</a:t>
                      </a:r>
                    </a:p>
                    <a:p>
                      <a:endParaRPr lang="en-GB" sz="800" b="0" dirty="0">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Staff Access to Relevant CPD</a:t>
                      </a:r>
                    </a:p>
                    <a:p>
                      <a:endParaRPr lang="en-GB" sz="800" b="0" dirty="0">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Better Curriculum Delivery</a:t>
                      </a:r>
                    </a:p>
                    <a:p>
                      <a:endParaRPr lang="en-GB" sz="800" b="0" dirty="0">
                        <a:latin typeface="Arial" panose="020B0604020202020204" pitchFamily="34" charset="0"/>
                        <a:cs typeface="Arial" panose="020B0604020202020204" pitchFamily="34" charset="0"/>
                      </a:endParaRPr>
                    </a:p>
                    <a:p>
                      <a:r>
                        <a:rPr lang="en-GB" sz="800" b="0" dirty="0">
                          <a:latin typeface="Arial" panose="020B0604020202020204" pitchFamily="34" charset="0"/>
                          <a:cs typeface="Arial" panose="020B0604020202020204" pitchFamily="34" charset="0"/>
                        </a:rPr>
                        <a:t>Positive Impact on Pupils</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80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050298"/>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latin typeface="Calibri" panose="020F0502020204030204" pitchFamily="34" charset="0"/>
                          <a:cs typeface="Calibri" panose="020F0502020204030204" pitchFamily="34" charset="0"/>
                        </a:rPr>
                        <a:t>Add text here</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7788787"/>
                  </a:ext>
                </a:extLst>
              </a:tr>
            </a:tbl>
          </a:graphicData>
        </a:graphic>
      </p:graphicFrame>
    </p:spTree>
    <p:extLst>
      <p:ext uri="{BB962C8B-B14F-4D97-AF65-F5344CB8AC3E}">
        <p14:creationId xmlns:p14="http://schemas.microsoft.com/office/powerpoint/2010/main" val="76059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76EB2-453F-EBD4-CAEA-C1385F926FE9}"/>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B16F9FF0-9213-3BFF-5463-418DC945D99B}"/>
              </a:ext>
            </a:extLst>
          </p:cNvPr>
          <p:cNvPicPr>
            <a:picLocks noChangeAspect="1"/>
          </p:cNvPicPr>
          <p:nvPr/>
        </p:nvPicPr>
        <p:blipFill>
          <a:blip r:embed="rId2"/>
          <a:stretch>
            <a:fillRect/>
          </a:stretch>
        </p:blipFill>
        <p:spPr>
          <a:xfrm>
            <a:off x="-16769" y="0"/>
            <a:ext cx="6166284" cy="4322536"/>
          </a:xfrm>
          <a:prstGeom prst="rect">
            <a:avLst/>
          </a:prstGeom>
        </p:spPr>
      </p:pic>
      <p:sp>
        <p:nvSpPr>
          <p:cNvPr id="4" name="TextBox 3">
            <a:extLst>
              <a:ext uri="{FF2B5EF4-FFF2-40B4-BE49-F238E27FC236}">
                <a16:creationId xmlns:a16="http://schemas.microsoft.com/office/drawing/2014/main" id="{04783345-C545-CED1-568E-A1725BB54AFE}"/>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Plan, monitor and evaluate (2025/2026</a:t>
            </a:r>
          </a:p>
        </p:txBody>
      </p:sp>
      <p:sp>
        <p:nvSpPr>
          <p:cNvPr id="2" name="TextBox 1">
            <a:extLst>
              <a:ext uri="{FF2B5EF4-FFF2-40B4-BE49-F238E27FC236}">
                <a16:creationId xmlns:a16="http://schemas.microsoft.com/office/drawing/2014/main" id="{282A97B3-2922-B00E-5223-36C9D9090A0A}"/>
              </a:ext>
            </a:extLst>
          </p:cNvPr>
          <p:cNvSpPr txBox="1"/>
          <p:nvPr/>
        </p:nvSpPr>
        <p:spPr>
          <a:xfrm>
            <a:off x="241825" y="621478"/>
            <a:ext cx="5684413" cy="2240165"/>
          </a:xfrm>
          <a:prstGeom prst="rect">
            <a:avLst/>
          </a:prstGeom>
          <a:noFill/>
        </p:spPr>
        <p:txBody>
          <a:bodyPr wrap="square" rtlCol="0">
            <a:spAutoFit/>
          </a:bodyPr>
          <a:lstStyle/>
          <a:p>
            <a:pPr marL="171450" indent="-171450">
              <a:lnSpc>
                <a:spcPct val="124000"/>
              </a:lnSpc>
              <a:buFont typeface="Arial" panose="020B0604020202020204" pitchFamily="34" charset="0"/>
              <a:buChar char="•"/>
            </a:pPr>
            <a:r>
              <a:rPr lang="en-US" sz="850" dirty="0"/>
              <a:t>Please aim to use this as a live working document through the year. </a:t>
            </a:r>
          </a:p>
          <a:p>
            <a:pPr>
              <a:lnSpc>
                <a:spcPct val="124000"/>
              </a:lnSpc>
            </a:pPr>
            <a:endParaRPr lang="en-US" sz="500" dirty="0"/>
          </a:p>
          <a:p>
            <a:pPr marL="171450" indent="-171450">
              <a:lnSpc>
                <a:spcPct val="124000"/>
              </a:lnSpc>
              <a:buFont typeface="Arial" panose="020B0604020202020204" pitchFamily="34" charset="0"/>
              <a:buChar char="•"/>
            </a:pPr>
            <a:r>
              <a:rPr lang="en-US" sz="850" dirty="0"/>
              <a:t>Keep returning to this to evidence adaptations and progress made through the PESSPA opportunities you provide.</a:t>
            </a:r>
          </a:p>
          <a:p>
            <a:pPr>
              <a:lnSpc>
                <a:spcPct val="124000"/>
              </a:lnSpc>
            </a:pPr>
            <a:endParaRPr lang="en-US" sz="500" dirty="0"/>
          </a:p>
          <a:p>
            <a:pPr marL="171450" indent="-171450">
              <a:lnSpc>
                <a:spcPct val="124000"/>
              </a:lnSpc>
              <a:buFont typeface="Arial" panose="020B0604020202020204" pitchFamily="34" charset="0"/>
              <a:buChar char="•"/>
            </a:pPr>
            <a:r>
              <a:rPr lang="en-US" sz="850" dirty="0"/>
              <a:t>There is no set number of objectives you must have. </a:t>
            </a:r>
          </a:p>
          <a:p>
            <a:pPr>
              <a:lnSpc>
                <a:spcPct val="124000"/>
              </a:lnSpc>
            </a:pPr>
            <a:endParaRPr lang="en-US" sz="500" dirty="0"/>
          </a:p>
          <a:p>
            <a:pPr marL="171450" indent="-171450">
              <a:lnSpc>
                <a:spcPct val="124000"/>
              </a:lnSpc>
              <a:buFont typeface="Arial" panose="020B0604020202020204" pitchFamily="34" charset="0"/>
              <a:buChar char="•"/>
            </a:pPr>
            <a:r>
              <a:rPr lang="en-US" sz="850" dirty="0"/>
              <a:t>Make as many or as few as you see fit that will support your aims for the year ahead. </a:t>
            </a:r>
          </a:p>
          <a:p>
            <a:pPr>
              <a:lnSpc>
                <a:spcPct val="124000"/>
              </a:lnSpc>
            </a:pPr>
            <a:endParaRPr lang="en-US" sz="500" dirty="0"/>
          </a:p>
          <a:p>
            <a:pPr marL="171450" indent="-171450">
              <a:lnSpc>
                <a:spcPct val="124000"/>
              </a:lnSpc>
              <a:buFont typeface="Arial" panose="020B0604020202020204" pitchFamily="34" charset="0"/>
              <a:buChar char="•"/>
            </a:pPr>
            <a:r>
              <a:rPr lang="en-US" sz="850" dirty="0"/>
              <a:t>Consider which of the 5 key areas improvements will be focusing on: </a:t>
            </a:r>
          </a:p>
          <a:p>
            <a:pPr>
              <a:lnSpc>
                <a:spcPct val="124000"/>
              </a:lnSpc>
            </a:pPr>
            <a:endParaRPr lang="en-US" sz="500" dirty="0"/>
          </a:p>
          <a:p>
            <a:pPr marL="228600" indent="-228600">
              <a:lnSpc>
                <a:spcPct val="124000"/>
              </a:lnSpc>
              <a:buFont typeface="+mj-lt"/>
              <a:buAutoNum type="arabicPeriod"/>
            </a:pPr>
            <a:r>
              <a:rPr lang="en-US" sz="700" dirty="0"/>
              <a:t>Increasing confidence, knowledge and skills of all staff in teaching PE and sporting activities prioritising CPD and training where needed.</a:t>
            </a:r>
          </a:p>
          <a:p>
            <a:pPr marL="228600" indent="-228600">
              <a:lnSpc>
                <a:spcPct val="124000"/>
              </a:lnSpc>
              <a:buFont typeface="+mj-lt"/>
              <a:buAutoNum type="arabicPeriod"/>
            </a:pPr>
            <a:r>
              <a:rPr lang="en-US" sz="700" dirty="0"/>
              <a:t>Increasing engagement of all pupils in regular physical activity and sporting activities</a:t>
            </a:r>
          </a:p>
          <a:p>
            <a:pPr marL="228600" indent="-228600">
              <a:lnSpc>
                <a:spcPct val="124000"/>
              </a:lnSpc>
              <a:buFont typeface="+mj-lt"/>
              <a:buAutoNum type="arabicPeriod"/>
            </a:pPr>
            <a:r>
              <a:rPr lang="en-US" sz="700" dirty="0"/>
              <a:t>Raising the profile of PE and sport across the school, to support whole school improvement</a:t>
            </a:r>
          </a:p>
          <a:p>
            <a:pPr marL="228600" indent="-228600">
              <a:lnSpc>
                <a:spcPct val="124000"/>
              </a:lnSpc>
              <a:buFont typeface="+mj-lt"/>
              <a:buAutoNum type="arabicPeriod"/>
            </a:pPr>
            <a:r>
              <a:rPr lang="en-US" sz="700" dirty="0"/>
              <a:t>Offer a broader and more equal experience of a range of sports and physical activities to all pupils and ensure equal access to sport for boys and girls</a:t>
            </a:r>
          </a:p>
          <a:p>
            <a:pPr marL="228600" indent="-228600">
              <a:lnSpc>
                <a:spcPct val="124000"/>
              </a:lnSpc>
              <a:buFont typeface="+mj-lt"/>
              <a:buAutoNum type="arabicPeriod"/>
            </a:pPr>
            <a:r>
              <a:rPr lang="en-US" sz="700" dirty="0"/>
              <a:t>Increasing participation in competitive sport</a:t>
            </a:r>
          </a:p>
        </p:txBody>
      </p:sp>
    </p:spTree>
    <p:extLst>
      <p:ext uri="{BB962C8B-B14F-4D97-AF65-F5344CB8AC3E}">
        <p14:creationId xmlns:p14="http://schemas.microsoft.com/office/powerpoint/2010/main" val="328500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97B36-0064-E168-7038-3FC8704FBAB7}"/>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B2969350-C89D-DCEF-42F1-FBCB2DDD41B0}"/>
              </a:ext>
            </a:extLst>
          </p:cNvPr>
          <p:cNvPicPr>
            <a:picLocks noChangeAspect="1"/>
          </p:cNvPicPr>
          <p:nvPr/>
        </p:nvPicPr>
        <p:blipFill>
          <a:blip r:embed="rId2"/>
          <a:stretch>
            <a:fillRect/>
          </a:stretch>
        </p:blipFill>
        <p:spPr>
          <a:xfrm>
            <a:off x="-16769" y="0"/>
            <a:ext cx="6166284" cy="4322536"/>
          </a:xfrm>
          <a:prstGeom prst="rect">
            <a:avLst/>
          </a:prstGeom>
        </p:spPr>
      </p:pic>
      <p:graphicFrame>
        <p:nvGraphicFramePr>
          <p:cNvPr id="2" name="Table 1">
            <a:extLst>
              <a:ext uri="{FF2B5EF4-FFF2-40B4-BE49-F238E27FC236}">
                <a16:creationId xmlns:a16="http://schemas.microsoft.com/office/drawing/2014/main" id="{225C9E27-D120-FB0E-EDFD-E98BBC05173C}"/>
              </a:ext>
            </a:extLst>
          </p:cNvPr>
          <p:cNvGraphicFramePr>
            <a:graphicFrameLocks noGrp="1"/>
          </p:cNvGraphicFramePr>
          <p:nvPr>
            <p:extLst>
              <p:ext uri="{D42A27DB-BD31-4B8C-83A1-F6EECF244321}">
                <p14:modId xmlns:p14="http://schemas.microsoft.com/office/powerpoint/2010/main" val="1090446855"/>
              </p:ext>
            </p:extLst>
          </p:nvPr>
        </p:nvGraphicFramePr>
        <p:xfrm>
          <a:off x="294842" y="839137"/>
          <a:ext cx="5530128" cy="3253740"/>
        </p:xfrm>
        <a:graphic>
          <a:graphicData uri="http://schemas.openxmlformats.org/drawingml/2006/table">
            <a:tbl>
              <a:tblPr firstRow="1" bandRow="1">
                <a:tableStyleId>{5C22544A-7EE6-4342-B048-85BDC9FD1C3A}</a:tableStyleId>
              </a:tblPr>
              <a:tblGrid>
                <a:gridCol w="497638">
                  <a:extLst>
                    <a:ext uri="{9D8B030D-6E8A-4147-A177-3AD203B41FA5}">
                      <a16:colId xmlns:a16="http://schemas.microsoft.com/office/drawing/2014/main" val="1397519339"/>
                    </a:ext>
                  </a:extLst>
                </a:gridCol>
                <a:gridCol w="1074420">
                  <a:extLst>
                    <a:ext uri="{9D8B030D-6E8A-4147-A177-3AD203B41FA5}">
                      <a16:colId xmlns:a16="http://schemas.microsoft.com/office/drawing/2014/main" val="3874769663"/>
                    </a:ext>
                  </a:extLst>
                </a:gridCol>
                <a:gridCol w="1452033">
                  <a:extLst>
                    <a:ext uri="{9D8B030D-6E8A-4147-A177-3AD203B41FA5}">
                      <a16:colId xmlns:a16="http://schemas.microsoft.com/office/drawing/2014/main" val="279180329"/>
                    </a:ext>
                  </a:extLst>
                </a:gridCol>
                <a:gridCol w="1481667">
                  <a:extLst>
                    <a:ext uri="{9D8B030D-6E8A-4147-A177-3AD203B41FA5}">
                      <a16:colId xmlns:a16="http://schemas.microsoft.com/office/drawing/2014/main" val="1419483341"/>
                    </a:ext>
                  </a:extLst>
                </a:gridCol>
                <a:gridCol w="1024370">
                  <a:extLst>
                    <a:ext uri="{9D8B030D-6E8A-4147-A177-3AD203B41FA5}">
                      <a16:colId xmlns:a16="http://schemas.microsoft.com/office/drawing/2014/main" val="1532179531"/>
                    </a:ext>
                  </a:extLst>
                </a:gridCol>
              </a:tblGrid>
              <a:tr h="226247">
                <a:tc>
                  <a:txBody>
                    <a:bodyPr/>
                    <a:lstStyle/>
                    <a:p>
                      <a:pPr algn="ct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dirty="0">
                          <a:solidFill>
                            <a:sysClr val="windowText" lastClr="000000"/>
                          </a:solidFill>
                          <a:latin typeface="Calibri" panose="020F0502020204030204" pitchFamily="34" charset="0"/>
                          <a:cs typeface="Calibri" panose="020F0502020204030204" pitchFamily="34" charset="0"/>
                        </a:rPr>
                        <a:t>Intent - what is your objective?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Implementation - How will you achieve this?</a:t>
                      </a:r>
                      <a:endParaRPr lang="en-US" sz="700"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Impact - What do you hope to see?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dirty="0">
                          <a:solidFill>
                            <a:sysClr val="windowText" lastClr="000000"/>
                          </a:solidFill>
                          <a:effectLst/>
                          <a:latin typeface="Calibri" panose="020F0502020204030204" pitchFamily="34" charset="0"/>
                          <a:cs typeface="Calibri" panose="020F0502020204030204" pitchFamily="34" charset="0"/>
                        </a:rPr>
                        <a:t>Supporting evidence</a:t>
                      </a:r>
                      <a:endParaRPr lang="en-GB" sz="700"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938675785"/>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effectLst/>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effectLst/>
                          <a:latin typeface="Calibri" panose="020F0502020204030204" pitchFamily="34" charset="0"/>
                          <a:cs typeface="Calibri" panose="020F0502020204030204" pitchFamily="34" charset="0"/>
                        </a:rPr>
                        <a:t>Plan and monitor</a:t>
                      </a:r>
                      <a:br>
                        <a:rPr lang="en-US" sz="700" b="1" dirty="0">
                          <a:effectLst/>
                          <a:latin typeface="Calibri" panose="020F0502020204030204" pitchFamily="34" charset="0"/>
                          <a:cs typeface="Calibri" panose="020F0502020204030204" pitchFamily="34" charset="0"/>
                        </a:rPr>
                      </a:b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en-US" sz="600" dirty="0">
                          <a:solidFill>
                            <a:schemeClr val="tx1"/>
                          </a:solidFill>
                          <a:latin typeface="Calibri" panose="020F0502020204030204" pitchFamily="34" charset="0"/>
                          <a:cs typeface="Calibri" panose="020F0502020204030204" pitchFamily="34" charset="0"/>
                        </a:rPr>
                        <a:t>Develop lunchtime play provision to increase activity for least active groups.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Develop pupil leadership (training programme), Midday supervisor training, Staff CDP to develop their understanding of games and play, Range of equipment, Youth voice activities to understand pupils wants and needs Outdoor play provision such as OPAL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A confident and competent group of activity leaders that take initiative and create a more active and inclusive playground for all pupils. Midday supervisors and all staff leading a range of physical activities and joining in with movement daily to role model. A happier, more active playground that meets the needs of all pupils especially SEND and girls.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550" dirty="0">
                          <a:solidFill>
                            <a:schemeClr val="tx1"/>
                          </a:solidFill>
                          <a:latin typeface="Calibri" panose="020F0502020204030204" pitchFamily="34" charset="0"/>
                          <a:cs typeface="Calibri" panose="020F0502020204030204" pitchFamily="34" charset="0"/>
                        </a:rPr>
                        <a:t>Youth voice data through half-termly surveys and interviews/group discussions with a variety of pupils (leaders, children participating and those that are less active at break times). Conduct regular observations of the playground to gauge activity levels of the least active children. Staff voice and feedback.</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8936110"/>
                  </a:ext>
                </a:extLst>
              </a:tr>
              <a:tr h="164253">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US" sz="700" b="1" dirty="0">
                          <a:solidFill>
                            <a:sysClr val="windowText" lastClr="000000"/>
                          </a:solidFill>
                          <a:latin typeface="Calibri" panose="020F0502020204030204" pitchFamily="34" charset="0"/>
                          <a:cs typeface="Calibri" panose="020F0502020204030204" pitchFamily="34" charset="0"/>
                        </a:rPr>
                        <a:t>What impact have you seen?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algn="ctr"/>
                      <a:r>
                        <a:rPr lang="en-GB" sz="700" b="1" kern="1200" dirty="0">
                          <a:solidFill>
                            <a:sysClr val="windowText" lastClr="000000"/>
                          </a:solidFill>
                          <a:effectLst/>
                          <a:latin typeface="Calibri" panose="020F0502020204030204" pitchFamily="34" charset="0"/>
                          <a:ea typeface="+mn-ea"/>
                          <a:cs typeface="Calibri" panose="020F0502020204030204" pitchFamily="34" charset="0"/>
                        </a:rPr>
                        <a:t>Are the improvements sustainable? How?</a:t>
                      </a:r>
                      <a:endParaRPr lang="en-US" sz="700" b="1" dirty="0">
                        <a:solidFill>
                          <a:sysClr val="windowText" lastClr="000000"/>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rPr>
                        <a:t>Supporting evidence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tc>
                  <a:txBody>
                    <a:bodyPr/>
                    <a:lstStyle/>
                    <a:p>
                      <a:pPr marL="0" marR="0" lvl="0" indent="0" algn="ctr" defTabSz="575981" rtl="0" eaLnBrk="1" fontAlgn="auto" latinLnBrk="0" hangingPunct="1">
                        <a:lnSpc>
                          <a:spcPct val="100000"/>
                        </a:lnSpc>
                        <a:spcBef>
                          <a:spcPts val="0"/>
                        </a:spcBef>
                        <a:spcAft>
                          <a:spcPts val="0"/>
                        </a:spcAft>
                        <a:buClrTx/>
                        <a:buSzTx/>
                        <a:buFontTx/>
                        <a:buNone/>
                        <a:tabLst/>
                        <a:defRPr/>
                      </a:pPr>
                      <a:r>
                        <a:rPr lang="en-US" sz="700" b="1" dirty="0">
                          <a:solidFill>
                            <a:sysClr val="windowText" lastClr="000000"/>
                          </a:solidFill>
                          <a:effectLst/>
                          <a:latin typeface="Calibri" panose="020F0502020204030204" pitchFamily="34" charset="0"/>
                          <a:cs typeface="Calibri" panose="020F0502020204030204" pitchFamily="34" charset="0"/>
                        </a:rPr>
                        <a:t>Approx. cost</a:t>
                      </a:r>
                      <a:endParaRPr lang="en-GB" sz="7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E4BD"/>
                    </a:solidFill>
                  </a:tcPr>
                </a:tc>
                <a:extLst>
                  <a:ext uri="{0D108BD9-81ED-4DB2-BD59-A6C34878D82A}">
                    <a16:rowId xmlns:a16="http://schemas.microsoft.com/office/drawing/2014/main" val="3420514327"/>
                  </a:ext>
                </a:extLst>
              </a:tr>
              <a:tr h="370840">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endParaRPr lang="en-US" sz="700" b="1" dirty="0">
                        <a:latin typeface="Calibri" panose="020F0502020204030204" pitchFamily="34" charset="0"/>
                        <a:cs typeface="Calibri" panose="020F0502020204030204" pitchFamily="34" charset="0"/>
                      </a:endParaRPr>
                    </a:p>
                    <a:p>
                      <a:pPr marL="0" marR="0" lvl="0" indent="0" algn="ctr" defTabSz="575981" rtl="0" eaLnBrk="1" fontAlgn="auto" latinLnBrk="0" hangingPunct="1">
                        <a:lnSpc>
                          <a:spcPct val="100000"/>
                        </a:lnSpc>
                        <a:spcBef>
                          <a:spcPts val="0"/>
                        </a:spcBef>
                        <a:spcAft>
                          <a:spcPts val="0"/>
                        </a:spcAft>
                        <a:buClrTx/>
                        <a:buSzTx/>
                        <a:buFontTx/>
                        <a:buNone/>
                        <a:tabLst/>
                        <a:defRPr/>
                      </a:pPr>
                      <a:r>
                        <a:rPr lang="en-US" sz="650" b="1" dirty="0">
                          <a:latin typeface="Calibri" panose="020F0502020204030204" pitchFamily="34" charset="0"/>
                          <a:cs typeface="Calibri" panose="020F0502020204030204" pitchFamily="34" charset="0"/>
                        </a:rPr>
                        <a:t>Evaluate</a:t>
                      </a: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600" dirty="0">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500" dirty="0">
                          <a:solidFill>
                            <a:schemeClr val="tx1"/>
                          </a:solidFill>
                          <a:latin typeface="Calibri" panose="020F0502020204030204" pitchFamily="34" charset="0"/>
                          <a:cs typeface="Calibri" panose="020F0502020204030204" pitchFamily="34" charset="0"/>
                        </a:rPr>
                        <a:t>Activity leaders are leading a broad range of activities and actively seeking children that are not engaged in physical activity during lunch times. Midday supervisors have grown in confidence and far more active and engaged in games with the children. Lunch times are more active with children having fun. Activity options have been tailored to suit the needs of SEND pupils through considerate choices of equipment and the types of games played. Girls are proving to be the hardest group to engage as some are still choosing not to be active.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500" dirty="0">
                          <a:solidFill>
                            <a:schemeClr val="tx1"/>
                          </a:solidFill>
                          <a:latin typeface="Calibri" panose="020F0502020204030204" pitchFamily="34" charset="0"/>
                          <a:cs typeface="Calibri" panose="020F0502020204030204" pitchFamily="34" charset="0"/>
                        </a:rPr>
                        <a:t>Continued training for activity leaders and bringing new leaders into the group to bring new ideas and expertise. More leaders will also mean more activities are able to be delivered. Continued training with midday supervisors. Establish lead midday supervisors to empower them and give them ownership. Continue to listen to SEND pupils and tailor activities to their needs and wants. Focus priorities on engaging girls. Work with least active girls to create activities that are meaningful and enjoyable for them. Do they want to be activity leaders for younger children to give them purpose and confidence?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500" dirty="0">
                          <a:solidFill>
                            <a:schemeClr val="tx1"/>
                          </a:solidFill>
                          <a:latin typeface="Calibri" panose="020F0502020204030204" pitchFamily="34" charset="0"/>
                          <a:cs typeface="Calibri" panose="020F0502020204030204" pitchFamily="34" charset="0"/>
                        </a:rPr>
                        <a:t>100 out of 100 activity leaders want to carry on with this role next year. 30 more children have enquired to joining the team. Meetings and the end of year survey have shown all leaders feel positive and enjoy making a difference for others. Interviews by random selection were conducted and 92% of pupils were either 'happy' or 'very happy' with the activities on offer at lunch time. End of year physical activity survey findings such as: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500" dirty="0">
                          <a:solidFill>
                            <a:schemeClr val="tx1"/>
                          </a:solidFill>
                          <a:latin typeface="Calibri" panose="020F0502020204030204" pitchFamily="34" charset="0"/>
                          <a:cs typeface="Calibri" panose="020F0502020204030204" pitchFamily="34" charset="0"/>
                        </a:rPr>
                        <a:t>- Am I involved with games at lunch       time - 89% Yes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500" dirty="0">
                          <a:solidFill>
                            <a:schemeClr val="tx1"/>
                          </a:solidFill>
                          <a:latin typeface="Calibri" panose="020F0502020204030204" pitchFamily="34" charset="0"/>
                          <a:cs typeface="Calibri" panose="020F0502020204030204" pitchFamily="34" charset="0"/>
                        </a:rPr>
                        <a:t>- Do I enjoy lunch time? 97% Yes</a:t>
                      </a:r>
                    </a:p>
                    <a:p>
                      <a:pPr marL="0" marR="0" lvl="0" indent="0" algn="l" defTabSz="575981" rtl="0" eaLnBrk="1" fontAlgn="auto" latinLnBrk="0" hangingPunct="1">
                        <a:lnSpc>
                          <a:spcPct val="100000"/>
                        </a:lnSpc>
                        <a:spcBef>
                          <a:spcPts val="0"/>
                        </a:spcBef>
                        <a:spcAft>
                          <a:spcPts val="0"/>
                        </a:spcAft>
                        <a:buClrTx/>
                        <a:buSzTx/>
                        <a:buFontTx/>
                        <a:buNone/>
                        <a:tabLst/>
                        <a:defRPr/>
                      </a:pPr>
                      <a:r>
                        <a:rPr lang="en-US" sz="500" dirty="0">
                          <a:solidFill>
                            <a:schemeClr val="tx1"/>
                          </a:solidFill>
                          <a:latin typeface="Calibri" panose="020F0502020204030204" pitchFamily="34" charset="0"/>
                          <a:cs typeface="Calibri" panose="020F0502020204030204" pitchFamily="34" charset="0"/>
                        </a:rPr>
                        <a:t>- Have I joined in with a game with the activity leaders? 100% Yes</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Physical Resources - £1000</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CPD for staff - £500</a:t>
                      </a:r>
                    </a:p>
                    <a:p>
                      <a:pPr marL="0" marR="0" lvl="0" indent="0" algn="l" defTabSz="575981" rtl="0" eaLnBrk="1" fontAlgn="auto" latinLnBrk="0" hangingPunct="1">
                        <a:lnSpc>
                          <a:spcPct val="100000"/>
                        </a:lnSpc>
                        <a:spcBef>
                          <a:spcPts val="0"/>
                        </a:spcBef>
                        <a:spcAft>
                          <a:spcPts val="0"/>
                        </a:spcAft>
                        <a:buClrTx/>
                        <a:buSzTx/>
                        <a:buFontTx/>
                        <a:buNone/>
                        <a:tabLst/>
                        <a:defRPr/>
                      </a:pPr>
                      <a:endParaRPr lang="en-US" sz="500" dirty="0">
                        <a:solidFill>
                          <a:schemeClr val="tx1"/>
                        </a:solidFill>
                        <a:latin typeface="Calibri" panose="020F0502020204030204" pitchFamily="34" charset="0"/>
                        <a:cs typeface="Calibri" panose="020F0502020204030204" pitchFamily="34" charset="0"/>
                      </a:endParaRPr>
                    </a:p>
                    <a:p>
                      <a:pPr marL="0" marR="0" lvl="0" indent="0" algn="l" defTabSz="575981" rtl="0" eaLnBrk="1" fontAlgn="auto" latinLnBrk="0" hangingPunct="1">
                        <a:lnSpc>
                          <a:spcPct val="100000"/>
                        </a:lnSpc>
                        <a:spcBef>
                          <a:spcPts val="0"/>
                        </a:spcBef>
                        <a:spcAft>
                          <a:spcPts val="0"/>
                        </a:spcAft>
                        <a:buClrTx/>
                        <a:buSzTx/>
                        <a:buFontTx/>
                        <a:buNone/>
                        <a:tabLst/>
                        <a:defRPr/>
                      </a:pPr>
                      <a:r>
                        <a:rPr lang="en-US" sz="600" dirty="0">
                          <a:solidFill>
                            <a:schemeClr val="tx1"/>
                          </a:solidFill>
                          <a:latin typeface="Calibri" panose="020F0502020204030204" pitchFamily="34" charset="0"/>
                          <a:cs typeface="Calibri" panose="020F0502020204030204" pitchFamily="34" charset="0"/>
                        </a:rPr>
                        <a:t>OPAL - £8000</a:t>
                      </a:r>
                      <a:endParaRPr lang="en-US" sz="600" b="1"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p>
                      <a:pPr algn="l">
                        <a:lnSpc>
                          <a:spcPct val="100000"/>
                        </a:lnSpc>
                      </a:pPr>
                      <a:endParaRPr lang="en-US" sz="600" dirty="0">
                        <a:solidFill>
                          <a:schemeClr val="tx1"/>
                        </a:solidFill>
                        <a:latin typeface="Calibri" panose="020F0502020204030204" pitchFamily="34" charset="0"/>
                        <a:cs typeface="Calibri" panose="020F050202020403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2556584"/>
                  </a:ext>
                </a:extLst>
              </a:tr>
            </a:tbl>
          </a:graphicData>
        </a:graphic>
      </p:graphicFrame>
      <p:sp>
        <p:nvSpPr>
          <p:cNvPr id="5" name="TextBox 4">
            <a:extLst>
              <a:ext uri="{FF2B5EF4-FFF2-40B4-BE49-F238E27FC236}">
                <a16:creationId xmlns:a16="http://schemas.microsoft.com/office/drawing/2014/main" id="{7C0CE318-2120-E324-9292-5A86D8597144}"/>
              </a:ext>
            </a:extLst>
          </p:cNvPr>
          <p:cNvSpPr txBox="1"/>
          <p:nvPr/>
        </p:nvSpPr>
        <p:spPr>
          <a:xfrm>
            <a:off x="241825" y="226711"/>
            <a:ext cx="3559359" cy="276999"/>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Plan, monitor and evaluate (2025/2026</a:t>
            </a:r>
          </a:p>
        </p:txBody>
      </p:sp>
      <p:sp>
        <p:nvSpPr>
          <p:cNvPr id="6" name="TextBox 5">
            <a:extLst>
              <a:ext uri="{FF2B5EF4-FFF2-40B4-BE49-F238E27FC236}">
                <a16:creationId xmlns:a16="http://schemas.microsoft.com/office/drawing/2014/main" id="{06D3BCB3-9898-8FE9-7C31-95AA52B74F02}"/>
              </a:ext>
            </a:extLst>
          </p:cNvPr>
          <p:cNvSpPr txBox="1"/>
          <p:nvPr/>
        </p:nvSpPr>
        <p:spPr>
          <a:xfrm>
            <a:off x="241826" y="599839"/>
            <a:ext cx="3255432" cy="215444"/>
          </a:xfrm>
          <a:prstGeom prst="rect">
            <a:avLst/>
          </a:prstGeom>
          <a:noFill/>
        </p:spPr>
        <p:txBody>
          <a:bodyPr wrap="square" rtlCol="0">
            <a:spAutoFit/>
          </a:bodyPr>
          <a:lstStyle/>
          <a:p>
            <a:r>
              <a:rPr lang="en-US" sz="800" b="1" dirty="0">
                <a:solidFill>
                  <a:srgbClr val="FF0000"/>
                </a:solidFill>
                <a:latin typeface="Calibri" panose="020F0502020204030204" pitchFamily="34" charset="0"/>
                <a:cs typeface="Calibri" panose="020F0502020204030204" pitchFamily="34" charset="0"/>
              </a:rPr>
              <a:t>Example objective shown below is for reference purposes only:</a:t>
            </a:r>
          </a:p>
        </p:txBody>
      </p:sp>
    </p:spTree>
    <p:extLst>
      <p:ext uri="{BB962C8B-B14F-4D97-AF65-F5344CB8AC3E}">
        <p14:creationId xmlns:p14="http://schemas.microsoft.com/office/powerpoint/2010/main" val="20704661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259</TotalTime>
  <Words>3688</Words>
  <Application>Microsoft Office PowerPoint</Application>
  <PresentationFormat>Custom</PresentationFormat>
  <Paragraphs>501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Rock</dc:creator>
  <cp:lastModifiedBy>C Gordon</cp:lastModifiedBy>
  <cp:revision>31</cp:revision>
  <dcterms:created xsi:type="dcterms:W3CDTF">2025-10-08T18:09:30Z</dcterms:created>
  <dcterms:modified xsi:type="dcterms:W3CDTF">2025-11-20T14:21:06Z</dcterms:modified>
</cp:coreProperties>
</file>