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75" r:id="rId4"/>
    <p:sldId id="287" r:id="rId5"/>
    <p:sldId id="276" r:id="rId6"/>
    <p:sldId id="288" r:id="rId7"/>
    <p:sldId id="289" r:id="rId8"/>
    <p:sldId id="290" r:id="rId9"/>
    <p:sldId id="291" r:id="rId10"/>
    <p:sldId id="267" r:id="rId11"/>
  </p:sldIdLst>
  <p:sldSz cx="9144000" cy="6858000" type="screen4x3"/>
  <p:notesSz cx="6858000" cy="9144000"/>
  <p:embeddedFontLst>
    <p:embeddedFont>
      <p:font typeface="Twinkl" panose="020B0604020202020204" charset="0"/>
      <p:regular r:id="rId14"/>
      <p:bold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E5A"/>
    <a:srgbClr val="85BD33"/>
    <a:srgbClr val="643C90"/>
    <a:srgbClr val="9D9CCD"/>
    <a:srgbClr val="8C368C"/>
    <a:srgbClr val="00A8E7"/>
    <a:srgbClr val="CFB6D8"/>
    <a:srgbClr val="18A0DB"/>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8" d="100"/>
          <a:sy n="88" d="100"/>
        </p:scale>
        <p:origin x="1291" y="6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07/06/2020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2396387"/>
            <a:ext cx="7632700" cy="1756992"/>
          </a:xfrm>
          <a:prstGeom prst="rect">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sz="2000" dirty="0">
                <a:latin typeface="Twinkl" pitchFamily="2" charset="0"/>
              </a:rPr>
              <a:t>There are different ways of writing to persuade. These are the ones you’re likely to see:</a:t>
            </a:r>
          </a:p>
          <a:p>
            <a:pPr marL="342900" indent="-342900">
              <a:buFont typeface="Arial" panose="020B0604020202020204" pitchFamily="34" charset="0"/>
              <a:buChar char="•"/>
            </a:pPr>
            <a:r>
              <a:rPr lang="en-GB" sz="2000" dirty="0">
                <a:latin typeface="Twinkl" pitchFamily="2" charset="0"/>
              </a:rPr>
              <a:t>adverts/posters;</a:t>
            </a:r>
          </a:p>
          <a:p>
            <a:pPr marL="342900" indent="-342900">
              <a:buFont typeface="Arial" panose="020B0604020202020204" pitchFamily="34" charset="0"/>
              <a:buChar char="•"/>
            </a:pPr>
            <a:r>
              <a:rPr lang="en-GB" sz="2000" dirty="0">
                <a:latin typeface="Twinkl" pitchFamily="2" charset="0"/>
              </a:rPr>
              <a:t>a persuasive talk/speech;</a:t>
            </a:r>
          </a:p>
          <a:p>
            <a:pPr marL="342900" indent="-342900">
              <a:buFont typeface="Arial" panose="020B0604020202020204" pitchFamily="34" charset="0"/>
              <a:buChar char="•"/>
            </a:pPr>
            <a:r>
              <a:rPr lang="en-GB" sz="2000" dirty="0">
                <a:latin typeface="Twinkl" pitchFamily="2" charset="0"/>
              </a:rPr>
              <a:t>a persuasive letter.</a:t>
            </a:r>
          </a:p>
        </p:txBody>
      </p:sp>
      <p:sp>
        <p:nvSpPr>
          <p:cNvPr id="21" name="Title 20"/>
          <p:cNvSpPr>
            <a:spLocks noGrp="1"/>
          </p:cNvSpPr>
          <p:nvPr>
            <p:ph type="title"/>
          </p:nvPr>
        </p:nvSpPr>
        <p:spPr/>
        <p:txBody>
          <a:bodyPr/>
          <a:lstStyle/>
          <a:p>
            <a:r>
              <a:rPr lang="en-GB" sz="3600" dirty="0"/>
              <a:t>Writing to Persuade</a:t>
            </a:r>
            <a:endParaRPr lang="en-GB" sz="3600" dirty="0">
              <a:latin typeface="+mn-lt"/>
            </a:endParaRPr>
          </a:p>
        </p:txBody>
      </p:sp>
      <p:sp>
        <p:nvSpPr>
          <p:cNvPr id="5" name="Rectangle 4"/>
          <p:cNvSpPr/>
          <p:nvPr/>
        </p:nvSpPr>
        <p:spPr>
          <a:xfrm>
            <a:off x="755650" y="1379707"/>
            <a:ext cx="7632700" cy="830997"/>
          </a:xfrm>
          <a:prstGeom prst="rect">
            <a:avLst/>
          </a:prstGeom>
        </p:spPr>
        <p:txBody>
          <a:bodyPr wrap="square" lIns="0" tIns="0" rIns="0" bIns="0">
            <a:spAutoFit/>
          </a:bodyPr>
          <a:lstStyle/>
          <a:p>
            <a:pPr algn="ctr"/>
            <a:r>
              <a:rPr lang="en-GB" dirty="0">
                <a:latin typeface="Twinkl" pitchFamily="2" charset="0"/>
              </a:rPr>
              <a:t>When you are writing to persuade, you want to convince your reader about something. It might be that you’re persuading them to buy your product or you could be persuading them that what you’re saying is true.</a:t>
            </a:r>
          </a:p>
        </p:txBody>
      </p:sp>
      <p:pic>
        <p:nvPicPr>
          <p:cNvPr id="10" name="Picture 9">
            <a:extLst>
              <a:ext uri="{FF2B5EF4-FFF2-40B4-BE49-F238E27FC236}">
                <a16:creationId xmlns:a16="http://schemas.microsoft.com/office/drawing/2014/main" id="{994F0FDF-0DE3-4BAD-9BEB-32F752D30E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734" y="4478608"/>
            <a:ext cx="1475911" cy="1673599"/>
          </a:xfrm>
          <a:prstGeom prst="rect">
            <a:avLst/>
          </a:prstGeom>
        </p:spPr>
      </p:pic>
      <p:pic>
        <p:nvPicPr>
          <p:cNvPr id="14" name="Picture 13">
            <a:extLst>
              <a:ext uri="{FF2B5EF4-FFF2-40B4-BE49-F238E27FC236}">
                <a16:creationId xmlns:a16="http://schemas.microsoft.com/office/drawing/2014/main" id="{DFE7283A-FF2E-4BF6-935C-229FB3A013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2302" y="4341361"/>
            <a:ext cx="1981348" cy="1810846"/>
          </a:xfrm>
          <a:prstGeom prst="rect">
            <a:avLst/>
          </a:prstGeom>
        </p:spPr>
      </p:pic>
      <p:grpSp>
        <p:nvGrpSpPr>
          <p:cNvPr id="2" name="Group 1">
            <a:extLst>
              <a:ext uri="{FF2B5EF4-FFF2-40B4-BE49-F238E27FC236}">
                <a16:creationId xmlns:a16="http://schemas.microsoft.com/office/drawing/2014/main" id="{16550355-18B8-46D7-AAC4-0447B8E786B3}"/>
              </a:ext>
            </a:extLst>
          </p:cNvPr>
          <p:cNvGrpSpPr/>
          <p:nvPr/>
        </p:nvGrpSpPr>
        <p:grpSpPr>
          <a:xfrm>
            <a:off x="4473650" y="3111516"/>
            <a:ext cx="3914699" cy="3039926"/>
            <a:chOff x="4473650" y="3111516"/>
            <a:chExt cx="3914699" cy="3039926"/>
          </a:xfrm>
        </p:grpSpPr>
        <p:pic>
          <p:nvPicPr>
            <p:cNvPr id="20" name="Picture 19">
              <a:extLst>
                <a:ext uri="{FF2B5EF4-FFF2-40B4-BE49-F238E27FC236}">
                  <a16:creationId xmlns:a16="http://schemas.microsoft.com/office/drawing/2014/main" id="{56E0B6D7-0141-4993-B64F-44BA1D6CE4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9197" y="3111516"/>
              <a:ext cx="3389152" cy="2572150"/>
            </a:xfrm>
            <a:prstGeom prst="rect">
              <a:avLst/>
            </a:prstGeom>
          </p:spPr>
        </p:pic>
        <p:pic>
          <p:nvPicPr>
            <p:cNvPr id="18" name="Picture 17">
              <a:extLst>
                <a:ext uri="{FF2B5EF4-FFF2-40B4-BE49-F238E27FC236}">
                  <a16:creationId xmlns:a16="http://schemas.microsoft.com/office/drawing/2014/main" id="{94BCFFC9-0AF8-4A30-9130-EF7D0CA09E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3650" y="4339062"/>
              <a:ext cx="1374864" cy="1812380"/>
            </a:xfrm>
            <a:prstGeom prst="rect">
              <a:avLst/>
            </a:prstGeom>
          </p:spPr>
        </p:pic>
        <p:sp>
          <p:nvSpPr>
            <p:cNvPr id="22" name="Rectangle 21">
              <a:extLst>
                <a:ext uri="{FF2B5EF4-FFF2-40B4-BE49-F238E27FC236}">
                  <a16:creationId xmlns:a16="http://schemas.microsoft.com/office/drawing/2014/main" id="{231865C6-5894-4C76-AAE8-998DAC0B0D7A}"/>
                </a:ext>
              </a:extLst>
            </p:cNvPr>
            <p:cNvSpPr/>
            <p:nvPr/>
          </p:nvSpPr>
          <p:spPr>
            <a:xfrm>
              <a:off x="5402510" y="3345341"/>
              <a:ext cx="2578228" cy="1754326"/>
            </a:xfrm>
            <a:prstGeom prst="rect">
              <a:avLst/>
            </a:prstGeom>
          </p:spPr>
          <p:txBody>
            <a:bodyPr wrap="square">
              <a:spAutoFit/>
            </a:bodyPr>
            <a:lstStyle/>
            <a:p>
              <a:pPr algn="ctr"/>
              <a:r>
                <a:rPr lang="en-GB" dirty="0">
                  <a:latin typeface="Twinkl" pitchFamily="2" charset="0"/>
                </a:rPr>
                <a:t>Can you think of a time when you’ve had to persuade someone? Think about what you said and the words that you used. </a:t>
              </a:r>
            </a:p>
          </p:txBody>
        </p:sp>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389570"/>
            <a:ext cx="8220075" cy="994306"/>
          </a:xfrm>
        </p:spPr>
        <p:txBody>
          <a:bodyPr/>
          <a:lstStyle/>
          <a:p>
            <a:r>
              <a:rPr lang="en-GB" sz="3600" dirty="0"/>
              <a:t>Features of Writing to Persuade</a:t>
            </a:r>
            <a:endParaRPr lang="en-GB" sz="3600" dirty="0">
              <a:latin typeface="+mn-lt"/>
            </a:endParaRPr>
          </a:p>
        </p:txBody>
      </p:sp>
      <p:sp>
        <p:nvSpPr>
          <p:cNvPr id="5" name="Rectangle 4"/>
          <p:cNvSpPr/>
          <p:nvPr/>
        </p:nvSpPr>
        <p:spPr>
          <a:xfrm>
            <a:off x="696286" y="1181488"/>
            <a:ext cx="7751428" cy="830997"/>
          </a:xfrm>
          <a:prstGeom prst="rect">
            <a:avLst/>
          </a:prstGeom>
        </p:spPr>
        <p:txBody>
          <a:bodyPr wrap="square" lIns="0" tIns="0" rIns="0" bIns="0">
            <a:spAutoFit/>
          </a:bodyPr>
          <a:lstStyle/>
          <a:p>
            <a:r>
              <a:rPr lang="en-GB" dirty="0">
                <a:latin typeface="Twinkl" pitchFamily="2" charset="0"/>
              </a:rPr>
              <a:t>The most important part of writing to persuade is being able to convince your reader. To do this effectively, you’ll need to use a range of</a:t>
            </a:r>
            <a:br>
              <a:rPr lang="en-GB" dirty="0">
                <a:latin typeface="Twinkl" pitchFamily="2" charset="0"/>
              </a:rPr>
            </a:br>
            <a:r>
              <a:rPr lang="en-GB" dirty="0">
                <a:latin typeface="Twinkl" pitchFamily="2" charset="0"/>
              </a:rPr>
              <a:t>different features. </a:t>
            </a:r>
          </a:p>
        </p:txBody>
      </p:sp>
      <p:sp>
        <p:nvSpPr>
          <p:cNvPr id="2" name="Rectangle 1">
            <a:extLst>
              <a:ext uri="{FF2B5EF4-FFF2-40B4-BE49-F238E27FC236}">
                <a16:creationId xmlns:a16="http://schemas.microsoft.com/office/drawing/2014/main" id="{1A2BEBB2-C6A8-4235-889A-94661F867628}"/>
              </a:ext>
            </a:extLst>
          </p:cNvPr>
          <p:cNvSpPr/>
          <p:nvPr/>
        </p:nvSpPr>
        <p:spPr>
          <a:xfrm>
            <a:off x="2474752" y="2942903"/>
            <a:ext cx="4194497" cy="2031325"/>
          </a:xfrm>
          <a:prstGeom prst="rect">
            <a:avLst/>
          </a:prstGeom>
          <a:solidFill>
            <a:schemeClr val="bg1"/>
          </a:solidFill>
          <a:ln w="3810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b="1" dirty="0">
                <a:solidFill>
                  <a:schemeClr val="tx1"/>
                </a:solidFill>
                <a:latin typeface="Twinkl" pitchFamily="2" charset="0"/>
              </a:rPr>
              <a:t>Imperative Verbs </a:t>
            </a:r>
          </a:p>
          <a:p>
            <a:r>
              <a:rPr lang="en-GB" dirty="0">
                <a:solidFill>
                  <a:schemeClr val="tx1"/>
                </a:solidFill>
                <a:latin typeface="Twinkl" pitchFamily="2" charset="0"/>
              </a:rPr>
              <a:t>Imperative verbs tell the reader what to do. They help to get your message across really clearly.</a:t>
            </a:r>
          </a:p>
          <a:p>
            <a:r>
              <a:rPr lang="en-GB" b="1" dirty="0">
                <a:solidFill>
                  <a:schemeClr val="tx1"/>
                </a:solidFill>
                <a:latin typeface="Twinkl" pitchFamily="2" charset="0"/>
              </a:rPr>
              <a:t>Buy</a:t>
            </a:r>
            <a:r>
              <a:rPr lang="en-GB" dirty="0">
                <a:solidFill>
                  <a:schemeClr val="tx1"/>
                </a:solidFill>
                <a:latin typeface="Twinkl" pitchFamily="2" charset="0"/>
              </a:rPr>
              <a:t> this spaghetti stretcher today!</a:t>
            </a:r>
          </a:p>
          <a:p>
            <a:r>
              <a:rPr lang="en-GB" b="1" dirty="0">
                <a:solidFill>
                  <a:schemeClr val="tx1"/>
                </a:solidFill>
                <a:latin typeface="Twinkl" pitchFamily="2" charset="0"/>
              </a:rPr>
              <a:t>Improve</a:t>
            </a:r>
            <a:r>
              <a:rPr lang="en-GB" dirty="0">
                <a:solidFill>
                  <a:schemeClr val="tx1"/>
                </a:solidFill>
                <a:latin typeface="Twinkl" pitchFamily="2" charset="0"/>
              </a:rPr>
              <a:t> our school and our community.</a:t>
            </a:r>
            <a:endParaRPr lang="en-GB" sz="2000" dirty="0">
              <a:solidFill>
                <a:schemeClr val="tx1"/>
              </a:solidFill>
              <a:latin typeface="Twinkl" pitchFamily="2" charset="0"/>
            </a:endParaRPr>
          </a:p>
        </p:txBody>
      </p:sp>
      <p:sp>
        <p:nvSpPr>
          <p:cNvPr id="9" name="Rectangle 8">
            <a:extLst>
              <a:ext uri="{FF2B5EF4-FFF2-40B4-BE49-F238E27FC236}">
                <a16:creationId xmlns:a16="http://schemas.microsoft.com/office/drawing/2014/main" id="{EEF7C89A-EBC9-4643-B186-6DFA723F846F}"/>
              </a:ext>
            </a:extLst>
          </p:cNvPr>
          <p:cNvSpPr/>
          <p:nvPr/>
        </p:nvSpPr>
        <p:spPr>
          <a:xfrm>
            <a:off x="2814505" y="2942903"/>
            <a:ext cx="3514990" cy="2031325"/>
          </a:xfrm>
          <a:prstGeom prst="rect">
            <a:avLst/>
          </a:prstGeom>
          <a:solidFill>
            <a:schemeClr val="bg1"/>
          </a:solidFill>
          <a:ln w="3810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b="1" dirty="0">
                <a:solidFill>
                  <a:schemeClr val="tx1"/>
                </a:solidFill>
                <a:latin typeface="Twinkl" pitchFamily="2" charset="0"/>
              </a:rPr>
              <a:t>Repetition</a:t>
            </a:r>
          </a:p>
          <a:p>
            <a:r>
              <a:rPr lang="en-GB" dirty="0">
                <a:solidFill>
                  <a:schemeClr val="tx1"/>
                </a:solidFill>
                <a:latin typeface="Twinkl" pitchFamily="2" charset="0"/>
              </a:rPr>
              <a:t>At the end of your persuasive text, the reader needs to be really clear about the main points. Ensure this by occasionally repeating key words throughout your writing.</a:t>
            </a:r>
          </a:p>
        </p:txBody>
      </p:sp>
      <p:sp>
        <p:nvSpPr>
          <p:cNvPr id="10" name="Rectangle 9">
            <a:extLst>
              <a:ext uri="{FF2B5EF4-FFF2-40B4-BE49-F238E27FC236}">
                <a16:creationId xmlns:a16="http://schemas.microsoft.com/office/drawing/2014/main" id="{822894F7-96B2-42E1-AD87-EAE4DF2937BB}"/>
              </a:ext>
            </a:extLst>
          </p:cNvPr>
          <p:cNvSpPr/>
          <p:nvPr/>
        </p:nvSpPr>
        <p:spPr>
          <a:xfrm>
            <a:off x="2508306" y="2804403"/>
            <a:ext cx="4127388" cy="2308324"/>
          </a:xfrm>
          <a:prstGeom prst="rect">
            <a:avLst/>
          </a:prstGeom>
          <a:solidFill>
            <a:schemeClr val="bg1"/>
          </a:solidFill>
          <a:ln w="3810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b="1" dirty="0">
                <a:solidFill>
                  <a:schemeClr val="tx1"/>
                </a:solidFill>
                <a:latin typeface="Twinkl" pitchFamily="2" charset="0"/>
              </a:rPr>
              <a:t>Expanded Noun Phrases</a:t>
            </a:r>
          </a:p>
          <a:p>
            <a:r>
              <a:rPr lang="en-GB" dirty="0">
                <a:solidFill>
                  <a:schemeClr val="tx1"/>
                </a:solidFill>
                <a:latin typeface="Twinkl" pitchFamily="2" charset="0"/>
              </a:rPr>
              <a:t>Whatever you’re persuading your reader about, you need to make it seem like the best idea ever. </a:t>
            </a:r>
          </a:p>
          <a:p>
            <a:r>
              <a:rPr lang="en-GB" dirty="0">
                <a:solidFill>
                  <a:schemeClr val="tx1"/>
                </a:solidFill>
                <a:latin typeface="Twinkl" pitchFamily="2" charset="0"/>
              </a:rPr>
              <a:t>Do this by including plenty of expanded noun phrases with amazing, incredible adjectives and modifying nouns.</a:t>
            </a:r>
            <a:endParaRPr lang="en-GB" sz="2000" dirty="0">
              <a:solidFill>
                <a:schemeClr val="tx1"/>
              </a:solidFill>
              <a:latin typeface="Twinkl" pitchFamily="2" charset="0"/>
            </a:endParaRPr>
          </a:p>
        </p:txBody>
      </p:sp>
      <p:sp>
        <p:nvSpPr>
          <p:cNvPr id="11" name="Rectangle 10">
            <a:extLst>
              <a:ext uri="{FF2B5EF4-FFF2-40B4-BE49-F238E27FC236}">
                <a16:creationId xmlns:a16="http://schemas.microsoft.com/office/drawing/2014/main" id="{534F8451-E8A0-4D67-B8FE-622B632C65AD}"/>
              </a:ext>
            </a:extLst>
          </p:cNvPr>
          <p:cNvSpPr/>
          <p:nvPr/>
        </p:nvSpPr>
        <p:spPr>
          <a:xfrm>
            <a:off x="2814505" y="2942903"/>
            <a:ext cx="3514990" cy="2031325"/>
          </a:xfrm>
          <a:prstGeom prst="rect">
            <a:avLst/>
          </a:prstGeom>
          <a:solidFill>
            <a:schemeClr val="bg1"/>
          </a:solidFill>
          <a:ln w="3810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b="1" dirty="0">
                <a:solidFill>
                  <a:sysClr val="windowText" lastClr="000000"/>
                </a:solidFill>
                <a:latin typeface="Twinkl" pitchFamily="2" charset="0"/>
              </a:rPr>
              <a:t>Rhetorical Questions</a:t>
            </a:r>
            <a:endParaRPr lang="en-GB" b="1" dirty="0">
              <a:solidFill>
                <a:schemeClr val="tx1"/>
              </a:solidFill>
              <a:latin typeface="Twinkl" pitchFamily="2" charset="0"/>
            </a:endParaRPr>
          </a:p>
          <a:p>
            <a:r>
              <a:rPr lang="en-GB" dirty="0">
                <a:solidFill>
                  <a:sysClr val="windowText" lastClr="000000"/>
                </a:solidFill>
                <a:latin typeface="Twinkl" pitchFamily="2" charset="0"/>
              </a:rPr>
              <a:t>Rhetorical questions are questions which don’t need to be answered. They can help your reader to feel like you are talking specifically to them. </a:t>
            </a:r>
            <a:r>
              <a:rPr lang="en-GB" b="1" dirty="0">
                <a:solidFill>
                  <a:sysClr val="windowText" lastClr="000000"/>
                </a:solidFill>
                <a:latin typeface="Twinkl" pitchFamily="2" charset="0"/>
              </a:rPr>
              <a:t>How could you live without it?</a:t>
            </a:r>
            <a:endParaRPr lang="en-GB" dirty="0">
              <a:solidFill>
                <a:sysClr val="windowText" lastClr="000000"/>
              </a:solidFill>
              <a:latin typeface="Twinkl" pitchFamily="2" charset="0"/>
            </a:endParaRPr>
          </a:p>
        </p:txBody>
      </p:sp>
    </p:spTree>
    <p:extLst>
      <p:ext uri="{BB962C8B-B14F-4D97-AF65-F5344CB8AC3E}">
        <p14:creationId xmlns:p14="http://schemas.microsoft.com/office/powerpoint/2010/main" val="300061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9" grpId="1" animBg="1"/>
      <p:bldP spid="10" grpId="0" animBg="1"/>
      <p:bldP spid="10" grpId="1"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389570"/>
            <a:ext cx="8220075" cy="994306"/>
          </a:xfrm>
        </p:spPr>
        <p:txBody>
          <a:bodyPr/>
          <a:lstStyle/>
          <a:p>
            <a:r>
              <a:rPr lang="en-GB" sz="3600" dirty="0"/>
              <a:t>Features of Writing to Persuade</a:t>
            </a:r>
            <a:endParaRPr lang="en-GB" sz="3600" dirty="0">
              <a:latin typeface="+mn-lt"/>
            </a:endParaRPr>
          </a:p>
        </p:txBody>
      </p:sp>
      <p:grpSp>
        <p:nvGrpSpPr>
          <p:cNvPr id="6" name="Group 5">
            <a:extLst>
              <a:ext uri="{FF2B5EF4-FFF2-40B4-BE49-F238E27FC236}">
                <a16:creationId xmlns:a16="http://schemas.microsoft.com/office/drawing/2014/main" id="{1E590677-DBBF-451A-B2C8-C86C4E841F23}"/>
              </a:ext>
            </a:extLst>
          </p:cNvPr>
          <p:cNvGrpSpPr/>
          <p:nvPr/>
        </p:nvGrpSpPr>
        <p:grpSpPr>
          <a:xfrm>
            <a:off x="537009" y="1202201"/>
            <a:ext cx="7846415" cy="1200329"/>
            <a:chOff x="537009" y="1202201"/>
            <a:chExt cx="7846415" cy="1200329"/>
          </a:xfrm>
        </p:grpSpPr>
        <p:sp>
          <p:nvSpPr>
            <p:cNvPr id="8" name="Rectangle 7">
              <a:extLst>
                <a:ext uri="{FF2B5EF4-FFF2-40B4-BE49-F238E27FC236}">
                  <a16:creationId xmlns:a16="http://schemas.microsoft.com/office/drawing/2014/main" id="{6E741E54-990B-462C-A4A5-9C0E9F8EE25F}"/>
                </a:ext>
              </a:extLst>
            </p:cNvPr>
            <p:cNvSpPr/>
            <p:nvPr/>
          </p:nvSpPr>
          <p:spPr>
            <a:xfrm>
              <a:off x="1242040" y="1202201"/>
              <a:ext cx="7141384" cy="1200329"/>
            </a:xfrm>
            <a:prstGeom prst="rect">
              <a:avLst/>
            </a:prstGeom>
            <a:solidFill>
              <a:schemeClr val="bg1"/>
            </a:solidFill>
            <a:ln w="3810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dirty="0">
                  <a:solidFill>
                    <a:schemeClr val="tx1"/>
                  </a:solidFill>
                  <a:latin typeface="Twinkl" pitchFamily="2" charset="0"/>
                </a:rPr>
                <a:t>Imperative verbs tell the reader what to do. They help to get your message across really clearly.</a:t>
              </a:r>
            </a:p>
            <a:p>
              <a:r>
                <a:rPr lang="en-GB" b="1" dirty="0">
                  <a:solidFill>
                    <a:schemeClr val="tx1"/>
                  </a:solidFill>
                  <a:latin typeface="Twinkl" pitchFamily="2" charset="0"/>
                </a:rPr>
                <a:t>Buy</a:t>
              </a:r>
              <a:r>
                <a:rPr lang="en-GB" dirty="0">
                  <a:solidFill>
                    <a:schemeClr val="tx1"/>
                  </a:solidFill>
                  <a:latin typeface="Twinkl" pitchFamily="2" charset="0"/>
                </a:rPr>
                <a:t> this spaghetti stretcher today!</a:t>
              </a:r>
            </a:p>
            <a:p>
              <a:r>
                <a:rPr lang="en-GB" b="1" dirty="0">
                  <a:solidFill>
                    <a:schemeClr val="tx1"/>
                  </a:solidFill>
                  <a:latin typeface="Twinkl" pitchFamily="2" charset="0"/>
                </a:rPr>
                <a:t>Improve</a:t>
              </a:r>
              <a:r>
                <a:rPr lang="en-GB" dirty="0">
                  <a:solidFill>
                    <a:schemeClr val="tx1"/>
                  </a:solidFill>
                  <a:latin typeface="Twinkl" pitchFamily="2" charset="0"/>
                </a:rPr>
                <a:t> our school and our community.</a:t>
              </a:r>
              <a:endParaRPr lang="en-GB" sz="2000" dirty="0">
                <a:solidFill>
                  <a:schemeClr val="tx1"/>
                </a:solidFill>
                <a:latin typeface="Twinkl" pitchFamily="2" charset="0"/>
              </a:endParaRPr>
            </a:p>
          </p:txBody>
        </p:sp>
        <p:sp>
          <p:nvSpPr>
            <p:cNvPr id="12" name="Rectangle 11">
              <a:extLst>
                <a:ext uri="{FF2B5EF4-FFF2-40B4-BE49-F238E27FC236}">
                  <a16:creationId xmlns:a16="http://schemas.microsoft.com/office/drawing/2014/main" id="{3B21A424-4072-4205-AE3B-DDD917008307}"/>
                </a:ext>
              </a:extLst>
            </p:cNvPr>
            <p:cNvSpPr/>
            <p:nvPr/>
          </p:nvSpPr>
          <p:spPr>
            <a:xfrm rot="16200000">
              <a:off x="259849" y="1540755"/>
              <a:ext cx="1077539" cy="523220"/>
            </a:xfrm>
            <a:prstGeom prst="rect">
              <a:avLst/>
            </a:prstGeom>
          </p:spPr>
          <p:txBody>
            <a:bodyPr wrap="none">
              <a:spAutoFit/>
            </a:bodyPr>
            <a:lstStyle/>
            <a:p>
              <a:pPr algn="ctr"/>
              <a:r>
                <a:rPr lang="en-GB" sz="1400" b="1" dirty="0">
                  <a:latin typeface="Twinkl" pitchFamily="2" charset="0"/>
                </a:rPr>
                <a:t>Imperative</a:t>
              </a:r>
              <a:br>
                <a:rPr lang="en-GB" sz="1400" b="1" dirty="0">
                  <a:latin typeface="Twinkl" pitchFamily="2" charset="0"/>
                </a:rPr>
              </a:br>
              <a:r>
                <a:rPr lang="en-GB" sz="1400" b="1" dirty="0">
                  <a:latin typeface="Twinkl" pitchFamily="2" charset="0"/>
                </a:rPr>
                <a:t>Verbs </a:t>
              </a:r>
            </a:p>
          </p:txBody>
        </p:sp>
      </p:grpSp>
      <p:grpSp>
        <p:nvGrpSpPr>
          <p:cNvPr id="4" name="Group 3">
            <a:extLst>
              <a:ext uri="{FF2B5EF4-FFF2-40B4-BE49-F238E27FC236}">
                <a16:creationId xmlns:a16="http://schemas.microsoft.com/office/drawing/2014/main" id="{8017FDDA-B473-4CF4-86B6-A13E8B213780}"/>
              </a:ext>
            </a:extLst>
          </p:cNvPr>
          <p:cNvGrpSpPr/>
          <p:nvPr/>
        </p:nvGrpSpPr>
        <p:grpSpPr>
          <a:xfrm>
            <a:off x="644731" y="2526917"/>
            <a:ext cx="7738693" cy="1016624"/>
            <a:chOff x="644731" y="2596939"/>
            <a:chExt cx="7738693" cy="1016624"/>
          </a:xfrm>
        </p:grpSpPr>
        <p:sp>
          <p:nvSpPr>
            <p:cNvPr id="13" name="Rectangle 12">
              <a:extLst>
                <a:ext uri="{FF2B5EF4-FFF2-40B4-BE49-F238E27FC236}">
                  <a16:creationId xmlns:a16="http://schemas.microsoft.com/office/drawing/2014/main" id="{8248021E-2D6B-4E65-9F32-A7146A7808B0}"/>
                </a:ext>
              </a:extLst>
            </p:cNvPr>
            <p:cNvSpPr/>
            <p:nvPr/>
          </p:nvSpPr>
          <p:spPr>
            <a:xfrm>
              <a:off x="1242040" y="2643585"/>
              <a:ext cx="7141384" cy="923330"/>
            </a:xfrm>
            <a:prstGeom prst="rect">
              <a:avLst/>
            </a:prstGeom>
            <a:solidFill>
              <a:schemeClr val="bg1"/>
            </a:solidFill>
            <a:ln w="3810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dirty="0">
                  <a:solidFill>
                    <a:schemeClr val="tx1"/>
                  </a:solidFill>
                  <a:latin typeface="Twinkl" pitchFamily="2" charset="0"/>
                </a:rPr>
                <a:t>At the end of your persuasive text, the reader needs to be really clear about the main points. Ensure this by occasionally repeating key words throughout your writing.</a:t>
              </a:r>
            </a:p>
          </p:txBody>
        </p:sp>
        <p:sp>
          <p:nvSpPr>
            <p:cNvPr id="14" name="Rectangle 13">
              <a:extLst>
                <a:ext uri="{FF2B5EF4-FFF2-40B4-BE49-F238E27FC236}">
                  <a16:creationId xmlns:a16="http://schemas.microsoft.com/office/drawing/2014/main" id="{47FE40D9-1759-4F20-9F1D-11098DC8DC7A}"/>
                </a:ext>
              </a:extLst>
            </p:cNvPr>
            <p:cNvSpPr/>
            <p:nvPr/>
          </p:nvSpPr>
          <p:spPr>
            <a:xfrm rot="16200000">
              <a:off x="290308" y="2951362"/>
              <a:ext cx="1016624" cy="307777"/>
            </a:xfrm>
            <a:prstGeom prst="rect">
              <a:avLst/>
            </a:prstGeom>
          </p:spPr>
          <p:txBody>
            <a:bodyPr wrap="none">
              <a:spAutoFit/>
            </a:bodyPr>
            <a:lstStyle/>
            <a:p>
              <a:pPr algn="ctr"/>
              <a:r>
                <a:rPr lang="en-GB" sz="1400" b="1" dirty="0">
                  <a:latin typeface="Twinkl" pitchFamily="2" charset="0"/>
                </a:rPr>
                <a:t>Repetition</a:t>
              </a:r>
            </a:p>
          </p:txBody>
        </p:sp>
      </p:grpSp>
      <p:grpSp>
        <p:nvGrpSpPr>
          <p:cNvPr id="3" name="Group 2">
            <a:extLst>
              <a:ext uri="{FF2B5EF4-FFF2-40B4-BE49-F238E27FC236}">
                <a16:creationId xmlns:a16="http://schemas.microsoft.com/office/drawing/2014/main" id="{92351CA6-8A0E-49AF-A710-5036DB37343A}"/>
              </a:ext>
            </a:extLst>
          </p:cNvPr>
          <p:cNvGrpSpPr/>
          <p:nvPr/>
        </p:nvGrpSpPr>
        <p:grpSpPr>
          <a:xfrm>
            <a:off x="537013" y="3667928"/>
            <a:ext cx="7846411" cy="1306768"/>
            <a:chOff x="537013" y="3750828"/>
            <a:chExt cx="7846411" cy="1306768"/>
          </a:xfrm>
        </p:grpSpPr>
        <p:sp>
          <p:nvSpPr>
            <p:cNvPr id="15" name="Rectangle 14">
              <a:extLst>
                <a:ext uri="{FF2B5EF4-FFF2-40B4-BE49-F238E27FC236}">
                  <a16:creationId xmlns:a16="http://schemas.microsoft.com/office/drawing/2014/main" id="{039475F1-07CB-4BF4-A155-93376F89F161}"/>
                </a:ext>
              </a:extLst>
            </p:cNvPr>
            <p:cNvSpPr/>
            <p:nvPr/>
          </p:nvSpPr>
          <p:spPr>
            <a:xfrm>
              <a:off x="1242040" y="3750828"/>
              <a:ext cx="7141384" cy="1200329"/>
            </a:xfrm>
            <a:prstGeom prst="rect">
              <a:avLst/>
            </a:prstGeom>
            <a:solidFill>
              <a:schemeClr val="bg1"/>
            </a:solidFill>
            <a:ln w="3810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dirty="0">
                  <a:solidFill>
                    <a:schemeClr val="tx1"/>
                  </a:solidFill>
                  <a:latin typeface="Twinkl" pitchFamily="2" charset="0"/>
                </a:rPr>
                <a:t>Whatever you’re persuading your reader about, you need to make it seem like the best idea ever. </a:t>
              </a:r>
            </a:p>
            <a:p>
              <a:r>
                <a:rPr lang="en-GB" dirty="0">
                  <a:solidFill>
                    <a:schemeClr val="tx1"/>
                  </a:solidFill>
                  <a:latin typeface="Twinkl" pitchFamily="2" charset="0"/>
                </a:rPr>
                <a:t>Do this by including plenty of expanded noun phrases with amazing, incredible adjectives and modifying nouns.</a:t>
              </a:r>
              <a:endParaRPr lang="en-GB" sz="2000" dirty="0">
                <a:solidFill>
                  <a:schemeClr val="tx1"/>
                </a:solidFill>
                <a:latin typeface="Twinkl" pitchFamily="2" charset="0"/>
              </a:endParaRPr>
            </a:p>
          </p:txBody>
        </p:sp>
        <p:sp>
          <p:nvSpPr>
            <p:cNvPr id="16" name="Rectangle 15">
              <a:extLst>
                <a:ext uri="{FF2B5EF4-FFF2-40B4-BE49-F238E27FC236}">
                  <a16:creationId xmlns:a16="http://schemas.microsoft.com/office/drawing/2014/main" id="{490CF3F1-4A48-4B62-85C8-341EAD163B76}"/>
                </a:ext>
              </a:extLst>
            </p:cNvPr>
            <p:cNvSpPr/>
            <p:nvPr/>
          </p:nvSpPr>
          <p:spPr>
            <a:xfrm rot="16200000">
              <a:off x="145239" y="4142602"/>
              <a:ext cx="1306768" cy="523220"/>
            </a:xfrm>
            <a:prstGeom prst="rect">
              <a:avLst/>
            </a:prstGeom>
          </p:spPr>
          <p:txBody>
            <a:bodyPr wrap="none">
              <a:spAutoFit/>
            </a:bodyPr>
            <a:lstStyle/>
            <a:p>
              <a:pPr algn="ctr"/>
              <a:r>
                <a:rPr lang="en-GB" sz="1400" b="1" dirty="0">
                  <a:latin typeface="Twinkl" pitchFamily="2" charset="0"/>
                </a:rPr>
                <a:t>Expanded</a:t>
              </a:r>
              <a:br>
                <a:rPr lang="en-GB" sz="1400" b="1" dirty="0">
                  <a:latin typeface="Twinkl" pitchFamily="2" charset="0"/>
                </a:rPr>
              </a:br>
              <a:r>
                <a:rPr lang="en-GB" sz="1400" b="1" dirty="0">
                  <a:latin typeface="Twinkl" pitchFamily="2" charset="0"/>
                </a:rPr>
                <a:t>Noun Phrases</a:t>
              </a:r>
            </a:p>
          </p:txBody>
        </p:sp>
      </p:grpSp>
      <p:grpSp>
        <p:nvGrpSpPr>
          <p:cNvPr id="7" name="Group 6">
            <a:extLst>
              <a:ext uri="{FF2B5EF4-FFF2-40B4-BE49-F238E27FC236}">
                <a16:creationId xmlns:a16="http://schemas.microsoft.com/office/drawing/2014/main" id="{2D80F49A-2CC5-4AF1-9B47-B60AF7CC2842}"/>
              </a:ext>
            </a:extLst>
          </p:cNvPr>
          <p:cNvGrpSpPr/>
          <p:nvPr/>
        </p:nvGrpSpPr>
        <p:grpSpPr>
          <a:xfrm>
            <a:off x="537012" y="5099084"/>
            <a:ext cx="7846412" cy="1200329"/>
            <a:chOff x="537012" y="5099084"/>
            <a:chExt cx="7846412" cy="1200329"/>
          </a:xfrm>
        </p:grpSpPr>
        <p:sp>
          <p:nvSpPr>
            <p:cNvPr id="17" name="Rectangle 16">
              <a:extLst>
                <a:ext uri="{FF2B5EF4-FFF2-40B4-BE49-F238E27FC236}">
                  <a16:creationId xmlns:a16="http://schemas.microsoft.com/office/drawing/2014/main" id="{3A877E1C-6E66-4430-871C-31185B26F468}"/>
                </a:ext>
              </a:extLst>
            </p:cNvPr>
            <p:cNvSpPr/>
            <p:nvPr/>
          </p:nvSpPr>
          <p:spPr>
            <a:xfrm>
              <a:off x="1242040" y="5099084"/>
              <a:ext cx="7141384" cy="1200329"/>
            </a:xfrm>
            <a:prstGeom prst="rect">
              <a:avLst/>
            </a:prstGeom>
            <a:solidFill>
              <a:schemeClr val="bg1"/>
            </a:solidFill>
            <a:ln w="3810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dirty="0">
                  <a:solidFill>
                    <a:schemeClr val="tx1"/>
                  </a:solidFill>
                  <a:latin typeface="Twinkl" pitchFamily="2" charset="0"/>
                </a:rPr>
                <a:t>Rhetorical questions are questions which don’t need to be answered. They can help your reader to feel like you are talking specifically to them.</a:t>
              </a:r>
              <a:endParaRPr lang="en-GB" b="1" dirty="0">
                <a:solidFill>
                  <a:schemeClr val="tx1"/>
                </a:solidFill>
                <a:latin typeface="Twinkl" pitchFamily="2" charset="0"/>
              </a:endParaRPr>
            </a:p>
            <a:p>
              <a:pPr algn="ctr"/>
              <a:r>
                <a:rPr lang="en-GB" b="1" dirty="0">
                  <a:solidFill>
                    <a:schemeClr val="tx1"/>
                  </a:solidFill>
                  <a:latin typeface="Twinkl" pitchFamily="2" charset="0"/>
                </a:rPr>
                <a:t>How could you live without it?</a:t>
              </a:r>
            </a:p>
          </p:txBody>
        </p:sp>
        <p:sp>
          <p:nvSpPr>
            <p:cNvPr id="18" name="Rectangle 17">
              <a:extLst>
                <a:ext uri="{FF2B5EF4-FFF2-40B4-BE49-F238E27FC236}">
                  <a16:creationId xmlns:a16="http://schemas.microsoft.com/office/drawing/2014/main" id="{F90EC629-9B55-4BB2-885E-8ADE60D8AA0E}"/>
                </a:ext>
              </a:extLst>
            </p:cNvPr>
            <p:cNvSpPr/>
            <p:nvPr/>
          </p:nvSpPr>
          <p:spPr>
            <a:xfrm rot="16200000">
              <a:off x="285500" y="5437638"/>
              <a:ext cx="1026243" cy="523220"/>
            </a:xfrm>
            <a:prstGeom prst="rect">
              <a:avLst/>
            </a:prstGeom>
          </p:spPr>
          <p:txBody>
            <a:bodyPr wrap="none">
              <a:spAutoFit/>
            </a:bodyPr>
            <a:lstStyle/>
            <a:p>
              <a:pPr algn="ctr"/>
              <a:r>
                <a:rPr lang="en-GB" sz="1400" b="1" dirty="0">
                  <a:latin typeface="Twinkl" pitchFamily="2" charset="0"/>
                </a:rPr>
                <a:t>Rhetorical</a:t>
              </a:r>
              <a:br>
                <a:rPr lang="en-GB" sz="1400" b="1" dirty="0">
                  <a:latin typeface="Twinkl" pitchFamily="2" charset="0"/>
                </a:rPr>
              </a:br>
              <a:r>
                <a:rPr lang="en-GB" sz="1400" b="1" dirty="0">
                  <a:latin typeface="Twinkl" pitchFamily="2" charset="0"/>
                </a:rPr>
                <a:t>Questions</a:t>
              </a:r>
            </a:p>
          </p:txBody>
        </p:sp>
      </p:grpSp>
    </p:spTree>
    <p:extLst>
      <p:ext uri="{BB962C8B-B14F-4D97-AF65-F5344CB8AC3E}">
        <p14:creationId xmlns:p14="http://schemas.microsoft.com/office/powerpoint/2010/main" val="134163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994306"/>
          </a:xfrm>
        </p:spPr>
        <p:txBody>
          <a:bodyPr/>
          <a:lstStyle/>
          <a:p>
            <a:r>
              <a:rPr lang="en-GB" sz="3600" dirty="0"/>
              <a:t>Can You Spot These Features?</a:t>
            </a:r>
            <a:endParaRPr lang="en-GB" sz="3600" dirty="0">
              <a:latin typeface="+mn-lt"/>
            </a:endParaRPr>
          </a:p>
        </p:txBody>
      </p:sp>
      <p:sp>
        <p:nvSpPr>
          <p:cNvPr id="5" name="Rectangle 4"/>
          <p:cNvSpPr/>
          <p:nvPr/>
        </p:nvSpPr>
        <p:spPr>
          <a:xfrm>
            <a:off x="814521" y="2854253"/>
            <a:ext cx="7751428" cy="1938992"/>
          </a:xfrm>
          <a:prstGeom prst="rect">
            <a:avLst/>
          </a:prstGeom>
        </p:spPr>
        <p:txBody>
          <a:bodyPr wrap="square" lIns="0" tIns="0" rIns="0" bIns="0">
            <a:spAutoFit/>
          </a:bodyPr>
          <a:lstStyle/>
          <a:p>
            <a:pPr marL="457200" indent="-457200">
              <a:buFont typeface="Arial" panose="020B0604020202020204" pitchFamily="34" charset="0"/>
              <a:buChar char="•"/>
            </a:pPr>
            <a:r>
              <a:rPr lang="en-GB" b="1" dirty="0">
                <a:latin typeface="Twinkl" pitchFamily="2" charset="0"/>
              </a:rPr>
              <a:t>imperative verbs</a:t>
            </a:r>
          </a:p>
          <a:p>
            <a:pPr marL="457200" indent="-457200">
              <a:buFont typeface="Arial" panose="020B0604020202020204" pitchFamily="34" charset="0"/>
              <a:buChar char="•"/>
            </a:pPr>
            <a:endParaRPr lang="en-GB" b="1" dirty="0">
              <a:latin typeface="Twinkl" pitchFamily="2" charset="0"/>
            </a:endParaRPr>
          </a:p>
          <a:p>
            <a:pPr marL="457200" indent="-457200">
              <a:buFont typeface="Arial" panose="020B0604020202020204" pitchFamily="34" charset="0"/>
              <a:buChar char="•"/>
            </a:pPr>
            <a:r>
              <a:rPr lang="en-GB" b="1" dirty="0">
                <a:latin typeface="Twinkl" pitchFamily="2" charset="0"/>
              </a:rPr>
              <a:t>repetition</a:t>
            </a:r>
          </a:p>
          <a:p>
            <a:pPr marL="457200" indent="-457200">
              <a:buFont typeface="Arial" panose="020B0604020202020204" pitchFamily="34" charset="0"/>
              <a:buChar char="•"/>
            </a:pPr>
            <a:endParaRPr lang="en-GB" b="1" dirty="0">
              <a:latin typeface="Twinkl" pitchFamily="2" charset="0"/>
            </a:endParaRPr>
          </a:p>
          <a:p>
            <a:pPr marL="457200" indent="-457200">
              <a:buFont typeface="Arial" panose="020B0604020202020204" pitchFamily="34" charset="0"/>
              <a:buChar char="•"/>
            </a:pPr>
            <a:r>
              <a:rPr lang="en-GB" b="1" dirty="0">
                <a:latin typeface="Twinkl" pitchFamily="2" charset="0"/>
              </a:rPr>
              <a:t>expanded noun phrases</a:t>
            </a:r>
          </a:p>
          <a:p>
            <a:pPr marL="457200" indent="-457200">
              <a:buFont typeface="Arial" panose="020B0604020202020204" pitchFamily="34" charset="0"/>
              <a:buChar char="•"/>
            </a:pPr>
            <a:endParaRPr lang="en-GB" b="1" dirty="0">
              <a:latin typeface="Twinkl" pitchFamily="2" charset="0"/>
            </a:endParaRPr>
          </a:p>
          <a:p>
            <a:pPr marL="457200" indent="-457200">
              <a:buFont typeface="Arial" panose="020B0604020202020204" pitchFamily="34" charset="0"/>
              <a:buChar char="•"/>
            </a:pPr>
            <a:r>
              <a:rPr lang="en-GB" b="1" dirty="0">
                <a:latin typeface="Twinkl" pitchFamily="2" charset="0"/>
              </a:rPr>
              <a:t>rhetorical questions</a:t>
            </a:r>
          </a:p>
        </p:txBody>
      </p:sp>
      <p:sp>
        <p:nvSpPr>
          <p:cNvPr id="2" name="Rectangle 1">
            <a:extLst>
              <a:ext uri="{FF2B5EF4-FFF2-40B4-BE49-F238E27FC236}">
                <a16:creationId xmlns:a16="http://schemas.microsoft.com/office/drawing/2014/main" id="{F0861CB0-0797-437B-800F-50E5806A8B8A}"/>
              </a:ext>
            </a:extLst>
          </p:cNvPr>
          <p:cNvSpPr/>
          <p:nvPr/>
        </p:nvSpPr>
        <p:spPr>
          <a:xfrm>
            <a:off x="814521" y="1406063"/>
            <a:ext cx="7514958" cy="646331"/>
          </a:xfrm>
          <a:prstGeom prst="rect">
            <a:avLst/>
          </a:prstGeom>
        </p:spPr>
        <p:txBody>
          <a:bodyPr wrap="square">
            <a:spAutoFit/>
          </a:bodyPr>
          <a:lstStyle/>
          <a:p>
            <a:r>
              <a:rPr lang="en-GB" dirty="0">
                <a:latin typeface="Twinkl" pitchFamily="2" charset="0"/>
              </a:rPr>
              <a:t>Have a look at these different types of persuasive writing. Can you spot the features?</a:t>
            </a:r>
          </a:p>
        </p:txBody>
      </p:sp>
      <p:pic>
        <p:nvPicPr>
          <p:cNvPr id="7" name="Picture 6">
            <a:extLst>
              <a:ext uri="{FF2B5EF4-FFF2-40B4-BE49-F238E27FC236}">
                <a16:creationId xmlns:a16="http://schemas.microsoft.com/office/drawing/2014/main" id="{8F7A4A94-1884-4A81-BDAF-6300B5B637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0840" y="2061195"/>
            <a:ext cx="3178639" cy="4267954"/>
          </a:xfrm>
          <a:prstGeom prst="rect">
            <a:avLst/>
          </a:prstGeom>
        </p:spPr>
      </p:pic>
    </p:spTree>
    <p:extLst>
      <p:ext uri="{BB962C8B-B14F-4D97-AF65-F5344CB8AC3E}">
        <p14:creationId xmlns:p14="http://schemas.microsoft.com/office/powerpoint/2010/main" val="213686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53728"/>
            <a:ext cx="8220075" cy="994306"/>
          </a:xfrm>
        </p:spPr>
        <p:txBody>
          <a:bodyPr/>
          <a:lstStyle/>
          <a:p>
            <a:r>
              <a:rPr lang="en-GB" sz="3600" dirty="0"/>
              <a:t>Advert</a:t>
            </a:r>
            <a:endParaRPr lang="en-GB" sz="3600" dirty="0">
              <a:latin typeface="+mn-lt"/>
            </a:endParaRPr>
          </a:p>
        </p:txBody>
      </p:sp>
      <p:sp>
        <p:nvSpPr>
          <p:cNvPr id="6" name="Rectangle 5">
            <a:extLst>
              <a:ext uri="{FF2B5EF4-FFF2-40B4-BE49-F238E27FC236}">
                <a16:creationId xmlns:a16="http://schemas.microsoft.com/office/drawing/2014/main" id="{95CDEB9C-6ADD-4493-AAC1-89B1922C773C}"/>
              </a:ext>
            </a:extLst>
          </p:cNvPr>
          <p:cNvSpPr/>
          <p:nvPr/>
        </p:nvSpPr>
        <p:spPr>
          <a:xfrm>
            <a:off x="755651" y="1657759"/>
            <a:ext cx="7632700" cy="3634429"/>
          </a:xfrm>
          <a:prstGeom prst="rect">
            <a:avLst/>
          </a:prstGeom>
          <a:solidFill>
            <a:srgbClr val="9D9CCD"/>
          </a:solidFill>
          <a:ln w="3810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2400" b="1" dirty="0">
                <a:solidFill>
                  <a:schemeClr val="tx1"/>
                </a:solidFill>
                <a:latin typeface="Twinkl" pitchFamily="2" charset="0"/>
              </a:rPr>
              <a:t>The Zap-</a:t>
            </a:r>
            <a:r>
              <a:rPr lang="en-GB" sz="2400" b="1" dirty="0" err="1">
                <a:solidFill>
                  <a:schemeClr val="tx1"/>
                </a:solidFill>
                <a:latin typeface="Twinkl" pitchFamily="2" charset="0"/>
              </a:rPr>
              <a:t>Tastic</a:t>
            </a:r>
            <a:r>
              <a:rPr lang="en-GB" sz="2400" b="1" dirty="0">
                <a:solidFill>
                  <a:schemeClr val="tx1"/>
                </a:solidFill>
                <a:latin typeface="Twinkl" pitchFamily="2" charset="0"/>
              </a:rPr>
              <a:t> Silencer!</a:t>
            </a:r>
          </a:p>
          <a:p>
            <a:r>
              <a:rPr lang="en-GB" dirty="0">
                <a:solidFill>
                  <a:schemeClr val="tx1"/>
                </a:solidFill>
                <a:latin typeface="Twinkl" pitchFamily="2" charset="0"/>
              </a:rPr>
              <a:t>Are your siblings giving you a rough time? Are your friends always bragging about winning at football? Is the neighbour’s cat keeping you awake at night? You need the Zap-</a:t>
            </a:r>
            <a:r>
              <a:rPr lang="en-GB" dirty="0" err="1">
                <a:solidFill>
                  <a:schemeClr val="tx1"/>
                </a:solidFill>
                <a:latin typeface="Twinkl" pitchFamily="2" charset="0"/>
              </a:rPr>
              <a:t>Tastic</a:t>
            </a:r>
            <a:r>
              <a:rPr lang="en-GB" dirty="0">
                <a:solidFill>
                  <a:schemeClr val="tx1"/>
                </a:solidFill>
                <a:latin typeface="Twinkl" pitchFamily="2" charset="0"/>
              </a:rPr>
              <a:t> Silencer! </a:t>
            </a:r>
          </a:p>
          <a:p>
            <a:r>
              <a:rPr lang="en-GB" dirty="0">
                <a:solidFill>
                  <a:schemeClr val="tx1"/>
                </a:solidFill>
                <a:latin typeface="Twinkl" pitchFamily="2" charset="0"/>
              </a:rPr>
              <a:t>With one press of the smooth-action trigger, you’ll have peace and quiet in no time. Our Zap-</a:t>
            </a:r>
            <a:r>
              <a:rPr lang="en-GB" dirty="0" err="1">
                <a:solidFill>
                  <a:schemeClr val="tx1"/>
                </a:solidFill>
                <a:latin typeface="Twinkl" pitchFamily="2" charset="0"/>
              </a:rPr>
              <a:t>Tastic</a:t>
            </a:r>
            <a:r>
              <a:rPr lang="en-GB" dirty="0">
                <a:solidFill>
                  <a:schemeClr val="tx1"/>
                </a:solidFill>
                <a:latin typeface="Twinkl" pitchFamily="2" charset="0"/>
              </a:rPr>
              <a:t> Silencer is filled with astounding alien technology and is available for you to take home today. Say goodbye to irritating sounds and restless nights. Just aim at the irritant, fire the harmless rays and enjoy one hour of complete silence. Yes – it really is that easy!</a:t>
            </a:r>
          </a:p>
          <a:p>
            <a:r>
              <a:rPr lang="en-GB" dirty="0">
                <a:solidFill>
                  <a:schemeClr val="tx1"/>
                </a:solidFill>
                <a:latin typeface="Twinkl" pitchFamily="2" charset="0"/>
              </a:rPr>
              <a:t>It’s available for a limited time only so don’t miss out: buy your Zap-</a:t>
            </a:r>
            <a:r>
              <a:rPr lang="en-GB" dirty="0" err="1">
                <a:solidFill>
                  <a:schemeClr val="tx1"/>
                </a:solidFill>
                <a:latin typeface="Twinkl" pitchFamily="2" charset="0"/>
              </a:rPr>
              <a:t>Tastic</a:t>
            </a:r>
            <a:r>
              <a:rPr lang="en-GB" dirty="0">
                <a:solidFill>
                  <a:schemeClr val="tx1"/>
                </a:solidFill>
                <a:latin typeface="Twinkl" pitchFamily="2" charset="0"/>
              </a:rPr>
              <a:t> Silencer now!</a:t>
            </a:r>
          </a:p>
        </p:txBody>
      </p:sp>
      <p:pic>
        <p:nvPicPr>
          <p:cNvPr id="4" name="Picture 3">
            <a:extLst>
              <a:ext uri="{FF2B5EF4-FFF2-40B4-BE49-F238E27FC236}">
                <a16:creationId xmlns:a16="http://schemas.microsoft.com/office/drawing/2014/main" id="{38FCFCE6-2F6A-4B06-A0A1-46024A966F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207861" y="758782"/>
            <a:ext cx="2374076" cy="1375974"/>
          </a:xfrm>
          <a:prstGeom prst="rect">
            <a:avLst/>
          </a:prstGeom>
        </p:spPr>
      </p:pic>
      <p:grpSp>
        <p:nvGrpSpPr>
          <p:cNvPr id="12" name="Group 11">
            <a:extLst>
              <a:ext uri="{FF2B5EF4-FFF2-40B4-BE49-F238E27FC236}">
                <a16:creationId xmlns:a16="http://schemas.microsoft.com/office/drawing/2014/main" id="{E366AF01-F56D-4B24-AD5B-1D0A14F03864}"/>
              </a:ext>
            </a:extLst>
          </p:cNvPr>
          <p:cNvGrpSpPr/>
          <p:nvPr/>
        </p:nvGrpSpPr>
        <p:grpSpPr>
          <a:xfrm>
            <a:off x="2039163" y="5369376"/>
            <a:ext cx="5137623" cy="778078"/>
            <a:chOff x="2039163" y="5369376"/>
            <a:chExt cx="5137623" cy="778078"/>
          </a:xfrm>
        </p:grpSpPr>
        <p:sp>
          <p:nvSpPr>
            <p:cNvPr id="9" name="Rectangle 8">
              <a:extLst>
                <a:ext uri="{FF2B5EF4-FFF2-40B4-BE49-F238E27FC236}">
                  <a16:creationId xmlns:a16="http://schemas.microsoft.com/office/drawing/2014/main" id="{A3CF6DB0-7A5B-4332-BAC9-5754110D7DDE}"/>
                </a:ext>
              </a:extLst>
            </p:cNvPr>
            <p:cNvSpPr/>
            <p:nvPr/>
          </p:nvSpPr>
          <p:spPr>
            <a:xfrm>
              <a:off x="2039163" y="5579101"/>
              <a:ext cx="4571362" cy="520117"/>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Which features did you manage to spot?</a:t>
              </a:r>
            </a:p>
          </p:txBody>
        </p:sp>
        <p:pic>
          <p:nvPicPr>
            <p:cNvPr id="11" name="Picture 10">
              <a:extLst>
                <a:ext uri="{FF2B5EF4-FFF2-40B4-BE49-F238E27FC236}">
                  <a16:creationId xmlns:a16="http://schemas.microsoft.com/office/drawing/2014/main" id="{5D5676D4-BAD2-4C4E-85D3-DAB3A9E1E5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1215" y="5369376"/>
              <a:ext cx="865571" cy="778078"/>
            </a:xfrm>
            <a:prstGeom prst="rect">
              <a:avLst/>
            </a:prstGeom>
          </p:spPr>
        </p:pic>
      </p:grpSp>
    </p:spTree>
    <p:extLst>
      <p:ext uri="{BB962C8B-B14F-4D97-AF65-F5344CB8AC3E}">
        <p14:creationId xmlns:p14="http://schemas.microsoft.com/office/powerpoint/2010/main" val="75524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53728"/>
            <a:ext cx="8220075" cy="994306"/>
          </a:xfrm>
        </p:spPr>
        <p:txBody>
          <a:bodyPr/>
          <a:lstStyle/>
          <a:p>
            <a:r>
              <a:rPr lang="en-GB" sz="3600" dirty="0"/>
              <a:t>Persuasive Speech</a:t>
            </a:r>
            <a:endParaRPr lang="en-GB" sz="3600" dirty="0">
              <a:latin typeface="+mn-lt"/>
            </a:endParaRPr>
          </a:p>
        </p:txBody>
      </p:sp>
      <p:sp>
        <p:nvSpPr>
          <p:cNvPr id="6" name="Rectangle 5">
            <a:extLst>
              <a:ext uri="{FF2B5EF4-FFF2-40B4-BE49-F238E27FC236}">
                <a16:creationId xmlns:a16="http://schemas.microsoft.com/office/drawing/2014/main" id="{95CDEB9C-6ADD-4493-AAC1-89B1922C773C}"/>
              </a:ext>
            </a:extLst>
          </p:cNvPr>
          <p:cNvSpPr/>
          <p:nvPr/>
        </p:nvSpPr>
        <p:spPr>
          <a:xfrm>
            <a:off x="755651" y="1869498"/>
            <a:ext cx="7632700" cy="3265097"/>
          </a:xfrm>
          <a:prstGeom prst="rect">
            <a:avLst/>
          </a:prstGeom>
          <a:solidFill>
            <a:srgbClr val="9D9CCD"/>
          </a:solidFill>
          <a:ln w="3810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b="1" dirty="0">
                <a:solidFill>
                  <a:schemeClr val="tx1"/>
                </a:solidFill>
                <a:latin typeface="Twinkl" pitchFamily="2" charset="0"/>
              </a:rPr>
              <a:t>This is an extract from the speech given by </a:t>
            </a:r>
            <a:r>
              <a:rPr lang="en-GB" b="1" dirty="0" err="1">
                <a:solidFill>
                  <a:schemeClr val="tx1"/>
                </a:solidFill>
                <a:latin typeface="Twinkl" pitchFamily="2" charset="0"/>
              </a:rPr>
              <a:t>Fluffles</a:t>
            </a:r>
            <a:r>
              <a:rPr lang="en-GB" b="1" dirty="0">
                <a:solidFill>
                  <a:schemeClr val="tx1"/>
                </a:solidFill>
                <a:latin typeface="Twinkl" pitchFamily="2" charset="0"/>
              </a:rPr>
              <a:t> </a:t>
            </a:r>
            <a:r>
              <a:rPr lang="en-GB" b="1" dirty="0" err="1">
                <a:solidFill>
                  <a:schemeClr val="tx1"/>
                </a:solidFill>
                <a:latin typeface="Twinkl" pitchFamily="2" charset="0"/>
              </a:rPr>
              <a:t>McSpice</a:t>
            </a:r>
            <a:r>
              <a:rPr lang="en-GB" b="1" dirty="0">
                <a:solidFill>
                  <a:schemeClr val="tx1"/>
                </a:solidFill>
                <a:latin typeface="Twinkl" pitchFamily="2" charset="0"/>
              </a:rPr>
              <a:t> during the annual guinea pig meeting at 34 Garden Terrace.</a:t>
            </a:r>
          </a:p>
          <a:p>
            <a:endParaRPr lang="en-GB" b="1" dirty="0">
              <a:solidFill>
                <a:schemeClr val="tx1"/>
              </a:solidFill>
              <a:latin typeface="Twinkl" pitchFamily="2" charset="0"/>
            </a:endParaRPr>
          </a:p>
          <a:p>
            <a:r>
              <a:rPr lang="en-GB" dirty="0">
                <a:solidFill>
                  <a:schemeClr val="tx1"/>
                </a:solidFill>
                <a:latin typeface="Twinkl" pitchFamily="2" charset="0"/>
              </a:rPr>
              <a:t>We must not allow ourselves to be treated like this. How many more guinea pigs have to suffer before we say that enough is enough? I have been into next door’s garden and I have seen the food that is available there. Juicy pellets, dried strawberries and delicious dandelion leaves: the kind of food that we should be getting instead of the brown filth and mouldy hay that they try to feed us. No! We want what they’re having. We deserve what they’re having. Stand up for what you believe in, fellow guineas of 34 Garden Terrace, and demand better of our owners!</a:t>
            </a:r>
          </a:p>
        </p:txBody>
      </p:sp>
      <p:grpSp>
        <p:nvGrpSpPr>
          <p:cNvPr id="12" name="Group 11">
            <a:extLst>
              <a:ext uri="{FF2B5EF4-FFF2-40B4-BE49-F238E27FC236}">
                <a16:creationId xmlns:a16="http://schemas.microsoft.com/office/drawing/2014/main" id="{E366AF01-F56D-4B24-AD5B-1D0A14F03864}"/>
              </a:ext>
            </a:extLst>
          </p:cNvPr>
          <p:cNvGrpSpPr/>
          <p:nvPr/>
        </p:nvGrpSpPr>
        <p:grpSpPr>
          <a:xfrm>
            <a:off x="2039164" y="5272047"/>
            <a:ext cx="5137623" cy="778078"/>
            <a:chOff x="2039163" y="5369376"/>
            <a:chExt cx="5137623" cy="778078"/>
          </a:xfrm>
        </p:grpSpPr>
        <p:sp>
          <p:nvSpPr>
            <p:cNvPr id="9" name="Rectangle 8">
              <a:extLst>
                <a:ext uri="{FF2B5EF4-FFF2-40B4-BE49-F238E27FC236}">
                  <a16:creationId xmlns:a16="http://schemas.microsoft.com/office/drawing/2014/main" id="{A3CF6DB0-7A5B-4332-BAC9-5754110D7DDE}"/>
                </a:ext>
              </a:extLst>
            </p:cNvPr>
            <p:cNvSpPr/>
            <p:nvPr/>
          </p:nvSpPr>
          <p:spPr>
            <a:xfrm>
              <a:off x="2039163" y="5579101"/>
              <a:ext cx="4571362" cy="520117"/>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Which features did you manage to spot?</a:t>
              </a:r>
            </a:p>
          </p:txBody>
        </p:sp>
        <p:pic>
          <p:nvPicPr>
            <p:cNvPr id="11" name="Picture 10">
              <a:extLst>
                <a:ext uri="{FF2B5EF4-FFF2-40B4-BE49-F238E27FC236}">
                  <a16:creationId xmlns:a16="http://schemas.microsoft.com/office/drawing/2014/main" id="{5D5676D4-BAD2-4C4E-85D3-DAB3A9E1E5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1215" y="5369376"/>
              <a:ext cx="865571" cy="778078"/>
            </a:xfrm>
            <a:prstGeom prst="rect">
              <a:avLst/>
            </a:prstGeom>
          </p:spPr>
        </p:pic>
      </p:grpSp>
      <p:pic>
        <p:nvPicPr>
          <p:cNvPr id="3" name="Picture 2">
            <a:extLst>
              <a:ext uri="{FF2B5EF4-FFF2-40B4-BE49-F238E27FC236}">
                <a16:creationId xmlns:a16="http://schemas.microsoft.com/office/drawing/2014/main" id="{66225D43-8C00-4D7F-910A-550819D2E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000" y="710546"/>
            <a:ext cx="1795242" cy="1209958"/>
          </a:xfrm>
          <a:prstGeom prst="rect">
            <a:avLst/>
          </a:prstGeom>
        </p:spPr>
      </p:pic>
      <p:pic>
        <p:nvPicPr>
          <p:cNvPr id="7" name="Picture 6">
            <a:extLst>
              <a:ext uri="{FF2B5EF4-FFF2-40B4-BE49-F238E27FC236}">
                <a16:creationId xmlns:a16="http://schemas.microsoft.com/office/drawing/2014/main" id="{D52C3F1F-DDE7-484F-B8FE-7D969AE15A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577976">
            <a:off x="6768971" y="1337118"/>
            <a:ext cx="815632" cy="771672"/>
          </a:xfrm>
          <a:prstGeom prst="rect">
            <a:avLst/>
          </a:prstGeom>
        </p:spPr>
      </p:pic>
    </p:spTree>
    <p:extLst>
      <p:ext uri="{BB962C8B-B14F-4D97-AF65-F5344CB8AC3E}">
        <p14:creationId xmlns:p14="http://schemas.microsoft.com/office/powerpoint/2010/main" val="369177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53728"/>
            <a:ext cx="8220075" cy="994306"/>
          </a:xfrm>
        </p:spPr>
        <p:txBody>
          <a:bodyPr/>
          <a:lstStyle/>
          <a:p>
            <a:r>
              <a:rPr lang="en-GB" sz="3600" dirty="0"/>
              <a:t>Persuasive Letter</a:t>
            </a:r>
            <a:endParaRPr lang="en-GB" sz="3600" dirty="0">
              <a:latin typeface="+mn-lt"/>
            </a:endParaRPr>
          </a:p>
        </p:txBody>
      </p:sp>
      <p:sp>
        <p:nvSpPr>
          <p:cNvPr id="6" name="Rectangle 5">
            <a:extLst>
              <a:ext uri="{FF2B5EF4-FFF2-40B4-BE49-F238E27FC236}">
                <a16:creationId xmlns:a16="http://schemas.microsoft.com/office/drawing/2014/main" id="{95CDEB9C-6ADD-4493-AAC1-89B1922C773C}"/>
              </a:ext>
            </a:extLst>
          </p:cNvPr>
          <p:cNvSpPr/>
          <p:nvPr/>
        </p:nvSpPr>
        <p:spPr>
          <a:xfrm>
            <a:off x="755651" y="1261534"/>
            <a:ext cx="6467269" cy="4896313"/>
          </a:xfrm>
          <a:prstGeom prst="rect">
            <a:avLst/>
          </a:prstGeom>
          <a:solidFill>
            <a:srgbClr val="9D9CCD"/>
          </a:solidFill>
          <a:ln w="38100">
            <a:solidFill>
              <a:srgbClr val="643C9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600" dirty="0">
                <a:solidFill>
                  <a:schemeClr val="tx1"/>
                </a:solidFill>
                <a:latin typeface="Twinkl" pitchFamily="2" charset="0"/>
              </a:rPr>
              <a:t>Dear Sir/Madam,</a:t>
            </a:r>
          </a:p>
          <a:p>
            <a:endParaRPr lang="en-GB" sz="1600" dirty="0">
              <a:solidFill>
                <a:schemeClr val="tx1"/>
              </a:solidFill>
              <a:latin typeface="Twinkl" pitchFamily="2" charset="0"/>
            </a:endParaRPr>
          </a:p>
          <a:p>
            <a:r>
              <a:rPr lang="en-GB" sz="1600" dirty="0">
                <a:solidFill>
                  <a:schemeClr val="tx1"/>
                </a:solidFill>
                <a:latin typeface="Twinkl" pitchFamily="2" charset="0"/>
              </a:rPr>
              <a:t>I am writing to ask you to please reduce your extensive garden gnome collection so that I may deliver your letters without fear of injury.</a:t>
            </a:r>
          </a:p>
          <a:p>
            <a:endParaRPr lang="en-GB" sz="1600" dirty="0">
              <a:solidFill>
                <a:schemeClr val="tx1"/>
              </a:solidFill>
              <a:latin typeface="Twinkl" pitchFamily="2" charset="0"/>
            </a:endParaRPr>
          </a:p>
          <a:p>
            <a:r>
              <a:rPr lang="en-GB" sz="1600" dirty="0">
                <a:solidFill>
                  <a:schemeClr val="tx1"/>
                </a:solidFill>
                <a:latin typeface="Twinkl" pitchFamily="2" charset="0"/>
              </a:rPr>
              <a:t>For the past few years, I have found it increasingly difficult to work my way through your garden without treading on an unsuspecting gnome. Last week, when I arrived home and found a miniature fishing rod stuck in my shoe, I realised that this had gone on for too long. Surely you don’t want me to be injured, do you?</a:t>
            </a:r>
          </a:p>
          <a:p>
            <a:endParaRPr lang="en-GB" sz="1600" dirty="0">
              <a:solidFill>
                <a:schemeClr val="tx1"/>
              </a:solidFill>
              <a:latin typeface="Twinkl" pitchFamily="2" charset="0"/>
            </a:endParaRPr>
          </a:p>
          <a:p>
            <a:r>
              <a:rPr lang="en-GB" sz="1600" dirty="0">
                <a:solidFill>
                  <a:schemeClr val="tx1"/>
                </a:solidFill>
                <a:latin typeface="Twinkl" pitchFamily="2" charset="0"/>
              </a:rPr>
              <a:t>I enjoy gnomes and I think that a small collection can brighten up the garden substantially but the situation has become ridiculous. From now on, I will leave your letters beneath </a:t>
            </a:r>
            <a:r>
              <a:rPr lang="en-GB" sz="1600" dirty="0" err="1">
                <a:solidFill>
                  <a:schemeClr val="tx1"/>
                </a:solidFill>
                <a:latin typeface="Twinkl" pitchFamily="2" charset="0"/>
              </a:rPr>
              <a:t>Goswald</a:t>
            </a:r>
            <a:r>
              <a:rPr lang="en-GB" sz="1600" dirty="0">
                <a:solidFill>
                  <a:schemeClr val="tx1"/>
                </a:solidFill>
                <a:latin typeface="Twinkl" pitchFamily="2" charset="0"/>
              </a:rPr>
              <a:t> the Great until you significantly reduce your collection.</a:t>
            </a:r>
          </a:p>
          <a:p>
            <a:endParaRPr lang="en-GB" sz="1600" dirty="0">
              <a:solidFill>
                <a:schemeClr val="tx1"/>
              </a:solidFill>
              <a:latin typeface="Twinkl" pitchFamily="2" charset="0"/>
            </a:endParaRPr>
          </a:p>
          <a:p>
            <a:r>
              <a:rPr lang="en-GB" sz="1600" dirty="0">
                <a:solidFill>
                  <a:schemeClr val="tx1"/>
                </a:solidFill>
                <a:latin typeface="Twinkl" pitchFamily="2" charset="0"/>
              </a:rPr>
              <a:t>Yours sincerely,</a:t>
            </a:r>
          </a:p>
          <a:p>
            <a:r>
              <a:rPr lang="en-GB" sz="1600" dirty="0">
                <a:solidFill>
                  <a:schemeClr val="tx1"/>
                </a:solidFill>
                <a:latin typeface="Twinkl" pitchFamily="2" charset="0"/>
              </a:rPr>
              <a:t>Postal Worker Patricia</a:t>
            </a:r>
          </a:p>
        </p:txBody>
      </p:sp>
      <p:pic>
        <p:nvPicPr>
          <p:cNvPr id="4" name="Picture 3">
            <a:extLst>
              <a:ext uri="{FF2B5EF4-FFF2-40B4-BE49-F238E27FC236}">
                <a16:creationId xmlns:a16="http://schemas.microsoft.com/office/drawing/2014/main" id="{C937F887-DC85-4215-96F4-29EE017E63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4530" y="2029471"/>
            <a:ext cx="3003230" cy="4247156"/>
          </a:xfrm>
          <a:prstGeom prst="rect">
            <a:avLst/>
          </a:prstGeom>
        </p:spPr>
      </p:pic>
      <p:grpSp>
        <p:nvGrpSpPr>
          <p:cNvPr id="12" name="Group 11">
            <a:extLst>
              <a:ext uri="{FF2B5EF4-FFF2-40B4-BE49-F238E27FC236}">
                <a16:creationId xmlns:a16="http://schemas.microsoft.com/office/drawing/2014/main" id="{E366AF01-F56D-4B24-AD5B-1D0A14F03864}"/>
              </a:ext>
            </a:extLst>
          </p:cNvPr>
          <p:cNvGrpSpPr/>
          <p:nvPr/>
        </p:nvGrpSpPr>
        <p:grpSpPr>
          <a:xfrm>
            <a:off x="3403578" y="5498549"/>
            <a:ext cx="5137623" cy="778078"/>
            <a:chOff x="2039163" y="5369376"/>
            <a:chExt cx="5137623" cy="778078"/>
          </a:xfrm>
        </p:grpSpPr>
        <p:sp>
          <p:nvSpPr>
            <p:cNvPr id="9" name="Rectangle 8">
              <a:extLst>
                <a:ext uri="{FF2B5EF4-FFF2-40B4-BE49-F238E27FC236}">
                  <a16:creationId xmlns:a16="http://schemas.microsoft.com/office/drawing/2014/main" id="{A3CF6DB0-7A5B-4332-BAC9-5754110D7DDE}"/>
                </a:ext>
              </a:extLst>
            </p:cNvPr>
            <p:cNvSpPr/>
            <p:nvPr/>
          </p:nvSpPr>
          <p:spPr>
            <a:xfrm>
              <a:off x="2039163" y="5579101"/>
              <a:ext cx="4571362" cy="520117"/>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Which features did you manage to spot?</a:t>
              </a:r>
            </a:p>
          </p:txBody>
        </p:sp>
        <p:pic>
          <p:nvPicPr>
            <p:cNvPr id="11" name="Picture 10">
              <a:extLst>
                <a:ext uri="{FF2B5EF4-FFF2-40B4-BE49-F238E27FC236}">
                  <a16:creationId xmlns:a16="http://schemas.microsoft.com/office/drawing/2014/main" id="{5D5676D4-BAD2-4C4E-85D3-DAB3A9E1E5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1215" y="5369376"/>
              <a:ext cx="865571" cy="778078"/>
            </a:xfrm>
            <a:prstGeom prst="rect">
              <a:avLst/>
            </a:prstGeom>
          </p:spPr>
        </p:pic>
      </p:grpSp>
    </p:spTree>
    <p:extLst>
      <p:ext uri="{BB962C8B-B14F-4D97-AF65-F5344CB8AC3E}">
        <p14:creationId xmlns:p14="http://schemas.microsoft.com/office/powerpoint/2010/main" val="158208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994306"/>
          </a:xfrm>
        </p:spPr>
        <p:txBody>
          <a:bodyPr/>
          <a:lstStyle/>
          <a:p>
            <a:r>
              <a:rPr lang="en-GB" sz="3600" dirty="0"/>
              <a:t>Did You Spot the Features?</a:t>
            </a:r>
            <a:endParaRPr lang="en-GB" sz="3600" dirty="0">
              <a:latin typeface="+mn-lt"/>
            </a:endParaRPr>
          </a:p>
        </p:txBody>
      </p:sp>
      <p:sp>
        <p:nvSpPr>
          <p:cNvPr id="2" name="Rectangle 1">
            <a:extLst>
              <a:ext uri="{FF2B5EF4-FFF2-40B4-BE49-F238E27FC236}">
                <a16:creationId xmlns:a16="http://schemas.microsoft.com/office/drawing/2014/main" id="{F0861CB0-0797-437B-800F-50E5806A8B8A}"/>
              </a:ext>
            </a:extLst>
          </p:cNvPr>
          <p:cNvSpPr/>
          <p:nvPr/>
        </p:nvSpPr>
        <p:spPr>
          <a:xfrm>
            <a:off x="814521" y="1450218"/>
            <a:ext cx="7514958" cy="369332"/>
          </a:xfrm>
          <a:prstGeom prst="rect">
            <a:avLst/>
          </a:prstGeom>
        </p:spPr>
        <p:txBody>
          <a:bodyPr wrap="square">
            <a:spAutoFit/>
          </a:bodyPr>
          <a:lstStyle/>
          <a:p>
            <a:r>
              <a:rPr lang="en-GB" dirty="0">
                <a:latin typeface="Twinkl" pitchFamily="2" charset="0"/>
              </a:rPr>
              <a:t>Did you manage to spot any of these features in the persuasive writing?</a:t>
            </a:r>
          </a:p>
        </p:txBody>
      </p:sp>
      <p:sp>
        <p:nvSpPr>
          <p:cNvPr id="6" name="Rectangle 5">
            <a:extLst>
              <a:ext uri="{FF2B5EF4-FFF2-40B4-BE49-F238E27FC236}">
                <a16:creationId xmlns:a16="http://schemas.microsoft.com/office/drawing/2014/main" id="{6E386FA3-52D6-4E41-B27A-9D1B33BF4EC5}"/>
              </a:ext>
            </a:extLst>
          </p:cNvPr>
          <p:cNvSpPr/>
          <p:nvPr/>
        </p:nvSpPr>
        <p:spPr>
          <a:xfrm>
            <a:off x="2273181" y="2209990"/>
            <a:ext cx="4597640" cy="2803433"/>
          </a:xfrm>
          <a:prstGeom prst="rect">
            <a:avLst/>
          </a:prstGeom>
          <a:solidFill>
            <a:schemeClr val="bg1"/>
          </a:solidFill>
          <a:ln w="38100">
            <a:solidFill>
              <a:srgbClr val="DE1E5A"/>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457200" indent="-457200">
              <a:buFont typeface="Arial" panose="020B0604020202020204" pitchFamily="34" charset="0"/>
              <a:buChar char="•"/>
            </a:pPr>
            <a:r>
              <a:rPr lang="en-GB" sz="2400" b="1" dirty="0">
                <a:solidFill>
                  <a:schemeClr val="tx1"/>
                </a:solidFill>
                <a:latin typeface="Twinkl" pitchFamily="2" charset="0"/>
              </a:rPr>
              <a:t>imperative verbs</a:t>
            </a:r>
          </a:p>
          <a:p>
            <a:pPr marL="457200" indent="-457200">
              <a:buFont typeface="Arial" panose="020B0604020202020204" pitchFamily="34" charset="0"/>
              <a:buChar char="•"/>
            </a:pPr>
            <a:endParaRPr lang="en-GB" sz="2400" b="1" dirty="0">
              <a:solidFill>
                <a:schemeClr val="tx1"/>
              </a:solidFill>
              <a:latin typeface="Twinkl" pitchFamily="2" charset="0"/>
            </a:endParaRPr>
          </a:p>
          <a:p>
            <a:pPr marL="457200" indent="-457200">
              <a:buFont typeface="Arial" panose="020B0604020202020204" pitchFamily="34" charset="0"/>
              <a:buChar char="•"/>
            </a:pPr>
            <a:r>
              <a:rPr lang="en-GB" sz="2400" b="1" dirty="0">
                <a:solidFill>
                  <a:schemeClr val="tx1"/>
                </a:solidFill>
                <a:latin typeface="Twinkl" pitchFamily="2" charset="0"/>
              </a:rPr>
              <a:t>repetition</a:t>
            </a:r>
          </a:p>
          <a:p>
            <a:pPr marL="457200" indent="-457200">
              <a:buFont typeface="Arial" panose="020B0604020202020204" pitchFamily="34" charset="0"/>
              <a:buChar char="•"/>
            </a:pPr>
            <a:endParaRPr lang="en-GB" sz="2400" b="1" dirty="0">
              <a:solidFill>
                <a:schemeClr val="tx1"/>
              </a:solidFill>
              <a:latin typeface="Twinkl" pitchFamily="2" charset="0"/>
            </a:endParaRPr>
          </a:p>
          <a:p>
            <a:pPr marL="457200" indent="-457200">
              <a:buFont typeface="Arial" panose="020B0604020202020204" pitchFamily="34" charset="0"/>
              <a:buChar char="•"/>
            </a:pPr>
            <a:r>
              <a:rPr lang="en-GB" sz="2400" b="1" dirty="0">
                <a:solidFill>
                  <a:schemeClr val="tx1"/>
                </a:solidFill>
                <a:latin typeface="Twinkl" pitchFamily="2" charset="0"/>
              </a:rPr>
              <a:t>expanded noun phrases</a:t>
            </a:r>
          </a:p>
          <a:p>
            <a:pPr marL="457200" indent="-457200">
              <a:buFont typeface="Arial" panose="020B0604020202020204" pitchFamily="34" charset="0"/>
              <a:buChar char="•"/>
            </a:pPr>
            <a:endParaRPr lang="en-GB" sz="2400" b="1" dirty="0">
              <a:solidFill>
                <a:schemeClr val="tx1"/>
              </a:solidFill>
              <a:latin typeface="Twinkl" pitchFamily="2" charset="0"/>
            </a:endParaRPr>
          </a:p>
          <a:p>
            <a:pPr marL="457200" indent="-457200">
              <a:buFont typeface="Arial" panose="020B0604020202020204" pitchFamily="34" charset="0"/>
              <a:buChar char="•"/>
            </a:pPr>
            <a:r>
              <a:rPr lang="en-GB" sz="2400" b="1" dirty="0">
                <a:solidFill>
                  <a:schemeClr val="tx1"/>
                </a:solidFill>
                <a:latin typeface="Twinkl" pitchFamily="2" charset="0"/>
              </a:rPr>
              <a:t>rhetorical questions</a:t>
            </a:r>
          </a:p>
        </p:txBody>
      </p:sp>
      <p:pic>
        <p:nvPicPr>
          <p:cNvPr id="7" name="Picture 6">
            <a:extLst>
              <a:ext uri="{FF2B5EF4-FFF2-40B4-BE49-F238E27FC236}">
                <a16:creationId xmlns:a16="http://schemas.microsoft.com/office/drawing/2014/main" id="{8F7A4A94-1884-4A81-BDAF-6300B5B637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8225" y="2905570"/>
            <a:ext cx="2480998" cy="3331234"/>
          </a:xfrm>
          <a:prstGeom prst="rect">
            <a:avLst/>
          </a:prstGeom>
        </p:spPr>
      </p:pic>
      <p:sp>
        <p:nvSpPr>
          <p:cNvPr id="8" name="Rectangle 7">
            <a:extLst>
              <a:ext uri="{FF2B5EF4-FFF2-40B4-BE49-F238E27FC236}">
                <a16:creationId xmlns:a16="http://schemas.microsoft.com/office/drawing/2014/main" id="{102C9AAB-6EA7-4372-81E7-8AC70116B279}"/>
              </a:ext>
            </a:extLst>
          </p:cNvPr>
          <p:cNvSpPr/>
          <p:nvPr/>
        </p:nvSpPr>
        <p:spPr>
          <a:xfrm>
            <a:off x="778084" y="5451937"/>
            <a:ext cx="7578302" cy="520117"/>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winkl" pitchFamily="2" charset="0"/>
              </a:rPr>
              <a:t>Were there any other features you spotted which weren’t on this list?</a:t>
            </a:r>
          </a:p>
        </p:txBody>
      </p:sp>
    </p:spTree>
    <p:extLst>
      <p:ext uri="{BB962C8B-B14F-4D97-AF65-F5344CB8AC3E}">
        <p14:creationId xmlns:p14="http://schemas.microsoft.com/office/powerpoint/2010/main" val="609067670"/>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A1786ED3-4A83-4E52-97FB-5BB8F2F68775}" vid="{F1370A2B-D63B-458B-B1CD-13966C425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146</TotalTime>
  <Words>934</Words>
  <Application>Microsoft Office PowerPoint</Application>
  <PresentationFormat>On-screen Show (4:3)</PresentationFormat>
  <Paragraphs>75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Twinkl</vt:lpstr>
      <vt:lpstr>Arial</vt:lpstr>
      <vt:lpstr>Calibri</vt:lpstr>
      <vt:lpstr>Office Theme</vt:lpstr>
      <vt:lpstr>PowerPoint Presentation</vt:lpstr>
      <vt:lpstr>Writing to Persuade</vt:lpstr>
      <vt:lpstr>Features of Writing to Persuade</vt:lpstr>
      <vt:lpstr>Features of Writing to Persuade</vt:lpstr>
      <vt:lpstr>Can You Spot These Features?</vt:lpstr>
      <vt:lpstr>Advert</vt:lpstr>
      <vt:lpstr>Persuasive Speech</vt:lpstr>
      <vt:lpstr>Persuasive Letter</vt:lpstr>
      <vt:lpstr>Did You Spot the Features?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Dale Watson</dc:creator>
  <cp:lastModifiedBy>L.Little</cp:lastModifiedBy>
  <cp:revision>20</cp:revision>
  <dcterms:created xsi:type="dcterms:W3CDTF">2019-08-05T14:55:14Z</dcterms:created>
  <dcterms:modified xsi:type="dcterms:W3CDTF">2020-06-07T20:19:08Z</dcterms:modified>
</cp:coreProperties>
</file>