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8" r:id="rId2"/>
    <p:sldId id="264" r:id="rId3"/>
    <p:sldId id="271" r:id="rId4"/>
    <p:sldId id="272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73" r:id="rId13"/>
    <p:sldId id="274" r:id="rId14"/>
    <p:sldId id="275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67" r:id="rId32"/>
  </p:sldIdLst>
  <p:sldSz cx="9144000" cy="6858000" type="screen4x3"/>
  <p:notesSz cx="6858000" cy="9144000"/>
  <p:embeddedFontLst>
    <p:embeddedFont>
      <p:font typeface="Twinkl SemiBold" charset="0"/>
      <p:bold r:id="rId35"/>
    </p:embeddedFont>
    <p:embeddedFont>
      <p:font typeface="Sassoon Infant Rg" panose="02000503030000020003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winkl" panose="020B0604020202020204" charset="0"/>
      <p:regular r:id="rId42"/>
      <p:bold r:id="rId43"/>
    </p:embeddedFont>
  </p:embeddedFontLst>
  <p:custShowLst>
    <p:custShow name="Custom Show 1" id="0">
      <p:sldLst>
        <p:sld r:id="rId13"/>
      </p:sldLst>
    </p:custShow>
    <p:custShow name="Custom Show 2" id="1">
      <p:sldLst>
        <p:sld r:id="rId14"/>
      </p:sldLst>
    </p:custShow>
    <p:custShow name="Custom Show 3" id="2">
      <p:sldLst>
        <p:sld r:id="rId1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 Warren" initials="JW" lastIdx="1" clrIdx="0">
    <p:extLst>
      <p:ext uri="{19B8F6BF-5375-455C-9EA6-DF929625EA0E}">
        <p15:presenceInfo xmlns:p15="http://schemas.microsoft.com/office/powerpoint/2012/main" userId="S-1-5-21-1651119330-1013474095-9195801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D0EBB3"/>
    <a:srgbClr val="DE1E5A"/>
    <a:srgbClr val="1B1C1C"/>
    <a:srgbClr val="C31B1D"/>
    <a:srgbClr val="E63C3E"/>
    <a:srgbClr val="FFFF00"/>
    <a:srgbClr val="E6C734"/>
    <a:srgbClr val="CFE09A"/>
    <a:srgbClr val="FA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people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donkeys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 smtClean="0"/>
              <a:t>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5668">
            <a:off x="2242997" y="3862546"/>
            <a:ext cx="3413612" cy="21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7.40741E-7 L 0.08386 -0.02361 C 0.10157 -0.02824 0.12691 -0.04051 0.15122 -0.05555 C 0.17969 -0.07361 0.20157 -0.09051 0.21563 -0.10555 L 0.28299 -0.17593 " pathEditMode="relative" rAng="20100000" ptsTypes="AAAAA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 smtClean="0"/>
              <a:t>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32" flipH="1">
            <a:off x="3230764" y="4066990"/>
            <a:ext cx="3413612" cy="21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85185E-6 L -0.09323 -0.01991 C -0.11302 -0.02384 -0.13941 -0.03819 -0.16337 -0.05717 C -0.1908 -0.08125 -0.21042 -0.10486 -0.22118 -0.12708 L -0.27604 -0.22916 " pathEditMode="relative" rAng="1920000" ptsTypes="AAAAA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 smtClean="0"/>
              <a:t>Incorrect!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1"/>
          <a:stretch/>
        </p:blipFill>
        <p:spPr>
          <a:xfrm>
            <a:off x="3150660" y="4050804"/>
            <a:ext cx="2687104" cy="251192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663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144000" rIns="0" bIns="126000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DE1E5A"/>
                </a:solidFill>
                <a:latin typeface="Twinkl" pitchFamily="50" charset="0"/>
              </a:rPr>
              <a:t>try again!</a:t>
            </a:r>
            <a:endParaRPr lang="en-GB" sz="3600" b="1" dirty="0">
              <a:solidFill>
                <a:srgbClr val="DE1E5A"/>
              </a:solidFill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Which Word Is Correct?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Read the sentences below and decide which word should go in the gap. Which one accurately shows </a:t>
            </a:r>
            <a:r>
              <a:rPr lang="en-GB" altLang="en-US" b="1" dirty="0"/>
              <a:t>plural possession</a:t>
            </a:r>
            <a:r>
              <a:rPr lang="en-GB" altLang="en-US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5650" y="241140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/>
              <a:t>The </a:t>
            </a:r>
            <a:r>
              <a:rPr lang="en-GB" altLang="en-US" u="sng" dirty="0" smtClean="0"/>
              <a:t>	         </a:t>
            </a:r>
            <a:r>
              <a:rPr lang="en-GB" altLang="en-US" dirty="0" smtClean="0"/>
              <a:t> orbits </a:t>
            </a:r>
            <a:r>
              <a:rPr lang="en-GB" altLang="en-US" dirty="0"/>
              <a:t>all centre around the star.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650" y="371443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/>
              <a:t>Some </a:t>
            </a:r>
            <a:r>
              <a:rPr lang="en-GB" altLang="en-US" u="sng" dirty="0" smtClean="0"/>
              <a:t>	       </a:t>
            </a:r>
            <a:r>
              <a:rPr lang="en-GB" altLang="en-US" dirty="0" smtClean="0"/>
              <a:t> eggs are difficult to remove.</a:t>
            </a:r>
            <a:endParaRPr lang="en-GB" altLang="en-US" dirty="0"/>
          </a:p>
        </p:txBody>
      </p:sp>
      <p:sp>
        <p:nvSpPr>
          <p:cNvPr id="39" name="Rectangle 38"/>
          <p:cNvSpPr/>
          <p:nvPr/>
        </p:nvSpPr>
        <p:spPr>
          <a:xfrm>
            <a:off x="755650" y="506811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/>
              <a:t>All of the </a:t>
            </a:r>
            <a:r>
              <a:rPr lang="en-GB" altLang="en-US" u="sng" dirty="0" smtClean="0"/>
              <a:t>	    </a:t>
            </a:r>
            <a:r>
              <a:rPr lang="en-GB" altLang="en-US" dirty="0" smtClean="0"/>
              <a:t> cavities must be filled.</a:t>
            </a:r>
            <a:endParaRPr lang="en-GB" altLang="en-US" dirty="0"/>
          </a:p>
        </p:txBody>
      </p:sp>
      <p:sp>
        <p:nvSpPr>
          <p:cNvPr id="40" name="Rectangle 39"/>
          <p:cNvSpPr/>
          <p:nvPr/>
        </p:nvSpPr>
        <p:spPr>
          <a:xfrm>
            <a:off x="755650" y="2830503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planets / planet’s / planets’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planets’s</a:t>
            </a:r>
            <a:endParaRPr lang="en-GB" alt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650" y="4117500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/ lice’s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lices’s</a:t>
            </a:r>
            <a:endParaRPr lang="en-GB" alt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5650" y="5481086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/ teeth’s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teeths’s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55875" y="2373596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planets’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89250" y="3677389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lice’s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36925" y="5028546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teeth’s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u="sng" dirty="0"/>
              <a:t>	</a:t>
            </a:r>
            <a:r>
              <a:rPr lang="en-GB" altLang="en-US" sz="2000" u="sng" dirty="0" smtClean="0"/>
              <a:t>            </a:t>
            </a:r>
            <a:r>
              <a:rPr lang="en-GB" altLang="en-US" sz="2000" dirty="0" smtClean="0"/>
              <a:t> handles </a:t>
            </a:r>
            <a:r>
              <a:rPr lang="en-GB" altLang="en-US" sz="2000" dirty="0"/>
              <a:t>are sometimes made from wood.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Umbrella’s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rgbClr val="CFE09A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Umbrellas’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Umbrellas’s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Umbrella’s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Umbrellas’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Umbrellas’s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3" name="Rectangle 22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297">
            <a:off x="2947269" y="4970168"/>
            <a:ext cx="2874812" cy="22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The </a:t>
            </a:r>
            <a:r>
              <a:rPr lang="en-GB" altLang="en-US" sz="2000" u="sng" dirty="0"/>
              <a:t>	</a:t>
            </a:r>
            <a:r>
              <a:rPr lang="en-GB" altLang="en-US" sz="2000" u="sng" dirty="0" smtClean="0"/>
              <a:t>                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wings shimmered in the moonlight.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fairies’s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fairies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fairies’s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fairies’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5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7527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4" name="Rectangle 23">
            <a:hlinkClick r:id="" action="ppaction://hlinkshowjump?jump=previousslide"/>
          </p:cNvPr>
          <p:cNvSpPr/>
          <p:nvPr/>
        </p:nvSpPr>
        <p:spPr>
          <a:xfrm>
            <a:off x="748559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25" name="Rectangle 24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60" y="921502"/>
            <a:ext cx="1786524" cy="25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u="sng" dirty="0"/>
              <a:t>	</a:t>
            </a:r>
            <a:r>
              <a:rPr lang="en-GB" altLang="en-US" sz="2000" u="sng" dirty="0" smtClean="0"/>
              <a:t>            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beliefs shape their way of thinking.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People’s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Peoples’s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Peoples’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People’s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Peoples’s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Peoples’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31034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8355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4" name="Rectangle 23">
            <a:hlinkClick r:id="" action="ppaction://hlinkshowjump?jump=previousslide"/>
          </p:cNvPr>
          <p:cNvSpPr/>
          <p:nvPr/>
        </p:nvSpPr>
        <p:spPr>
          <a:xfrm>
            <a:off x="748559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25" name="Rectangle 24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The tiny </a:t>
            </a:r>
            <a:r>
              <a:rPr lang="en-GB" altLang="en-US" sz="2000" u="sng" dirty="0"/>
              <a:t>	</a:t>
            </a:r>
            <a:r>
              <a:rPr lang="en-GB" altLang="en-US" sz="2000" u="sng" dirty="0" smtClean="0"/>
              <a:t>            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feet tapped across the floorboards.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mices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25180"/>
          </a:xfrm>
          <a:prstGeom prst="rect">
            <a:avLst/>
          </a:prstGeom>
          <a:solidFill>
            <a:srgbClr val="CFE09A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mice’s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25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mices</a:t>
            </a:r>
            <a:r>
              <a:rPr lang="en-GB" sz="3000" b="1" dirty="0">
                <a:latin typeface="Twinkl" pitchFamily="50" charset="0"/>
              </a:rPr>
              <a:t>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3750279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mices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6450" y="3753454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mice’s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3454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 smtClean="0">
                <a:latin typeface="Twinkl" pitchFamily="50" charset="0"/>
              </a:rPr>
              <a:t>mices</a:t>
            </a:r>
            <a:r>
              <a:rPr lang="en-GB" sz="3000" b="1" dirty="0" smtClean="0">
                <a:latin typeface="Twinkl" pitchFamily="50" charset="0"/>
              </a:rPr>
              <a:t>’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4" name="Rectangle 23">
            <a:hlinkClick r:id="" action="ppaction://hlinkshowjump?jump=previousslide"/>
          </p:cNvPr>
          <p:cNvSpPr/>
          <p:nvPr/>
        </p:nvSpPr>
        <p:spPr>
          <a:xfrm>
            <a:off x="748559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25" name="Rectangle 24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92" y="5395161"/>
            <a:ext cx="1126437" cy="13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What Is Plural Possession?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Apostrophes can be used to show that something belongs to someone or something. This is called </a:t>
            </a:r>
            <a:r>
              <a:rPr lang="en-GB" altLang="en-US" b="1" dirty="0"/>
              <a:t>possession</a:t>
            </a:r>
            <a:r>
              <a:rPr lang="en-GB" altLang="en-US" dirty="0"/>
              <a:t>. When we are talking about more than one thing, we call this </a:t>
            </a:r>
            <a:r>
              <a:rPr lang="en-GB" altLang="en-US" b="1" dirty="0"/>
              <a:t>plural</a:t>
            </a:r>
            <a:r>
              <a:rPr lang="en-GB" alt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30" y="2537508"/>
            <a:ext cx="1514714" cy="1756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7" y="2974040"/>
            <a:ext cx="3352801" cy="13167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650" y="4351423"/>
            <a:ext cx="3157323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The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winkl" pitchFamily="50" charset="0"/>
              </a:rPr>
              <a:t>dogs’ </a:t>
            </a:r>
            <a:r>
              <a:rPr lang="en-GB" dirty="0">
                <a:latin typeface="Twinkl" pitchFamily="50" charset="0"/>
              </a:rPr>
              <a:t>leads were too long.</a:t>
            </a:r>
            <a:endParaRPr lang="en-GB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8050" y="4351423"/>
            <a:ext cx="3742209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b="1" dirty="0">
                <a:solidFill>
                  <a:srgbClr val="00B050"/>
                </a:solidFill>
              </a:rPr>
              <a:t>children’s</a:t>
            </a:r>
            <a:r>
              <a:rPr lang="en-GB" altLang="en-US" dirty="0"/>
              <a:t> lunch was delayed.</a:t>
            </a:r>
            <a:endParaRPr lang="en-GB" alt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55650" y="5128331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winkl" pitchFamily="50" charset="0"/>
              </a:rPr>
              <a:t>If the noun is plural and ends with an s, we just attach the apostrophe to it without an additional s.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latin typeface="Twinkl" pitchFamily="50" charset="0"/>
              </a:rPr>
              <a:t>If the noun is plural and does not end with s, we add ’s to the end.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 smtClean="0">
                <a:solidFill>
                  <a:schemeClr val="tx1"/>
                </a:solidFill>
                <a:latin typeface="Twinkl" pitchFamily="2" charset="0"/>
              </a:rPr>
              <a:t>Lucky Dip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559" y="1581150"/>
            <a:ext cx="3648075" cy="208439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/>
              <a:t>Spin the wheel to choose a </a:t>
            </a:r>
            <a:r>
              <a:rPr lang="en-GB" altLang="en-US" b="1" dirty="0"/>
              <a:t>singular noun</a:t>
            </a:r>
            <a:r>
              <a:rPr lang="en-GB" altLang="en-US" dirty="0"/>
              <a:t>. Then roll the die. If the number is </a:t>
            </a:r>
            <a:r>
              <a:rPr lang="en-GB" altLang="en-US" b="1" dirty="0"/>
              <a:t>even</a:t>
            </a:r>
            <a:r>
              <a:rPr lang="en-GB" altLang="en-US" dirty="0"/>
              <a:t>, you only need to write the noun in its </a:t>
            </a:r>
            <a:r>
              <a:rPr lang="en-GB" altLang="en-US" b="1" dirty="0"/>
              <a:t>plural form</a:t>
            </a:r>
            <a:r>
              <a:rPr lang="en-GB" altLang="en-US" dirty="0"/>
              <a:t>. If the number is </a:t>
            </a:r>
            <a:r>
              <a:rPr lang="en-GB" altLang="en-US" b="1" dirty="0"/>
              <a:t>odd</a:t>
            </a:r>
            <a:r>
              <a:rPr lang="en-GB" altLang="en-US" dirty="0"/>
              <a:t>, you must write a sentence which shows </a:t>
            </a:r>
            <a:r>
              <a:rPr lang="en-GB" altLang="en-US" b="1" dirty="0"/>
              <a:t>possession</a:t>
            </a:r>
            <a:r>
              <a:rPr lang="en-GB" altLang="en-US" dirty="0"/>
              <a:t> by the plural noun.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88" y="1600200"/>
            <a:ext cx="3462337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entagon 25"/>
          <p:cNvSpPr/>
          <p:nvPr/>
        </p:nvSpPr>
        <p:spPr>
          <a:xfrm rot="10800000">
            <a:off x="4022722" y="3209924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E6C73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7" name="Spin Trigger"/>
          <p:cNvSpPr/>
          <p:nvPr/>
        </p:nvSpPr>
        <p:spPr>
          <a:xfrm>
            <a:off x="1901031" y="551656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sp>
        <p:nvSpPr>
          <p:cNvPr id="30" name="Roll Trigger"/>
          <p:cNvSpPr/>
          <p:nvPr/>
        </p:nvSpPr>
        <p:spPr>
          <a:xfrm>
            <a:off x="5967027" y="551656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ysClr val="windowText" lastClr="000000"/>
                </a:solidFill>
                <a:latin typeface="Twinkl SemiBold" pitchFamily="2" charset="0"/>
              </a:rPr>
              <a:t>Roll</a:t>
            </a:r>
            <a:endParaRPr lang="en-GB" dirty="0">
              <a:solidFill>
                <a:sysClr val="windowText" lastClr="000000"/>
              </a:solidFill>
              <a:latin typeface="Twinkl SemiBold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773731" y="3849146"/>
            <a:ext cx="1438281" cy="1438281"/>
            <a:chOff x="5495924" y="4200524"/>
            <a:chExt cx="1524001" cy="1524001"/>
          </a:xfrm>
        </p:grpSpPr>
        <p:sp>
          <p:nvSpPr>
            <p:cNvPr id="70" name="Rounded Rectangle 69"/>
            <p:cNvSpPr/>
            <p:nvPr/>
          </p:nvSpPr>
          <p:spPr>
            <a:xfrm>
              <a:off x="5495924" y="4200524"/>
              <a:ext cx="1524001" cy="1524001"/>
            </a:xfrm>
            <a:prstGeom prst="roundRect">
              <a:avLst/>
            </a:prstGeom>
            <a:solidFill>
              <a:srgbClr val="C31B1D"/>
            </a:solidFill>
            <a:ln w="38100"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543550" y="4248150"/>
              <a:ext cx="1419225" cy="1419225"/>
            </a:xfrm>
            <a:prstGeom prst="roundRect">
              <a:avLst/>
            </a:prstGeom>
            <a:solidFill>
              <a:srgbClr val="E63C3E"/>
            </a:solidFill>
            <a:ln w="38100">
              <a:solidFill>
                <a:srgbClr val="C31B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1three"/>
          <p:cNvGrpSpPr/>
          <p:nvPr/>
        </p:nvGrpSpPr>
        <p:grpSpPr>
          <a:xfrm>
            <a:off x="5769236" y="3852989"/>
            <a:ext cx="1438281" cy="1438281"/>
            <a:chOff x="7572373" y="3802073"/>
            <a:chExt cx="1438281" cy="1438281"/>
          </a:xfrm>
        </p:grpSpPr>
        <p:grpSp>
          <p:nvGrpSpPr>
            <p:cNvPr id="34" name="Group 33"/>
            <p:cNvGrpSpPr/>
            <p:nvPr/>
          </p:nvGrpSpPr>
          <p:grpSpPr>
            <a:xfrm>
              <a:off x="7572373" y="3802073"/>
              <a:ext cx="1438281" cy="1438281"/>
              <a:chOff x="5495924" y="4200524"/>
              <a:chExt cx="1524001" cy="152400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8134619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7811596" y="471808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8505821" y="399097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1six"/>
          <p:cNvGrpSpPr/>
          <p:nvPr/>
        </p:nvGrpSpPr>
        <p:grpSpPr>
          <a:xfrm>
            <a:off x="5771483" y="3858631"/>
            <a:ext cx="1438281" cy="1438281"/>
            <a:chOff x="7572373" y="5454638"/>
            <a:chExt cx="1438281" cy="1438281"/>
          </a:xfrm>
        </p:grpSpPr>
        <p:grpSp>
          <p:nvGrpSpPr>
            <p:cNvPr id="43" name="Group 42"/>
            <p:cNvGrpSpPr/>
            <p:nvPr/>
          </p:nvGrpSpPr>
          <p:grpSpPr>
            <a:xfrm>
              <a:off x="7572373" y="5454638"/>
              <a:ext cx="1438281" cy="1438281"/>
              <a:chOff x="5495924" y="4200524"/>
              <a:chExt cx="1524001" cy="1524001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7825885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7825885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7825885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8453708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453708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8453708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1five"/>
          <p:cNvGrpSpPr/>
          <p:nvPr/>
        </p:nvGrpSpPr>
        <p:grpSpPr>
          <a:xfrm>
            <a:off x="5774266" y="3845223"/>
            <a:ext cx="1438281" cy="1438281"/>
            <a:chOff x="5886449" y="5454638"/>
            <a:chExt cx="1438281" cy="1438281"/>
          </a:xfrm>
        </p:grpSpPr>
        <p:grpSp>
          <p:nvGrpSpPr>
            <p:cNvPr id="37" name="Group 36"/>
            <p:cNvGrpSpPr/>
            <p:nvPr/>
          </p:nvGrpSpPr>
          <p:grpSpPr>
            <a:xfrm>
              <a:off x="5886449" y="5454638"/>
              <a:ext cx="1438281" cy="1438281"/>
              <a:chOff x="5495924" y="4200524"/>
              <a:chExt cx="1524001" cy="1524001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613727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676088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613727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676088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6448695" y="602300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1two"/>
          <p:cNvGrpSpPr/>
          <p:nvPr/>
        </p:nvGrpSpPr>
        <p:grpSpPr>
          <a:xfrm>
            <a:off x="5770938" y="3849434"/>
            <a:ext cx="1438281" cy="1438281"/>
            <a:chOff x="5886449" y="3802073"/>
            <a:chExt cx="1438281" cy="1438281"/>
          </a:xfrm>
        </p:grpSpPr>
        <p:grpSp>
          <p:nvGrpSpPr>
            <p:cNvPr id="6" name="Group 5"/>
            <p:cNvGrpSpPr/>
            <p:nvPr/>
          </p:nvGrpSpPr>
          <p:grpSpPr>
            <a:xfrm>
              <a:off x="5886449" y="3802073"/>
              <a:ext cx="1438281" cy="1438281"/>
              <a:chOff x="5495924" y="4200524"/>
              <a:chExt cx="1524001" cy="1524001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6137274" y="40433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6699249" y="463228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1one"/>
          <p:cNvGrpSpPr/>
          <p:nvPr/>
        </p:nvGrpSpPr>
        <p:grpSpPr>
          <a:xfrm>
            <a:off x="5769657" y="3853884"/>
            <a:ext cx="1438281" cy="1438281"/>
            <a:chOff x="4138611" y="3802073"/>
            <a:chExt cx="1438281" cy="1438281"/>
          </a:xfrm>
        </p:grpSpPr>
        <p:grpSp>
          <p:nvGrpSpPr>
            <p:cNvPr id="31" name="Group 30"/>
            <p:cNvGrpSpPr/>
            <p:nvPr/>
          </p:nvGrpSpPr>
          <p:grpSpPr>
            <a:xfrm>
              <a:off x="4138611" y="3802073"/>
              <a:ext cx="1438281" cy="1438281"/>
              <a:chOff x="5495924" y="4200524"/>
              <a:chExt cx="1524001" cy="152400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4709340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1four"/>
          <p:cNvGrpSpPr/>
          <p:nvPr/>
        </p:nvGrpSpPr>
        <p:grpSpPr>
          <a:xfrm>
            <a:off x="5768667" y="3847112"/>
            <a:ext cx="1438281" cy="1438281"/>
            <a:chOff x="4138611" y="5454638"/>
            <a:chExt cx="1438281" cy="1438281"/>
          </a:xfrm>
        </p:grpSpPr>
        <p:grpSp>
          <p:nvGrpSpPr>
            <p:cNvPr id="40" name="Group 39"/>
            <p:cNvGrpSpPr/>
            <p:nvPr/>
          </p:nvGrpSpPr>
          <p:grpSpPr>
            <a:xfrm>
              <a:off x="4138611" y="5454638"/>
              <a:ext cx="1438281" cy="1438281"/>
              <a:chOff x="5495924" y="4200524"/>
              <a:chExt cx="1524001" cy="152400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439501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501862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439501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01862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2four"/>
          <p:cNvGrpSpPr/>
          <p:nvPr/>
        </p:nvGrpSpPr>
        <p:grpSpPr>
          <a:xfrm>
            <a:off x="5775256" y="3855049"/>
            <a:ext cx="1438281" cy="1438281"/>
            <a:chOff x="4138611" y="5454638"/>
            <a:chExt cx="1438281" cy="1438281"/>
          </a:xfrm>
        </p:grpSpPr>
        <p:grpSp>
          <p:nvGrpSpPr>
            <p:cNvPr id="91" name="Group 90"/>
            <p:cNvGrpSpPr/>
            <p:nvPr/>
          </p:nvGrpSpPr>
          <p:grpSpPr>
            <a:xfrm>
              <a:off x="4138611" y="5454638"/>
              <a:ext cx="1438281" cy="1438281"/>
              <a:chOff x="5495924" y="4200524"/>
              <a:chExt cx="1524001" cy="1524001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439501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501862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439501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501862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2six"/>
          <p:cNvGrpSpPr/>
          <p:nvPr/>
        </p:nvGrpSpPr>
        <p:grpSpPr>
          <a:xfrm>
            <a:off x="5772415" y="3850487"/>
            <a:ext cx="1438281" cy="1438281"/>
            <a:chOff x="7572373" y="5454638"/>
            <a:chExt cx="1438281" cy="1438281"/>
          </a:xfrm>
        </p:grpSpPr>
        <p:grpSp>
          <p:nvGrpSpPr>
            <p:cNvPr id="108" name="Group 107"/>
            <p:cNvGrpSpPr/>
            <p:nvPr/>
          </p:nvGrpSpPr>
          <p:grpSpPr>
            <a:xfrm>
              <a:off x="7572373" y="5454638"/>
              <a:ext cx="1438281" cy="1438281"/>
              <a:chOff x="5495924" y="4200524"/>
              <a:chExt cx="1524001" cy="1524001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7825885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7825885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/>
            <p:cNvSpPr/>
            <p:nvPr/>
          </p:nvSpPr>
          <p:spPr>
            <a:xfrm>
              <a:off x="7825885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8453708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8453708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/>
            <p:cNvSpPr/>
            <p:nvPr/>
          </p:nvSpPr>
          <p:spPr>
            <a:xfrm>
              <a:off x="8453708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2three"/>
          <p:cNvGrpSpPr/>
          <p:nvPr/>
        </p:nvGrpSpPr>
        <p:grpSpPr>
          <a:xfrm>
            <a:off x="5760447" y="3844434"/>
            <a:ext cx="1438281" cy="1438281"/>
            <a:chOff x="7572373" y="3802073"/>
            <a:chExt cx="1438281" cy="1438281"/>
          </a:xfrm>
        </p:grpSpPr>
        <p:grpSp>
          <p:nvGrpSpPr>
            <p:cNvPr id="79" name="Group 78"/>
            <p:cNvGrpSpPr/>
            <p:nvPr/>
          </p:nvGrpSpPr>
          <p:grpSpPr>
            <a:xfrm>
              <a:off x="7572373" y="3802073"/>
              <a:ext cx="1438281" cy="1438281"/>
              <a:chOff x="5495924" y="4200524"/>
              <a:chExt cx="1524001" cy="1524001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8134619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7811596" y="471808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8505821" y="399097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2two"/>
          <p:cNvGrpSpPr/>
          <p:nvPr/>
        </p:nvGrpSpPr>
        <p:grpSpPr>
          <a:xfrm>
            <a:off x="5765216" y="3852842"/>
            <a:ext cx="1438281" cy="1438281"/>
            <a:chOff x="5886449" y="3802073"/>
            <a:chExt cx="1438281" cy="1438281"/>
          </a:xfrm>
        </p:grpSpPr>
        <p:grpSp>
          <p:nvGrpSpPr>
            <p:cNvPr id="73" name="Group 72"/>
            <p:cNvGrpSpPr/>
            <p:nvPr/>
          </p:nvGrpSpPr>
          <p:grpSpPr>
            <a:xfrm>
              <a:off x="5886449" y="3802073"/>
              <a:ext cx="1438281" cy="1438281"/>
              <a:chOff x="5495924" y="4200524"/>
              <a:chExt cx="1524001" cy="1524001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6137274" y="40433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99249" y="463228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2five"/>
          <p:cNvGrpSpPr/>
          <p:nvPr/>
        </p:nvGrpSpPr>
        <p:grpSpPr>
          <a:xfrm>
            <a:off x="5770982" y="3849484"/>
            <a:ext cx="1438281" cy="1438281"/>
            <a:chOff x="5886449" y="5454638"/>
            <a:chExt cx="1438281" cy="1438281"/>
          </a:xfrm>
        </p:grpSpPr>
        <p:grpSp>
          <p:nvGrpSpPr>
            <p:cNvPr id="99" name="Group 98"/>
            <p:cNvGrpSpPr/>
            <p:nvPr/>
          </p:nvGrpSpPr>
          <p:grpSpPr>
            <a:xfrm>
              <a:off x="5886449" y="5454638"/>
              <a:ext cx="1438281" cy="1438281"/>
              <a:chOff x="5495924" y="4200524"/>
              <a:chExt cx="1524001" cy="1524001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613727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>
              <a:off x="676088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/>
          </p:nvSpPr>
          <p:spPr>
            <a:xfrm>
              <a:off x="613727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/>
            <p:cNvSpPr/>
            <p:nvPr/>
          </p:nvSpPr>
          <p:spPr>
            <a:xfrm>
              <a:off x="676088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>
              <a:off x="6448695" y="602300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2one"/>
          <p:cNvGrpSpPr/>
          <p:nvPr/>
        </p:nvGrpSpPr>
        <p:grpSpPr>
          <a:xfrm>
            <a:off x="5773898" y="3849106"/>
            <a:ext cx="1438281" cy="1438281"/>
            <a:chOff x="4138611" y="3802073"/>
            <a:chExt cx="1438281" cy="1438281"/>
          </a:xfrm>
        </p:grpSpPr>
        <p:grpSp>
          <p:nvGrpSpPr>
            <p:cNvPr id="86" name="Group 85"/>
            <p:cNvGrpSpPr/>
            <p:nvPr/>
          </p:nvGrpSpPr>
          <p:grpSpPr>
            <a:xfrm>
              <a:off x="4138611" y="3802073"/>
              <a:ext cx="1438281" cy="1438281"/>
              <a:chOff x="5495924" y="4200524"/>
              <a:chExt cx="1524001" cy="1524001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709340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757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Which Word Is Correct?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Read the sentences below and decide on the plural which should go in the gap. Punctuate the word so that it accurately shows </a:t>
            </a:r>
            <a:r>
              <a:rPr lang="en-GB" altLang="en-US" b="1" dirty="0"/>
              <a:t>plural possession</a:t>
            </a:r>
            <a:r>
              <a:rPr lang="en-GB" altLang="en-US" dirty="0"/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22471" y="2411403"/>
            <a:ext cx="6207125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Astonishingly, the</a:t>
            </a:r>
            <a:r>
              <a:rPr lang="en-GB" altLang="en-US" dirty="0" smtClean="0"/>
              <a:t> </a:t>
            </a:r>
            <a:r>
              <a:rPr lang="en-GB" altLang="en-US" u="sng" dirty="0"/>
              <a:t>	</a:t>
            </a:r>
            <a:r>
              <a:rPr lang="en-GB" altLang="en-US" dirty="0" smtClean="0"/>
              <a:t> </a:t>
            </a:r>
            <a:r>
              <a:rPr lang="en-GB" altLang="en-US" dirty="0"/>
              <a:t>contents did not weigh much.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650" y="3714438"/>
            <a:ext cx="5456238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Most of the</a:t>
            </a:r>
            <a:r>
              <a:rPr lang="en-GB" altLang="en-US" dirty="0" smtClean="0"/>
              <a:t> </a:t>
            </a:r>
            <a:r>
              <a:rPr lang="en-GB" altLang="en-US" u="sng" dirty="0" smtClean="0"/>
              <a:t>	   </a:t>
            </a:r>
            <a:r>
              <a:rPr lang="en-GB" altLang="en-US" dirty="0" smtClean="0"/>
              <a:t> </a:t>
            </a:r>
            <a:r>
              <a:rPr lang="en-GB" altLang="en-US" dirty="0"/>
              <a:t>faces were crumbling.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382044" y="5068110"/>
            <a:ext cx="600630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u="sng" dirty="0" smtClean="0"/>
              <a:t>	         </a:t>
            </a:r>
            <a:r>
              <a:rPr lang="en-GB" altLang="en-US" dirty="0" smtClean="0"/>
              <a:t> </a:t>
            </a:r>
            <a:r>
              <a:rPr lang="en-GB" altLang="en-US" dirty="0"/>
              <a:t>footprints all lead towards the hut.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624" y="2887653"/>
            <a:ext cx="2247216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singular noun: box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7050" y="4184175"/>
            <a:ext cx="2247216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singular noun: cliff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581274" y="5595386"/>
            <a:ext cx="2247216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singular noun: animal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24308" y="2386845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boxes’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82044" y="3696439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cliffs’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22625" y="5038071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animals’</a:t>
            </a:r>
            <a:endParaRPr lang="en-GB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1888" y="2887653"/>
            <a:ext cx="217646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plural noun: boxes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71914" y="4184175"/>
            <a:ext cx="217646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plural noun: cliffs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11888" y="5595386"/>
            <a:ext cx="217646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plural noun: animals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7" y="2327294"/>
            <a:ext cx="1134057" cy="1082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57" y="3571529"/>
            <a:ext cx="1709344" cy="1225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3" b="82778"/>
          <a:stretch/>
        </p:blipFill>
        <p:spPr>
          <a:xfrm>
            <a:off x="1114750" y="5004836"/>
            <a:ext cx="1071816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Silly Sentences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altLang="en-US" dirty="0"/>
              <a:t>Choose one word from each column to make the silliest sentences you can </a:t>
            </a:r>
            <a:r>
              <a:rPr lang="en-GB" altLang="en-US" u="sng" dirty="0"/>
              <a:t>which still make sense</a:t>
            </a:r>
            <a:r>
              <a:rPr lang="en-GB" altLang="en-US" dirty="0"/>
              <a:t> and show plural possession.</a:t>
            </a:r>
          </a:p>
          <a:p>
            <a:pPr algn="ctr"/>
            <a:r>
              <a:rPr lang="en-GB" altLang="en-US" dirty="0">
                <a:solidFill>
                  <a:srgbClr val="DE1E5A"/>
                </a:solidFill>
              </a:rPr>
              <a:t>Example: </a:t>
            </a:r>
            <a:r>
              <a:rPr lang="en-GB" altLang="en-US" dirty="0" smtClean="0">
                <a:solidFill>
                  <a:srgbClr val="DE1E5A"/>
                </a:solidFill>
              </a:rPr>
              <a:t>The witches’ money is made of frogspawn!</a:t>
            </a:r>
            <a:r>
              <a:rPr lang="en-GB" altLang="en-US" u="sng" dirty="0" smtClean="0">
                <a:solidFill>
                  <a:srgbClr val="DE1E5A"/>
                </a:solidFill>
              </a:rPr>
              <a:t> </a:t>
            </a:r>
            <a:endParaRPr lang="en-GB" altLang="en-US" u="sng" dirty="0">
              <a:solidFill>
                <a:srgbClr val="DE1E5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12356"/>
              </p:ext>
            </p:extLst>
          </p:nvPr>
        </p:nvGraphicFramePr>
        <p:xfrm>
          <a:off x="815546" y="2598524"/>
          <a:ext cx="7572804" cy="31986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Determiner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Plural Possession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Random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the</a:t>
                      </a:r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bosses’</a:t>
                      </a:r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smile</a:t>
                      </a:r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some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bushes’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money</a:t>
                      </a:r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these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witches’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days</a:t>
                      </a:r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many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people’s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clean</a:t>
                      </a:r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those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women’s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lantern</a:t>
                      </a:r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Show Me with Sentences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Look at the picture below. Use the picture to write two sentences which correctly use an apostrophe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pic>
        <p:nvPicPr>
          <p:cNvPr id="6" name="Picture 2" descr="Children, Burma,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3" y="2176463"/>
            <a:ext cx="5851528" cy="39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3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Show Me with Sentences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Look at the picture below. Use the picture to write two sentences which correctly use an apostrophe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pic>
        <p:nvPicPr>
          <p:cNvPr id="7" name="Picture 2" descr="Horses, Nature, Animal, Horse, Animals, Equine, M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2219836"/>
            <a:ext cx="6389687" cy="392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Show Me with Sentences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Look at the picture below. Use the picture to write two sentences which correctly use an apostrophe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pic>
        <p:nvPicPr>
          <p:cNvPr id="6" name="Picture 2" descr="Surgery, Action, Hospital, Doctor, Care For,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262340"/>
            <a:ext cx="5743575" cy="383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2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63035"/>
            <a:ext cx="763270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The cacti’s spikes are sharp.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How did you know?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  <a:latin typeface="Twink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63035"/>
            <a:ext cx="763270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Many of the </a:t>
            </a:r>
            <a:r>
              <a:rPr lang="en-GB" altLang="en-US" sz="2800" dirty="0" err="1"/>
              <a:t>childrens</a:t>
            </a:r>
            <a:r>
              <a:rPr lang="en-GB" altLang="en-US" sz="2800" dirty="0"/>
              <a:t>’ toys were left out.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Why is this incorrectly punctuated?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  <a:latin typeface="Twink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125" y="2635482"/>
            <a:ext cx="790575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Two witnesses’ testimonies stood out to the jury.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How did you know that this was correct?</a:t>
            </a:r>
          </a:p>
        </p:txBody>
      </p:sp>
    </p:spTree>
    <p:extLst>
      <p:ext uri="{BB962C8B-B14F-4D97-AF65-F5344CB8AC3E}">
        <p14:creationId xmlns:p14="http://schemas.microsoft.com/office/powerpoint/2010/main" val="4696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125" y="2635482"/>
            <a:ext cx="790575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Witches’ hats are usually pointed.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How did you know that the apostrophe goes there?</a:t>
            </a:r>
          </a:p>
        </p:txBody>
      </p:sp>
    </p:spTree>
    <p:extLst>
      <p:ext uri="{BB962C8B-B14F-4D97-AF65-F5344CB8AC3E}">
        <p14:creationId xmlns:p14="http://schemas.microsoft.com/office/powerpoint/2010/main" val="29003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Plural Possession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Now it is your turn. Read the singular form of the noun, make the noun </a:t>
            </a:r>
            <a:r>
              <a:rPr lang="en-GB" altLang="en-US" b="1" dirty="0"/>
              <a:t>plural </a:t>
            </a:r>
            <a:r>
              <a:rPr lang="en-GB" altLang="en-US" dirty="0"/>
              <a:t>and then show where the apostrophe would need to be to show </a:t>
            </a:r>
            <a:r>
              <a:rPr lang="en-GB" altLang="en-US" b="1" dirty="0"/>
              <a:t>plural possession</a:t>
            </a:r>
            <a:r>
              <a:rPr lang="en-GB" altLang="en-US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84017"/>
              </p:ext>
            </p:extLst>
          </p:nvPr>
        </p:nvGraphicFramePr>
        <p:xfrm>
          <a:off x="815546" y="2388974"/>
          <a:ext cx="7572804" cy="37317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Singular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Plural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Plural Possession</a:t>
                      </a:r>
                      <a:endParaRPr lang="en-GB" dirty="0"/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kitten</a:t>
                      </a:r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actress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baby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knife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child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 smtClean="0"/>
                        <a:t>volcano</a:t>
                      </a:r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2273" y="2985153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kitten</a:t>
            </a:r>
            <a:r>
              <a:rPr lang="en-GB" b="1" dirty="0" smtClean="0"/>
              <a:t>s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92273" y="352606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actress</a:t>
            </a:r>
            <a:r>
              <a:rPr lang="en-GB" b="1" dirty="0" smtClean="0"/>
              <a:t>es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92273" y="406880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bab</a:t>
            </a:r>
            <a:r>
              <a:rPr lang="en-GB" b="1" dirty="0" smtClean="0"/>
              <a:t>ies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92273" y="459248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kni</a:t>
            </a:r>
            <a:r>
              <a:rPr lang="en-GB" b="1" dirty="0" smtClean="0"/>
              <a:t>ves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92273" y="511617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</a:t>
            </a:r>
            <a:r>
              <a:rPr lang="en-GB" b="1" dirty="0" smtClean="0"/>
              <a:t>ren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92273" y="5641108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volcano</a:t>
            </a:r>
            <a:r>
              <a:rPr lang="en-GB" b="1" dirty="0" smtClean="0"/>
              <a:t>es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30900" y="2985153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kittens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30900" y="352606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actresses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30900" y="406880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babies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30900" y="459248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knives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30900" y="511617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children</a:t>
            </a:r>
            <a:r>
              <a:rPr lang="en-GB" b="1" dirty="0" smtClean="0"/>
              <a:t>’s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30900" y="5641108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volcanoes</a:t>
            </a:r>
            <a:r>
              <a:rPr lang="en-GB" b="1" dirty="0" smtClean="0"/>
              <a:t>’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34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1575" y="2366109"/>
            <a:ext cx="6800850" cy="100718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The table’s legs were all wobbly and needed to be fixed.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yes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atin typeface="Twinkl" pitchFamily="50" charset="0"/>
              </a:rPr>
              <a:t>no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650" y="4971971"/>
            <a:ext cx="7632700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This shows singular possession. How could it show plural possession?</a:t>
            </a:r>
          </a:p>
        </p:txBody>
      </p:sp>
    </p:spTree>
    <p:extLst>
      <p:ext uri="{BB962C8B-B14F-4D97-AF65-F5344CB8AC3E}">
        <p14:creationId xmlns:p14="http://schemas.microsoft.com/office/powerpoint/2010/main" val="31681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churches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men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mice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babies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potatoes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</a:t>
            </a:r>
            <a:r>
              <a:rPr lang="en-GB" dirty="0" smtClean="0">
                <a:latin typeface="Twinkl" pitchFamily="50" charset="0"/>
              </a:rPr>
              <a:t>an apostrophe </a:t>
            </a:r>
            <a:r>
              <a:rPr lang="en-GB" dirty="0">
                <a:latin typeface="Twinkl" pitchFamily="50" charset="0"/>
              </a:rPr>
              <a:t>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 smtClean="0">
                  <a:latin typeface="Twinkl" pitchFamily="50" charset="0"/>
                </a:rPr>
                <a:t>’s</a:t>
              </a:r>
              <a:endParaRPr lang="en-GB" sz="9600" b="1" dirty="0">
                <a:latin typeface="Twinkl" pitchFamily="50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atin typeface="Twinkl" pitchFamily="50" charset="0"/>
              </a:rPr>
              <a:t>keys</a:t>
            </a:r>
            <a:endParaRPr lang="en-GB" sz="4400" b="1" dirty="0">
              <a:latin typeface="Twinkl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next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Twinkl" pitchFamily="50" charset="0"/>
              </a:rPr>
              <a:t>back</a:t>
            </a:r>
            <a:endParaRPr lang="en-GB" sz="3200" b="1" dirty="0">
              <a:latin typeface="Twinkl" pitchFamily="50" charset="0"/>
            </a:endParaRP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1299</Words>
  <Application>Microsoft Office PowerPoint</Application>
  <PresentationFormat>On-screen Show (4:3)</PresentationFormat>
  <Paragraphs>254</Paragraphs>
  <Slides>31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3</vt:i4>
      </vt:variant>
    </vt:vector>
  </HeadingPairs>
  <TitlesOfParts>
    <vt:vector size="40" baseType="lpstr">
      <vt:lpstr>Twinkl SemiBold</vt:lpstr>
      <vt:lpstr>Arial</vt:lpstr>
      <vt:lpstr>Sassoon Infant Rg</vt:lpstr>
      <vt:lpstr>Calibri</vt:lpstr>
      <vt:lpstr>Twinkl</vt:lpstr>
      <vt:lpstr>Office Theme</vt:lpstr>
      <vt:lpstr>PowerPoint Presentation</vt:lpstr>
      <vt:lpstr>What Is Plural Possession?</vt:lpstr>
      <vt:lpstr>Plural Possession</vt:lpstr>
      <vt:lpstr>s or ’s ?</vt:lpstr>
      <vt:lpstr>s or ’s ?</vt:lpstr>
      <vt:lpstr>s or ’s ?</vt:lpstr>
      <vt:lpstr>s or ’s ?</vt:lpstr>
      <vt:lpstr>s or ’s ?</vt:lpstr>
      <vt:lpstr>s or ’s ?</vt:lpstr>
      <vt:lpstr>s or ’s ?</vt:lpstr>
      <vt:lpstr>s or ’s ?</vt:lpstr>
      <vt:lpstr>Correct!</vt:lpstr>
      <vt:lpstr>Correct!</vt:lpstr>
      <vt:lpstr>Incorrect!</vt:lpstr>
      <vt:lpstr>Which Word Is Correct?</vt:lpstr>
      <vt:lpstr>Plural Possession Quick Quiz</vt:lpstr>
      <vt:lpstr>Plural Possession Quick Quiz</vt:lpstr>
      <vt:lpstr>Plural Possession Quick Quiz</vt:lpstr>
      <vt:lpstr>Plural Possession Quick Quiz</vt:lpstr>
      <vt:lpstr>Lucky Dip</vt:lpstr>
      <vt:lpstr>Which Word Is Correct?</vt:lpstr>
      <vt:lpstr>Silly Sentences</vt:lpstr>
      <vt:lpstr>Show Me with Sentences</vt:lpstr>
      <vt:lpstr>Show Me with Sentences</vt:lpstr>
      <vt:lpstr>Show Me with Sentences</vt:lpstr>
      <vt:lpstr>Plural Possession Quick Quiz</vt:lpstr>
      <vt:lpstr>Plural Possession Quick Quiz</vt:lpstr>
      <vt:lpstr>Plural Possession Quick Quiz</vt:lpstr>
      <vt:lpstr>Plural Possession Quick Quiz</vt:lpstr>
      <vt:lpstr>Plural Possession Quick Quiz</vt:lpstr>
      <vt:lpstr>PowerPoint Presentation</vt:lpstr>
      <vt:lpstr>Custom Show 1</vt:lpstr>
      <vt:lpstr>Custom Show 2</vt:lpstr>
      <vt:lpstr>Custom Show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Jen Warren</dc:creator>
  <cp:lastModifiedBy>L.Little</cp:lastModifiedBy>
  <cp:revision>16</cp:revision>
  <dcterms:created xsi:type="dcterms:W3CDTF">2017-08-28T11:56:46Z</dcterms:created>
  <dcterms:modified xsi:type="dcterms:W3CDTF">2020-06-07T18:20:04Z</dcterms:modified>
</cp:coreProperties>
</file>