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8" r:id="rId3"/>
    <p:sldId id="269" r:id="rId4"/>
    <p:sldId id="267" r:id="rId5"/>
    <p:sldId id="283" r:id="rId6"/>
    <p:sldId id="281" r:id="rId7"/>
    <p:sldId id="282" r:id="rId8"/>
    <p:sldId id="289" r:id="rId9"/>
    <p:sldId id="290" r:id="rId10"/>
    <p:sldId id="291" r:id="rId11"/>
    <p:sldId id="279" r:id="rId12"/>
    <p:sldId id="280" r:id="rId13"/>
    <p:sldId id="257" r:id="rId14"/>
    <p:sldId id="270" r:id="rId15"/>
    <p:sldId id="271" r:id="rId16"/>
    <p:sldId id="273" r:id="rId17"/>
    <p:sldId id="274" r:id="rId18"/>
    <p:sldId id="275" r:id="rId19"/>
    <p:sldId id="276" r:id="rId20"/>
    <p:sldId id="278" r:id="rId21"/>
    <p:sldId id="277" r:id="rId22"/>
    <p:sldId id="258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66FF66"/>
    <a:srgbClr val="FF99CC"/>
    <a:srgbClr val="91E9FF"/>
    <a:srgbClr val="FFFF66"/>
    <a:srgbClr val="660033"/>
    <a:srgbClr val="0266CC"/>
    <a:srgbClr val="EA594D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F842A-F8C0-47AC-8638-B3EC776E937D}" v="43" dt="2019-02-11T13:21:44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364" autoAdjust="0"/>
  </p:normalViewPr>
  <p:slideViewPr>
    <p:cSldViewPr snapToGrid="0" snapToObjects="1">
      <p:cViewPr varScale="1">
        <p:scale>
          <a:sx n="83" d="100"/>
          <a:sy n="83" d="100"/>
        </p:scale>
        <p:origin x="157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Burley" userId="40c1a683-c134-4a9f-8e94-6c8cbfae3140" providerId="ADAL" clId="{F7566D8B-30A9-4C73-8B33-3BDA3CFA4619}"/>
    <pc:docChg chg="undo redo custSel modSld modMainMaster">
      <pc:chgData name="Vicky Burley" userId="40c1a683-c134-4a9f-8e94-6c8cbfae3140" providerId="ADAL" clId="{F7566D8B-30A9-4C73-8B33-3BDA3CFA4619}" dt="2019-02-11T13:21:21.203" v="538" actId="179"/>
      <pc:docMkLst>
        <pc:docMk/>
      </pc:docMkLst>
      <pc:sldChg chg="addSp delSp modSp">
        <pc:chgData name="Vicky Burley" userId="40c1a683-c134-4a9f-8e94-6c8cbfae3140" providerId="ADAL" clId="{F7566D8B-30A9-4C73-8B33-3BDA3CFA4619}" dt="2019-02-11T13:13:40.923" v="537" actId="207"/>
        <pc:sldMkLst>
          <pc:docMk/>
          <pc:sldMk cId="4181506244" sldId="256"/>
        </pc:sldMkLst>
        <pc:spChg chg="add del mod">
          <ac:chgData name="Vicky Burley" userId="40c1a683-c134-4a9f-8e94-6c8cbfae3140" providerId="ADAL" clId="{F7566D8B-30A9-4C73-8B33-3BDA3CFA4619}" dt="2019-02-11T13:02:51.874" v="280"/>
          <ac:spMkLst>
            <pc:docMk/>
            <pc:sldMk cId="4181506244" sldId="256"/>
            <ac:spMk id="2" creationId="{34178918-602D-4037-A61A-65084B094385}"/>
          </ac:spMkLst>
        </pc:spChg>
        <pc:spChg chg="mod">
          <ac:chgData name="Vicky Burley" userId="40c1a683-c134-4a9f-8e94-6c8cbfae3140" providerId="ADAL" clId="{F7566D8B-30A9-4C73-8B33-3BDA3CFA4619}" dt="2019-02-11T13:13:40.923" v="537" actId="207"/>
          <ac:spMkLst>
            <pc:docMk/>
            <pc:sldMk cId="4181506244" sldId="256"/>
            <ac:spMk id="7" creationId="{48A6D71C-CA9F-4C63-9482-FF1F23301FF0}"/>
          </ac:spMkLst>
        </pc:spChg>
        <pc:spChg chg="add del mod">
          <ac:chgData name="Vicky Burley" userId="40c1a683-c134-4a9f-8e94-6c8cbfae3140" providerId="ADAL" clId="{F7566D8B-30A9-4C73-8B33-3BDA3CFA4619}" dt="2019-02-11T13:02:51.874" v="280"/>
          <ac:spMkLst>
            <pc:docMk/>
            <pc:sldMk cId="4181506244" sldId="256"/>
            <ac:spMk id="9" creationId="{583137E8-0982-453A-8C97-2FF1F0ED9ADA}"/>
          </ac:spMkLst>
        </pc:spChg>
        <pc:spChg chg="add del mod">
          <ac:chgData name="Vicky Burley" userId="40c1a683-c134-4a9f-8e94-6c8cbfae3140" providerId="ADAL" clId="{F7566D8B-30A9-4C73-8B33-3BDA3CFA4619}" dt="2019-02-11T13:02:51.874" v="280"/>
          <ac:spMkLst>
            <pc:docMk/>
            <pc:sldMk cId="4181506244" sldId="256"/>
            <ac:spMk id="10" creationId="{76325CA5-1BBD-4F84-A842-42E4FFC80A31}"/>
          </ac:spMkLst>
        </pc:spChg>
        <pc:spChg chg="add del mod">
          <ac:chgData name="Vicky Burley" userId="40c1a683-c134-4a9f-8e94-6c8cbfae3140" providerId="ADAL" clId="{F7566D8B-30A9-4C73-8B33-3BDA3CFA4619}" dt="2019-02-11T13:02:51.874" v="280"/>
          <ac:spMkLst>
            <pc:docMk/>
            <pc:sldMk cId="4181506244" sldId="256"/>
            <ac:spMk id="11" creationId="{55D2DCBE-B664-4B00-B523-A38A77EE564D}"/>
          </ac:spMkLst>
        </pc:spChg>
        <pc:picChg chg="add del mod">
          <ac:chgData name="Vicky Burley" userId="40c1a683-c134-4a9f-8e94-6c8cbfae3140" providerId="ADAL" clId="{F7566D8B-30A9-4C73-8B33-3BDA3CFA4619}" dt="2019-02-11T13:08:21.914" v="415" actId="931"/>
          <ac:picMkLst>
            <pc:docMk/>
            <pc:sldMk cId="4181506244" sldId="256"/>
            <ac:picMk id="4" creationId="{57359860-ED0E-4FA8-B695-6BD4FB6A8569}"/>
          </ac:picMkLst>
        </pc:picChg>
        <pc:picChg chg="mod">
          <ac:chgData name="Vicky Burley" userId="40c1a683-c134-4a9f-8e94-6c8cbfae3140" providerId="ADAL" clId="{F7566D8B-30A9-4C73-8B33-3BDA3CFA4619}" dt="2019-02-11T13:11:13.411" v="525" actId="1035"/>
          <ac:picMkLst>
            <pc:docMk/>
            <pc:sldMk cId="4181506244" sldId="256"/>
            <ac:picMk id="8" creationId="{A4CF6535-DEEC-41C8-917B-5BBF55E9A639}"/>
          </ac:picMkLst>
        </pc:picChg>
      </pc:sldChg>
      <pc:sldChg chg="modSp">
        <pc:chgData name="Vicky Burley" userId="40c1a683-c134-4a9f-8e94-6c8cbfae3140" providerId="ADAL" clId="{F7566D8B-30A9-4C73-8B33-3BDA3CFA4619}" dt="2019-02-11T13:21:21.203" v="538" actId="179"/>
        <pc:sldMkLst>
          <pc:docMk/>
          <pc:sldMk cId="1761647565" sldId="295"/>
        </pc:sldMkLst>
        <pc:spChg chg="mod">
          <ac:chgData name="Vicky Burley" userId="40c1a683-c134-4a9f-8e94-6c8cbfae3140" providerId="ADAL" clId="{F7566D8B-30A9-4C73-8B33-3BDA3CFA4619}" dt="2019-02-11T13:21:21.203" v="538" actId="179"/>
          <ac:spMkLst>
            <pc:docMk/>
            <pc:sldMk cId="1761647565" sldId="295"/>
            <ac:spMk id="6" creationId="{BFC0AABA-EB53-4EF9-8DE3-DC23ADC4F851}"/>
          </ac:spMkLst>
        </pc:spChg>
      </pc:sldChg>
      <pc:sldChg chg="addSp delSp modSp">
        <pc:chgData name="Vicky Burley" userId="40c1a683-c134-4a9f-8e94-6c8cbfae3140" providerId="ADAL" clId="{F7566D8B-30A9-4C73-8B33-3BDA3CFA4619}" dt="2019-02-11T13:13:36.236" v="536" actId="207"/>
        <pc:sldMkLst>
          <pc:docMk/>
          <pc:sldMk cId="4140176589" sldId="308"/>
        </pc:sldMkLst>
        <pc:spChg chg="del">
          <ac:chgData name="Vicky Burley" userId="40c1a683-c134-4a9f-8e94-6c8cbfae3140" providerId="ADAL" clId="{F7566D8B-30A9-4C73-8B33-3BDA3CFA4619}" dt="2019-02-11T13:13:20.272" v="529" actId="478"/>
          <ac:spMkLst>
            <pc:docMk/>
            <pc:sldMk cId="4140176589" sldId="308"/>
            <ac:spMk id="3" creationId="{00000000-0000-0000-0000-000000000000}"/>
          </ac:spMkLst>
        </pc:spChg>
        <pc:spChg chg="add mod">
          <ac:chgData name="Vicky Burley" userId="40c1a683-c134-4a9f-8e94-6c8cbfae3140" providerId="ADAL" clId="{F7566D8B-30A9-4C73-8B33-3BDA3CFA4619}" dt="2019-02-11T13:13:20.272" v="529" actId="478"/>
          <ac:spMkLst>
            <pc:docMk/>
            <pc:sldMk cId="4140176589" sldId="308"/>
            <ac:spMk id="6" creationId="{850C12D4-EA8E-466A-A740-B48BA19B0BC4}"/>
          </ac:spMkLst>
        </pc:spChg>
        <pc:spChg chg="add mod">
          <ac:chgData name="Vicky Burley" userId="40c1a683-c134-4a9f-8e94-6c8cbfae3140" providerId="ADAL" clId="{F7566D8B-30A9-4C73-8B33-3BDA3CFA4619}" dt="2019-02-11T13:13:36.236" v="536" actId="207"/>
          <ac:spMkLst>
            <pc:docMk/>
            <pc:sldMk cId="4140176589" sldId="308"/>
            <ac:spMk id="7" creationId="{0C0DF4D5-4A39-4E41-B0C5-8DB03991381B}"/>
          </ac:spMkLst>
        </pc:spChg>
        <pc:picChg chg="del">
          <ac:chgData name="Vicky Burley" userId="40c1a683-c134-4a9f-8e94-6c8cbfae3140" providerId="ADAL" clId="{F7566D8B-30A9-4C73-8B33-3BDA3CFA4619}" dt="2019-02-11T13:13:20.940" v="530" actId="478"/>
          <ac:picMkLst>
            <pc:docMk/>
            <pc:sldMk cId="4140176589" sldId="308"/>
            <ac:picMk id="5" creationId="{A5B9D1BF-532A-43F4-ABAA-10ABDB529E5F}"/>
          </ac:picMkLst>
        </pc:picChg>
        <pc:picChg chg="add">
          <ac:chgData name="Vicky Burley" userId="40c1a683-c134-4a9f-8e94-6c8cbfae3140" providerId="ADAL" clId="{F7566D8B-30A9-4C73-8B33-3BDA3CFA4619}" dt="2019-02-11T13:13:27.403" v="531"/>
          <ac:picMkLst>
            <pc:docMk/>
            <pc:sldMk cId="4140176589" sldId="308"/>
            <ac:picMk id="8" creationId="{8C40469A-2EB5-4BAA-96D0-A654125726D4}"/>
          </ac:picMkLst>
        </pc:picChg>
      </pc:sldChg>
      <pc:sldMasterChg chg="addSp delSp modSp modSldLayout">
        <pc:chgData name="Vicky Burley" userId="40c1a683-c134-4a9f-8e94-6c8cbfae3140" providerId="ADAL" clId="{F7566D8B-30A9-4C73-8B33-3BDA3CFA4619}" dt="2019-02-11T13:12:40.203" v="528" actId="208"/>
        <pc:sldMasterMkLst>
          <pc:docMk/>
          <pc:sldMasterMk cId="0" sldId="2147483696"/>
        </pc:sldMasterMkLst>
        <pc:spChg chg="add mod">
          <ac:chgData name="Vicky Burley" userId="40c1a683-c134-4a9f-8e94-6c8cbfae3140" providerId="ADAL" clId="{F7566D8B-30A9-4C73-8B33-3BDA3CFA4619}" dt="2019-02-11T13:12:40.203" v="528" actId="208"/>
          <ac:spMkLst>
            <pc:docMk/>
            <pc:sldMasterMk cId="0" sldId="2147483696"/>
            <ac:spMk id="15" creationId="{ACB87D39-6A8D-4BD6-BAD9-B1F3B2ED9ECC}"/>
          </ac:spMkLst>
        </pc:spChg>
        <pc:spChg chg="add ord">
          <ac:chgData name="Vicky Burley" userId="40c1a683-c134-4a9f-8e94-6c8cbfae3140" providerId="ADAL" clId="{F7566D8B-30A9-4C73-8B33-3BDA3CFA4619}" dt="2019-02-11T13:07:10.187" v="405" actId="170"/>
          <ac:spMkLst>
            <pc:docMk/>
            <pc:sldMasterMk cId="0" sldId="2147483696"/>
            <ac:spMk id="16" creationId="{802328E6-2B41-4357-95A7-A675F1F5418E}"/>
          </ac:spMkLst>
        </pc:spChg>
        <pc:spChg chg="add mod ord">
          <ac:chgData name="Vicky Burley" userId="40c1a683-c134-4a9f-8e94-6c8cbfae3140" providerId="ADAL" clId="{F7566D8B-30A9-4C73-8B33-3BDA3CFA4619}" dt="2019-02-11T13:07:05.405" v="401" actId="1037"/>
          <ac:spMkLst>
            <pc:docMk/>
            <pc:sldMasterMk cId="0" sldId="2147483696"/>
            <ac:spMk id="17" creationId="{038D6774-3379-4FBF-A7E6-560976DA3659}"/>
          </ac:spMkLst>
        </pc:spChg>
        <pc:spChg chg="add mod ord">
          <ac:chgData name="Vicky Burley" userId="40c1a683-c134-4a9f-8e94-6c8cbfae3140" providerId="ADAL" clId="{F7566D8B-30A9-4C73-8B33-3BDA3CFA4619}" dt="2019-02-11T13:06:58.086" v="391" actId="1037"/>
          <ac:spMkLst>
            <pc:docMk/>
            <pc:sldMasterMk cId="0" sldId="2147483696"/>
            <ac:spMk id="18" creationId="{140D48E7-C4C2-4C3B-9065-946B59635BBC}"/>
          </ac:spMkLst>
        </pc:spChg>
        <pc:spChg chg="add mod">
          <ac:chgData name="Vicky Burley" userId="40c1a683-c134-4a9f-8e94-6c8cbfae3140" providerId="ADAL" clId="{F7566D8B-30A9-4C73-8B33-3BDA3CFA4619}" dt="2019-02-11T13:07:39.314" v="412" actId="1035"/>
          <ac:spMkLst>
            <pc:docMk/>
            <pc:sldMasterMk cId="0" sldId="2147483696"/>
            <ac:spMk id="19" creationId="{EF018EE6-7260-4BED-BF41-DA5B5FBBD14F}"/>
          </ac:spMkLst>
        </pc:spChg>
        <pc:spChg chg="add mod ord">
          <ac:chgData name="Vicky Burley" userId="40c1a683-c134-4a9f-8e94-6c8cbfae3140" providerId="ADAL" clId="{F7566D8B-30A9-4C73-8B33-3BDA3CFA4619}" dt="2019-02-11T13:09:49.219" v="440" actId="170"/>
          <ac:spMkLst>
            <pc:docMk/>
            <pc:sldMasterMk cId="0" sldId="2147483696"/>
            <ac:spMk id="20" creationId="{055A789B-5E10-497E-9490-DE8D8CAA9EDD}"/>
          </ac:spMkLst>
        </pc:spChg>
        <pc:spChg chg="add mod ord">
          <ac:chgData name="Vicky Burley" userId="40c1a683-c134-4a9f-8e94-6c8cbfae3140" providerId="ADAL" clId="{F7566D8B-30A9-4C73-8B33-3BDA3CFA4619}" dt="2019-02-11T13:10:02.594" v="452" actId="1037"/>
          <ac:spMkLst>
            <pc:docMk/>
            <pc:sldMasterMk cId="0" sldId="2147483696"/>
            <ac:spMk id="21" creationId="{4D74F665-1557-4EB0-9257-E429183BBCD9}"/>
          </ac:spMkLst>
        </pc:spChg>
        <pc:spChg chg="add mod ord">
          <ac:chgData name="Vicky Burley" userId="40c1a683-c134-4a9f-8e94-6c8cbfae3140" providerId="ADAL" clId="{F7566D8B-30A9-4C73-8B33-3BDA3CFA4619}" dt="2019-02-11T13:10:14.569" v="454" actId="14100"/>
          <ac:spMkLst>
            <pc:docMk/>
            <pc:sldMasterMk cId="0" sldId="2147483696"/>
            <ac:spMk id="22" creationId="{22FD4937-12A9-4180-91A5-7F97F49FAFBB}"/>
          </ac:spMkLst>
        </pc:spChg>
        <pc:picChg chg="add del mod modCrop">
          <ac:chgData name="Vicky Burley" userId="40c1a683-c134-4a9f-8e94-6c8cbfae3140" providerId="ADAL" clId="{F7566D8B-30A9-4C73-8B33-3BDA3CFA4619}" dt="2019-02-11T13:04:25.598" v="305" actId="478"/>
          <ac:picMkLst>
            <pc:docMk/>
            <pc:sldMasterMk cId="0" sldId="2147483696"/>
            <ac:picMk id="8" creationId="{D75BA66E-3B84-4BC9-9C3E-7C9617001727}"/>
          </ac:picMkLst>
        </pc:picChg>
        <pc:picChg chg="del">
          <ac:chgData name="Vicky Burley" userId="40c1a683-c134-4a9f-8e94-6c8cbfae3140" providerId="ADAL" clId="{F7566D8B-30A9-4C73-8B33-3BDA3CFA4619}" dt="2019-02-11T12:52:13.980" v="1" actId="478"/>
          <ac:picMkLst>
            <pc:docMk/>
            <pc:sldMasterMk cId="0" sldId="2147483696"/>
            <ac:picMk id="9" creationId="{D638CCA2-6E0C-45CE-BAA2-1B2EFA58F7CB}"/>
          </ac:picMkLst>
        </pc:picChg>
        <pc:picChg chg="add del mod ord modCrop">
          <ac:chgData name="Vicky Burley" userId="40c1a683-c134-4a9f-8e94-6c8cbfae3140" providerId="ADAL" clId="{F7566D8B-30A9-4C73-8B33-3BDA3CFA4619}" dt="2019-02-11T13:11:03.897" v="518" actId="1036"/>
          <ac:picMkLst>
            <pc:docMk/>
            <pc:sldMasterMk cId="0" sldId="2147483696"/>
            <ac:picMk id="10" creationId="{9DC8F89A-53CE-4755-B782-BE098CEB2017}"/>
          </ac:picMkLst>
        </pc:picChg>
        <pc:picChg chg="add del mod">
          <ac:chgData name="Vicky Burley" userId="40c1a683-c134-4a9f-8e94-6c8cbfae3140" providerId="ADAL" clId="{F7566D8B-30A9-4C73-8B33-3BDA3CFA4619}" dt="2019-02-11T12:54:46.668" v="58" actId="478"/>
          <ac:picMkLst>
            <pc:docMk/>
            <pc:sldMasterMk cId="0" sldId="2147483696"/>
            <ac:picMk id="12" creationId="{DC53AA4D-1425-4552-BE9E-905FB23795A1}"/>
          </ac:picMkLst>
        </pc:picChg>
        <pc:picChg chg="add del mod">
          <ac:chgData name="Vicky Burley" userId="40c1a683-c134-4a9f-8e94-6c8cbfae3140" providerId="ADAL" clId="{F7566D8B-30A9-4C73-8B33-3BDA3CFA4619}" dt="2019-02-11T12:55:21.572" v="142" actId="478"/>
          <ac:picMkLst>
            <pc:docMk/>
            <pc:sldMasterMk cId="0" sldId="2147483696"/>
            <ac:picMk id="14" creationId="{DFCE5536-6E94-44D3-A390-8698E23CA950}"/>
          </ac:picMkLst>
        </pc:picChg>
        <pc:sldLayoutChg chg="delSp">
          <pc:chgData name="Vicky Burley" userId="40c1a683-c134-4a9f-8e94-6c8cbfae3140" providerId="ADAL" clId="{F7566D8B-30A9-4C73-8B33-3BDA3CFA4619}" dt="2019-02-11T13:04:33.404" v="306" actId="478"/>
          <pc:sldLayoutMkLst>
            <pc:docMk/>
            <pc:sldMasterMk cId="0" sldId="2147483696"/>
            <pc:sldLayoutMk cId="0" sldId="2147483697"/>
          </pc:sldLayoutMkLst>
          <pc:spChg chg="del">
            <ac:chgData name="Vicky Burley" userId="40c1a683-c134-4a9f-8e94-6c8cbfae3140" providerId="ADAL" clId="{F7566D8B-30A9-4C73-8B33-3BDA3CFA4619}" dt="2019-02-11T13:04:33.404" v="306" actId="478"/>
            <ac:spMkLst>
              <pc:docMk/>
              <pc:sldMasterMk cId="0" sldId="2147483696"/>
              <pc:sldLayoutMk cId="0" sldId="2147483697"/>
              <ac:spMk id="5" creationId="{00000000-0000-0000-0000-000000000000}"/>
            </ac:spMkLst>
          </pc:spChg>
          <pc:picChg chg="del">
            <ac:chgData name="Vicky Burley" userId="40c1a683-c134-4a9f-8e94-6c8cbfae3140" providerId="ADAL" clId="{F7566D8B-30A9-4C73-8B33-3BDA3CFA4619}" dt="2019-02-11T12:52:08.900" v="0" actId="478"/>
            <ac:picMkLst>
              <pc:docMk/>
              <pc:sldMasterMk cId="0" sldId="2147483696"/>
              <pc:sldLayoutMk cId="0" sldId="2147483697"/>
              <ac:picMk id="8" creationId="{5D0C04D6-5A59-4538-A89B-EB96E3A4E669}"/>
            </ac:picMkLst>
          </pc:picChg>
        </pc:sldLayoutChg>
        <pc:sldLayoutChg chg="delSp">
          <pc:chgData name="Vicky Burley" userId="40c1a683-c134-4a9f-8e94-6c8cbfae3140" providerId="ADAL" clId="{F7566D8B-30A9-4C73-8B33-3BDA3CFA4619}" dt="2019-02-11T13:08:56.134" v="419" actId="478"/>
          <pc:sldLayoutMkLst>
            <pc:docMk/>
            <pc:sldMasterMk cId="0" sldId="2147483696"/>
            <pc:sldLayoutMk cId="0" sldId="2147483698"/>
          </pc:sldLayoutMkLst>
          <pc:picChg chg="del">
            <ac:chgData name="Vicky Burley" userId="40c1a683-c134-4a9f-8e94-6c8cbfae3140" providerId="ADAL" clId="{F7566D8B-30A9-4C73-8B33-3BDA3CFA4619}" dt="2019-02-11T13:08:56.134" v="419" actId="478"/>
            <ac:picMkLst>
              <pc:docMk/>
              <pc:sldMasterMk cId="0" sldId="2147483696"/>
              <pc:sldLayoutMk cId="0" sldId="2147483698"/>
              <ac:picMk id="7" creationId="{800D2F34-7C88-4784-88B0-46BE13E495C0}"/>
            </ac:picMkLst>
          </pc:picChg>
        </pc:sldLayoutChg>
        <pc:sldLayoutChg chg="delSp">
          <pc:chgData name="Vicky Burley" userId="40c1a683-c134-4a9f-8e94-6c8cbfae3140" providerId="ADAL" clId="{F7566D8B-30A9-4C73-8B33-3BDA3CFA4619}" dt="2019-02-11T13:08:59.628" v="420" actId="478"/>
          <pc:sldLayoutMkLst>
            <pc:docMk/>
            <pc:sldMasterMk cId="0" sldId="2147483696"/>
            <pc:sldLayoutMk cId="0" sldId="2147483699"/>
          </pc:sldLayoutMkLst>
          <pc:picChg chg="del">
            <ac:chgData name="Vicky Burley" userId="40c1a683-c134-4a9f-8e94-6c8cbfae3140" providerId="ADAL" clId="{F7566D8B-30A9-4C73-8B33-3BDA3CFA4619}" dt="2019-02-11T13:08:59.628" v="420" actId="478"/>
            <ac:picMkLst>
              <pc:docMk/>
              <pc:sldMasterMk cId="0" sldId="2147483696"/>
              <pc:sldLayoutMk cId="0" sldId="2147483699"/>
              <ac:picMk id="7" creationId="{5AB8A15E-575B-4276-B548-A0C19758D803}"/>
            </ac:picMkLst>
          </pc:picChg>
        </pc:sldLayoutChg>
        <pc:sldLayoutChg chg="delSp">
          <pc:chgData name="Vicky Burley" userId="40c1a683-c134-4a9f-8e94-6c8cbfae3140" providerId="ADAL" clId="{F7566D8B-30A9-4C73-8B33-3BDA3CFA4619}" dt="2019-02-11T13:09:01.780" v="421" actId="478"/>
          <pc:sldLayoutMkLst>
            <pc:docMk/>
            <pc:sldMasterMk cId="0" sldId="2147483696"/>
            <pc:sldLayoutMk cId="0" sldId="2147483700"/>
          </pc:sldLayoutMkLst>
          <pc:picChg chg="del">
            <ac:chgData name="Vicky Burley" userId="40c1a683-c134-4a9f-8e94-6c8cbfae3140" providerId="ADAL" clId="{F7566D8B-30A9-4C73-8B33-3BDA3CFA4619}" dt="2019-02-11T13:09:01.780" v="421" actId="478"/>
            <ac:picMkLst>
              <pc:docMk/>
              <pc:sldMasterMk cId="0" sldId="2147483696"/>
              <pc:sldLayoutMk cId="0" sldId="2147483700"/>
              <ac:picMk id="8" creationId="{D10BFD9E-F588-44CF-A432-2A3FCF4A64F9}"/>
            </ac:picMkLst>
          </pc:picChg>
        </pc:sldLayoutChg>
        <pc:sldLayoutChg chg="delSp">
          <pc:chgData name="Vicky Burley" userId="40c1a683-c134-4a9f-8e94-6c8cbfae3140" providerId="ADAL" clId="{F7566D8B-30A9-4C73-8B33-3BDA3CFA4619}" dt="2019-02-11T13:09:04.244" v="422" actId="478"/>
          <pc:sldLayoutMkLst>
            <pc:docMk/>
            <pc:sldMasterMk cId="0" sldId="2147483696"/>
            <pc:sldLayoutMk cId="0" sldId="2147483702"/>
          </pc:sldLayoutMkLst>
          <pc:picChg chg="del">
            <ac:chgData name="Vicky Burley" userId="40c1a683-c134-4a9f-8e94-6c8cbfae3140" providerId="ADAL" clId="{F7566D8B-30A9-4C73-8B33-3BDA3CFA4619}" dt="2019-02-11T13:09:04.244" v="422" actId="478"/>
            <ac:picMkLst>
              <pc:docMk/>
              <pc:sldMasterMk cId="0" sldId="2147483696"/>
              <pc:sldLayoutMk cId="0" sldId="2147483702"/>
              <ac:picMk id="6" creationId="{0F16A655-3C39-45C7-AB93-5410ACDC576B}"/>
            </ac:picMkLst>
          </pc:picChg>
        </pc:sldLayoutChg>
        <pc:sldLayoutChg chg="delSp">
          <pc:chgData name="Vicky Burley" userId="40c1a683-c134-4a9f-8e94-6c8cbfae3140" providerId="ADAL" clId="{F7566D8B-30A9-4C73-8B33-3BDA3CFA4619}" dt="2019-02-11T13:09:06.097" v="423" actId="478"/>
          <pc:sldLayoutMkLst>
            <pc:docMk/>
            <pc:sldMasterMk cId="0" sldId="2147483696"/>
            <pc:sldLayoutMk cId="0" sldId="2147483703"/>
          </pc:sldLayoutMkLst>
          <pc:picChg chg="del">
            <ac:chgData name="Vicky Burley" userId="40c1a683-c134-4a9f-8e94-6c8cbfae3140" providerId="ADAL" clId="{F7566D8B-30A9-4C73-8B33-3BDA3CFA4619}" dt="2019-02-11T13:09:06.097" v="423" actId="478"/>
            <ac:picMkLst>
              <pc:docMk/>
              <pc:sldMasterMk cId="0" sldId="2147483696"/>
              <pc:sldLayoutMk cId="0" sldId="2147483703"/>
              <ac:picMk id="5" creationId="{E853F304-EA98-434A-9846-015990446F09}"/>
            </ac:picMkLst>
          </pc:picChg>
        </pc:sldLayoutChg>
        <pc:sldLayoutChg chg="delSp">
          <pc:chgData name="Vicky Burley" userId="40c1a683-c134-4a9f-8e94-6c8cbfae3140" providerId="ADAL" clId="{F7566D8B-30A9-4C73-8B33-3BDA3CFA4619}" dt="2019-02-11T13:09:08.114" v="424" actId="478"/>
          <pc:sldLayoutMkLst>
            <pc:docMk/>
            <pc:sldMasterMk cId="0" sldId="2147483696"/>
            <pc:sldLayoutMk cId="0" sldId="2147483704"/>
          </pc:sldLayoutMkLst>
          <pc:picChg chg="del">
            <ac:chgData name="Vicky Burley" userId="40c1a683-c134-4a9f-8e94-6c8cbfae3140" providerId="ADAL" clId="{F7566D8B-30A9-4C73-8B33-3BDA3CFA4619}" dt="2019-02-11T13:09:08.114" v="424" actId="478"/>
            <ac:picMkLst>
              <pc:docMk/>
              <pc:sldMasterMk cId="0" sldId="2147483696"/>
              <pc:sldLayoutMk cId="0" sldId="2147483704"/>
              <ac:picMk id="8" creationId="{4A31F0C6-65F4-4201-949A-43FD8A8C2994}"/>
            </ac:picMkLst>
          </pc:picChg>
        </pc:sldLayoutChg>
        <pc:sldLayoutChg chg="delSp">
          <pc:chgData name="Vicky Burley" userId="40c1a683-c134-4a9f-8e94-6c8cbfae3140" providerId="ADAL" clId="{F7566D8B-30A9-4C73-8B33-3BDA3CFA4619}" dt="2019-02-11T13:09:10.185" v="425" actId="478"/>
          <pc:sldLayoutMkLst>
            <pc:docMk/>
            <pc:sldMasterMk cId="0" sldId="2147483696"/>
            <pc:sldLayoutMk cId="2925234834" sldId="2147483707"/>
          </pc:sldLayoutMkLst>
          <pc:picChg chg="del">
            <ac:chgData name="Vicky Burley" userId="40c1a683-c134-4a9f-8e94-6c8cbfae3140" providerId="ADAL" clId="{F7566D8B-30A9-4C73-8B33-3BDA3CFA4619}" dt="2019-02-11T13:09:10.185" v="425" actId="478"/>
            <ac:picMkLst>
              <pc:docMk/>
              <pc:sldMasterMk cId="0" sldId="2147483696"/>
              <pc:sldLayoutMk cId="2925234834" sldId="2147483707"/>
              <ac:picMk id="6" creationId="{A006F571-5563-4B35-BC3F-0A9E51B9C48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ED7EB7-D83F-456B-8E1E-6DBD6DA86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2FE31-53F8-42EA-8006-711148E53F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1868B-18BB-4116-BE9E-4A2FFA98B4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85075-B057-4851-A55B-F84B38AD39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59F79-D4E0-4CB0-9466-89BD6D2B04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A53A-E96F-49DA-88A2-87ABD385A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11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D1DA4-6BC3-0A4B-B3E4-1FD60064237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AFCFA-91CA-DB49-B763-AC4FA9D8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FCFA-91CA-DB49-B763-AC4FA9D8A4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7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FCFA-91CA-DB49-B763-AC4FA9D8A4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4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0EF1-D862-4812-9F93-2E27BE0161CC}" type="datetime1">
              <a:rPr lang="en-GB" smtClean="0"/>
              <a:t>09/06/2020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8A94-97B2-4AB7-8FF2-1099F8290A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033E9-1E32-476D-909D-699CC4BC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6EE4D-0EF0-4F9E-BAAD-79010D66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B03A-80D7-4E24-BD62-982A48A65981}" type="datetime1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C5AD2-361D-4E41-B7CE-D92F6CEB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Vicky Conway Associate Vice Principal - Learning Behaviours   Terry Simon Head of Y7 - Transition Lead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4C937-1C4F-438C-8F3B-CD612C05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8A94-97B2-4AB7-8FF2-1099F8290A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66003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B23D-C9D0-48A3-8228-79E54B13F9A1}" type="datetime1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Vicky Conway Associate Vice Principal - Learning Behaviours   Terry Simon Head of Y7 - Transition Lead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8A94-97B2-4AB7-8FF2-1099F8290A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CD4B-B281-4D17-A58D-8E6F236F5D06}" type="datetime1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Vicky Conway Associate Vice Principal - Learning Behaviours   Terry Simon Head of Y7 - Transition Lead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8A94-97B2-4AB7-8FF2-1099F8290A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66003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539-98FE-47FD-AE82-B4DBC2F74833}" type="datetime1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Vicky Conway Associate Vice Principal - Learning Behaviours   Terry Simon Head of Y7 - Transition Lead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8A94-97B2-4AB7-8FF2-1099F8290A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159-1898-4444-B8F0-E8573E522F9B}" type="datetime1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Vicky Conway Associate Vice Principal - Learning Behaviours   Terry Simon Head of Y7 - Transition Lead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8A94-97B2-4AB7-8FF2-1099F8290A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9C9F-2DE0-40ED-831E-C6069C60B818}" type="datetime1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Vicky Conway Associate Vice Principal - Learning Behaviours   Terry Simon Head of Y7 - Transition Lead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8A94-97B2-4AB7-8FF2-1099F8290A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66B0-716D-4F4B-8A0A-B26B4E2EF1EE}" type="datetime1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Vicky Conway Associate Vice Principal - Learning Behaviours   Terry Simon Head of Y7 - Transition Lead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8A94-97B2-4AB7-8FF2-1099F8290A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3272-9CD9-46C1-8E15-C875A3DF4FEE}" type="datetime1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Vicky Conway Associate Vice Principal - Learning Behaviours   Terry Simon Head of Y7 - Transition Lead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8A94-97B2-4AB7-8FF2-1099F8290A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40-66BA-4595-81D4-957A15CCD645}" type="datetime1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Vicky Conway Associate Vice Principal - Learning Behaviours   Terry Simon Head of Y7 - Transition Lead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8A94-97B2-4AB7-8FF2-1099F8290A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22FD4937-12A9-4180-91A5-7F97F49FAFBB}"/>
              </a:ext>
            </a:extLst>
          </p:cNvPr>
          <p:cNvSpPr/>
          <p:nvPr userDrawn="1"/>
        </p:nvSpPr>
        <p:spPr>
          <a:xfrm>
            <a:off x="5927724" y="6501600"/>
            <a:ext cx="776291" cy="356400"/>
          </a:xfrm>
          <a:prstGeom prst="parallelogram">
            <a:avLst>
              <a:gd name="adj" fmla="val 64271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9D81-C688-4861-8317-B204B0C915B5}" type="datetime1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Vicky Conway Associate Vice Principal - Learning Behaviours   Terry Simon Head of Y7 - Transition Lead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C8F89A-53CE-4755-B782-BE098CEB2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62" b="8017"/>
          <a:stretch/>
        </p:blipFill>
        <p:spPr>
          <a:xfrm>
            <a:off x="5286542" y="1581427"/>
            <a:ext cx="3857458" cy="53451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8A94-97B2-4AB7-8FF2-1099F8290AF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CB87D39-6A8D-4BD6-BAD9-B1F3B2ED9ECC}"/>
              </a:ext>
            </a:extLst>
          </p:cNvPr>
          <p:cNvSpPr/>
          <p:nvPr userDrawn="1"/>
        </p:nvSpPr>
        <p:spPr>
          <a:xfrm>
            <a:off x="-31750" y="6388100"/>
            <a:ext cx="5045075" cy="57150"/>
          </a:xfrm>
          <a:prstGeom prst="parallelogram">
            <a:avLst>
              <a:gd name="adj" fmla="val 64271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EF018EE6-7260-4BED-BF41-DA5B5FBBD14F}"/>
              </a:ext>
            </a:extLst>
          </p:cNvPr>
          <p:cNvSpPr/>
          <p:nvPr userDrawn="1"/>
        </p:nvSpPr>
        <p:spPr>
          <a:xfrm>
            <a:off x="-206382" y="6500015"/>
            <a:ext cx="5177802" cy="355604"/>
          </a:xfrm>
          <a:prstGeom prst="parallelogram">
            <a:avLst>
              <a:gd name="adj" fmla="val 6427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038D6774-3379-4FBF-A7E6-560976DA3659}"/>
              </a:ext>
            </a:extLst>
          </p:cNvPr>
          <p:cNvSpPr/>
          <p:nvPr userDrawn="1"/>
        </p:nvSpPr>
        <p:spPr>
          <a:xfrm>
            <a:off x="6190300" y="6388100"/>
            <a:ext cx="593725" cy="57150"/>
          </a:xfrm>
          <a:prstGeom prst="parallelogram">
            <a:avLst>
              <a:gd name="adj" fmla="val 64271"/>
            </a:avLst>
          </a:prstGeom>
          <a:solidFill>
            <a:srgbClr val="91E9FF"/>
          </a:solidFill>
          <a:ln>
            <a:solidFill>
              <a:srgbClr val="91E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140D48E7-C4C2-4C3B-9065-946B59635BBC}"/>
              </a:ext>
            </a:extLst>
          </p:cNvPr>
          <p:cNvSpPr/>
          <p:nvPr userDrawn="1"/>
        </p:nvSpPr>
        <p:spPr>
          <a:xfrm>
            <a:off x="5618164" y="6388100"/>
            <a:ext cx="593725" cy="57150"/>
          </a:xfrm>
          <a:prstGeom prst="parallelogram">
            <a:avLst>
              <a:gd name="adj" fmla="val 64271"/>
            </a:avLst>
          </a:prstGeom>
          <a:solidFill>
            <a:srgbClr val="0070C0"/>
          </a:solidFill>
          <a:ln>
            <a:solidFill>
              <a:srgbClr val="02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02328E6-2B41-4357-95A7-A675F1F5418E}"/>
              </a:ext>
            </a:extLst>
          </p:cNvPr>
          <p:cNvSpPr/>
          <p:nvPr userDrawn="1"/>
        </p:nvSpPr>
        <p:spPr>
          <a:xfrm>
            <a:off x="5054600" y="6388100"/>
            <a:ext cx="593725" cy="57150"/>
          </a:xfrm>
          <a:prstGeom prst="parallelogram">
            <a:avLst>
              <a:gd name="adj" fmla="val 64271"/>
            </a:avLst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74F665-1557-4EB0-9257-E429183BBCD9}"/>
              </a:ext>
            </a:extLst>
          </p:cNvPr>
          <p:cNvSpPr/>
          <p:nvPr userDrawn="1"/>
        </p:nvSpPr>
        <p:spPr>
          <a:xfrm>
            <a:off x="5339559" y="6500015"/>
            <a:ext cx="809625" cy="356400"/>
          </a:xfrm>
          <a:prstGeom prst="parallelogram">
            <a:avLst>
              <a:gd name="adj" fmla="val 6427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055A789B-5E10-497E-9490-DE8D8CAA9EDD}"/>
              </a:ext>
            </a:extLst>
          </p:cNvPr>
          <p:cNvSpPr/>
          <p:nvPr userDrawn="1"/>
        </p:nvSpPr>
        <p:spPr>
          <a:xfrm>
            <a:off x="4742823" y="6500810"/>
            <a:ext cx="843590" cy="356400"/>
          </a:xfrm>
          <a:prstGeom prst="parallelogram">
            <a:avLst>
              <a:gd name="adj" fmla="val 6427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astreadearne.org/wp-content/uploads/2019/10/WORLD_KITCHEN_CORE_MENU_SECONDARY_OCT_2019-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buniform-online.co.uk/dearn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8107"/>
            <a:ext cx="9144000" cy="1843807"/>
          </a:xfrm>
        </p:spPr>
        <p:txBody>
          <a:bodyPr>
            <a:noAutofit/>
          </a:bodyPr>
          <a:lstStyle/>
          <a:p>
            <a:r>
              <a:rPr lang="en-GB" sz="4000" b="1" dirty="0" err="1" smtClean="0"/>
              <a:t>Astrea</a:t>
            </a:r>
            <a:r>
              <a:rPr lang="en-GB" sz="4000" b="1" dirty="0" smtClean="0"/>
              <a:t> Academy </a:t>
            </a:r>
            <a:r>
              <a:rPr lang="en-GB" sz="4000" b="1" dirty="0" err="1" smtClean="0"/>
              <a:t>Dearne</a:t>
            </a:r>
            <a:r>
              <a:rPr lang="en-GB" sz="4000" b="1" dirty="0" smtClean="0"/>
              <a:t> - Transition 2020</a:t>
            </a:r>
            <a:br>
              <a:rPr lang="en-GB" sz="4000" b="1" dirty="0" smtClean="0"/>
            </a:br>
            <a:r>
              <a:rPr lang="en-GB" sz="4000" b="1" dirty="0" smtClean="0"/>
              <a:t>Virtual Induction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655" y="2114548"/>
            <a:ext cx="8589818" cy="166600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Polaris Project Transition </a:t>
            </a:r>
            <a:r>
              <a:rPr lang="en-US" b="1" dirty="0" smtClean="0">
                <a:solidFill>
                  <a:schemeClr val="tx1"/>
                </a:solidFill>
              </a:rPr>
              <a:t>2020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rgbClr val="660033"/>
                </a:solidFill>
              </a:rPr>
              <a:t>Adventures in learning that allow our “Northern Stars” to shine bright.</a:t>
            </a:r>
            <a:endParaRPr lang="en-US" dirty="0">
              <a:solidFill>
                <a:srgbClr val="660033"/>
              </a:solidFill>
            </a:endParaRPr>
          </a:p>
          <a:p>
            <a:r>
              <a:rPr lang="en-US" dirty="0"/>
              <a:t> </a:t>
            </a:r>
          </a:p>
          <a:p>
            <a:endParaRPr lang="en-GB" dirty="0"/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" b="3955"/>
          <a:stretch/>
        </p:blipFill>
        <p:spPr bwMode="auto">
          <a:xfrm>
            <a:off x="2439699" y="3380509"/>
            <a:ext cx="4009564" cy="2715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Astrea_Dearne_Website_Header_N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92"/>
          <a:stretch>
            <a:fillRect/>
          </a:stretch>
        </p:blipFill>
        <p:spPr bwMode="auto">
          <a:xfrm>
            <a:off x="6871854" y="0"/>
            <a:ext cx="2175164" cy="714913"/>
          </a:xfrm>
          <a:prstGeom prst="roundRect">
            <a:avLst>
              <a:gd name="adj" fmla="val 16667"/>
            </a:avLst>
          </a:prstGeom>
          <a:noFill/>
          <a:ln w="63500" algn="in">
            <a:noFill/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82" y="6567055"/>
            <a:ext cx="7523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</a:rPr>
              <a:t>Vicky Conway Vice Principal – Learning Behaviours; Terry Simon Head of Y7 – Transition Lead</a:t>
            </a:r>
            <a:endParaRPr lang="en-GB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Wellbeing – Anti-bullying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66255" y="6492875"/>
            <a:ext cx="6186055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8690" y="1417638"/>
            <a:ext cx="4495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In school we have anti-bullying ambassadors who do a lot of work for you around bullying.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5690" y="1255617"/>
            <a:ext cx="38211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Every break time there is an anti-bullying drop in where you can come along to have a chat if you are worried about yourself or someone else being bullied.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715" y="2477916"/>
            <a:ext cx="4885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You can </a:t>
            </a:r>
            <a:r>
              <a:rPr lang="en-US" sz="2000" dirty="0" smtClean="0">
                <a:solidFill>
                  <a:srgbClr val="002060"/>
                </a:solidFill>
              </a:rPr>
              <a:t>recognize ambassadors </a:t>
            </a:r>
            <a:r>
              <a:rPr lang="en-US" sz="2000" dirty="0">
                <a:solidFill>
                  <a:srgbClr val="002060"/>
                </a:solidFill>
              </a:rPr>
              <a:t>with this badge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89" y="4971244"/>
            <a:ext cx="6729549" cy="923330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If you are worried about talking to a teacher about bullying you could speak with one of the anti-bullying ambassadors or you could send an email to </a:t>
            </a:r>
            <a:r>
              <a:rPr lang="en-US" dirty="0" err="1" smtClean="0">
                <a:solidFill>
                  <a:srgbClr val="002060"/>
                </a:solidFill>
              </a:rPr>
              <a:t>Mrs</a:t>
            </a:r>
            <a:r>
              <a:rPr lang="en-US" dirty="0" smtClean="0">
                <a:solidFill>
                  <a:srgbClr val="002060"/>
                </a:solidFill>
              </a:rPr>
              <a:t> Crawford: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90" y="5856235"/>
            <a:ext cx="6729549" cy="523220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Reportbullying@thedearnealc.org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8265" y="4994871"/>
            <a:ext cx="2215736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Please come along to the Wellbeing Hub to say hi. I look forwards to meeting you all,</a:t>
            </a: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Bradley Hand ITC" panose="03070402050302030203" pitchFamily="66" charset="0"/>
              </a:rPr>
              <a:t>Mrs</a:t>
            </a:r>
            <a:r>
              <a:rPr lang="en-US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Crawford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41" y="2885712"/>
            <a:ext cx="2600736" cy="195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0" t="20236" r="34386" b="34297"/>
          <a:stretch/>
        </p:blipFill>
        <p:spPr>
          <a:xfrm>
            <a:off x="1749605" y="3153684"/>
            <a:ext cx="1784123" cy="176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3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Fantastic Friday…</a:t>
            </a:r>
            <a:r>
              <a:rPr lang="en-US" dirty="0" err="1" smtClean="0"/>
              <a:t>Dearneasaur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698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Throughout the week at </a:t>
            </a:r>
            <a:r>
              <a:rPr lang="en-US" sz="2400" dirty="0" err="1" smtClean="0"/>
              <a:t>Astrea</a:t>
            </a:r>
            <a:r>
              <a:rPr lang="en-US" sz="2400" dirty="0" smtClean="0"/>
              <a:t> Academy </a:t>
            </a:r>
            <a:r>
              <a:rPr lang="en-US" sz="2400" dirty="0" err="1" smtClean="0"/>
              <a:t>Dearne</a:t>
            </a:r>
            <a:r>
              <a:rPr lang="en-US" sz="2400" dirty="0" smtClean="0"/>
              <a:t>, pupils and staff vote for a staff member to win “Fantastic Friday” votes are posted in our </a:t>
            </a:r>
            <a:r>
              <a:rPr lang="en-US" sz="2400" dirty="0" err="1" smtClean="0"/>
              <a:t>Dearneasaur</a:t>
            </a:r>
            <a:r>
              <a:rPr lang="en-US" sz="2400" dirty="0" smtClean="0"/>
              <a:t> postbox and the school has to solve who has won by the song choice played over the </a:t>
            </a:r>
            <a:r>
              <a:rPr lang="en-US" sz="2400" dirty="0" err="1" smtClean="0"/>
              <a:t>tannoy</a:t>
            </a:r>
            <a:r>
              <a:rPr lang="en-US" sz="2400" dirty="0" smtClean="0"/>
              <a:t>…not forgetting the infamous ROOOAAARRRR!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019800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266425" y="1541330"/>
            <a:ext cx="4789436" cy="4914164"/>
            <a:chOff x="4266425" y="1541330"/>
            <a:chExt cx="4789436" cy="49141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7653">
              <a:off x="4266425" y="1541330"/>
              <a:ext cx="2809328" cy="21069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33" y="2619735"/>
              <a:ext cx="2072986" cy="27639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4334">
              <a:off x="6654148" y="4654209"/>
              <a:ext cx="2401713" cy="1801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Explosion 1 9"/>
          <p:cNvSpPr/>
          <p:nvPr/>
        </p:nvSpPr>
        <p:spPr>
          <a:xfrm>
            <a:off x="4094665" y="5160713"/>
            <a:ext cx="2875611" cy="1294418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Task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6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Aspens Catering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40727" cy="243147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Aspens is the catering company we use in school. It provides a range of nutritious and balanced meals. Check out an example menu from our </a:t>
            </a:r>
            <a:r>
              <a:rPr lang="en-US" sz="1600" dirty="0"/>
              <a:t>website…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www.astreadearne.org/wp-content/uploads/2019/10/WORLD_KITCHEN_CORE_MENU_SECONDARY_OCT_2019-1.pdf</a:t>
            </a:r>
            <a:endParaRPr lang="en-US" sz="16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60218" y="6356350"/>
            <a:ext cx="6380018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888" t="24716" r="22218" b="8789"/>
          <a:stretch/>
        </p:blipFill>
        <p:spPr>
          <a:xfrm>
            <a:off x="660998" y="4031673"/>
            <a:ext cx="3333129" cy="22294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308723" y="459347"/>
            <a:ext cx="4935765" cy="5806446"/>
            <a:chOff x="4308723" y="459347"/>
            <a:chExt cx="4935765" cy="58064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4997">
              <a:off x="5943021" y="459347"/>
              <a:ext cx="3028949" cy="22717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2969">
              <a:off x="4308723" y="1999417"/>
              <a:ext cx="2971816" cy="2971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3599">
              <a:off x="6383213" y="3404518"/>
              <a:ext cx="2861275" cy="2861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Explosion 1 9"/>
          <p:cNvSpPr/>
          <p:nvPr/>
        </p:nvSpPr>
        <p:spPr>
          <a:xfrm>
            <a:off x="4351482" y="4744047"/>
            <a:ext cx="2230582" cy="1814946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Task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8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 Signature Sheet.pdf - Adobe Acrobat Reader DC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19745" r="34545" b="2014"/>
          <a:stretch/>
        </p:blipFill>
        <p:spPr>
          <a:xfrm>
            <a:off x="0" y="1075624"/>
            <a:ext cx="5992091" cy="520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0256"/>
            <a:ext cx="7772400" cy="3489614"/>
          </a:xfrm>
        </p:spPr>
        <p:txBody>
          <a:bodyPr>
            <a:no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endParaRPr lang="en-GB" sz="1800" dirty="0"/>
          </a:p>
        </p:txBody>
      </p:sp>
      <p:pic>
        <p:nvPicPr>
          <p:cNvPr id="3" name="Picture 2" descr="Astrea_Dearne_Website_Header_N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92"/>
          <a:stretch>
            <a:fillRect/>
          </a:stretch>
        </p:blipFill>
        <p:spPr bwMode="auto">
          <a:xfrm>
            <a:off x="6871854" y="0"/>
            <a:ext cx="2175164" cy="714913"/>
          </a:xfrm>
          <a:prstGeom prst="roundRect">
            <a:avLst>
              <a:gd name="adj" fmla="val 16667"/>
            </a:avLst>
          </a:prstGeom>
          <a:noFill/>
          <a:ln w="63500" algn="in">
            <a:noFill/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82" y="6567055"/>
            <a:ext cx="7523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</a:rPr>
              <a:t>Vicky Conway Vice Principal – Learning Behaviours; Terry Simon Head of Y7 – Transition Lead</a:t>
            </a:r>
            <a:endParaRPr lang="en-GB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31527" y="1690255"/>
            <a:ext cx="2466109" cy="4464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In your transition pack you will receive a student/home information policy agreement. This will need to be completed and returned to school as soon as possible to Mr Simon.</a:t>
            </a:r>
            <a:endParaRPr lang="en-GB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364" y="17373"/>
            <a:ext cx="6525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Transition Information Pack…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5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1526" y="1690256"/>
            <a:ext cx="2126673" cy="3489614"/>
          </a:xfrm>
        </p:spPr>
        <p:txBody>
          <a:bodyPr>
            <a:no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endParaRPr lang="en-GB" sz="1800" dirty="0"/>
          </a:p>
        </p:txBody>
      </p:sp>
      <p:pic>
        <p:nvPicPr>
          <p:cNvPr id="3" name="Picture 2" descr="Astrea_Dearne_Website_Header_N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92"/>
          <a:stretch>
            <a:fillRect/>
          </a:stretch>
        </p:blipFill>
        <p:spPr bwMode="auto">
          <a:xfrm>
            <a:off x="6871854" y="0"/>
            <a:ext cx="2175164" cy="714913"/>
          </a:xfrm>
          <a:prstGeom prst="roundRect">
            <a:avLst>
              <a:gd name="adj" fmla="val 16667"/>
            </a:avLst>
          </a:prstGeom>
          <a:noFill/>
          <a:ln w="63500" algn="in">
            <a:noFill/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82" y="6567055"/>
            <a:ext cx="7523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</a:rPr>
              <a:t>Vicky Conway Vice Principal – Learning Behaviours; Terry Simon Head of Y7 – Transition Lead</a:t>
            </a:r>
            <a:endParaRPr lang="en-GB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31527" y="1690255"/>
            <a:ext cx="2466109" cy="4464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In your transition pack you will receive a student medical information form. This will need to be completed and returned to school as soon as possible to Mr Simon.</a:t>
            </a:r>
            <a:endParaRPr lang="en-GB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364" y="17373"/>
            <a:ext cx="6525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Transition Information Pack…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93963" y="983672"/>
            <a:ext cx="4668982" cy="5196477"/>
            <a:chOff x="193963" y="983672"/>
            <a:chExt cx="4668982" cy="5196477"/>
          </a:xfrm>
        </p:grpSpPr>
        <p:pic>
          <p:nvPicPr>
            <p:cNvPr id="8" name="Picture 7" descr="3. Astrea 2019 Medical questionnaire  (White)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09" t="18619" r="43333" b="2014"/>
            <a:stretch/>
          </p:blipFill>
          <p:spPr>
            <a:xfrm>
              <a:off x="193963" y="983672"/>
              <a:ext cx="4668982" cy="519647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05200" y="1572216"/>
              <a:ext cx="346364" cy="2565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942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1526" y="1690256"/>
            <a:ext cx="2126673" cy="3489614"/>
          </a:xfrm>
        </p:spPr>
        <p:txBody>
          <a:bodyPr>
            <a:no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endParaRPr lang="en-GB" sz="1800" dirty="0"/>
          </a:p>
        </p:txBody>
      </p:sp>
      <p:pic>
        <p:nvPicPr>
          <p:cNvPr id="3" name="Picture 2" descr="Astrea_Dearne_Website_Header_N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92"/>
          <a:stretch>
            <a:fillRect/>
          </a:stretch>
        </p:blipFill>
        <p:spPr bwMode="auto">
          <a:xfrm>
            <a:off x="6871854" y="0"/>
            <a:ext cx="2175164" cy="714913"/>
          </a:xfrm>
          <a:prstGeom prst="roundRect">
            <a:avLst>
              <a:gd name="adj" fmla="val 16667"/>
            </a:avLst>
          </a:prstGeom>
          <a:noFill/>
          <a:ln w="63500" algn="in">
            <a:noFill/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82" y="6567055"/>
            <a:ext cx="7523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</a:rPr>
              <a:t>Vicky Conway Vice Principal – Learning Behaviours; Terry Simon Head of Y7 – Transition Lead</a:t>
            </a:r>
            <a:endParaRPr lang="en-GB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53345" y="1690255"/>
            <a:ext cx="4544291" cy="4464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In your transition pack you will receive a home school agreement. Please read through this document carefully.</a:t>
            </a:r>
            <a:endParaRPr lang="en-GB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364" y="17373"/>
            <a:ext cx="6525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Transition Information Pack…</a:t>
            </a:r>
            <a:endParaRPr lang="en-GB" dirty="0"/>
          </a:p>
        </p:txBody>
      </p:sp>
      <p:pic>
        <p:nvPicPr>
          <p:cNvPr id="5" name="Picture 4" descr="5. Home School Agreement.pdf - Adobe Acrobat Reader DC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18619" r="43939" b="7080"/>
          <a:stretch/>
        </p:blipFill>
        <p:spPr>
          <a:xfrm>
            <a:off x="-1" y="874732"/>
            <a:ext cx="4031673" cy="52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1526" y="1690256"/>
            <a:ext cx="2126673" cy="3489614"/>
          </a:xfrm>
        </p:spPr>
        <p:txBody>
          <a:bodyPr>
            <a:no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endParaRPr lang="en-GB" sz="1800" dirty="0"/>
          </a:p>
        </p:txBody>
      </p:sp>
      <p:pic>
        <p:nvPicPr>
          <p:cNvPr id="3" name="Picture 2" descr="Astrea_Dearne_Website_Header_N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92"/>
          <a:stretch>
            <a:fillRect/>
          </a:stretch>
        </p:blipFill>
        <p:spPr bwMode="auto">
          <a:xfrm>
            <a:off x="6871854" y="0"/>
            <a:ext cx="2175164" cy="714913"/>
          </a:xfrm>
          <a:prstGeom prst="roundRect">
            <a:avLst>
              <a:gd name="adj" fmla="val 16667"/>
            </a:avLst>
          </a:prstGeom>
          <a:noFill/>
          <a:ln w="63500" algn="in">
            <a:noFill/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82" y="6567055"/>
            <a:ext cx="7523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</a:rPr>
              <a:t>Vicky Conway Vice Principal – Learning Behaviours; Terry Simon Head of Y7 – Transition Lead</a:t>
            </a:r>
            <a:endParaRPr lang="en-GB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53345" y="1690255"/>
            <a:ext cx="4544291" cy="4464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In your </a:t>
            </a:r>
            <a:r>
              <a:rPr lang="en-GB" sz="2800" dirty="0"/>
              <a:t>transition pack you will receive </a:t>
            </a:r>
            <a:r>
              <a:rPr lang="en-GB" sz="2800" dirty="0" smtClean="0"/>
              <a:t>an annual consent form for trips and one for sporting fixtures. </a:t>
            </a:r>
            <a:r>
              <a:rPr lang="en-GB" sz="2800" dirty="0"/>
              <a:t>This will need to be completed and returned to school as soon as possible to Mr Simon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364" y="17373"/>
            <a:ext cx="6525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Transition Information Pack…</a:t>
            </a:r>
            <a:endParaRPr lang="en-GB" dirty="0"/>
          </a:p>
        </p:txBody>
      </p:sp>
      <p:pic>
        <p:nvPicPr>
          <p:cNvPr id="8" name="Picture 7" descr="6. Annual_Parent_Consent_Form_routine_visits.pdf - Adobe Acrobat Reader DC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19182" r="44091" b="1451"/>
          <a:stretch/>
        </p:blipFill>
        <p:spPr>
          <a:xfrm>
            <a:off x="0" y="1272888"/>
            <a:ext cx="3172691" cy="46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1526" y="1690256"/>
            <a:ext cx="2126673" cy="3489614"/>
          </a:xfrm>
        </p:spPr>
        <p:txBody>
          <a:bodyPr>
            <a:no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endParaRPr lang="en-GB" sz="1800" dirty="0"/>
          </a:p>
        </p:txBody>
      </p:sp>
      <p:pic>
        <p:nvPicPr>
          <p:cNvPr id="3" name="Picture 2" descr="Astrea_Dearne_Website_Header_N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92"/>
          <a:stretch>
            <a:fillRect/>
          </a:stretch>
        </p:blipFill>
        <p:spPr bwMode="auto">
          <a:xfrm>
            <a:off x="6871854" y="0"/>
            <a:ext cx="2175164" cy="714913"/>
          </a:xfrm>
          <a:prstGeom prst="roundRect">
            <a:avLst>
              <a:gd name="adj" fmla="val 16667"/>
            </a:avLst>
          </a:prstGeom>
          <a:noFill/>
          <a:ln w="63500" algn="in">
            <a:noFill/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82" y="6567055"/>
            <a:ext cx="7523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</a:rPr>
              <a:t>Vicky Conway Vice Principal – Learning Behaviours; Terry Simon Head of Y7 – Transition Lead</a:t>
            </a:r>
            <a:endParaRPr lang="en-GB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1600" y="1690255"/>
            <a:ext cx="3616036" cy="4464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In your transition pack you will receive a </a:t>
            </a:r>
            <a:r>
              <a:rPr lang="en-GB" sz="2800" dirty="0" smtClean="0"/>
              <a:t>copy of the mobile phone, MP3 and Earphones Policy. </a:t>
            </a:r>
          </a:p>
          <a:p>
            <a:r>
              <a:rPr lang="en-GB" sz="2800" dirty="0" smtClean="0"/>
              <a:t>Please </a:t>
            </a:r>
            <a:r>
              <a:rPr lang="en-GB" sz="2800" dirty="0"/>
              <a:t>read through this document carefully.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364" y="17373"/>
            <a:ext cx="6525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Transition Information Pack…</a:t>
            </a:r>
            <a:endParaRPr lang="en-GB" dirty="0"/>
          </a:p>
        </p:txBody>
      </p:sp>
      <p:sp>
        <p:nvSpPr>
          <p:cNvPr id="9" name="Explosion 1 8"/>
          <p:cNvSpPr/>
          <p:nvPr/>
        </p:nvSpPr>
        <p:spPr>
          <a:xfrm>
            <a:off x="5818908" y="782783"/>
            <a:ext cx="2230582" cy="1814946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Task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Mobile Phone Policy Final (1)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0" t="15805" r="13485" b="11583"/>
          <a:stretch/>
        </p:blipFill>
        <p:spPr>
          <a:xfrm>
            <a:off x="-1" y="999426"/>
            <a:ext cx="4772891" cy="54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28154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All </a:t>
            </a:r>
            <a:r>
              <a:rPr lang="en-US" sz="1400" b="1" dirty="0">
                <a:solidFill>
                  <a:schemeClr val="tx1"/>
                </a:solidFill>
              </a:rPr>
              <a:t>Students are expected to wear the following uniform: 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Blazer Compulsory: </a:t>
            </a:r>
            <a:r>
              <a:rPr lang="en-US" sz="1400" dirty="0">
                <a:solidFill>
                  <a:schemeClr val="tx1"/>
                </a:solidFill>
              </a:rPr>
              <a:t>Black with blue lining </a:t>
            </a:r>
            <a:r>
              <a:rPr lang="en-US" sz="1400" b="1" dirty="0">
                <a:solidFill>
                  <a:schemeClr val="tx1"/>
                </a:solidFill>
              </a:rPr>
              <a:t>only </a:t>
            </a:r>
            <a:r>
              <a:rPr lang="en-US" sz="1400" dirty="0">
                <a:solidFill>
                  <a:schemeClr val="tx1"/>
                </a:solidFill>
              </a:rPr>
              <a:t>available from School Shop. 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Trousers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b="1" dirty="0">
                <a:solidFill>
                  <a:schemeClr val="tx1"/>
                </a:solidFill>
              </a:rPr>
              <a:t>Tailored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b="1" dirty="0">
                <a:solidFill>
                  <a:schemeClr val="tx1"/>
                </a:solidFill>
              </a:rPr>
              <a:t>black </a:t>
            </a:r>
            <a:r>
              <a:rPr lang="en-US" sz="1400" dirty="0">
                <a:solidFill>
                  <a:schemeClr val="tx1"/>
                </a:solidFill>
              </a:rPr>
              <a:t>smart trousers with a button and a zip. 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Trousers must not be tight fitting. 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No jeans, chinos, </a:t>
            </a:r>
            <a:r>
              <a:rPr lang="en-GB" sz="1400" dirty="0" err="1">
                <a:solidFill>
                  <a:schemeClr val="tx1"/>
                </a:solidFill>
              </a:rPr>
              <a:t>hareem</a:t>
            </a:r>
            <a:r>
              <a:rPr lang="en-GB" sz="1400" dirty="0">
                <a:solidFill>
                  <a:schemeClr val="tx1"/>
                </a:solidFill>
              </a:rPr>
              <a:t> pants, tracksuit bottoms or </a:t>
            </a:r>
            <a:r>
              <a:rPr lang="en-GB" sz="1400" dirty="0" err="1">
                <a:solidFill>
                  <a:schemeClr val="tx1"/>
                </a:solidFill>
              </a:rPr>
              <a:t>lycra</a:t>
            </a:r>
            <a:r>
              <a:rPr lang="en-GB" sz="1400" dirty="0">
                <a:solidFill>
                  <a:schemeClr val="tx1"/>
                </a:solidFill>
              </a:rPr>
              <a:t> jeggings/leggings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Shirts</a:t>
            </a:r>
            <a:r>
              <a:rPr lang="en-US" sz="1400" b="1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Formal white shirt with a collar (long or short sleeves).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Skirts</a:t>
            </a:r>
            <a:r>
              <a:rPr lang="en-US" sz="1400" b="1" dirty="0">
                <a:solidFill>
                  <a:schemeClr val="tx1"/>
                </a:solidFill>
              </a:rPr>
              <a:t>: Tailored black </a:t>
            </a:r>
            <a:r>
              <a:rPr lang="en-US" sz="1400" dirty="0">
                <a:solidFill>
                  <a:schemeClr val="tx1"/>
                </a:solidFill>
              </a:rPr>
              <a:t>skirts, that reach the knee, with a button and a zip.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Thick </a:t>
            </a:r>
            <a:r>
              <a:rPr lang="en-US" sz="1400" dirty="0">
                <a:solidFill>
                  <a:schemeClr val="tx1"/>
                </a:solidFill>
              </a:rPr>
              <a:t>opaque black tights, no footless tights</a:t>
            </a:r>
            <a:r>
              <a:rPr lang="en-US" sz="1400" b="1" i="1" dirty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No mini skirts, no Lycra, no knitted or elasticated tube skirts,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Tie: </a:t>
            </a:r>
            <a:r>
              <a:rPr lang="en-US" sz="1400" dirty="0">
                <a:solidFill>
                  <a:schemeClr val="tx1"/>
                </a:solidFill>
              </a:rPr>
              <a:t>The school tie for the appropriate year group.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Footwear: </a:t>
            </a:r>
            <a:r>
              <a:rPr lang="en-US" sz="1400" dirty="0">
                <a:solidFill>
                  <a:schemeClr val="tx1"/>
                </a:solidFill>
              </a:rPr>
              <a:t>Completely black sensible </a:t>
            </a:r>
            <a:r>
              <a:rPr lang="en-US" sz="1400" b="1" dirty="0">
                <a:solidFill>
                  <a:schemeClr val="tx1"/>
                </a:solidFill>
              </a:rPr>
              <a:t>SHOES ONLY. 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NO </a:t>
            </a:r>
            <a:r>
              <a:rPr lang="en-US" sz="1400" b="1" dirty="0">
                <a:solidFill>
                  <a:schemeClr val="tx1"/>
                </a:solidFill>
              </a:rPr>
              <a:t>TRAINERS (OR TRAINER STYLE), CANVAS PUMPS, SANDALS OR BOOTS. 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Cardigan/Jumper</a:t>
            </a:r>
            <a:r>
              <a:rPr lang="en-US" sz="1400" b="1" dirty="0">
                <a:solidFill>
                  <a:schemeClr val="tx1"/>
                </a:solidFill>
              </a:rPr>
              <a:t>: Optional: </a:t>
            </a:r>
            <a:r>
              <a:rPr lang="en-US" sz="1400" dirty="0">
                <a:solidFill>
                  <a:schemeClr val="tx1"/>
                </a:solidFill>
              </a:rPr>
              <a:t>Black school cardigan/jumper embroidered with the school logo </a:t>
            </a:r>
            <a:r>
              <a:rPr lang="en-GB" sz="1400" dirty="0" smtClean="0">
                <a:solidFill>
                  <a:schemeClr val="tx1"/>
                </a:solidFill>
              </a:rPr>
              <a:t>(</a:t>
            </a:r>
            <a:r>
              <a:rPr lang="en-GB" sz="1400" dirty="0">
                <a:solidFill>
                  <a:schemeClr val="tx1"/>
                </a:solidFill>
              </a:rPr>
              <a:t>to wear under blazer).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PE </a:t>
            </a:r>
            <a:r>
              <a:rPr lang="en-US" sz="1400" b="1" dirty="0">
                <a:solidFill>
                  <a:schemeClr val="tx1"/>
                </a:solidFill>
              </a:rPr>
              <a:t>Kit: </a:t>
            </a:r>
            <a:r>
              <a:rPr lang="en-US" sz="1400" dirty="0">
                <a:solidFill>
                  <a:schemeClr val="tx1"/>
                </a:solidFill>
              </a:rPr>
              <a:t>Black plain shorts or black plain tracksuit bottoms. School PE top. Trainers that have anti-scuff soles and football boots if required. Trainers must be sensible and not canvas pumps. 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Please note students arriving in incorrect uniform will be offered alternative clothing from our uniform loan department or will be placed in internal exclusion until the matter is resolved.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2401" y="6437456"/>
            <a:ext cx="7038110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65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Expectations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2401" y="6437456"/>
            <a:ext cx="7038110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pic>
        <p:nvPicPr>
          <p:cNvPr id="8" name="Content Placeholder 7" descr="12. Uniform - Compulsory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45985" r="35858" b="8984"/>
          <a:stretch/>
        </p:blipFill>
        <p:spPr>
          <a:xfrm>
            <a:off x="-1" y="1219200"/>
            <a:ext cx="8607133" cy="4364182"/>
          </a:xfrm>
        </p:spPr>
      </p:pic>
    </p:spTree>
    <p:extLst>
      <p:ext uri="{BB962C8B-B14F-4D97-AF65-F5344CB8AC3E}">
        <p14:creationId xmlns:p14="http://schemas.microsoft.com/office/powerpoint/2010/main" val="32474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Executive Senior Leadership Team,  Head of Year &amp; Designated Safe Guarding Leads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7075"/>
            <a:ext cx="4904509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Principal – Mrs Wilson</a:t>
            </a:r>
          </a:p>
          <a:p>
            <a:r>
              <a:rPr lang="en-GB" sz="2800" dirty="0" smtClean="0"/>
              <a:t>Senior Vice Principal Mr Child</a:t>
            </a:r>
          </a:p>
          <a:p>
            <a:r>
              <a:rPr lang="en-GB" sz="2800" dirty="0" smtClean="0"/>
              <a:t>Vice Principal – Mrs </a:t>
            </a:r>
            <a:r>
              <a:rPr lang="en-GB" sz="2800" dirty="0" err="1" smtClean="0"/>
              <a:t>Brough</a:t>
            </a:r>
            <a:endParaRPr lang="en-GB" sz="2800" dirty="0" smtClean="0"/>
          </a:p>
          <a:p>
            <a:r>
              <a:rPr lang="en-GB" sz="2800" dirty="0" smtClean="0"/>
              <a:t>Vice Principal Miss Conway</a:t>
            </a:r>
          </a:p>
          <a:p>
            <a:r>
              <a:rPr lang="en-GB" sz="2800" dirty="0" smtClean="0"/>
              <a:t>Head of Year 7 – Mr Simon</a:t>
            </a:r>
          </a:p>
          <a:p>
            <a:r>
              <a:rPr lang="en-US" sz="2800" dirty="0" smtClean="0"/>
              <a:t>DSL - </a:t>
            </a:r>
            <a:r>
              <a:rPr lang="en-US" sz="2800" dirty="0" err="1" smtClean="0"/>
              <a:t>Mrs</a:t>
            </a:r>
            <a:r>
              <a:rPr lang="en-US" sz="2800" dirty="0" smtClean="0"/>
              <a:t> Dowling</a:t>
            </a:r>
          </a:p>
          <a:p>
            <a:r>
              <a:rPr lang="en-US" sz="2800" dirty="0" smtClean="0"/>
              <a:t>Deputy DSL – </a:t>
            </a:r>
            <a:r>
              <a:rPr lang="en-US" sz="2800" dirty="0" err="1" smtClean="0"/>
              <a:t>Mrs</a:t>
            </a:r>
            <a:r>
              <a:rPr lang="en-US" sz="2800" dirty="0" smtClean="0"/>
              <a:t> Fisher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6019800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733398" y="1518434"/>
            <a:ext cx="3391618" cy="4808779"/>
            <a:chOff x="4757136" y="1535916"/>
            <a:chExt cx="3391618" cy="48087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615">
              <a:off x="5866206" y="1535916"/>
              <a:ext cx="1710305" cy="3071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136" y="3831447"/>
              <a:ext cx="1825676" cy="24342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7730">
              <a:off x="6038759" y="3751095"/>
              <a:ext cx="2109995" cy="2593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ounded Rectangular Callout 8"/>
          <p:cNvSpPr/>
          <p:nvPr/>
        </p:nvSpPr>
        <p:spPr>
          <a:xfrm>
            <a:off x="4757136" y="1662113"/>
            <a:ext cx="3832682" cy="48534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Miss Conway, </a:t>
            </a:r>
            <a:r>
              <a:rPr lang="en-US" dirty="0" err="1" smtClean="0">
                <a:solidFill>
                  <a:schemeClr val="tx1"/>
                </a:solidFill>
              </a:rPr>
              <a:t>Mrs</a:t>
            </a:r>
            <a:r>
              <a:rPr lang="en-US" dirty="0" smtClean="0">
                <a:solidFill>
                  <a:schemeClr val="tx1"/>
                </a:solidFill>
              </a:rPr>
              <a:t> Wilson, </a:t>
            </a:r>
            <a:r>
              <a:rPr lang="en-US" dirty="0" err="1" smtClean="0">
                <a:solidFill>
                  <a:schemeClr val="tx1"/>
                </a:solidFill>
              </a:rPr>
              <a:t>Mrs</a:t>
            </a:r>
            <a:r>
              <a:rPr lang="en-US" dirty="0" smtClean="0">
                <a:solidFill>
                  <a:schemeClr val="tx1"/>
                </a:solidFill>
              </a:rPr>
              <a:t> Fisher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355895" y="3604253"/>
            <a:ext cx="1809659" cy="48534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Mr</a:t>
            </a:r>
            <a:r>
              <a:rPr lang="en-US" dirty="0" smtClean="0">
                <a:solidFill>
                  <a:schemeClr val="tx1"/>
                </a:solidFill>
              </a:rPr>
              <a:t> Simon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7384473" y="5389418"/>
            <a:ext cx="2230582" cy="1814946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Task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16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Uniform Expectations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96982" y="6481041"/>
            <a:ext cx="6116782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pic>
        <p:nvPicPr>
          <p:cNvPr id="5" name="Picture 4" descr="13. makeup poster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18901" r="43637" b="4546"/>
          <a:stretch/>
        </p:blipFill>
        <p:spPr>
          <a:xfrm>
            <a:off x="0" y="581891"/>
            <a:ext cx="4627418" cy="5699912"/>
          </a:xfrm>
          <a:prstGeom prst="rect">
            <a:avLst/>
          </a:prstGeom>
        </p:spPr>
      </p:pic>
      <p:pic>
        <p:nvPicPr>
          <p:cNvPr id="6" name="Picture 5" descr="14. Uniform poster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19181" r="43788" b="2296"/>
          <a:stretch/>
        </p:blipFill>
        <p:spPr>
          <a:xfrm>
            <a:off x="4585854" y="537567"/>
            <a:ext cx="4523509" cy="5788559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4351482" y="4744047"/>
            <a:ext cx="2230582" cy="1814946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Task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Uniform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2401" y="6437456"/>
            <a:ext cx="7038110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Due to current social distancing measures as a result of the Corona </a:t>
            </a:r>
            <a:r>
              <a:rPr lang="en-US" dirty="0"/>
              <a:t>Virus situation we will not have any sizing sessions in school.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orders for uniform are now done online. </a:t>
            </a:r>
            <a:r>
              <a:rPr lang="en-US" dirty="0" smtClean="0"/>
              <a:t>The link to purchase the school uniform </a:t>
            </a:r>
            <a:r>
              <a:rPr lang="en-US" dirty="0"/>
              <a:t>is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www.pbuniform-online.co.uk/dearne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Ian agreement is in place that orders </a:t>
            </a:r>
            <a:r>
              <a:rPr lang="en-US" dirty="0"/>
              <a:t>received by 31</a:t>
            </a:r>
            <a:r>
              <a:rPr lang="en-US" baseline="30000" dirty="0"/>
              <a:t>st</a:t>
            </a:r>
            <a:r>
              <a:rPr lang="en-US" dirty="0"/>
              <a:t> July will get free delivery, which </a:t>
            </a:r>
            <a:r>
              <a:rPr lang="en-US" dirty="0" smtClean="0"/>
              <a:t>is believed to be </a:t>
            </a:r>
            <a:r>
              <a:rPr lang="en-US" dirty="0"/>
              <a:t>£3.99.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Parents will be responsible for any return costs if item wrong size.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Price Buckland to supply a paper order form for anyone who can’t or do not have internet.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Uniform not expected to PB until mid-August, they will </a:t>
            </a:r>
            <a:r>
              <a:rPr lang="en-US" dirty="0" err="1"/>
              <a:t>endeavour</a:t>
            </a:r>
            <a:r>
              <a:rPr lang="en-US" dirty="0"/>
              <a:t> to get orders out to all parents but can’t guarantee due to current </a:t>
            </a:r>
            <a:r>
              <a:rPr lang="en-US" dirty="0" smtClean="0"/>
              <a:t>circumstances around COVID-19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904875" y="6858000"/>
            <a:ext cx="10293350" cy="48783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Astrea_Dearne_Website_Header_N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92"/>
          <a:stretch>
            <a:fillRect/>
          </a:stretch>
        </p:blipFill>
        <p:spPr bwMode="auto">
          <a:xfrm>
            <a:off x="6871854" y="0"/>
            <a:ext cx="2175164" cy="714913"/>
          </a:xfrm>
          <a:prstGeom prst="roundRect">
            <a:avLst>
              <a:gd name="adj" fmla="val 16667"/>
            </a:avLst>
          </a:prstGeom>
          <a:noFill/>
          <a:ln w="63500" algn="in">
            <a:noFill/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982" y="6567055"/>
            <a:ext cx="7523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</a:rPr>
              <a:t>Vicky Conway Vice Principal – Learning Behaviours; Terry Simon Head of Y7 – Transition Lead</a:t>
            </a:r>
            <a:endParaRPr lang="en-GB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rol 2"/>
          <p:cNvSpPr>
            <a:spLocks noChangeArrowheads="1" noChangeShapeType="1"/>
          </p:cNvSpPr>
          <p:nvPr/>
        </p:nvSpPr>
        <p:spPr bwMode="auto">
          <a:xfrm>
            <a:off x="1001713" y="6486525"/>
            <a:ext cx="10293350" cy="5080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80133"/>
              </p:ext>
            </p:extLst>
          </p:nvPr>
        </p:nvGraphicFramePr>
        <p:xfrm>
          <a:off x="853643" y="1405661"/>
          <a:ext cx="7393709" cy="4239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775">
                  <a:extLst>
                    <a:ext uri="{9D8B030D-6E8A-4147-A177-3AD203B41FA5}">
                      <a16:colId xmlns:a16="http://schemas.microsoft.com/office/drawing/2014/main" val="3281071679"/>
                    </a:ext>
                  </a:extLst>
                </a:gridCol>
                <a:gridCol w="1394861">
                  <a:extLst>
                    <a:ext uri="{9D8B030D-6E8A-4147-A177-3AD203B41FA5}">
                      <a16:colId xmlns:a16="http://schemas.microsoft.com/office/drawing/2014/main" val="1882464478"/>
                    </a:ext>
                  </a:extLst>
                </a:gridCol>
                <a:gridCol w="1206367">
                  <a:extLst>
                    <a:ext uri="{9D8B030D-6E8A-4147-A177-3AD203B41FA5}">
                      <a16:colId xmlns:a16="http://schemas.microsoft.com/office/drawing/2014/main" val="3498725298"/>
                    </a:ext>
                  </a:extLst>
                </a:gridCol>
                <a:gridCol w="1229929">
                  <a:extLst>
                    <a:ext uri="{9D8B030D-6E8A-4147-A177-3AD203B41FA5}">
                      <a16:colId xmlns:a16="http://schemas.microsoft.com/office/drawing/2014/main" val="179863656"/>
                    </a:ext>
                  </a:extLst>
                </a:gridCol>
                <a:gridCol w="1262916">
                  <a:extLst>
                    <a:ext uri="{9D8B030D-6E8A-4147-A177-3AD203B41FA5}">
                      <a16:colId xmlns:a16="http://schemas.microsoft.com/office/drawing/2014/main" val="2108454003"/>
                    </a:ext>
                  </a:extLst>
                </a:gridCol>
                <a:gridCol w="1394861">
                  <a:extLst>
                    <a:ext uri="{9D8B030D-6E8A-4147-A177-3AD203B41FA5}">
                      <a16:colId xmlns:a16="http://schemas.microsoft.com/office/drawing/2014/main" val="643999745"/>
                    </a:ext>
                  </a:extLst>
                </a:gridCol>
              </a:tblGrid>
              <a:tr h="289655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Day 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057967"/>
                  </a:ext>
                </a:extLst>
              </a:tr>
              <a:tr h="2896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Class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Lesson 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  <a:latin typeface="+mn-lt"/>
                          <a:cs typeface="Segoe UI" panose="020B0502040204020203" pitchFamily="34" charset="0"/>
                        </a:rPr>
                        <a:t>Lesson 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  <a:latin typeface="+mn-lt"/>
                          <a:cs typeface="Segoe UI" panose="020B0502040204020203" pitchFamily="34" charset="0"/>
                        </a:rPr>
                        <a:t>Lesson 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  <a:latin typeface="+mn-lt"/>
                          <a:cs typeface="Segoe UI" panose="020B0502040204020203" pitchFamily="34" charset="0"/>
                        </a:rPr>
                        <a:t>Lesson 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  <a:latin typeface="+mn-lt"/>
                          <a:cs typeface="Segoe UI" panose="020B0502040204020203" pitchFamily="34" charset="0"/>
                        </a:rPr>
                        <a:t>Lesson 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301251"/>
                  </a:ext>
                </a:extLst>
              </a:tr>
              <a:tr h="9347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Introduction and tour of grounds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Maths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English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Science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Health and Wellbeing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339324"/>
                  </a:ext>
                </a:extLst>
              </a:tr>
              <a:tr h="9084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Introduction and tour of grounds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Health and Wellbeing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Maths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English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Science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292368"/>
                  </a:ext>
                </a:extLst>
              </a:tr>
              <a:tr h="9347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Introduction and tour of grounds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Science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Health and Wellbeing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Maths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English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88710"/>
                  </a:ext>
                </a:extLst>
              </a:tr>
              <a:tr h="8821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Introduction and tour of grounds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English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Science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Health and Wellbeing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Maths Taster Session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99645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Suggested Transition Day Timetable*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6982" y="5477308"/>
            <a:ext cx="89500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*Each school will receive their individual transition date, subject to government guidance on the reopening of schools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935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631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meantime… We have a challenge!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1</a:t>
            </a:r>
            <a:r>
              <a:rPr lang="en-US" baseline="30000" dirty="0" smtClean="0"/>
              <a:t>st</a:t>
            </a:r>
            <a:r>
              <a:rPr lang="en-US" dirty="0" smtClean="0"/>
              <a:t> of June we will set you 5 weeks of transition activities. Send your transition activities and pictures to:</a:t>
            </a:r>
          </a:p>
          <a:p>
            <a:r>
              <a:rPr lang="en-US" dirty="0" smtClean="0"/>
              <a:t>Twitter: - @</a:t>
            </a:r>
            <a:r>
              <a:rPr lang="en-US" dirty="0" err="1" smtClean="0"/>
              <a:t>AADTransition</a:t>
            </a:r>
            <a:r>
              <a:rPr lang="en-US" dirty="0" smtClean="0"/>
              <a:t> or @VConway85</a:t>
            </a:r>
          </a:p>
          <a:p>
            <a:r>
              <a:rPr lang="en-US" dirty="0" smtClean="0"/>
              <a:t>Email: Transition@AstreaDearne.org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85980" y="6356350"/>
            <a:ext cx="6205780" cy="501650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177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831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1 – 5 A </a:t>
            </a:r>
            <a:r>
              <a:rPr lang="en-US" dirty="0"/>
              <a:t>D</a:t>
            </a:r>
            <a:r>
              <a:rPr lang="en-US" dirty="0" smtClean="0"/>
              <a:t>ay </a:t>
            </a:r>
            <a:r>
              <a:rPr lang="en-US" dirty="0"/>
              <a:t>T</a:t>
            </a:r>
            <a:r>
              <a:rPr lang="en-US" dirty="0" smtClean="0"/>
              <a:t>ransition </a:t>
            </a:r>
            <a:r>
              <a:rPr lang="en-US" dirty="0"/>
              <a:t>A</a:t>
            </a:r>
            <a:r>
              <a:rPr lang="en-US" dirty="0" smtClean="0"/>
              <a:t>ctivities…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09966" y="6356350"/>
            <a:ext cx="6329766" cy="501650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506" t="23887" r="17601" b="7892"/>
          <a:stretch/>
        </p:blipFill>
        <p:spPr>
          <a:xfrm>
            <a:off x="0" y="712922"/>
            <a:ext cx="9144000" cy="55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28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205"/>
            <a:ext cx="90200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2 – </a:t>
            </a:r>
            <a:r>
              <a:rPr lang="en-US" dirty="0"/>
              <a:t>5 A Day Transition Activities…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09966" y="6356350"/>
            <a:ext cx="6329766" cy="501650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595" t="23638" r="16780" b="9095"/>
          <a:stretch/>
        </p:blipFill>
        <p:spPr>
          <a:xfrm>
            <a:off x="0" y="867906"/>
            <a:ext cx="9020014" cy="53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20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Week 3 – </a:t>
            </a:r>
            <a:r>
              <a:rPr lang="en-US" dirty="0"/>
              <a:t>5 A Day Transition Activities…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09966" y="6356350"/>
            <a:ext cx="6329766" cy="501650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983" t="23464" r="17243" b="7680"/>
          <a:stretch/>
        </p:blipFill>
        <p:spPr>
          <a:xfrm>
            <a:off x="0" y="867904"/>
            <a:ext cx="8896027" cy="54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1024"/>
            <a:ext cx="95314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Week 4 – </a:t>
            </a:r>
            <a:r>
              <a:rPr lang="en-US" dirty="0"/>
              <a:t>5 A Day Transition Activities…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09966" y="6356350"/>
            <a:ext cx="6329766" cy="501650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099" t="22902" r="18427" b="7881"/>
          <a:stretch/>
        </p:blipFill>
        <p:spPr>
          <a:xfrm>
            <a:off x="136477" y="723331"/>
            <a:ext cx="8502556" cy="55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30387"/>
            <a:ext cx="4932218" cy="369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Our Value Words…Each house has ownership of two of these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RESPECT </a:t>
            </a:r>
            <a:endParaRPr lang="en-US" b="1" dirty="0" smtClean="0"/>
          </a:p>
          <a:p>
            <a:r>
              <a:rPr lang="en-US" b="1" dirty="0" smtClean="0"/>
              <a:t>DETERMINATION</a:t>
            </a:r>
          </a:p>
          <a:p>
            <a:r>
              <a:rPr lang="en-US" b="1" dirty="0" smtClean="0"/>
              <a:t>COURAGE</a:t>
            </a:r>
          </a:p>
          <a:p>
            <a:r>
              <a:rPr lang="en-US" b="1" dirty="0" smtClean="0"/>
              <a:t>DIGNITY</a:t>
            </a:r>
          </a:p>
          <a:p>
            <a:r>
              <a:rPr lang="en-US" b="1" dirty="0" smtClean="0"/>
              <a:t>HONESTY</a:t>
            </a:r>
          </a:p>
          <a:p>
            <a:r>
              <a:rPr lang="en-US" b="1" dirty="0" smtClean="0"/>
              <a:t>TRUST</a:t>
            </a:r>
          </a:p>
          <a:p>
            <a:r>
              <a:rPr lang="en-US" b="1" dirty="0" smtClean="0"/>
              <a:t>INCLUSIVITY</a:t>
            </a:r>
          </a:p>
          <a:p>
            <a:r>
              <a:rPr lang="en-US" b="1" dirty="0" smtClean="0"/>
              <a:t>KINDNESS</a:t>
            </a:r>
          </a:p>
          <a:p>
            <a:r>
              <a:rPr lang="en-US" b="1" dirty="0" smtClean="0"/>
              <a:t>ENTHUSIASM</a:t>
            </a:r>
          </a:p>
          <a:p>
            <a:r>
              <a:rPr lang="en-US" b="1" dirty="0" smtClean="0"/>
              <a:t>AMBITION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538912"/>
            <a:ext cx="5562600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sp>
        <p:nvSpPr>
          <p:cNvPr id="5" name="Explosion 1 4"/>
          <p:cNvSpPr/>
          <p:nvPr/>
        </p:nvSpPr>
        <p:spPr>
          <a:xfrm>
            <a:off x="6802582" y="4517592"/>
            <a:ext cx="2230582" cy="1814946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Task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5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0899"/>
            <a:ext cx="8229600" cy="302130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We would love you all to come visit, and take a wonder around our lovely school...in the meantime look out for our virtual tour coming soon!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9420"/>
            <a:ext cx="8229600" cy="351948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4895"/>
            <a:ext cx="6636327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pic>
        <p:nvPicPr>
          <p:cNvPr id="5" name="Picture 2" descr="Astrea_Dearne_Website_Header_N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92"/>
          <a:stretch>
            <a:fillRect/>
          </a:stretch>
        </p:blipFill>
        <p:spPr bwMode="auto">
          <a:xfrm>
            <a:off x="6871854" y="0"/>
            <a:ext cx="2175164" cy="714913"/>
          </a:xfrm>
          <a:prstGeom prst="roundRect">
            <a:avLst>
              <a:gd name="adj" fmla="val 16667"/>
            </a:avLst>
          </a:prstGeom>
          <a:noFill/>
          <a:ln w="63500" algn="in">
            <a:noFill/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55" y="170337"/>
            <a:ext cx="8229600" cy="1143000"/>
          </a:xfrm>
        </p:spPr>
        <p:txBody>
          <a:bodyPr/>
          <a:lstStyle/>
          <a:p>
            <a:r>
              <a:rPr lang="en-US" dirty="0" smtClean="0"/>
              <a:t>More of our awesome facilities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70593" y="6430382"/>
            <a:ext cx="6314268" cy="527444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Content Placeholder 8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817">
            <a:off x="120824" y="1728127"/>
            <a:ext cx="4144779" cy="2985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082991" y="4118139"/>
            <a:ext cx="261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Rockwell Condensed" panose="02060603050405020104" pitchFamily="18" charset="0"/>
              </a:rPr>
              <a:t>SPORTS HALL</a:t>
            </a:r>
            <a:endParaRPr lang="en-GB" sz="2000" dirty="0">
              <a:latin typeface="Rockwell Condensed" panose="02060603050405020104" pitchFamily="18" charset="0"/>
            </a:endParaRPr>
          </a:p>
        </p:txBody>
      </p:sp>
      <p:pic>
        <p:nvPicPr>
          <p:cNvPr id="9" name="Content Placeholder 3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0" y="309794"/>
            <a:ext cx="5167823" cy="2712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143675" y="1685504"/>
            <a:ext cx="204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FOOTBALL PITCH</a:t>
            </a:r>
            <a:endParaRPr lang="en-GB" sz="20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07" y="3064243"/>
            <a:ext cx="4002160" cy="2867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8295265" y="5175735"/>
            <a:ext cx="204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ICT SUITES</a:t>
            </a:r>
            <a:endParaRPr lang="en-GB" sz="20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834">
            <a:off x="4246619" y="1331964"/>
            <a:ext cx="2768683" cy="2761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5533071" y="2820632"/>
            <a:ext cx="204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LIBRARY</a:t>
            </a:r>
            <a:endParaRPr lang="en-GB" sz="20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62" y="3815684"/>
            <a:ext cx="3423152" cy="2678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4510942" y="5353023"/>
            <a:ext cx="204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SCIENCE LABS</a:t>
            </a:r>
            <a:endParaRPr lang="en-GB" sz="20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919">
            <a:off x="4996689" y="4486913"/>
            <a:ext cx="3826084" cy="2010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/>
          <p:cNvSpPr txBox="1"/>
          <p:nvPr/>
        </p:nvSpPr>
        <p:spPr>
          <a:xfrm>
            <a:off x="6663210" y="5642502"/>
            <a:ext cx="204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Rockwell Condensed" panose="02060603050405020104" pitchFamily="18" charset="0"/>
              </a:rPr>
              <a:t>DANCE STUDIO</a:t>
            </a:r>
            <a:endParaRPr lang="en-GB" sz="2000" dirty="0">
              <a:latin typeface="Rockwell Condensed" panose="02060603050405020104" pitchFamily="18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91" y="1400359"/>
            <a:ext cx="4920295" cy="2351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378">
            <a:off x="6660211" y="2220955"/>
            <a:ext cx="3510237" cy="2594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20"/>
          <p:cNvSpPr txBox="1"/>
          <p:nvPr/>
        </p:nvSpPr>
        <p:spPr>
          <a:xfrm>
            <a:off x="6707599" y="2665037"/>
            <a:ext cx="204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CATERING KITCHEN</a:t>
            </a:r>
            <a:endParaRPr lang="en-GB" sz="20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832">
            <a:off x="1713138" y="265913"/>
            <a:ext cx="4323109" cy="2581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TextBox 22"/>
          <p:cNvSpPr txBox="1"/>
          <p:nvPr/>
        </p:nvSpPr>
        <p:spPr>
          <a:xfrm>
            <a:off x="3586704" y="2285021"/>
            <a:ext cx="204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WORKSHOP</a:t>
            </a:r>
            <a:endParaRPr lang="en-GB" sz="20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558">
            <a:off x="282978" y="4097222"/>
            <a:ext cx="4357669" cy="2511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" name="TextBox 24"/>
          <p:cNvSpPr txBox="1"/>
          <p:nvPr/>
        </p:nvSpPr>
        <p:spPr>
          <a:xfrm>
            <a:off x="2315115" y="5797375"/>
            <a:ext cx="232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MUSIC PRACTICE ROOM</a:t>
            </a:r>
            <a:endParaRPr lang="en-GB" sz="20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671">
            <a:off x="6928371" y="3756746"/>
            <a:ext cx="3620904" cy="2615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" name="TextBox 26"/>
          <p:cNvSpPr txBox="1"/>
          <p:nvPr/>
        </p:nvSpPr>
        <p:spPr>
          <a:xfrm>
            <a:off x="7116765" y="4358523"/>
            <a:ext cx="204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RECORDING STUDIO</a:t>
            </a:r>
            <a:endParaRPr lang="en-GB" sz="20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1" grpId="0"/>
      <p:bldP spid="23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75" y="41136"/>
            <a:ext cx="8229600" cy="1143000"/>
          </a:xfrm>
        </p:spPr>
        <p:txBody>
          <a:bodyPr/>
          <a:lstStyle/>
          <a:p>
            <a:r>
              <a:rPr lang="en-US" dirty="0" smtClean="0"/>
              <a:t>Celebrating Success –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pic>
        <p:nvPicPr>
          <p:cNvPr id="6" name="Picture 8" descr="C:\Users\jwilson5\AppData\Local\Microsoft\Windows\Temporary Internet Files\Content.IE5\WMRGWAHQ\globo_azul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40" y="2823627"/>
            <a:ext cx="2408985" cy="31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jwilson5\AppData\Local\Microsoft\Windows\Temporary Internet Files\Content.IE5\1KSZ8DU1\balloon_2_yellow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91" y="1004982"/>
            <a:ext cx="2744609" cy="33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jwilson5\AppData\Local\Microsoft\Windows\Temporary Internet Files\Content.IE5\IPNAD61D\balloon_2_red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25" y="3056061"/>
            <a:ext cx="2793165" cy="33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wilson5\AppData\Local\Microsoft\Windows\Temporary Internet Files\Content.IE5\WMRGWAHQ\globo_azul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02" y="765742"/>
            <a:ext cx="1836049" cy="238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jwilson5\AppData\Local\Microsoft\Windows\Temporary Internet Files\Content.IE5\IPNAD61D\balloon_2_red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8" y="1148357"/>
            <a:ext cx="2406913" cy="29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8639" y="1334837"/>
            <a:ext cx="16766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66%</a:t>
            </a:r>
            <a:r>
              <a:rPr lang="en-GB" sz="20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          achieved both English and Maths GCSEs at Grade 4+</a:t>
            </a:r>
            <a:endParaRPr lang="en-GB" sz="2000" b="1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8598" y="1363290"/>
            <a:ext cx="182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75%</a:t>
            </a:r>
            <a:r>
              <a:rPr lang="en-GB" sz="20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          achieved         GCSE Maths at Grade 4+ </a:t>
            </a:r>
            <a:endParaRPr lang="en-GB" sz="2000" b="1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4470" y="857921"/>
            <a:ext cx="182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64%</a:t>
            </a:r>
            <a:r>
              <a:rPr lang="en-GB" sz="20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   achieved GCSE Science at Grade 4+</a:t>
            </a:r>
            <a:endParaRPr lang="en-GB" sz="2000" b="1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4432" y="3056061"/>
            <a:ext cx="1828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45    </a:t>
            </a:r>
            <a:r>
              <a:rPr lang="en-GB" sz="20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students achieved a Grade 9: the top </a:t>
            </a:r>
            <a:r>
              <a:rPr lang="en-GB" sz="32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2%</a:t>
            </a:r>
            <a:r>
              <a:rPr lang="en-GB" sz="20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of the UK</a:t>
            </a:r>
            <a:endParaRPr lang="en-GB" sz="2000" b="1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3442" y="3680576"/>
            <a:ext cx="19342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Rockwell Condensed" panose="02060603050405020104" pitchFamily="18" charset="0"/>
              </a:rPr>
              <a:t>75%</a:t>
            </a:r>
            <a:r>
              <a:rPr lang="en-GB" sz="2000" b="1" dirty="0">
                <a:solidFill>
                  <a:schemeClr val="bg1"/>
                </a:solidFill>
                <a:latin typeface="Rockwell Condensed" panose="02060603050405020104" pitchFamily="18" charset="0"/>
              </a:rPr>
              <a:t>           achieved         GCSE </a:t>
            </a:r>
            <a:r>
              <a:rPr lang="en-GB" sz="20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English at </a:t>
            </a:r>
            <a:r>
              <a:rPr lang="en-GB" sz="2000" b="1" dirty="0">
                <a:solidFill>
                  <a:schemeClr val="bg1"/>
                </a:solidFill>
                <a:latin typeface="Rockwell Condensed" panose="02060603050405020104" pitchFamily="18" charset="0"/>
              </a:rPr>
              <a:t>Grade 4+ </a:t>
            </a:r>
          </a:p>
        </p:txBody>
      </p:sp>
      <p:pic>
        <p:nvPicPr>
          <p:cNvPr id="16" name="Picture 9" descr="C:\Users\jwilson5\AppData\Local\Microsoft\Windows\Temporary Internet Files\Content.IE5\1KSZ8DU1\balloon_2_yellow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38" y="1968617"/>
            <a:ext cx="3323010" cy="40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55137" y="2823627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Most students who attend the </a:t>
            </a:r>
            <a:r>
              <a:rPr lang="en-GB" sz="2000" b="1" dirty="0" err="1" smtClean="0">
                <a:solidFill>
                  <a:schemeClr val="bg1"/>
                </a:solidFill>
                <a:latin typeface="Rockwell Condensed" panose="02060603050405020104" pitchFamily="18" charset="0"/>
              </a:rPr>
              <a:t>Dearne</a:t>
            </a:r>
            <a:r>
              <a:rPr lang="en-GB" sz="20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make more progress than the national average</a:t>
            </a:r>
            <a:endParaRPr lang="en-GB" sz="2000" b="1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18" name="Picture 2" descr="Image previe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" y="4877873"/>
            <a:ext cx="1172473" cy="12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745680" y="5999809"/>
            <a:ext cx="282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Rockwell Condensed" panose="02060603050405020104" pitchFamily="18" charset="0"/>
              </a:rPr>
              <a:t>ASTREA ACADEMY   </a:t>
            </a:r>
            <a:r>
              <a:rPr lang="en-GB" sz="2800" dirty="0" smtClean="0">
                <a:solidFill>
                  <a:srgbClr val="002060"/>
                </a:solidFill>
                <a:latin typeface="Rockwell Condensed" panose="02060603050405020104" pitchFamily="18" charset="0"/>
              </a:rPr>
              <a:t>DEARNE </a:t>
            </a:r>
            <a:r>
              <a:rPr lang="en-GB" sz="2000" dirty="0" smtClean="0">
                <a:solidFill>
                  <a:srgbClr val="002060"/>
                </a:solidFill>
                <a:latin typeface="Rockwell Condensed" panose="02060603050405020104" pitchFamily="18" charset="0"/>
              </a:rPr>
              <a:t>#</a:t>
            </a:r>
            <a:r>
              <a:rPr lang="en-GB" sz="2000" dirty="0" err="1" smtClean="0">
                <a:solidFill>
                  <a:srgbClr val="002060"/>
                </a:solidFill>
                <a:latin typeface="Rockwell Condensed" panose="02060603050405020104" pitchFamily="18" charset="0"/>
              </a:rPr>
              <a:t>TeamDearne</a:t>
            </a:r>
            <a:endParaRPr lang="en-GB" sz="3600" dirty="0">
              <a:solidFill>
                <a:srgbClr val="002060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3187377" y="4544851"/>
            <a:ext cx="2230582" cy="1814946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Task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House System…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70481" y="6356350"/>
            <a:ext cx="6190281" cy="501650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03112"/>
              </p:ext>
            </p:extLst>
          </p:nvPr>
        </p:nvGraphicFramePr>
        <p:xfrm>
          <a:off x="282844" y="1417638"/>
          <a:ext cx="8578311" cy="454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5662">
                  <a:extLst>
                    <a:ext uri="{9D8B030D-6E8A-4147-A177-3AD203B41FA5}">
                      <a16:colId xmlns:a16="http://schemas.microsoft.com/office/drawing/2014/main" val="3035571208"/>
                    </a:ext>
                  </a:extLst>
                </a:gridCol>
                <a:gridCol w="1715662">
                  <a:extLst>
                    <a:ext uri="{9D8B030D-6E8A-4147-A177-3AD203B41FA5}">
                      <a16:colId xmlns:a16="http://schemas.microsoft.com/office/drawing/2014/main" val="3573174876"/>
                    </a:ext>
                  </a:extLst>
                </a:gridCol>
                <a:gridCol w="1821626">
                  <a:extLst>
                    <a:ext uri="{9D8B030D-6E8A-4147-A177-3AD203B41FA5}">
                      <a16:colId xmlns:a16="http://schemas.microsoft.com/office/drawing/2014/main" val="3091691923"/>
                    </a:ext>
                  </a:extLst>
                </a:gridCol>
                <a:gridCol w="1609699">
                  <a:extLst>
                    <a:ext uri="{9D8B030D-6E8A-4147-A177-3AD203B41FA5}">
                      <a16:colId xmlns:a16="http://schemas.microsoft.com/office/drawing/2014/main" val="2646206078"/>
                    </a:ext>
                  </a:extLst>
                </a:gridCol>
                <a:gridCol w="1715662">
                  <a:extLst>
                    <a:ext uri="{9D8B030D-6E8A-4147-A177-3AD203B41FA5}">
                      <a16:colId xmlns:a16="http://schemas.microsoft.com/office/drawing/2014/main" val="2271490480"/>
                    </a:ext>
                  </a:extLst>
                </a:gridCol>
              </a:tblGrid>
              <a:tr h="105527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555077209"/>
                  </a:ext>
                </a:extLst>
              </a:tr>
              <a:tr h="63065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660033"/>
                          </a:solidFill>
                          <a:latin typeface="+mn-lt"/>
                        </a:rPr>
                        <a:t>Pegasus</a:t>
                      </a:r>
                      <a:endParaRPr lang="en-GB" sz="3200" dirty="0">
                        <a:solidFill>
                          <a:srgbClr val="660033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660033"/>
                          </a:solidFill>
                          <a:latin typeface="+mn-lt"/>
                        </a:rPr>
                        <a:t>Griffin</a:t>
                      </a:r>
                      <a:endParaRPr lang="en-GB" sz="3200" dirty="0">
                        <a:solidFill>
                          <a:srgbClr val="660033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660033"/>
                          </a:solidFill>
                          <a:latin typeface="+mn-lt"/>
                        </a:rPr>
                        <a:t>Titans</a:t>
                      </a:r>
                      <a:endParaRPr lang="en-GB" sz="3200" dirty="0">
                        <a:solidFill>
                          <a:srgbClr val="660033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660033"/>
                          </a:solidFill>
                          <a:latin typeface="+mn-lt"/>
                        </a:rPr>
                        <a:t>Phoenix</a:t>
                      </a:r>
                      <a:endParaRPr lang="en-GB" sz="3200" dirty="0">
                        <a:solidFill>
                          <a:srgbClr val="660033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660033"/>
                          </a:solidFill>
                          <a:latin typeface="+mn-lt"/>
                        </a:rPr>
                        <a:t>Sphinx</a:t>
                      </a:r>
                      <a:endParaRPr lang="en-GB" sz="3200" dirty="0">
                        <a:solidFill>
                          <a:srgbClr val="660033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85562107"/>
                  </a:ext>
                </a:extLst>
              </a:tr>
              <a:tr h="7511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Mr Simon</a:t>
                      </a:r>
                      <a:endParaRPr lang="en-GB" sz="2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Mrs Green</a:t>
                      </a:r>
                      <a:endParaRPr lang="en-GB" sz="2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Miss Cleary</a:t>
                      </a:r>
                      <a:endParaRPr lang="en-GB" sz="2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Mrs Child</a:t>
                      </a:r>
                      <a:endParaRPr lang="en-GB" sz="2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Mrs </a:t>
                      </a:r>
                      <a:r>
                        <a:rPr lang="en-GB" sz="2400" b="1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Fisher</a:t>
                      </a:r>
                      <a:endParaRPr lang="en-GB" sz="2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063993245"/>
                  </a:ext>
                </a:extLst>
              </a:tr>
              <a:tr h="10552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660033"/>
                          </a:solidFill>
                          <a:latin typeface="+mn-lt"/>
                        </a:rPr>
                        <a:t>Enthusiasm</a:t>
                      </a:r>
                    </a:p>
                    <a:p>
                      <a:pPr algn="ctr"/>
                      <a:endParaRPr lang="en-GB" sz="2000" b="1" dirty="0" smtClean="0">
                        <a:solidFill>
                          <a:srgbClr val="660033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660033"/>
                          </a:solidFill>
                          <a:latin typeface="+mn-lt"/>
                        </a:rPr>
                        <a:t>Trust</a:t>
                      </a:r>
                      <a:endParaRPr lang="en-GB" sz="2000" b="1" dirty="0">
                        <a:solidFill>
                          <a:srgbClr val="660033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660033"/>
                          </a:solidFill>
                          <a:latin typeface="+mn-lt"/>
                        </a:rPr>
                        <a:t>Kindness</a:t>
                      </a:r>
                    </a:p>
                    <a:p>
                      <a:pPr algn="ctr"/>
                      <a:endParaRPr lang="en-GB" sz="2000" b="1" dirty="0" smtClean="0">
                        <a:solidFill>
                          <a:srgbClr val="660033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660033"/>
                          </a:solidFill>
                          <a:latin typeface="+mn-lt"/>
                        </a:rPr>
                        <a:t>Dignity</a:t>
                      </a:r>
                      <a:endParaRPr lang="en-GB" sz="2000" b="1" dirty="0">
                        <a:solidFill>
                          <a:srgbClr val="660033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660033"/>
                          </a:solidFill>
                          <a:latin typeface="+mn-lt"/>
                        </a:rPr>
                        <a:t>Honesty</a:t>
                      </a:r>
                    </a:p>
                    <a:p>
                      <a:pPr algn="ctr"/>
                      <a:endParaRPr lang="en-GB" sz="2000" b="1" dirty="0" smtClean="0">
                        <a:solidFill>
                          <a:srgbClr val="660033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660033"/>
                          </a:solidFill>
                          <a:latin typeface="+mn-lt"/>
                        </a:rPr>
                        <a:t>Determination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660033"/>
                          </a:solidFill>
                          <a:latin typeface="+mn-lt"/>
                        </a:rPr>
                        <a:t>Courage </a:t>
                      </a:r>
                    </a:p>
                    <a:p>
                      <a:pPr algn="ctr"/>
                      <a:endParaRPr lang="en-GB" sz="2000" b="1" dirty="0" smtClean="0">
                        <a:solidFill>
                          <a:srgbClr val="660033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660033"/>
                          </a:solidFill>
                          <a:latin typeface="+mn-lt"/>
                        </a:rPr>
                        <a:t>Ambition</a:t>
                      </a:r>
                      <a:endParaRPr lang="en-GB" sz="2000" b="1" dirty="0">
                        <a:solidFill>
                          <a:srgbClr val="660033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660033"/>
                          </a:solidFill>
                          <a:latin typeface="+mn-lt"/>
                        </a:rPr>
                        <a:t>Inclusivity</a:t>
                      </a:r>
                    </a:p>
                    <a:p>
                      <a:pPr algn="ctr"/>
                      <a:endParaRPr lang="en-GB" sz="2000" b="1" dirty="0" smtClean="0">
                        <a:solidFill>
                          <a:srgbClr val="660033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rgbClr val="660033"/>
                          </a:solidFill>
                          <a:latin typeface="+mn-lt"/>
                        </a:rPr>
                        <a:t>Respect</a:t>
                      </a:r>
                      <a:endParaRPr lang="en-GB" sz="2000" b="1" dirty="0">
                        <a:solidFill>
                          <a:srgbClr val="660033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238371242"/>
                  </a:ext>
                </a:extLst>
              </a:tr>
              <a:tr h="105527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771609709"/>
                  </a:ext>
                </a:extLst>
              </a:tr>
            </a:tbl>
          </a:graphicData>
        </a:graphic>
      </p:graphicFrame>
      <p:pic>
        <p:nvPicPr>
          <p:cNvPr id="6" name="Picture 2" descr="T:\House System\House  Logos  2018\Griffin 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70" y="1436925"/>
            <a:ext cx="1115615" cy="10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T:\House System\House  Logos  2018\Pegasus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3" y="1436925"/>
            <a:ext cx="1197308" cy="10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T:\House System\House  Logos  2018\Phoenix 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55" y="1436925"/>
            <a:ext cx="1004391" cy="106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:\House System\House  Logos  2018\Sphinx New Logo with Word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r="9889"/>
          <a:stretch/>
        </p:blipFill>
        <p:spPr bwMode="auto">
          <a:xfrm>
            <a:off x="7494059" y="1417638"/>
            <a:ext cx="1045508" cy="96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T:\House System\House  Logos  2018\Titans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59" y="1436925"/>
            <a:ext cx="1166895" cy="10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meningitis no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07" y="5004304"/>
            <a:ext cx="1142597" cy="8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age result for help for heroe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77" y="5110959"/>
            <a:ext cx="1388323" cy="63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marie curie charity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45" y="5037350"/>
            <a:ext cx="930117" cy="8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Image result for childrens heart surgery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84" y="5273172"/>
            <a:ext cx="1590741" cy="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enthusiasm for young people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4" b="23139"/>
          <a:stretch/>
        </p:blipFill>
        <p:spPr bwMode="auto">
          <a:xfrm>
            <a:off x="316762" y="5095583"/>
            <a:ext cx="1654444" cy="6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xplosion 1 25"/>
          <p:cNvSpPr/>
          <p:nvPr/>
        </p:nvSpPr>
        <p:spPr>
          <a:xfrm>
            <a:off x="6019800" y="123220"/>
            <a:ext cx="2875611" cy="1294418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Task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Wellbeing Hub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66255" y="6492875"/>
            <a:ext cx="6186055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9695" y="1446399"/>
            <a:ext cx="3287484" cy="3582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Hi, I’m </a:t>
            </a:r>
            <a:r>
              <a:rPr lang="en-US" sz="2000" dirty="0" err="1" smtClean="0"/>
              <a:t>Mrs</a:t>
            </a:r>
            <a:r>
              <a:rPr lang="en-US" sz="2000" dirty="0" smtClean="0"/>
              <a:t> Crawford and I run The Wellbeing Hub.</a:t>
            </a:r>
            <a:endParaRPr lang="en-GB" sz="2000" dirty="0" smtClean="0"/>
          </a:p>
          <a:p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67470" y="1279092"/>
            <a:ext cx="51796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 Wellbeing Hub is on the top floor, next to the Languages Faculty. Everybody is welcome to come on in.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1370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We all have days when we find things a little too much to deal with. The best way to help yourself </a:t>
            </a:r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s to talk to somebody. The Wellbeing Hub is a safe space where you can speak to a staff member about something which is worrying you, have a quiet space to calm yourself or mix with other students who will always be friendly, kind and welcoming.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2683" y="2598612"/>
            <a:ext cx="2690946" cy="201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79" y="2306688"/>
            <a:ext cx="3555548" cy="2666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965715" y="2157740"/>
            <a:ext cx="2020881" cy="289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6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in The Wellbeing Hub?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66255" y="6492875"/>
            <a:ext cx="6186055" cy="365125"/>
          </a:xfrm>
        </p:spPr>
        <p:txBody>
          <a:bodyPr/>
          <a:lstStyle/>
          <a:p>
            <a:r>
              <a:rPr lang="en-US" dirty="0" smtClean="0"/>
              <a:t>Vicky Conway Vice Principal - Learning </a:t>
            </a:r>
            <a:r>
              <a:rPr lang="en-US" dirty="0" err="1" smtClean="0"/>
              <a:t>Behaviours</a:t>
            </a:r>
            <a:r>
              <a:rPr lang="en-US" dirty="0" smtClean="0"/>
              <a:t>   Terry Simon Head of Y7 - Transition Lead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523702" y="1182708"/>
            <a:ext cx="980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We have lots happening in the Wellbeing Hub and people come in for many different reasons: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" y="1989253"/>
            <a:ext cx="2887286" cy="954107"/>
          </a:xfrm>
          <a:prstGeom prst="rect">
            <a:avLst/>
          </a:prstGeom>
          <a:solidFill>
            <a:srgbClr val="00FFFF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Anti-Bullying</a:t>
            </a:r>
          </a:p>
          <a:p>
            <a:pPr algn="ctr"/>
            <a:r>
              <a:rPr lang="en-US" sz="1400" dirty="0" smtClean="0"/>
              <a:t>It is the base for all our anti-bullying work which you will see more about on the next slide.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2095" y="3684610"/>
            <a:ext cx="2351905" cy="1600438"/>
          </a:xfrm>
          <a:prstGeom prst="rect">
            <a:avLst/>
          </a:prstGeom>
          <a:solidFill>
            <a:srgbClr val="FF66FF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Pride Group</a:t>
            </a:r>
          </a:p>
          <a:p>
            <a:pPr algn="ctr"/>
            <a:r>
              <a:rPr lang="en-US" sz="1400" dirty="0" smtClean="0"/>
              <a:t>It is the base for out LGBTQ+ group who do lots of work throughout the year on equality to make sure everyone in our school feels safe and supported.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010542" y="1653285"/>
            <a:ext cx="3681846" cy="1384995"/>
          </a:xfrm>
          <a:prstGeom prst="rect">
            <a:avLst/>
          </a:prstGeom>
          <a:solidFill>
            <a:srgbClr val="FFCC00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Mental Health</a:t>
            </a:r>
          </a:p>
          <a:p>
            <a:pPr algn="ctr"/>
            <a:r>
              <a:rPr lang="en-US" sz="1400" dirty="0" smtClean="0"/>
              <a:t>We hold lots of group work around mental health such as anxiety, low mood and self-esteem. Ambassadors plan exciting events through the year to raise awareness and get the whole school involved.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92095" y="1761532"/>
            <a:ext cx="2351905" cy="1169551"/>
          </a:xfrm>
          <a:prstGeom prst="rect">
            <a:avLst/>
          </a:prstGeom>
          <a:solidFill>
            <a:srgbClr val="66CCFF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Workshops</a:t>
            </a:r>
          </a:p>
          <a:p>
            <a:pPr algn="ctr"/>
            <a:r>
              <a:rPr lang="en-US" sz="1400" dirty="0" smtClean="0"/>
              <a:t>Outside agencies often join us to run training sessions and workshops to students on lot’s of different topics.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827156"/>
            <a:ext cx="2926079" cy="1384995"/>
          </a:xfrm>
          <a:prstGeom prst="rect">
            <a:avLst/>
          </a:prstGeom>
          <a:solidFill>
            <a:srgbClr val="FFFF66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Calm time</a:t>
            </a:r>
          </a:p>
          <a:p>
            <a:pPr algn="ctr"/>
            <a:r>
              <a:rPr lang="en-US" sz="1400" dirty="0" smtClean="0"/>
              <a:t>During certain parts of the day the hub is a calm zone if you are feeling things are too much to deal with. We do activities such as meditation and mindful </a:t>
            </a:r>
            <a:r>
              <a:rPr lang="en-US" sz="1400" dirty="0" err="1" smtClean="0"/>
              <a:t>colouring</a:t>
            </a:r>
            <a:r>
              <a:rPr lang="en-US" sz="1400" dirty="0" smtClean="0"/>
              <a:t>.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5323" y="3803527"/>
            <a:ext cx="3592285" cy="1169551"/>
          </a:xfrm>
          <a:prstGeom prst="rect">
            <a:avLst/>
          </a:prstGeom>
          <a:solidFill>
            <a:srgbClr val="FF9999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One to one chat</a:t>
            </a:r>
          </a:p>
          <a:p>
            <a:pPr algn="ctr"/>
            <a:r>
              <a:rPr lang="en-US" sz="1400" dirty="0" smtClean="0"/>
              <a:t>You can arrange to speak to </a:t>
            </a:r>
            <a:r>
              <a:rPr lang="en-US" sz="1400" dirty="0" err="1" smtClean="0"/>
              <a:t>Mrs</a:t>
            </a:r>
            <a:r>
              <a:rPr lang="en-US" sz="1400" dirty="0" smtClean="0"/>
              <a:t> Crawford without other students around or she can arrange for you to speak to someone from outside school if we think this is appropriate.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-166255" y="5479677"/>
            <a:ext cx="9310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If you are worried about something in school it is important you speak to someone so they can help you. You could speak to your form teacher, head of year, </a:t>
            </a:r>
            <a:r>
              <a:rPr lang="en-US" sz="1400" dirty="0" err="1" smtClean="0">
                <a:solidFill>
                  <a:srgbClr val="002060"/>
                </a:solidFill>
              </a:rPr>
              <a:t>Mrs</a:t>
            </a:r>
            <a:r>
              <a:rPr lang="en-US" sz="1400" dirty="0" smtClean="0">
                <a:solidFill>
                  <a:srgbClr val="002060"/>
                </a:solidFill>
              </a:rPr>
              <a:t> Crawford or any other member of staff you feel comfortable with.  If you are worried about speaking to a teacher, look out for student mentors who will be happy to support you.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Reach4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22703</TotalTime>
  <Words>2029</Words>
  <Application>Microsoft Office PowerPoint</Application>
  <PresentationFormat>On-screen Show (4:3)</PresentationFormat>
  <Paragraphs>253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Bradley Hand ITC</vt:lpstr>
      <vt:lpstr>Calibri</vt:lpstr>
      <vt:lpstr>Rockwell Condensed</vt:lpstr>
      <vt:lpstr>Segoe UI</vt:lpstr>
      <vt:lpstr>Reach4v2</vt:lpstr>
      <vt:lpstr>Astrea Academy Dearne - Transition 2020 Virtual Induction</vt:lpstr>
      <vt:lpstr>Executive Senior Leadership Team,  Head of Year &amp; Designated Safe Guarding Leads</vt:lpstr>
      <vt:lpstr>Our Value Words…Each house has ownership of two of these words</vt:lpstr>
      <vt:lpstr>We would love you all to come visit, and take a wonder around our lovely school...in the meantime look out for our virtual tour coming soon!</vt:lpstr>
      <vt:lpstr>More of our awesome facilities</vt:lpstr>
      <vt:lpstr>Celebrating Success – 2019</vt:lpstr>
      <vt:lpstr>Our House System…</vt:lpstr>
      <vt:lpstr>Welcome to The Wellbeing Hub</vt:lpstr>
      <vt:lpstr>What happens in The Wellbeing Hub?</vt:lpstr>
      <vt:lpstr>Wellbeing – Anti-bullying</vt:lpstr>
      <vt:lpstr>Fantastic Friday…Dearneasaur…</vt:lpstr>
      <vt:lpstr>Aspens Catering</vt:lpstr>
      <vt:lpstr>     </vt:lpstr>
      <vt:lpstr>     </vt:lpstr>
      <vt:lpstr>     </vt:lpstr>
      <vt:lpstr>     </vt:lpstr>
      <vt:lpstr>     </vt:lpstr>
      <vt:lpstr>Uniform Expectations</vt:lpstr>
      <vt:lpstr>Uniform Expectations</vt:lpstr>
      <vt:lpstr>Uniform Expectations</vt:lpstr>
      <vt:lpstr>Ordering Uniform</vt:lpstr>
      <vt:lpstr>PowerPoint Presentation</vt:lpstr>
      <vt:lpstr>In the meantime… We have a challenge!</vt:lpstr>
      <vt:lpstr>Week 1 – 5 A Day Transition Activities…</vt:lpstr>
      <vt:lpstr>Week 2 – 5 A Day Transition Activities…</vt:lpstr>
      <vt:lpstr>Week 3 – 5 A Day Transition Activities…</vt:lpstr>
      <vt:lpstr>Week 4 – 5 A Day Transition Activities…</vt:lpstr>
    </vt:vector>
  </TitlesOfParts>
  <Company>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Benedick Ashmore-Short</dc:creator>
  <cp:lastModifiedBy>M Bower</cp:lastModifiedBy>
  <cp:revision>133</cp:revision>
  <dcterms:created xsi:type="dcterms:W3CDTF">2014-01-29T13:46:50Z</dcterms:created>
  <dcterms:modified xsi:type="dcterms:W3CDTF">2020-06-09T09:01:02Z</dcterms:modified>
</cp:coreProperties>
</file>