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56" r:id="rId3"/>
    <p:sldId id="289" r:id="rId4"/>
    <p:sldId id="258" r:id="rId5"/>
    <p:sldId id="272" r:id="rId6"/>
    <p:sldId id="260" r:id="rId7"/>
    <p:sldId id="307" r:id="rId8"/>
    <p:sldId id="308" r:id="rId9"/>
    <p:sldId id="309" r:id="rId10"/>
    <p:sldId id="261" r:id="rId11"/>
    <p:sldId id="262" r:id="rId12"/>
    <p:sldId id="274" r:id="rId13"/>
    <p:sldId id="280" r:id="rId14"/>
    <p:sldId id="283" r:id="rId15"/>
    <p:sldId id="281" r:id="rId16"/>
    <p:sldId id="282" r:id="rId17"/>
    <p:sldId id="293" r:id="rId18"/>
    <p:sldId id="294" r:id="rId19"/>
    <p:sldId id="29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394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102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88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89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375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  <a:endParaRPr lang="en-GB" sz="1350" dirty="0"/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457198" y="478895"/>
            <a:ext cx="8220075" cy="994306"/>
          </a:xfrm>
        </p:spPr>
        <p:txBody>
          <a:bodyPr>
            <a:noAutofit/>
          </a:bodyPr>
          <a:lstStyle/>
          <a:p>
            <a:endParaRPr lang="en-GB" dirty="0"/>
          </a:p>
        </p:txBody>
      </p:sp>
      <p:sp>
        <p:nvSpPr>
          <p:cNvPr id="7" name="Content Placeholder 11"/>
          <p:cNvSpPr>
            <a:spLocks noGrp="1"/>
          </p:cNvSpPr>
          <p:nvPr>
            <p:ph idx="1"/>
          </p:nvPr>
        </p:nvSpPr>
        <p:spPr>
          <a:xfrm>
            <a:off x="755651" y="1513946"/>
            <a:ext cx="7632700" cy="4578880"/>
          </a:xfrm>
        </p:spPr>
        <p:txBody>
          <a:bodyPr lIns="0" tIns="0" rIns="0" bIns="0"/>
          <a:lstStyle>
            <a:lvl1pPr marL="0" indent="0">
              <a:buNone/>
              <a:defRPr baseline="0"/>
            </a:lvl1pPr>
          </a:lstStyle>
          <a:p>
            <a:r>
              <a:rPr lang="en-GB" dirty="0" smtClean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2709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897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053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70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7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130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94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899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01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A514F2-3E23-4001-9FF0-80E9C736FD9D}" type="datetimeFigureOut">
              <a:rPr lang="en-GB" smtClean="0"/>
              <a:t>29/05/2020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2EA80-B587-46B2-8D76-FE2C36A912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935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1772816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XCCW Joined 30a" panose="03050602040000000000" pitchFamily="66" charset="0"/>
              </a:rPr>
              <a:t>LO: To be able to understand, identify and use active and passive voice in sentences</a:t>
            </a:r>
            <a:endParaRPr lang="en-GB" sz="3200" dirty="0">
              <a:latin typeface="XCCW Joined 30a" panose="03050602040000000000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039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Passive verbs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 smtClean="0"/>
              <a:t>A passive verb lets us use the object of the action as the subject of the sentence.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dog bit me.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 smtClean="0"/>
              <a:t>active verb)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I was bitten by the dog.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(</a:t>
            </a:r>
            <a:r>
              <a:rPr lang="en-GB" dirty="0" smtClean="0"/>
              <a:t>passive verb) 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3501008"/>
            <a:ext cx="3312368" cy="2995852"/>
          </a:xfrm>
        </p:spPr>
      </p:pic>
    </p:spTree>
    <p:extLst>
      <p:ext uri="{BB962C8B-B14F-4D97-AF65-F5344CB8AC3E}">
        <p14:creationId xmlns:p14="http://schemas.microsoft.com/office/powerpoint/2010/main" val="356074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>
            <a:normAutofit/>
          </a:bodyPr>
          <a:lstStyle/>
          <a:p>
            <a:r>
              <a:rPr lang="en-GB" dirty="0" smtClean="0"/>
              <a:t>Turn these active verb sentences into passive verb sentences: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700808"/>
            <a:ext cx="8363272" cy="468052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Bees make honey.  Honey is…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>
                <a:solidFill>
                  <a:schemeClr val="accent4"/>
                </a:solidFill>
              </a:rPr>
              <a:t>Honey </a:t>
            </a:r>
            <a:r>
              <a:rPr lang="en-GB" b="1" dirty="0" smtClean="0">
                <a:solidFill>
                  <a:schemeClr val="accent4"/>
                </a:solidFill>
              </a:rPr>
              <a:t>is made by bees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The sun warmed and dried him.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 smtClean="0">
                <a:solidFill>
                  <a:schemeClr val="accent4"/>
                </a:solidFill>
              </a:rPr>
              <a:t>He </a:t>
            </a:r>
            <a:r>
              <a:rPr lang="en-GB" b="1" dirty="0">
                <a:solidFill>
                  <a:schemeClr val="accent4"/>
                </a:solidFill>
              </a:rPr>
              <a:t>was warmed and  </a:t>
            </a:r>
            <a:r>
              <a:rPr lang="en-GB" b="1" dirty="0" smtClean="0">
                <a:solidFill>
                  <a:schemeClr val="accent4"/>
                </a:solidFill>
              </a:rPr>
              <a:t>dried </a:t>
            </a:r>
            <a:r>
              <a:rPr lang="en-GB" b="1" dirty="0">
                <a:solidFill>
                  <a:schemeClr val="accent4"/>
                </a:solidFill>
              </a:rPr>
              <a:t>by the sun</a:t>
            </a:r>
            <a:r>
              <a:rPr lang="en-GB" b="1" dirty="0" smtClean="0">
                <a:solidFill>
                  <a:schemeClr val="accent4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 smtClean="0">
                <a:solidFill>
                  <a:schemeClr val="accent4"/>
                </a:solidFill>
              </a:rPr>
              <a:t> </a:t>
            </a:r>
            <a:endParaRPr lang="en-GB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A passing herd of buffalo nearly flattened us.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>
                <a:solidFill>
                  <a:schemeClr val="accent4"/>
                </a:solidFill>
              </a:rPr>
              <a:t>We were nearly flattened by a passing herd of buffalo</a:t>
            </a:r>
            <a:r>
              <a:rPr lang="en-GB" b="1" dirty="0" smtClean="0">
                <a:solidFill>
                  <a:schemeClr val="accent4"/>
                </a:solidFill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A projecting ledge of rock broke my fall.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>
                <a:solidFill>
                  <a:schemeClr val="accent4"/>
                </a:solidFill>
              </a:rPr>
              <a:t>My fall was broken by a projecting ledge of rock. </a:t>
            </a:r>
            <a:endParaRPr lang="en-GB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63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440160"/>
          </a:xfrm>
        </p:spPr>
        <p:txBody>
          <a:bodyPr>
            <a:normAutofit/>
          </a:bodyPr>
          <a:lstStyle/>
          <a:p>
            <a:r>
              <a:rPr lang="en-GB" dirty="0" smtClean="0"/>
              <a:t>Turn these passive verb sentences into active verb sentences: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77480"/>
            <a:ext cx="8064896" cy="468052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 My fall was broken by a projecting ledge of rock. </a:t>
            </a:r>
            <a:endParaRPr lang="en-GB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>
                <a:solidFill>
                  <a:srgbClr val="0070C0"/>
                </a:solidFill>
              </a:rPr>
              <a:t>A projecting ledge of rock </a:t>
            </a:r>
            <a:r>
              <a:rPr lang="en-GB" b="1" dirty="0" smtClean="0">
                <a:solidFill>
                  <a:srgbClr val="0070C0"/>
                </a:solidFill>
              </a:rPr>
              <a:t>broke </a:t>
            </a:r>
            <a:r>
              <a:rPr lang="en-GB" b="1" dirty="0">
                <a:solidFill>
                  <a:srgbClr val="0070C0"/>
                </a:solidFill>
              </a:rPr>
              <a:t>my fall. </a:t>
            </a:r>
            <a:endParaRPr lang="en-GB" b="1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The robbers were seen by a member of the public.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b="1" dirty="0" smtClean="0">
                <a:solidFill>
                  <a:srgbClr val="0070C0"/>
                </a:solidFill>
              </a:rPr>
              <a:t>A </a:t>
            </a:r>
            <a:r>
              <a:rPr lang="en-GB" b="1" dirty="0">
                <a:solidFill>
                  <a:srgbClr val="0070C0"/>
                </a:solidFill>
              </a:rPr>
              <a:t>member </a:t>
            </a:r>
            <a:r>
              <a:rPr lang="en-GB" b="1" dirty="0" smtClean="0">
                <a:solidFill>
                  <a:srgbClr val="0070C0"/>
                </a:solidFill>
              </a:rPr>
              <a:t>of the </a:t>
            </a:r>
            <a:r>
              <a:rPr lang="en-GB" b="1" dirty="0">
                <a:solidFill>
                  <a:srgbClr val="0070C0"/>
                </a:solidFill>
              </a:rPr>
              <a:t>public </a:t>
            </a:r>
            <a:r>
              <a:rPr lang="en-GB" b="1" dirty="0" smtClean="0">
                <a:solidFill>
                  <a:srgbClr val="0070C0"/>
                </a:solidFill>
              </a:rPr>
              <a:t>saw the </a:t>
            </a:r>
            <a:r>
              <a:rPr lang="en-GB" b="1" dirty="0">
                <a:solidFill>
                  <a:srgbClr val="0070C0"/>
                </a:solidFill>
              </a:rPr>
              <a:t>robbers.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2936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Passive verb forms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What have we learned?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Write down  on your whiteboard two things you have learned.</a:t>
            </a:r>
            <a:endParaRPr lang="en-GB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114925"/>
            <a:ext cx="1270000" cy="119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91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052736"/>
            <a:ext cx="83529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 </a:t>
            </a:r>
            <a:r>
              <a:rPr lang="en-US" sz="2400" b="1" dirty="0" smtClean="0">
                <a:latin typeface="Ink Free" panose="03080402000500000000" pitchFamily="66" charset="0"/>
              </a:rPr>
              <a:t>Remember!</a:t>
            </a:r>
          </a:p>
          <a:p>
            <a:endParaRPr lang="en-US" sz="2400" b="1" dirty="0">
              <a:latin typeface="Ink Free" panose="03080402000500000000" pitchFamily="66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Ink Free" panose="03080402000500000000" pitchFamily="66" charset="0"/>
              </a:rPr>
              <a:t>Sometimes the person or thing that the action is done to appears as the subject of the sentence. Then we use a passive verb form. </a:t>
            </a:r>
            <a:endParaRPr lang="en-US" sz="2400" b="1" dirty="0" smtClean="0">
              <a:solidFill>
                <a:srgbClr val="FF0000"/>
              </a:solidFill>
              <a:latin typeface="Ink Free" panose="03080402000500000000" pitchFamily="66" charset="0"/>
            </a:endParaRPr>
          </a:p>
          <a:p>
            <a:endParaRPr lang="en-US" sz="2400" b="1" dirty="0">
              <a:latin typeface="Ink Free" panose="03080402000500000000" pitchFamily="66" charset="0"/>
            </a:endParaRPr>
          </a:p>
          <a:p>
            <a:r>
              <a:rPr lang="en-US" sz="2400" b="1" dirty="0">
                <a:solidFill>
                  <a:srgbClr val="00B050"/>
                </a:solidFill>
                <a:latin typeface="Ink Free" panose="03080402000500000000" pitchFamily="66" charset="0"/>
              </a:rPr>
              <a:t>To make a verb passive, use a form of the verb “to be” (am, are, is, was, were, be) with the past participle of the action verb (broken, taken, helped, stolen, created, pleased, eaten ...) </a:t>
            </a:r>
            <a:endParaRPr lang="en-US" sz="2400" b="1" dirty="0" smtClean="0">
              <a:solidFill>
                <a:srgbClr val="00B050"/>
              </a:solidFill>
              <a:latin typeface="Ink Free" panose="03080402000500000000" pitchFamily="66" charset="0"/>
            </a:endParaRPr>
          </a:p>
          <a:p>
            <a:endParaRPr lang="en-US" sz="2400" b="1" dirty="0">
              <a:latin typeface="Ink Free" panose="03080402000500000000" pitchFamily="66" charset="0"/>
            </a:endParaRPr>
          </a:p>
          <a:p>
            <a:r>
              <a:rPr lang="en-US" sz="2400" b="1" dirty="0">
                <a:solidFill>
                  <a:srgbClr val="0070C0"/>
                </a:solidFill>
                <a:latin typeface="Ink Free" panose="03080402000500000000" pitchFamily="66" charset="0"/>
              </a:rPr>
              <a:t>Use the preposition by to indicate the person or thing that does the action.</a:t>
            </a:r>
          </a:p>
        </p:txBody>
      </p:sp>
    </p:spTree>
    <p:extLst>
      <p:ext uri="{BB962C8B-B14F-4D97-AF65-F5344CB8AC3E}">
        <p14:creationId xmlns:p14="http://schemas.microsoft.com/office/powerpoint/2010/main" val="2570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692696"/>
            <a:ext cx="8136904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Task </a:t>
            </a:r>
            <a:r>
              <a:rPr lang="en-US" sz="2400" dirty="0" smtClean="0">
                <a:latin typeface="Comic Sans MS" panose="030F0702030302020204" pitchFamily="66" charset="0"/>
              </a:rPr>
              <a:t>1: </a:t>
            </a:r>
          </a:p>
          <a:p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Rewrite </a:t>
            </a:r>
            <a:r>
              <a:rPr lang="en-US" sz="2400" dirty="0">
                <a:latin typeface="Comic Sans MS" panose="030F0702030302020204" pitchFamily="66" charset="0"/>
              </a:rPr>
              <a:t>each of the following sentences using a passive form of the </a:t>
            </a:r>
            <a:r>
              <a:rPr lang="en-US" sz="2400" dirty="0" smtClean="0">
                <a:latin typeface="Comic Sans MS" panose="030F0702030302020204" pitchFamily="66" charset="0"/>
              </a:rPr>
              <a:t>verb :</a:t>
            </a: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Greta skillfully </a:t>
            </a:r>
            <a:r>
              <a:rPr lang="en-US" sz="2400" dirty="0">
                <a:latin typeface="Comic Sans MS" panose="030F0702030302020204" pitchFamily="66" charset="0"/>
              </a:rPr>
              <a:t>milked the cow.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>
                <a:latin typeface="Comic Sans MS" panose="030F0702030302020204" pitchFamily="66" charset="0"/>
              </a:rPr>
              <a:t>			</a:t>
            </a:r>
          </a:p>
          <a:p>
            <a:pPr marL="342900" indent="-342900">
              <a:buAutoNum type="arabicPeriod" startAt="2"/>
            </a:pPr>
            <a:r>
              <a:rPr lang="en-US" sz="2400" dirty="0" smtClean="0">
                <a:latin typeface="Comic Sans MS" panose="030F0702030302020204" pitchFamily="66" charset="0"/>
              </a:rPr>
              <a:t>The </a:t>
            </a:r>
            <a:r>
              <a:rPr lang="en-US" sz="2400" dirty="0">
                <a:latin typeface="Comic Sans MS" panose="030F0702030302020204" pitchFamily="66" charset="0"/>
              </a:rPr>
              <a:t>loggers cut down a giant redwood tree.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2"/>
            </a:pPr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3"/>
            </a:pPr>
            <a:r>
              <a:rPr lang="en-US" sz="2400" dirty="0" smtClean="0">
                <a:latin typeface="Comic Sans MS" panose="030F0702030302020204" pitchFamily="66" charset="0"/>
              </a:rPr>
              <a:t>The </a:t>
            </a:r>
            <a:r>
              <a:rPr lang="en-US" sz="2400" dirty="0">
                <a:latin typeface="Comic Sans MS" panose="030F0702030302020204" pitchFamily="66" charset="0"/>
              </a:rPr>
              <a:t>immune system defends the body from infection.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3"/>
            </a:pPr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4"/>
            </a:pPr>
            <a:r>
              <a:rPr lang="en-US" sz="2400" dirty="0" smtClean="0">
                <a:latin typeface="Comic Sans MS" panose="030F0702030302020204" pitchFamily="66" charset="0"/>
              </a:rPr>
              <a:t>The </a:t>
            </a:r>
            <a:r>
              <a:rPr lang="en-US" sz="2400" dirty="0">
                <a:latin typeface="Comic Sans MS" panose="030F0702030302020204" pitchFamily="66" charset="0"/>
              </a:rPr>
              <a:t>examiners will carefully mark your </a:t>
            </a:r>
            <a:r>
              <a:rPr lang="en-US" sz="2400" dirty="0" smtClean="0">
                <a:latin typeface="Comic Sans MS" panose="030F0702030302020204" pitchFamily="66" charset="0"/>
              </a:rPr>
              <a:t>papers.</a:t>
            </a:r>
          </a:p>
          <a:p>
            <a:r>
              <a:rPr lang="en-US" sz="2400" dirty="0" smtClean="0">
                <a:latin typeface="Comic Sans MS" panose="030F0702030302020204" pitchFamily="66" charset="0"/>
              </a:rPr>
              <a:t> </a:t>
            </a: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5.   A </a:t>
            </a:r>
            <a:r>
              <a:rPr lang="en-US" sz="2400" dirty="0">
                <a:latin typeface="Comic Sans MS" panose="030F0702030302020204" pitchFamily="66" charset="0"/>
              </a:rPr>
              <a:t>dog bit two children in the park. </a:t>
            </a:r>
          </a:p>
        </p:txBody>
      </p:sp>
    </p:spTree>
    <p:extLst>
      <p:ext uri="{BB962C8B-B14F-4D97-AF65-F5344CB8AC3E}">
        <p14:creationId xmlns:p14="http://schemas.microsoft.com/office/powerpoint/2010/main" val="30069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908720"/>
            <a:ext cx="89644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omic Sans MS" panose="030F0702030302020204" pitchFamily="66" charset="0"/>
              </a:rPr>
              <a:t>Task </a:t>
            </a:r>
            <a:r>
              <a:rPr lang="en-US" sz="2400" dirty="0" smtClean="0">
                <a:latin typeface="Comic Sans MS" panose="030F0702030302020204" pitchFamily="66" charset="0"/>
              </a:rPr>
              <a:t>2</a:t>
            </a:r>
          </a:p>
          <a:p>
            <a:endParaRPr lang="en-US" sz="2400" dirty="0" smtClean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Now </a:t>
            </a:r>
            <a:r>
              <a:rPr lang="en-US" sz="2400" dirty="0">
                <a:latin typeface="Comic Sans MS" panose="030F0702030302020204" pitchFamily="66" charset="0"/>
              </a:rPr>
              <a:t>rewrite these sentences using an active form of the verb: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r>
              <a:rPr lang="en-US" sz="2400" dirty="0" smtClean="0">
                <a:latin typeface="Comic Sans MS" panose="030F0702030302020204" pitchFamily="66" charset="0"/>
              </a:rPr>
              <a:t>Philip </a:t>
            </a:r>
            <a:r>
              <a:rPr lang="en-US" sz="2400" dirty="0">
                <a:latin typeface="Comic Sans MS" panose="030F0702030302020204" pitchFamily="66" charset="0"/>
              </a:rPr>
              <a:t>was persuaded to come along by Gloria.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/>
            </a:pPr>
            <a:endParaRPr lang="en-US" sz="2400" dirty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2"/>
            </a:pPr>
            <a:r>
              <a:rPr lang="en-US" sz="2400" dirty="0" smtClean="0">
                <a:latin typeface="Comic Sans MS" panose="030F0702030302020204" pitchFamily="66" charset="0"/>
              </a:rPr>
              <a:t>Drivers </a:t>
            </a:r>
            <a:r>
              <a:rPr lang="en-US" sz="2400" dirty="0">
                <a:latin typeface="Comic Sans MS" panose="030F0702030302020204" pitchFamily="66" charset="0"/>
              </a:rPr>
              <a:t>who break the speed limit will be caught by automatic cameras. </a:t>
            </a:r>
            <a:endParaRPr lang="en-US" sz="2400" dirty="0" smtClean="0">
              <a:latin typeface="Comic Sans MS" panose="030F0702030302020204" pitchFamily="66" charset="0"/>
            </a:endParaRPr>
          </a:p>
          <a:p>
            <a:pPr marL="342900" indent="-342900">
              <a:buAutoNum type="arabicPeriod" startAt="2"/>
            </a:pPr>
            <a:endParaRPr lang="en-US" sz="2400" dirty="0">
              <a:latin typeface="Comic Sans MS" panose="030F0702030302020204" pitchFamily="66" charset="0"/>
            </a:endParaRPr>
          </a:p>
          <a:p>
            <a:r>
              <a:rPr lang="en-US" sz="2400" dirty="0" smtClean="0">
                <a:latin typeface="Comic Sans MS" panose="030F0702030302020204" pitchFamily="66" charset="0"/>
              </a:rPr>
              <a:t>3. The </a:t>
            </a:r>
            <a:r>
              <a:rPr lang="en-US" sz="2400" dirty="0">
                <a:latin typeface="Comic Sans MS" panose="030F0702030302020204" pitchFamily="66" charset="0"/>
              </a:rPr>
              <a:t>field was ploughed by the farmer with his blue tractor. </a:t>
            </a:r>
          </a:p>
        </p:txBody>
      </p:sp>
    </p:spTree>
    <p:extLst>
      <p:ext uri="{BB962C8B-B14F-4D97-AF65-F5344CB8AC3E}">
        <p14:creationId xmlns:p14="http://schemas.microsoft.com/office/powerpoint/2010/main" val="46614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Challenge: </a:t>
            </a:r>
            <a:r>
              <a:rPr lang="en-GB" dirty="0" smtClean="0"/>
              <a:t>Sentences </a:t>
            </a:r>
            <a:r>
              <a:rPr lang="en-GB" dirty="0" smtClean="0"/>
              <a:t>with two objects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363272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Find the </a:t>
            </a:r>
            <a:r>
              <a:rPr lang="en-GB" b="1" dirty="0" smtClean="0">
                <a:solidFill>
                  <a:srgbClr val="C00000"/>
                </a:solidFill>
              </a:rPr>
              <a:t>subject</a:t>
            </a:r>
            <a:r>
              <a:rPr lang="en-GB" b="1" dirty="0" smtClean="0"/>
              <a:t>, </a:t>
            </a: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</a:rPr>
              <a:t>verb </a:t>
            </a:r>
            <a:r>
              <a:rPr lang="en-GB" dirty="0" smtClean="0"/>
              <a:t>and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object</a:t>
            </a:r>
            <a:r>
              <a:rPr lang="en-GB" b="1" dirty="0" smtClean="0"/>
              <a:t> </a:t>
            </a:r>
            <a:r>
              <a:rPr lang="en-GB" dirty="0" smtClean="0"/>
              <a:t>of this sentence: </a:t>
            </a:r>
          </a:p>
          <a:p>
            <a:pPr marL="0" indent="0">
              <a:buNone/>
            </a:pPr>
            <a:r>
              <a:rPr lang="en-GB" dirty="0" smtClean="0"/>
              <a:t>My </a:t>
            </a:r>
            <a:r>
              <a:rPr lang="en-GB" dirty="0"/>
              <a:t>granny gave me a new game for my birthday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rgbClr val="C00000"/>
                </a:solidFill>
              </a:rPr>
              <a:t>My granny </a:t>
            </a:r>
            <a:r>
              <a:rPr lang="en-GB" b="1" dirty="0">
                <a:solidFill>
                  <a:schemeClr val="accent3">
                    <a:lumMod val="50000"/>
                  </a:schemeClr>
                </a:solidFill>
              </a:rPr>
              <a:t>gave</a:t>
            </a:r>
            <a:r>
              <a:rPr lang="en-GB" dirty="0"/>
              <a:t>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me a new game </a:t>
            </a:r>
            <a:r>
              <a:rPr lang="en-GB" dirty="0"/>
              <a:t>for my birthday.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What is the object: “me” or “a new game”?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How do we make this sentence passive? </a:t>
            </a:r>
          </a:p>
        </p:txBody>
      </p:sp>
    </p:spTree>
    <p:extLst>
      <p:ext uri="{BB962C8B-B14F-4D97-AF65-F5344CB8AC3E}">
        <p14:creationId xmlns:p14="http://schemas.microsoft.com/office/powerpoint/2010/main" val="309393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GB" dirty="0" smtClean="0"/>
              <a:t>Sentences with two objects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C00000"/>
                </a:solidFill>
              </a:rPr>
              <a:t>My granny </a:t>
            </a:r>
            <a:r>
              <a:rPr lang="en-GB" b="1" dirty="0">
                <a:solidFill>
                  <a:schemeClr val="accent3">
                    <a:lumMod val="50000"/>
                  </a:schemeClr>
                </a:solidFill>
              </a:rPr>
              <a:t>gave</a:t>
            </a:r>
            <a:r>
              <a:rPr lang="en-GB" dirty="0"/>
              <a:t>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me a new game </a:t>
            </a:r>
            <a:r>
              <a:rPr lang="en-GB" dirty="0"/>
              <a:t>for my birthday.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There are two ways because there are </a:t>
            </a:r>
            <a:r>
              <a:rPr lang="en-GB" b="1" dirty="0" smtClean="0"/>
              <a:t>two</a:t>
            </a:r>
            <a:r>
              <a:rPr lang="en-GB" dirty="0" smtClean="0"/>
              <a:t> objects.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“A new game” is called the </a:t>
            </a:r>
            <a:r>
              <a:rPr lang="en-GB" b="1" dirty="0" smtClean="0">
                <a:solidFill>
                  <a:srgbClr val="7030A0"/>
                </a:solidFill>
              </a:rPr>
              <a:t>direct object</a:t>
            </a:r>
            <a:r>
              <a:rPr lang="en-GB" b="1" dirty="0" smtClean="0"/>
              <a:t> </a:t>
            </a:r>
            <a:r>
              <a:rPr lang="en-GB" dirty="0" smtClean="0"/>
              <a:t>– it’s the thing that was given.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“Me” is called the </a:t>
            </a:r>
            <a:r>
              <a:rPr lang="en-GB" b="1" dirty="0" smtClean="0">
                <a:solidFill>
                  <a:schemeClr val="accent2">
                    <a:lumMod val="50000"/>
                  </a:schemeClr>
                </a:solidFill>
              </a:rPr>
              <a:t>indirect object </a:t>
            </a:r>
            <a:r>
              <a:rPr lang="en-GB" dirty="0" smtClean="0"/>
              <a:t>– you are the person it was given to.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So we can say: </a:t>
            </a:r>
          </a:p>
        </p:txBody>
      </p:sp>
    </p:spTree>
    <p:extLst>
      <p:ext uri="{BB962C8B-B14F-4D97-AF65-F5344CB8AC3E}">
        <p14:creationId xmlns:p14="http://schemas.microsoft.com/office/powerpoint/2010/main" val="1775513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Sentences with two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A new game was given to me by my granny. </a:t>
            </a:r>
          </a:p>
          <a:p>
            <a:pPr marL="0" indent="0">
              <a:buNone/>
            </a:pPr>
            <a:r>
              <a:rPr lang="en-GB" b="1" dirty="0" smtClean="0">
                <a:solidFill>
                  <a:srgbClr val="7030A0"/>
                </a:solidFill>
              </a:rPr>
              <a:t>Or: </a:t>
            </a:r>
            <a:r>
              <a:rPr lang="en-GB" dirty="0" smtClean="0"/>
              <a:t>I was given a new game by my granny.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i="1" dirty="0" smtClean="0">
                <a:solidFill>
                  <a:schemeClr val="accent3">
                    <a:lumMod val="50000"/>
                  </a:schemeClr>
                </a:solidFill>
              </a:rPr>
              <a:t>Which one do you think sounds better? </a:t>
            </a:r>
          </a:p>
          <a:p>
            <a:pPr marL="0" indent="0">
              <a:buNone/>
            </a:pPr>
            <a:endParaRPr lang="en-GB" b="1" i="1" dirty="0" smtClean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GB" dirty="0" smtClean="0"/>
              <a:t>Now turn these into passive verb sentences: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00B050"/>
                </a:solidFill>
              </a:rPr>
              <a:t>The head teacher awarded Abbie a prize.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7030A0"/>
                </a:solidFill>
              </a:rPr>
              <a:t>Adult birds bring food to their chicks. </a:t>
            </a:r>
            <a:endParaRPr lang="en-GB" sz="2400" dirty="0" smtClean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06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8"/>
            <a:ext cx="7772400" cy="1470025"/>
          </a:xfrm>
        </p:spPr>
        <p:txBody>
          <a:bodyPr/>
          <a:lstStyle/>
          <a:p>
            <a:r>
              <a:rPr lang="en-GB" b="1" dirty="0" smtClean="0"/>
              <a:t>Active 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628800"/>
            <a:ext cx="5760640" cy="4752528"/>
          </a:xfrm>
        </p:spPr>
        <p:txBody>
          <a:bodyPr/>
          <a:lstStyle/>
          <a:p>
            <a:r>
              <a:rPr lang="en-GB" sz="4800" b="1" dirty="0" smtClean="0"/>
              <a:t>and </a:t>
            </a:r>
            <a:r>
              <a:rPr lang="en-GB" sz="4800" b="1" dirty="0" smtClean="0">
                <a:solidFill>
                  <a:srgbClr val="00B050"/>
                </a:solidFill>
              </a:rPr>
              <a:t>passive verbs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Oval Callout 3"/>
          <p:cNvSpPr/>
          <p:nvPr/>
        </p:nvSpPr>
        <p:spPr>
          <a:xfrm>
            <a:off x="6372200" y="1844824"/>
            <a:ext cx="2592288" cy="1800200"/>
          </a:xfrm>
          <a:prstGeom prst="wedgeEllipseCallout">
            <a:avLst>
              <a:gd name="adj1" fmla="val -84231"/>
              <a:gd name="adj2" fmla="val 892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725344" y="2116013"/>
            <a:ext cx="166308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  <a:latin typeface="Berlin Sans FB Demi" panose="020E0802020502020306" pitchFamily="34" charset="0"/>
              </a:rPr>
              <a:t>What was said just now?</a:t>
            </a:r>
            <a:endParaRPr lang="en-GB" sz="28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270" b="7270"/>
          <a:stretch/>
        </p:blipFill>
        <p:spPr>
          <a:xfrm>
            <a:off x="2566331" y="3501007"/>
            <a:ext cx="2725749" cy="259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4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89075" y="2092325"/>
            <a:ext cx="61658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2000" b="1" dirty="0">
                <a:latin typeface="+mj-lt"/>
                <a:cs typeface="Arial" panose="020B0604020202020204" pitchFamily="34" charset="0"/>
              </a:rPr>
              <a:t>Subject: </a:t>
            </a:r>
            <a:r>
              <a:rPr lang="en-GB" altLang="en-US" sz="2000" dirty="0">
                <a:latin typeface="+mn-lt"/>
                <a:cs typeface="Arial" panose="020B0604020202020204" pitchFamily="34" charset="0"/>
              </a:rPr>
              <a:t>Who we are talking about in the sentence. For example, Milo is who we are talking about.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28650" y="823913"/>
            <a:ext cx="7886700" cy="539750"/>
          </a:xfrm>
          <a:prstGeom prst="rect">
            <a:avLst/>
          </a:prstGeom>
        </p:spPr>
        <p:txBody>
          <a:bodyPr lIns="0" tIns="0" rIns="0" bIns="0" anchor="ctr" anchorCtr="1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Sassoon Infant Md" panose="02000603050000020003" pitchFamily="50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en-US" sz="3600" dirty="0" smtClean="0">
                <a:latin typeface="+mj-lt"/>
              </a:rPr>
              <a:t>Subject, Verb, </a:t>
            </a:r>
            <a:r>
              <a:rPr lang="en-US" sz="3600" dirty="0" smtClean="0">
                <a:latin typeface="+mj-lt"/>
              </a:rPr>
              <a:t>Object</a:t>
            </a:r>
          </a:p>
          <a:p>
            <a:pPr fontAlgn="auto">
              <a:spcAft>
                <a:spcPts val="0"/>
              </a:spcAft>
              <a:defRPr/>
            </a:pPr>
            <a:endParaRPr lang="en-US" sz="3600" dirty="0">
              <a:latin typeface="+mj-lt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b="0" dirty="0" smtClean="0">
                <a:latin typeface="XCCW Joined 30a" panose="03050602040000000000" pitchFamily="66" charset="0"/>
              </a:rPr>
              <a:t>Milo grabbed the postman’s leg.</a:t>
            </a:r>
            <a:endParaRPr lang="en-US" sz="2800" b="0" dirty="0">
              <a:latin typeface="XCCW Joined 30a" panose="03050602040000000000" pitchFamily="66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89075" y="3430588"/>
            <a:ext cx="61658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2000" b="1" dirty="0">
                <a:latin typeface="+mj-lt"/>
                <a:cs typeface="Arial" panose="020B0604020202020204" pitchFamily="34" charset="0"/>
              </a:rPr>
              <a:t>Verb: </a:t>
            </a:r>
            <a:r>
              <a:rPr lang="en-GB" altLang="en-US" sz="2000" dirty="0">
                <a:latin typeface="+mn-lt"/>
                <a:cs typeface="Arial" panose="020B0604020202020204" pitchFamily="34" charset="0"/>
              </a:rPr>
              <a:t>The ‘doing word’ of the sentence, which tells you what the subject is up to. For example ‘grabbed’.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89075" y="4768850"/>
            <a:ext cx="61658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2000" b="1" dirty="0">
                <a:latin typeface="+mj-lt"/>
                <a:cs typeface="Arial" panose="020B0604020202020204" pitchFamily="34" charset="0"/>
              </a:rPr>
              <a:t>Object: </a:t>
            </a:r>
            <a:r>
              <a:rPr lang="en-GB" altLang="en-US" sz="2000" dirty="0">
                <a:latin typeface="+mn-lt"/>
                <a:cs typeface="Arial" panose="020B0604020202020204" pitchFamily="34" charset="0"/>
              </a:rPr>
              <a:t>This is the thing the verb is working on.  In this case, the postman’s leg.</a:t>
            </a:r>
          </a:p>
        </p:txBody>
      </p:sp>
    </p:spTree>
    <p:extLst>
      <p:ext uri="{BB962C8B-B14F-4D97-AF65-F5344CB8AC3E}">
        <p14:creationId xmlns:p14="http://schemas.microsoft.com/office/powerpoint/2010/main" val="308444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Subject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object</a:t>
            </a:r>
            <a:r>
              <a:rPr lang="en-GB" dirty="0" smtClean="0"/>
              <a:t> (revision)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What is the </a:t>
            </a:r>
            <a:r>
              <a:rPr lang="en-GB" b="1" dirty="0" smtClean="0">
                <a:solidFill>
                  <a:srgbClr val="C00000"/>
                </a:solidFill>
              </a:rPr>
              <a:t>subject </a:t>
            </a:r>
            <a:r>
              <a:rPr lang="en-GB" dirty="0" smtClean="0"/>
              <a:t>of each of these sentences?</a:t>
            </a:r>
          </a:p>
          <a:p>
            <a:pPr marL="0" indent="0">
              <a:buNone/>
            </a:pPr>
            <a:r>
              <a:rPr lang="en-GB" dirty="0" smtClean="0"/>
              <a:t> </a:t>
            </a:r>
          </a:p>
          <a:p>
            <a:pPr marL="0" indent="0">
              <a:buNone/>
            </a:pPr>
            <a:r>
              <a:rPr lang="en-GB" dirty="0" smtClean="0"/>
              <a:t>The dog barked. </a:t>
            </a:r>
          </a:p>
          <a:p>
            <a:pPr marL="0" indent="0">
              <a:buNone/>
            </a:pPr>
            <a:r>
              <a:rPr lang="en-GB" dirty="0" smtClean="0"/>
              <a:t>The dog bit me. </a:t>
            </a:r>
          </a:p>
          <a:p>
            <a:pPr marL="0" indent="0">
              <a:buNone/>
            </a:pPr>
            <a:r>
              <a:rPr lang="en-GB" dirty="0" smtClean="0"/>
              <a:t>I bit the dog. </a:t>
            </a:r>
          </a:p>
          <a:p>
            <a:pPr marL="0" indent="0">
              <a:buNone/>
            </a:pPr>
            <a:r>
              <a:rPr lang="en-GB" dirty="0" smtClean="0"/>
              <a:t>You must get off the bus. </a:t>
            </a:r>
          </a:p>
          <a:p>
            <a:pPr marL="0" indent="0">
              <a:buNone/>
            </a:pPr>
            <a:r>
              <a:rPr lang="en-GB" dirty="0" smtClean="0"/>
              <a:t>This bus goes to Leeds. </a:t>
            </a:r>
          </a:p>
          <a:p>
            <a:pPr marL="0" indent="0">
              <a:buNone/>
            </a:pPr>
            <a:r>
              <a:rPr lang="en-GB" dirty="0" smtClean="0"/>
              <a:t>I am a dog.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788024" y="2492896"/>
            <a:ext cx="4038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The </a:t>
            </a:r>
            <a:r>
              <a:rPr lang="en-GB" dirty="0">
                <a:solidFill>
                  <a:srgbClr val="C00000"/>
                </a:solidFill>
              </a:rPr>
              <a:t>dog </a:t>
            </a:r>
            <a:r>
              <a:rPr lang="en-GB" dirty="0"/>
              <a:t>barked.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The </a:t>
            </a:r>
            <a:r>
              <a:rPr lang="en-GB" dirty="0">
                <a:solidFill>
                  <a:srgbClr val="C00000"/>
                </a:solidFill>
              </a:rPr>
              <a:t>dog </a:t>
            </a:r>
            <a:r>
              <a:rPr lang="en-GB" dirty="0"/>
              <a:t>bit me.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I</a:t>
            </a:r>
            <a:r>
              <a:rPr lang="en-GB" dirty="0" smtClean="0"/>
              <a:t> </a:t>
            </a:r>
            <a:r>
              <a:rPr lang="en-GB" dirty="0"/>
              <a:t>bit the dog.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You</a:t>
            </a:r>
            <a:r>
              <a:rPr lang="en-GB" dirty="0" smtClean="0"/>
              <a:t> </a:t>
            </a:r>
            <a:r>
              <a:rPr lang="en-GB" dirty="0"/>
              <a:t>must get off the </a:t>
            </a:r>
            <a:r>
              <a:rPr lang="en-GB" dirty="0" smtClean="0"/>
              <a:t>bus.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This </a:t>
            </a:r>
            <a:r>
              <a:rPr lang="en-GB" dirty="0">
                <a:solidFill>
                  <a:srgbClr val="C00000"/>
                </a:solidFill>
              </a:rPr>
              <a:t>bus </a:t>
            </a:r>
            <a:r>
              <a:rPr lang="en-GB" dirty="0"/>
              <a:t>goes to Leeds</a:t>
            </a:r>
            <a:r>
              <a:rPr lang="en-GB" dirty="0" smtClean="0"/>
              <a:t>.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C00000"/>
                </a:solidFill>
              </a:rPr>
              <a:t>I</a:t>
            </a:r>
            <a:r>
              <a:rPr lang="en-GB" dirty="0" smtClean="0"/>
              <a:t> am a dog.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7991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Subject </a:t>
            </a:r>
            <a:r>
              <a:rPr lang="en-GB" dirty="0" smtClean="0"/>
              <a:t>and </a:t>
            </a:r>
            <a:r>
              <a:rPr lang="en-GB" dirty="0" smtClean="0">
                <a:solidFill>
                  <a:schemeClr val="accent1">
                    <a:lumMod val="75000"/>
                  </a:schemeClr>
                </a:solidFill>
              </a:rPr>
              <a:t>object </a:t>
            </a:r>
            <a:r>
              <a:rPr lang="en-GB" dirty="0" smtClean="0"/>
              <a:t>(revision)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124744"/>
            <a:ext cx="4038600" cy="51125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What is the </a:t>
            </a:r>
            <a:r>
              <a:rPr lang="en-GB" b="1" dirty="0" smtClean="0">
                <a:solidFill>
                  <a:schemeClr val="accent1">
                    <a:lumMod val="75000"/>
                  </a:schemeClr>
                </a:solidFill>
              </a:rPr>
              <a:t>object</a:t>
            </a:r>
            <a:r>
              <a:rPr lang="en-GB" dirty="0" smtClean="0"/>
              <a:t> of each of these sentences? Do they all have an object?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dog barked. </a:t>
            </a:r>
          </a:p>
          <a:p>
            <a:pPr marL="0" indent="0">
              <a:buNone/>
            </a:pPr>
            <a:r>
              <a:rPr lang="en-GB" dirty="0" smtClean="0"/>
              <a:t>The dog bit me. </a:t>
            </a:r>
          </a:p>
          <a:p>
            <a:pPr marL="0" indent="0">
              <a:buNone/>
            </a:pPr>
            <a:r>
              <a:rPr lang="en-GB" dirty="0" smtClean="0"/>
              <a:t>I bit the dog. </a:t>
            </a:r>
          </a:p>
          <a:p>
            <a:pPr marL="0" indent="0">
              <a:buNone/>
            </a:pPr>
            <a:r>
              <a:rPr lang="en-GB" dirty="0" smtClean="0"/>
              <a:t>You must go to Leeds on the bus.</a:t>
            </a:r>
          </a:p>
          <a:p>
            <a:pPr marL="0" indent="0">
              <a:buNone/>
            </a:pPr>
            <a:r>
              <a:rPr lang="en-GB" dirty="0" smtClean="0"/>
              <a:t>I’m sharpening my pencil. </a:t>
            </a:r>
          </a:p>
          <a:p>
            <a:pPr marL="0" indent="0">
              <a:buNone/>
            </a:pPr>
            <a:r>
              <a:rPr lang="en-GB" dirty="0" smtClean="0"/>
              <a:t>Get a new pencil.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60032" y="2348880"/>
            <a:ext cx="4038600" cy="43204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dog barked.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dog bit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me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I </a:t>
            </a:r>
            <a:r>
              <a:rPr lang="en-GB" dirty="0"/>
              <a:t>bit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the dog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</a:t>
            </a:r>
            <a:r>
              <a:rPr lang="en-GB" dirty="0"/>
              <a:t>must go to Leeds on the </a:t>
            </a:r>
            <a:r>
              <a:rPr lang="en-GB" dirty="0" smtClean="0"/>
              <a:t>bus.</a:t>
            </a:r>
          </a:p>
          <a:p>
            <a:pPr marL="0" indent="0">
              <a:buNone/>
            </a:pPr>
            <a:r>
              <a:rPr lang="en-GB" dirty="0" smtClean="0"/>
              <a:t>I’m </a:t>
            </a:r>
            <a:r>
              <a:rPr lang="en-GB" dirty="0"/>
              <a:t>sharpening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my pencil</a:t>
            </a:r>
            <a:r>
              <a:rPr lang="en-GB" dirty="0"/>
              <a:t>.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Get </a:t>
            </a: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a new pencil</a:t>
            </a:r>
            <a:r>
              <a:rPr lang="en-GB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5260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in order…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sz="3600" dirty="0" smtClean="0"/>
          </a:p>
          <a:p>
            <a:pPr marL="0" indent="0">
              <a:buNone/>
            </a:pPr>
            <a:r>
              <a:rPr lang="en-GB" sz="3600" dirty="0" smtClean="0"/>
              <a:t>             object            subject             verb </a:t>
            </a:r>
          </a:p>
          <a:p>
            <a:pPr marL="0" indent="0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en-GB" sz="3600" dirty="0" smtClean="0"/>
              <a:t>What is their usual order in an English sentence? </a:t>
            </a:r>
          </a:p>
          <a:p>
            <a:pPr marL="0" indent="0" algn="ctr">
              <a:buNone/>
            </a:pPr>
            <a:endParaRPr lang="en-GB" sz="3600" dirty="0" smtClean="0"/>
          </a:p>
          <a:p>
            <a:pPr marL="0" indent="0" algn="ctr">
              <a:buNone/>
            </a:pPr>
            <a:r>
              <a:rPr lang="en-GB" sz="3600" dirty="0" smtClean="0"/>
              <a:t>Subject </a:t>
            </a:r>
          </a:p>
          <a:p>
            <a:pPr marL="0" indent="0" algn="ctr">
              <a:buNone/>
            </a:pPr>
            <a:r>
              <a:rPr lang="en-GB" sz="3600" dirty="0" smtClean="0"/>
              <a:t>Verb </a:t>
            </a:r>
          </a:p>
          <a:p>
            <a:pPr marL="0" indent="0" algn="ctr">
              <a:buNone/>
            </a:pPr>
            <a:r>
              <a:rPr lang="en-GB" sz="3600" dirty="0" smtClean="0"/>
              <a:t>Object </a:t>
            </a:r>
            <a:endParaRPr lang="en-GB" sz="3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88639"/>
            <a:ext cx="1656184" cy="1494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94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498475" y="2451100"/>
            <a:ext cx="8137525" cy="1731963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436" name="Title 20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0075" cy="993775"/>
          </a:xfrm>
        </p:spPr>
        <p:txBody>
          <a:bodyPr/>
          <a:lstStyle/>
          <a:p>
            <a:r>
              <a:rPr lang="en-GB" altLang="en-US" sz="3200" dirty="0" smtClean="0">
                <a:latin typeface="Twinkl" pitchFamily="2" charset="0"/>
              </a:rPr>
              <a:t>Active </a:t>
            </a:r>
            <a:r>
              <a:rPr lang="en-GB" altLang="en-US" sz="3200" dirty="0" smtClean="0">
                <a:latin typeface="Twinkl" pitchFamily="2" charset="0"/>
              </a:rPr>
              <a:t>Voice (An Active Verb Sentence) </a:t>
            </a:r>
            <a:endParaRPr lang="en-GB" altLang="en-US" sz="3200" dirty="0" smtClean="0">
              <a:latin typeface="Twinkl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238" y="1473200"/>
            <a:ext cx="8137525" cy="908050"/>
          </a:xfrm>
          <a:prstGeom prst="rect">
            <a:avLst/>
          </a:prstGeom>
          <a:solidFill>
            <a:srgbClr val="FDD0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8438" name="Rectangle 1"/>
          <p:cNvSpPr>
            <a:spLocks noChangeArrowheads="1"/>
          </p:cNvSpPr>
          <p:nvPr/>
        </p:nvSpPr>
        <p:spPr bwMode="auto">
          <a:xfrm>
            <a:off x="687388" y="1455738"/>
            <a:ext cx="770096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In English, </a:t>
            </a:r>
            <a:r>
              <a:rPr lang="en-GB" altLang="en-US" b="1">
                <a:cs typeface="Arial" panose="020B0604020202020204" pitchFamily="34" charset="0"/>
              </a:rPr>
              <a:t>active sentences </a:t>
            </a:r>
            <a:r>
              <a:rPr lang="en-GB" altLang="en-US">
                <a:cs typeface="Arial" panose="020B0604020202020204" pitchFamily="34" charset="0"/>
              </a:rPr>
              <a:t>are used much </a:t>
            </a:r>
            <a:r>
              <a:rPr lang="en-GB" altLang="en-US" b="1">
                <a:cs typeface="Arial" panose="020B0604020202020204" pitchFamily="34" charset="0"/>
              </a:rPr>
              <a:t>more often </a:t>
            </a:r>
            <a:r>
              <a:rPr lang="en-GB" altLang="en-US">
                <a:cs typeface="Arial" panose="020B0604020202020204" pitchFamily="34" charset="0"/>
              </a:rPr>
              <a:t>than passive sentences. In active sentences, </a:t>
            </a:r>
            <a:r>
              <a:rPr lang="en-GB" altLang="en-US" b="1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FF0000"/>
                </a:solidFill>
                <a:cs typeface="Arial" panose="020B0604020202020204" pitchFamily="34" charset="0"/>
              </a:rPr>
              <a:t>subject</a:t>
            </a:r>
            <a:r>
              <a:rPr lang="en-GB" altLang="en-US" b="1">
                <a:cs typeface="Arial" panose="020B0604020202020204" pitchFamily="34" charset="0"/>
              </a:rPr>
              <a:t> performs the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action</a:t>
            </a:r>
            <a:r>
              <a:rPr lang="en-GB" altLang="en-US" b="1">
                <a:cs typeface="Arial" panose="020B0604020202020204" pitchFamily="34" charset="0"/>
              </a:rPr>
              <a:t> (the verb) to the </a:t>
            </a:r>
            <a:r>
              <a:rPr lang="en-GB" altLang="en-US" b="1">
                <a:solidFill>
                  <a:srgbClr val="00B050"/>
                </a:solidFill>
                <a:cs typeface="Arial" panose="020B0604020202020204" pitchFamily="34" charset="0"/>
              </a:rPr>
              <a:t>object</a:t>
            </a:r>
            <a:r>
              <a:rPr lang="en-GB" altLang="en-US" b="1">
                <a:cs typeface="Arial" panose="020B0604020202020204" pitchFamily="34" charset="0"/>
              </a:rPr>
              <a:t>.</a:t>
            </a:r>
          </a:p>
        </p:txBody>
      </p:sp>
      <p:sp>
        <p:nvSpPr>
          <p:cNvPr id="18439" name="TextBox 3"/>
          <p:cNvSpPr txBox="1">
            <a:spLocks noChangeArrowheads="1"/>
          </p:cNvSpPr>
          <p:nvPr/>
        </p:nvSpPr>
        <p:spPr bwMode="auto">
          <a:xfrm>
            <a:off x="-635000" y="3022600"/>
            <a:ext cx="76327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algn="ctr" eaLnBrk="1" hangingPunct="1"/>
            <a:r>
              <a:rPr lang="en-GB" altLang="en-US" sz="2800"/>
              <a:t>The </a:t>
            </a:r>
            <a:r>
              <a:rPr lang="en-GB" altLang="en-US" sz="2800">
                <a:solidFill>
                  <a:srgbClr val="FF0000"/>
                </a:solidFill>
              </a:rPr>
              <a:t>family</a:t>
            </a:r>
            <a:r>
              <a:rPr lang="en-GB" altLang="en-US" sz="2800"/>
              <a:t> </a:t>
            </a:r>
            <a:r>
              <a:rPr lang="en-GB" altLang="en-US" sz="2800">
                <a:solidFill>
                  <a:srgbClr val="00B0F0"/>
                </a:solidFill>
              </a:rPr>
              <a:t>boarded</a:t>
            </a:r>
            <a:r>
              <a:rPr lang="en-GB" altLang="en-US" sz="2800"/>
              <a:t> the </a:t>
            </a:r>
            <a:r>
              <a:rPr lang="en-GB" altLang="en-US" sz="2800">
                <a:solidFill>
                  <a:srgbClr val="00B050"/>
                </a:solidFill>
              </a:rPr>
              <a:t>plane</a:t>
            </a:r>
            <a:r>
              <a:rPr lang="en-GB" altLang="en-US" sz="2800"/>
              <a:t>.</a:t>
            </a:r>
          </a:p>
        </p:txBody>
      </p:sp>
      <p:pic>
        <p:nvPicPr>
          <p:cNvPr id="18441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07" b="18777"/>
          <a:stretch>
            <a:fillRect/>
          </a:stretch>
        </p:blipFill>
        <p:spPr bwMode="auto">
          <a:xfrm>
            <a:off x="5803900" y="2541588"/>
            <a:ext cx="2817813" cy="164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"/>
          <p:cNvGrpSpPr/>
          <p:nvPr/>
        </p:nvGrpSpPr>
        <p:grpSpPr>
          <a:xfrm>
            <a:off x="257175" y="4103688"/>
            <a:ext cx="9126538" cy="1989137"/>
            <a:chOff x="257175" y="4103688"/>
            <a:chExt cx="9126538" cy="1989137"/>
          </a:xfrm>
        </p:grpSpPr>
        <p:sp>
          <p:nvSpPr>
            <p:cNvPr id="22" name="Rectangle 21"/>
            <p:cNvSpPr/>
            <p:nvPr/>
          </p:nvSpPr>
          <p:spPr>
            <a:xfrm>
              <a:off x="503238" y="4271963"/>
              <a:ext cx="8137525" cy="182086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AB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8440" name="TextBox 18"/>
            <p:cNvSpPr txBox="1">
              <a:spLocks noChangeArrowheads="1"/>
            </p:cNvSpPr>
            <p:nvPr/>
          </p:nvSpPr>
          <p:spPr bwMode="auto">
            <a:xfrm>
              <a:off x="1751013" y="4921250"/>
              <a:ext cx="7632700" cy="522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inkl" pitchFamily="2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inkl" pitchFamily="2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9pPr>
            </a:lstStyle>
            <a:p>
              <a:pPr algn="ctr" eaLnBrk="1" hangingPunct="1"/>
              <a:r>
                <a:rPr lang="en-GB" altLang="en-US" sz="2800"/>
                <a:t>The </a:t>
              </a:r>
              <a:r>
                <a:rPr lang="en-GB" altLang="en-US" sz="2800">
                  <a:solidFill>
                    <a:srgbClr val="FF0000"/>
                  </a:solidFill>
                </a:rPr>
                <a:t>boy</a:t>
              </a:r>
              <a:r>
                <a:rPr lang="en-GB" altLang="en-US" sz="2800"/>
                <a:t> </a:t>
              </a:r>
              <a:r>
                <a:rPr lang="en-GB" altLang="en-US" sz="2800">
                  <a:solidFill>
                    <a:srgbClr val="00B0F0"/>
                  </a:solidFill>
                </a:rPr>
                <a:t>ate</a:t>
              </a:r>
              <a:r>
                <a:rPr lang="en-GB" altLang="en-US" sz="2800"/>
                <a:t> the </a:t>
              </a:r>
              <a:r>
                <a:rPr lang="en-GB" altLang="en-US" sz="2800">
                  <a:solidFill>
                    <a:srgbClr val="00B050"/>
                  </a:solidFill>
                </a:rPr>
                <a:t>broccoli</a:t>
              </a:r>
              <a:r>
                <a:rPr lang="en-GB" altLang="en-US" sz="2800"/>
                <a:t>.</a:t>
              </a:r>
            </a:p>
          </p:txBody>
        </p:sp>
        <p:pic>
          <p:nvPicPr>
            <p:cNvPr id="18442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5339"/>
            <a:stretch>
              <a:fillRect/>
            </a:stretch>
          </p:blipFill>
          <p:spPr bwMode="auto">
            <a:xfrm>
              <a:off x="257175" y="4103688"/>
              <a:ext cx="3762375" cy="1985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7893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08003" y="3647470"/>
            <a:ext cx="2641598" cy="2446536"/>
            <a:chOff x="508003" y="3647470"/>
            <a:chExt cx="2641598" cy="2446536"/>
          </a:xfrm>
          <a:solidFill>
            <a:schemeClr val="bg1"/>
          </a:solidFill>
        </p:grpSpPr>
        <p:sp>
          <p:nvSpPr>
            <p:cNvPr id="15" name="Rectangle 14"/>
            <p:cNvSpPr/>
            <p:nvPr/>
          </p:nvSpPr>
          <p:spPr>
            <a:xfrm>
              <a:off x="508003" y="3647470"/>
              <a:ext cx="2641598" cy="2445355"/>
            </a:xfrm>
            <a:prstGeom prst="rect">
              <a:avLst/>
            </a:prstGeom>
            <a:grpFill/>
            <a:ln w="28575">
              <a:solidFill>
                <a:srgbClr val="FAB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50884" y="3992984"/>
              <a:ext cx="2247904" cy="923330"/>
            </a:xfrm>
            <a:prstGeom prst="rect">
              <a:avLst/>
            </a:prstGeom>
            <a:noFill/>
            <a:ln w="28575"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altLang="en-US" dirty="0">
                  <a:latin typeface="+mn-lt"/>
                  <a:cs typeface="Arial" panose="020B0604020202020204" pitchFamily="34" charset="0"/>
                </a:rPr>
                <a:t>The </a:t>
              </a:r>
              <a:r>
                <a:rPr lang="en-GB" altLang="en-US" b="1" dirty="0">
                  <a:solidFill>
                    <a:srgbClr val="FF0000"/>
                  </a:solidFill>
                  <a:latin typeface="+mn-lt"/>
                  <a:cs typeface="Arial" panose="020B0604020202020204" pitchFamily="34" charset="0"/>
                </a:rPr>
                <a:t>plane</a:t>
              </a:r>
              <a:r>
                <a:rPr lang="en-GB" altLang="en-US" dirty="0">
                  <a:latin typeface="+mn-lt"/>
                  <a:cs typeface="Arial" panose="020B0604020202020204" pitchFamily="34" charset="0"/>
                </a:rPr>
                <a:t> is now the subject but is receiving the action.</a:t>
              </a:r>
              <a:endParaRPr lang="en-GB" altLang="en-US" dirty="0">
                <a:latin typeface="+mn-lt"/>
                <a:cs typeface="Arial" panose="020B0604020202020204" pitchFamily="34" charset="0"/>
              </a:endParaRPr>
            </a:p>
          </p:txBody>
        </p:sp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007" b="18778"/>
            <a:stretch/>
          </p:blipFill>
          <p:spPr>
            <a:xfrm>
              <a:off x="1349236" y="5046674"/>
              <a:ext cx="1795751" cy="1047332"/>
            </a:xfrm>
            <a:prstGeom prst="rect">
              <a:avLst/>
            </a:prstGeom>
            <a:noFill/>
            <a:ln w="28575">
              <a:noFill/>
            </a:ln>
          </p:spPr>
        </p:pic>
      </p:grpSp>
      <p:sp>
        <p:nvSpPr>
          <p:cNvPr id="19459" name="Title 20"/>
          <p:cNvSpPr>
            <a:spLocks noGrp="1"/>
          </p:cNvSpPr>
          <p:nvPr>
            <p:ph type="title"/>
          </p:nvPr>
        </p:nvSpPr>
        <p:spPr>
          <a:xfrm>
            <a:off x="457200" y="479425"/>
            <a:ext cx="8220075" cy="993775"/>
          </a:xfrm>
        </p:spPr>
        <p:txBody>
          <a:bodyPr/>
          <a:lstStyle/>
          <a:p>
            <a:r>
              <a:rPr lang="en-GB" altLang="en-US" sz="3200" dirty="0" smtClean="0">
                <a:latin typeface="Twinkl" pitchFamily="2" charset="0"/>
              </a:rPr>
              <a:t>Passive </a:t>
            </a:r>
            <a:r>
              <a:rPr lang="en-GB" altLang="en-US" sz="3200" dirty="0" smtClean="0">
                <a:latin typeface="Twinkl" pitchFamily="2" charset="0"/>
              </a:rPr>
              <a:t>Voice (A passive Verb Sentence)</a:t>
            </a:r>
            <a:endParaRPr lang="en-GB" altLang="en-US" sz="3200" dirty="0" smtClean="0">
              <a:latin typeface="Twinkl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3238" y="1473200"/>
            <a:ext cx="8137525" cy="823913"/>
          </a:xfrm>
          <a:prstGeom prst="rect">
            <a:avLst/>
          </a:prstGeom>
          <a:solidFill>
            <a:srgbClr val="FDD0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98475" y="2386013"/>
            <a:ext cx="8137525" cy="1173162"/>
          </a:xfrm>
          <a:prstGeom prst="rect">
            <a:avLst/>
          </a:prstGeom>
          <a:solidFill>
            <a:srgbClr val="FCE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9462" name="Rectangle 1"/>
          <p:cNvSpPr>
            <a:spLocks noChangeArrowheads="1"/>
          </p:cNvSpPr>
          <p:nvPr/>
        </p:nvSpPr>
        <p:spPr bwMode="auto">
          <a:xfrm>
            <a:off x="755650" y="1562100"/>
            <a:ext cx="77152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In passive sentences, the word order is reversed. The</a:t>
            </a:r>
            <a:r>
              <a:rPr lang="en-GB" altLang="en-US" b="1">
                <a:cs typeface="Arial" panose="020B0604020202020204" pitchFamily="34" charset="0"/>
              </a:rPr>
              <a:t> </a:t>
            </a:r>
            <a:r>
              <a:rPr lang="en-GB" altLang="en-US" b="1">
                <a:solidFill>
                  <a:srgbClr val="FF0000"/>
                </a:solidFill>
                <a:cs typeface="Arial" panose="020B0604020202020204" pitchFamily="34" charset="0"/>
              </a:rPr>
              <a:t>subject</a:t>
            </a:r>
            <a:r>
              <a:rPr lang="en-GB" altLang="en-US" b="1">
                <a:cs typeface="Arial" panose="020B0604020202020204" pitchFamily="34" charset="0"/>
              </a:rPr>
              <a:t> </a:t>
            </a:r>
            <a:r>
              <a:rPr lang="en-GB" altLang="en-US">
                <a:cs typeface="Arial" panose="020B0604020202020204" pitchFamily="34" charset="0"/>
              </a:rPr>
              <a:t>receives the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action</a:t>
            </a:r>
            <a:r>
              <a:rPr lang="en-GB" altLang="en-US" b="1">
                <a:cs typeface="Arial" panose="020B0604020202020204" pitchFamily="34" charset="0"/>
              </a:rPr>
              <a:t> </a:t>
            </a:r>
            <a:r>
              <a:rPr lang="en-GB" altLang="en-US">
                <a:cs typeface="Arial" panose="020B0604020202020204" pitchFamily="34" charset="0"/>
              </a:rPr>
              <a:t>and the </a:t>
            </a:r>
            <a:r>
              <a:rPr lang="en-GB" altLang="en-US" b="1">
                <a:solidFill>
                  <a:srgbClr val="00B050"/>
                </a:solidFill>
                <a:cs typeface="Arial" panose="020B0604020202020204" pitchFamily="34" charset="0"/>
              </a:rPr>
              <a:t>object</a:t>
            </a:r>
            <a:r>
              <a:rPr lang="en-GB" altLang="en-US" b="1">
                <a:solidFill>
                  <a:srgbClr val="5E9431"/>
                </a:solidFill>
                <a:cs typeface="Arial" panose="020B0604020202020204" pitchFamily="34" charset="0"/>
              </a:rPr>
              <a:t> </a:t>
            </a:r>
            <a:r>
              <a:rPr lang="en-GB" altLang="en-US">
                <a:cs typeface="Arial" panose="020B0604020202020204" pitchFamily="34" charset="0"/>
              </a:rPr>
              <a:t>is performing it.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0888" y="2686050"/>
            <a:ext cx="76327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+mn-lt"/>
              </a:rPr>
              <a:t>The </a:t>
            </a:r>
            <a:r>
              <a:rPr lang="en-GB" sz="2800" b="1" dirty="0">
                <a:solidFill>
                  <a:srgbClr val="FF0000"/>
                </a:solidFill>
                <a:latin typeface="+mn-lt"/>
              </a:rPr>
              <a:t>plane</a:t>
            </a:r>
            <a:r>
              <a:rPr lang="en-GB" sz="2800" dirty="0">
                <a:latin typeface="+mn-lt"/>
              </a:rPr>
              <a:t> </a:t>
            </a:r>
            <a:r>
              <a:rPr lang="en-GB" sz="2800" b="1" dirty="0">
                <a:solidFill>
                  <a:schemeClr val="accent5"/>
                </a:solidFill>
                <a:latin typeface="+mn-lt"/>
              </a:rPr>
              <a:t>was boarded</a:t>
            </a:r>
            <a:r>
              <a:rPr lang="en-GB" sz="2800" dirty="0">
                <a:latin typeface="+mn-lt"/>
              </a:rPr>
              <a:t> by the </a:t>
            </a:r>
            <a:r>
              <a:rPr lang="en-GB" sz="2800" b="1" dirty="0">
                <a:solidFill>
                  <a:srgbClr val="00B050"/>
                </a:solidFill>
                <a:latin typeface="+mn-lt"/>
              </a:rPr>
              <a:t>family</a:t>
            </a:r>
            <a:r>
              <a:rPr lang="en-GB" sz="2800" dirty="0">
                <a:latin typeface="+mn-lt"/>
              </a:rPr>
              <a:t>.</a:t>
            </a:r>
            <a:endParaRPr lang="en-GB" sz="2800" dirty="0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46438" y="3648075"/>
            <a:ext cx="2641600" cy="2444750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994400" y="3648075"/>
            <a:ext cx="2641600" cy="2444750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48175" y="3209925"/>
            <a:ext cx="0" cy="6492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787650" y="3209925"/>
            <a:ext cx="0" cy="6524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919913" y="3209925"/>
            <a:ext cx="0" cy="6492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392488" y="3992563"/>
            <a:ext cx="2427287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verb ‘boarded’</a:t>
            </a:r>
            <a:r>
              <a:rPr lang="en-GB" altLang="en-US">
                <a:cs typeface="Arial" panose="020B0604020202020204" pitchFamily="34" charset="0"/>
              </a:rPr>
              <a:t> now comes after a past tense form of the auxiliary verb ‘to be’, e.g.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was</a:t>
            </a:r>
            <a:r>
              <a:rPr lang="en-GB" altLang="en-US">
                <a:cs typeface="Arial" panose="020B0604020202020204" pitchFamily="34" charset="0"/>
              </a:rPr>
              <a:t> or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were</a:t>
            </a:r>
            <a:r>
              <a:rPr lang="en-GB" altLang="en-US">
                <a:cs typeface="Arial" panose="020B0604020202020204" pitchFamily="34" charset="0"/>
              </a:rPr>
              <a:t>.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207125" y="3992563"/>
            <a:ext cx="2263775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00B050"/>
                </a:solidFill>
                <a:cs typeface="Arial" panose="020B0604020202020204" pitchFamily="34" charset="0"/>
              </a:rPr>
              <a:t>family</a:t>
            </a:r>
            <a:r>
              <a:rPr lang="en-GB" altLang="en-US">
                <a:cs typeface="Arial" panose="020B0604020202020204" pitchFamily="34" charset="0"/>
              </a:rPr>
              <a:t> are still performing the verb but the preposition word ‘by’ is added to show this. </a:t>
            </a:r>
          </a:p>
        </p:txBody>
      </p:sp>
    </p:spTree>
    <p:extLst>
      <p:ext uri="{BB962C8B-B14F-4D97-AF65-F5344CB8AC3E}">
        <p14:creationId xmlns:p14="http://schemas.microsoft.com/office/powerpoint/2010/main" val="3318227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41" grpId="0"/>
      <p:bldP spid="4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8475" y="2386013"/>
            <a:ext cx="8137525" cy="1173162"/>
          </a:xfrm>
          <a:prstGeom prst="rect">
            <a:avLst/>
          </a:prstGeom>
          <a:solidFill>
            <a:srgbClr val="FCE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811213" y="2686050"/>
            <a:ext cx="76327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800" dirty="0">
                <a:latin typeface="+mn-lt"/>
              </a:rPr>
              <a:t>The </a:t>
            </a:r>
            <a:r>
              <a:rPr lang="en-GB" sz="2800" b="1" dirty="0">
                <a:solidFill>
                  <a:srgbClr val="FF0000"/>
                </a:solidFill>
                <a:latin typeface="+mn-lt"/>
              </a:rPr>
              <a:t>broccoli</a:t>
            </a:r>
            <a:r>
              <a:rPr lang="en-GB" sz="2800" dirty="0">
                <a:latin typeface="+mn-lt"/>
              </a:rPr>
              <a:t> </a:t>
            </a:r>
            <a:r>
              <a:rPr lang="en-GB" sz="2800" b="1" dirty="0">
                <a:solidFill>
                  <a:schemeClr val="accent5"/>
                </a:solidFill>
                <a:latin typeface="+mn-lt"/>
              </a:rPr>
              <a:t>was eaten</a:t>
            </a:r>
            <a:r>
              <a:rPr lang="en-GB" sz="2800" dirty="0">
                <a:latin typeface="+mn-lt"/>
              </a:rPr>
              <a:t> by the </a:t>
            </a:r>
            <a:r>
              <a:rPr lang="en-GB" sz="2800" b="1" dirty="0">
                <a:solidFill>
                  <a:srgbClr val="00B050"/>
                </a:solidFill>
                <a:latin typeface="+mn-lt"/>
              </a:rPr>
              <a:t>boy</a:t>
            </a:r>
            <a:r>
              <a:rPr lang="en-GB" sz="2800" dirty="0">
                <a:latin typeface="+mn-lt"/>
              </a:rPr>
              <a:t>.</a:t>
            </a:r>
            <a:endParaRPr lang="en-GB" sz="2800" dirty="0"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8000" y="3648075"/>
            <a:ext cx="2641600" cy="2444750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3246438" y="3648075"/>
            <a:ext cx="2641600" cy="2444750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5994400" y="3648075"/>
            <a:ext cx="2641600" cy="2444750"/>
          </a:xfrm>
          <a:prstGeom prst="rect">
            <a:avLst/>
          </a:prstGeom>
          <a:solidFill>
            <a:schemeClr val="bg1"/>
          </a:solidFill>
          <a:ln w="28575">
            <a:solidFill>
              <a:srgbClr val="FA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48175" y="3209925"/>
            <a:ext cx="0" cy="6492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787650" y="3209925"/>
            <a:ext cx="0" cy="65246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6919913" y="3209925"/>
            <a:ext cx="0" cy="64928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733425" y="3992563"/>
            <a:ext cx="22479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FF0000"/>
                </a:solidFill>
                <a:cs typeface="Arial" panose="020B0604020202020204" pitchFamily="34" charset="0"/>
              </a:rPr>
              <a:t>broccoli</a:t>
            </a:r>
            <a:r>
              <a:rPr lang="en-GB" altLang="en-US">
                <a:cs typeface="Arial" panose="020B0604020202020204" pitchFamily="34" charset="0"/>
              </a:rPr>
              <a:t> is now the subject but is receiving the action.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3416300" y="3992563"/>
            <a:ext cx="229393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verb ‘was’</a:t>
            </a:r>
            <a:r>
              <a:rPr lang="en-GB" altLang="en-US">
                <a:cs typeface="Arial" panose="020B0604020202020204" pitchFamily="34" charset="0"/>
              </a:rPr>
              <a:t> is used again but this time ‘ate’ is changed to the past participle ‘</a:t>
            </a:r>
            <a:r>
              <a:rPr lang="en-GB" altLang="en-US" b="1">
                <a:solidFill>
                  <a:srgbClr val="00B0F0"/>
                </a:solidFill>
                <a:cs typeface="Arial" panose="020B0604020202020204" pitchFamily="34" charset="0"/>
              </a:rPr>
              <a:t>eaten</a:t>
            </a:r>
            <a:r>
              <a:rPr lang="en-GB" altLang="en-US">
                <a:cs typeface="Arial" panose="020B0604020202020204" pitchFamily="34" charset="0"/>
              </a:rPr>
              <a:t>’.</a:t>
            </a:r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6207125" y="3992563"/>
            <a:ext cx="2236788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winkl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inkl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inkl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inkl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inkl" pitchFamily="2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inkl" pitchFamily="2" charset="0"/>
              </a:defRPr>
            </a:lvl9pPr>
          </a:lstStyle>
          <a:p>
            <a:pPr eaLnBrk="1" hangingPunct="1"/>
            <a:r>
              <a:rPr lang="en-GB" altLang="en-US">
                <a:cs typeface="Arial" panose="020B0604020202020204" pitchFamily="34" charset="0"/>
              </a:rPr>
              <a:t>The </a:t>
            </a:r>
            <a:r>
              <a:rPr lang="en-GB" altLang="en-US" b="1">
                <a:solidFill>
                  <a:srgbClr val="00B050"/>
                </a:solidFill>
                <a:cs typeface="Arial" panose="020B0604020202020204" pitchFamily="34" charset="0"/>
              </a:rPr>
              <a:t>boy</a:t>
            </a:r>
            <a:r>
              <a:rPr lang="en-GB" altLang="en-US">
                <a:cs typeface="Arial" panose="020B0604020202020204" pitchFamily="34" charset="0"/>
              </a:rPr>
              <a:t> is still performing the verb but the preposition work ‘by’ is added to show this. </a:t>
            </a:r>
          </a:p>
        </p:txBody>
      </p:sp>
      <p:pic>
        <p:nvPicPr>
          <p:cNvPr id="20496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5" b="25339"/>
          <a:stretch>
            <a:fillRect/>
          </a:stretch>
        </p:blipFill>
        <p:spPr bwMode="auto">
          <a:xfrm>
            <a:off x="503238" y="2095500"/>
            <a:ext cx="1982787" cy="146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-453446" y="444828"/>
            <a:ext cx="6163684" cy="1028372"/>
            <a:chOff x="164596" y="181304"/>
            <a:chExt cx="6163684" cy="1028372"/>
          </a:xfrm>
        </p:grpSpPr>
        <p:sp>
          <p:nvSpPr>
            <p:cNvPr id="19" name="Rectangle 18"/>
            <p:cNvSpPr/>
            <p:nvPr/>
          </p:nvSpPr>
          <p:spPr>
            <a:xfrm>
              <a:off x="1001093" y="181304"/>
              <a:ext cx="4579020" cy="102837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AB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20" name="TextBox 18"/>
            <p:cNvSpPr txBox="1">
              <a:spLocks noChangeArrowheads="1"/>
            </p:cNvSpPr>
            <p:nvPr/>
          </p:nvSpPr>
          <p:spPr bwMode="auto">
            <a:xfrm>
              <a:off x="164596" y="456690"/>
              <a:ext cx="6163684" cy="370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Twinkl" pitchFamily="2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winkl" pitchFamily="2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winkl" pitchFamily="2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winkl" pitchFamily="2" charset="0"/>
                </a:defRPr>
              </a:lvl9pPr>
            </a:lstStyle>
            <a:p>
              <a:pPr algn="ctr" eaLnBrk="1" hangingPunct="1"/>
              <a:r>
                <a:rPr lang="en-GB" altLang="en-US" sz="2800" dirty="0"/>
                <a:t>The </a:t>
              </a:r>
              <a:r>
                <a:rPr lang="en-GB" altLang="en-US" sz="2800" dirty="0">
                  <a:solidFill>
                    <a:srgbClr val="FF0000"/>
                  </a:solidFill>
                </a:rPr>
                <a:t>boy</a:t>
              </a:r>
              <a:r>
                <a:rPr lang="en-GB" altLang="en-US" sz="2800" dirty="0"/>
                <a:t> </a:t>
              </a:r>
              <a:r>
                <a:rPr lang="en-GB" altLang="en-US" sz="2800" dirty="0">
                  <a:solidFill>
                    <a:srgbClr val="00B0F0"/>
                  </a:solidFill>
                </a:rPr>
                <a:t>ate</a:t>
              </a:r>
              <a:r>
                <a:rPr lang="en-GB" altLang="en-US" sz="2800" dirty="0"/>
                <a:t> the </a:t>
              </a:r>
              <a:r>
                <a:rPr lang="en-GB" altLang="en-US" sz="2800" dirty="0">
                  <a:solidFill>
                    <a:srgbClr val="00B050"/>
                  </a:solidFill>
                </a:rPr>
                <a:t>broccoli</a:t>
              </a:r>
              <a:r>
                <a:rPr lang="en-GB" altLang="en-US" sz="2800" dirty="0"/>
                <a:t>.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604396" y="847512"/>
            <a:ext cx="15222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</a:t>
            </a:r>
            <a:r>
              <a:rPr lang="en-GB" sz="2400" dirty="0" smtClean="0"/>
              <a:t>ecomes…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2001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40" grpId="0"/>
      <p:bldP spid="41" grpId="0"/>
      <p:bldP spid="4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1062</Words>
  <Application>Microsoft Office PowerPoint</Application>
  <PresentationFormat>On-screen Show (4:3)</PresentationFormat>
  <Paragraphs>156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Berlin Sans FB Demi</vt:lpstr>
      <vt:lpstr>Calibri</vt:lpstr>
      <vt:lpstr>Comic Sans MS</vt:lpstr>
      <vt:lpstr>Ink Free</vt:lpstr>
      <vt:lpstr>Twinkl</vt:lpstr>
      <vt:lpstr>XCCW Joined 30a</vt:lpstr>
      <vt:lpstr>Office Theme</vt:lpstr>
      <vt:lpstr>PowerPoint Presentation</vt:lpstr>
      <vt:lpstr>Active  </vt:lpstr>
      <vt:lpstr>PowerPoint Presentation</vt:lpstr>
      <vt:lpstr>Subject and object (revision) </vt:lpstr>
      <vt:lpstr>Subject and object (revision) </vt:lpstr>
      <vt:lpstr>All in order… </vt:lpstr>
      <vt:lpstr>Active Voice (An Active Verb Sentence) </vt:lpstr>
      <vt:lpstr>Passive Voice (A passive Verb Sentence)</vt:lpstr>
      <vt:lpstr>PowerPoint Presentation</vt:lpstr>
      <vt:lpstr>Passive verbs</vt:lpstr>
      <vt:lpstr>Turn these active verb sentences into passive verb sentences: </vt:lpstr>
      <vt:lpstr>Turn these passive verb sentences into active verb sentences: </vt:lpstr>
      <vt:lpstr>Passive verb forms </vt:lpstr>
      <vt:lpstr>PowerPoint Presentation</vt:lpstr>
      <vt:lpstr>PowerPoint Presentation</vt:lpstr>
      <vt:lpstr>PowerPoint Presentation</vt:lpstr>
      <vt:lpstr>Challenge: Sentences with two objects</vt:lpstr>
      <vt:lpstr>Sentences with two objects</vt:lpstr>
      <vt:lpstr>Sentences with two objects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speech</dc:title>
  <dc:creator>user</dc:creator>
  <cp:lastModifiedBy>S Burgess</cp:lastModifiedBy>
  <cp:revision>48</cp:revision>
  <dcterms:created xsi:type="dcterms:W3CDTF">2015-10-13T07:19:03Z</dcterms:created>
  <dcterms:modified xsi:type="dcterms:W3CDTF">2020-05-29T11:33:49Z</dcterms:modified>
</cp:coreProperties>
</file>