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sldIdLst>
    <p:sldId id="270" r:id="rId3"/>
    <p:sldId id="264" r:id="rId4"/>
    <p:sldId id="268" r:id="rId5"/>
    <p:sldId id="269" r:id="rId6"/>
    <p:sldId id="271" r:id="rId7"/>
    <p:sldId id="260" r:id="rId8"/>
    <p:sldId id="261" r:id="rId9"/>
    <p:sldId id="262" r:id="rId10"/>
    <p:sldId id="263" r:id="rId11"/>
    <p:sldId id="273" r:id="rId12"/>
    <p:sldId id="266" r:id="rId13"/>
    <p:sldId id="267" r:id="rId14"/>
    <p:sldId id="274" r:id="rId15"/>
    <p:sldId id="275" r:id="rId16"/>
    <p:sldId id="276" r:id="rId17"/>
    <p:sldId id="277" r:id="rId18"/>
    <p:sldId id="278" r:id="rId19"/>
    <p:sldId id="279" r:id="rId20"/>
    <p:sldId id="289" r:id="rId21"/>
    <p:sldId id="290" r:id="rId22"/>
    <p:sldId id="291" r:id="rId23"/>
    <p:sldId id="298" r:id="rId24"/>
    <p:sldId id="293" r:id="rId25"/>
    <p:sldId id="294" r:id="rId26"/>
    <p:sldId id="296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7D7B-144C-4F52-9BAA-3CB73A7D0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BB868-9CF9-40E4-B67F-AFF278006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34B42-508E-4347-9B56-FAF93D5A0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68DD-8F6B-444B-A81B-589C676C24EE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C69FB-F98B-4DE8-A4A6-E5AC6DA15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5E43E-B445-4B5E-9560-BBDF5A2D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C14C-BA93-4DF3-860C-E90529F20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42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78302-E321-4FCA-B0C3-A98ECF102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35B804-5664-4725-A4F4-EDEAB6CC9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80C72-D21E-4433-A8B1-D30243C4F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68DD-8F6B-444B-A81B-589C676C24EE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A4664-324C-4A3F-BA47-B0472158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8D305-BF6F-44F7-BEFA-D3202E5C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C14C-BA93-4DF3-860C-E90529F20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33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FD149F-9E08-41B5-8A41-24A585AD5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32A53-50D5-4229-884E-AAE6DEC97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D90C0-AFD4-403D-ACD4-3A934CE7D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68DD-8F6B-444B-A81B-589C676C24EE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8B4D2-33CC-45BF-AAA4-8EB391B7D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F7E60-FA58-492F-B3B2-DF683343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C14C-BA93-4DF3-860C-E90529F20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43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69D14BC-F645-40ED-95AB-63682035FB3F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043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69D14BC-F645-40ED-95AB-63682035FB3F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384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69D14BC-F645-40ED-95AB-63682035FB3F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741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B40CD-2211-47A9-AAA3-CC4514BB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9B5FA-3932-452D-B76E-5AB38C878312}" type="datetimeFigureOut">
              <a:rPr lang="en-GB"/>
              <a:pPr>
                <a:defRPr/>
              </a:pPr>
              <a:t>10/03/2023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00418-DCF0-4475-8A82-67C7E35F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56E2D-5D75-4C88-9991-11729B50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DF375-26A3-4772-A6C2-0E505B82A1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687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9401ED-C12E-4B0C-8E23-C2C30CE0C4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C00ADF-D9A9-4559-AC16-A207DAF53BC4}"/>
              </a:ext>
            </a:extLst>
          </p:cNvPr>
          <p:cNvSpPr/>
          <p:nvPr userDrawn="1"/>
        </p:nvSpPr>
        <p:spPr>
          <a:xfrm>
            <a:off x="0" y="520700"/>
            <a:ext cx="12192000" cy="1001713"/>
          </a:xfrm>
          <a:prstGeom prst="rect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24434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1C84F-537B-42E6-8BD6-CAA866E62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10F22-72EC-484E-AFD9-92AC62059CE2}" type="datetimeFigureOut">
              <a:rPr lang="en-GB"/>
              <a:pPr>
                <a:defRPr/>
              </a:pPr>
              <a:t>10/03/2023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9550C-1C1E-40FD-8FC9-F0684C98C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1F3D8-CDE5-4745-95EC-3F6B534C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2EF02-58B2-4F4C-99B6-7F2040BD6E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258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93BC90-D95B-491A-B6BD-CFD7C5F92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309A-09F4-4954-924B-C02DE724BD83}" type="datetimeFigureOut">
              <a:rPr lang="en-GB"/>
              <a:pPr>
                <a:defRPr/>
              </a:pPr>
              <a:t>10/03/2023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BBA03B-157A-414E-9509-4168AED8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398198-8098-4FA8-9A4A-A6AF5F0D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8D182-E490-414E-A125-4B1173423A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78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E95BDF6-8C46-4DCD-B9F8-A854C22E0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E5B63-3966-478D-9FAB-3ADED9EF8687}" type="datetimeFigureOut">
              <a:rPr lang="en-GB"/>
              <a:pPr>
                <a:defRPr/>
              </a:pPr>
              <a:t>10/03/2023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58D37A-F97A-43ED-9831-205D6046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CD6C1B-7F97-4CB2-AACA-8AEB2426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72330-DAF6-41E9-B402-A1E7F5391E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73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26F4-DC4E-49FF-8CE3-147B4452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7E66-298F-42A6-9CA2-D0CA88AA8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1C1E3-D866-4DC0-9763-A893A344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68DD-8F6B-444B-A81B-589C676C24EE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34F1B-100C-4317-8D45-73E75C80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E627-F385-4E14-BFE4-9022D2CC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C14C-BA93-4DF3-860C-E90529F20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401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F96F22-D1B9-4FA9-8E8A-7667B0A4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2C998-5A4D-4B1E-8154-64DFDB2908EC}" type="datetimeFigureOut">
              <a:rPr lang="en-GB"/>
              <a:pPr>
                <a:defRPr/>
              </a:pPr>
              <a:t>10/03/2023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6FE49DA-4C29-4508-BA8E-E70CA25F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9983C2-FAE7-445C-821A-4AAE8CF8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701F-198F-43BB-9AF6-85609B95D0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001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6C5D98-4878-4631-A8DF-AEF627265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0C37F-FAF1-4D6C-8FBC-F9E1DE2FAA75}" type="datetimeFigureOut">
              <a:rPr lang="en-GB"/>
              <a:pPr>
                <a:defRPr/>
              </a:pPr>
              <a:t>10/03/2023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E57A44E-929D-4460-8C42-D4C2A8B13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1905E55-E3C7-44AD-BB33-83DE498D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F5CD2-12A1-4ADC-88D4-37B29B1168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905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4FC23E-8E61-430B-B395-9D5B215F3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3AE22-BAD3-41A7-A3C0-608F801F75B5}" type="datetimeFigureOut">
              <a:rPr lang="en-GB"/>
              <a:pPr>
                <a:defRPr/>
              </a:pPr>
              <a:t>10/03/2023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3FF1D9-E86F-4B71-8119-B656B71C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8B954A-D736-4E76-9C6B-479724C88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CFE06-0091-4F9A-911F-2BC6BBCAAD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890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7E8EEB-83C6-4DC0-B2BB-BE91C27E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DFD82-B0D2-4B9C-9925-E09F23976776}" type="datetimeFigureOut">
              <a:rPr lang="en-GB"/>
              <a:pPr>
                <a:defRPr/>
              </a:pPr>
              <a:t>10/03/2023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9CC31F-3D69-4AC2-8C75-2A9117936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ED1EA5-2DB2-49E5-A21C-E79E54A0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772F5-5FDF-4AF8-8AB6-16CB6B234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872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1D927-FC34-4252-98E1-D3C43B161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B2919-39CC-4674-8A03-F4EC0FAADD29}" type="datetimeFigureOut">
              <a:rPr lang="en-GB"/>
              <a:pPr>
                <a:defRPr/>
              </a:pPr>
              <a:t>10/03/2023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B0DCE-93C6-4BB8-A438-12572487C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C3CB1-DCF1-4D40-BE12-229DDA3B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C996E-BB21-41E2-B1D7-69C304437F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754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AED28-6A0E-419F-B623-0B3D025DF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00B06-6801-4345-9F1A-47F6853B5C5D}" type="datetimeFigureOut">
              <a:rPr lang="en-GB"/>
              <a:pPr>
                <a:defRPr/>
              </a:pPr>
              <a:t>10/03/2023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FE013-40D5-4D69-A2E1-86D44996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664AA-2FFA-49E6-B208-9AD46F973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2B99-4E41-4249-852B-6B468810DD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4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A5EED-975C-42DB-855C-3F2A32B93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2F8F1-359B-41EF-8C67-A1F5C38FD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083D3-3B93-4601-9327-1028A715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68DD-8F6B-444B-A81B-589C676C24EE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536E3-1D51-4D3E-90C1-C121BF546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6526D-26D0-4804-900D-8FDBD269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C14C-BA93-4DF3-860C-E90529F20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9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1AC27-7CBC-4F04-96AC-9B0AF671A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7DB72-254B-4DD7-89EE-54A446BFA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8D6F2-34D5-43BC-93DC-0F98F044E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A6004-089F-4A37-AFDA-E26ED72B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68DD-8F6B-444B-A81B-589C676C24EE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7B0B3-7C8D-4E0E-B84E-991DDECF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E21CD-DF55-42D3-B393-5A4D6CA7B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C14C-BA93-4DF3-860C-E90529F20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23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03D2-7981-4870-A6A4-CB37A9CB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05542-2247-4255-9FFB-DFE36664E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19A36-A996-48D2-A052-89D7AF4B6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F0DC9-4964-454D-88B5-30E951F6A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94D720-BFFE-4A4D-A2DC-8AB2D74B8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6F401F-E7E7-4C4F-A006-1165981D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68DD-8F6B-444B-A81B-589C676C24EE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59CF06-C3DF-4DE9-95AE-E3DD9E140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C1D8C9-54FB-493C-8BB4-FD4BE0C5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C14C-BA93-4DF3-860C-E90529F20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55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3BF2C-8375-4A29-A428-7D5CB17A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06CE02-38A5-4420-9D03-609BFF04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68DD-8F6B-444B-A81B-589C676C24EE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B4647-36E0-41ED-8EC1-382FDB41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408CA-775F-455D-8C46-9FB3D9EC1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C14C-BA93-4DF3-860C-E90529F20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30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8180A2-5A73-4211-8F92-96C2AD1B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68DD-8F6B-444B-A81B-589C676C24EE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41C7B-73A2-4B30-8062-AA348F7F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50BA3-531D-4C08-A549-8DF8664B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C14C-BA93-4DF3-860C-E90529F20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72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94BBB-1CD9-4A03-AD17-DB5EC0609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2EE62-E7FD-40A2-A43A-101ED8EF5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9CEA1-A520-4A2A-BED4-FDB274921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09B1C-49AA-41D5-A1F7-76455102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68DD-8F6B-444B-A81B-589C676C24EE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141DD-5F8C-4F4F-9CDA-275BA71D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C27E-B733-4FA3-974D-A102AA39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C14C-BA93-4DF3-860C-E90529F20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11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A421-95BC-46BD-B882-6938ECB6C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9EF35-FB2C-439D-A6D7-D98852A7D6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D0EEF-65EA-4D9E-A516-EB1E94A61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28463-884C-4080-BF11-C5C0B3C30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68DD-8F6B-444B-A81B-589C676C24EE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A0CEF-37C9-410F-9FDF-94135601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EBD35-D7CD-4905-A362-EF9F1B25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C14C-BA93-4DF3-860C-E90529F20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68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56EFC8-FA15-44C8-B186-C26FB77D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2DF09-0ADC-45AC-B0A5-2796E5205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3BFDF-EEFD-403F-AAF4-A4BF65D58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68DD-8F6B-444B-A81B-589C676C24EE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EA5A4-07E0-42A2-816C-84A3763B2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6ABA6-B16F-4473-BA88-BF16787FF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DC14C-BA93-4DF3-860C-E90529F20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34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A99AF03-7FE9-4CF5-8098-8504E627CF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895C452-3B96-4F3A-BC44-EF200E8ABD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D2A9C-BDE8-413F-98BC-266BCC83D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87FC32-FA5C-4FA4-970B-023ECC6CB956}" type="datetimeFigureOut">
              <a:rPr lang="en-GB"/>
              <a:pPr>
                <a:defRPr/>
              </a:pPr>
              <a:t>10/03/2023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85B45-4904-4DFC-A33B-A70F2C83C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645F5-9E1A-4DB7-9C1A-EF29270B2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6A2E7C-B3A4-478F-AACD-CC42636222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19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3F7E-7B82-47E1-B95D-6AE2F3D9E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4ADB5-1466-4840-A852-9AC382EFE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</a:t>
            </a:r>
          </a:p>
          <a:p>
            <a:pPr marL="0" indent="0">
              <a:buNone/>
            </a:pPr>
            <a:r>
              <a:rPr lang="en-GB" sz="4800" dirty="0"/>
              <a:t>L.O. Nouns – Singular and Plural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957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>
            <a:extLst>
              <a:ext uri="{FF2B5EF4-FFF2-40B4-BE49-F238E27FC236}">
                <a16:creationId xmlns:a16="http://schemas.microsoft.com/office/drawing/2014/main" id="{7BFA8A02-01FC-4141-AE36-C1A438D1F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7">
            <a:extLst>
              <a:ext uri="{FF2B5EF4-FFF2-40B4-BE49-F238E27FC236}">
                <a16:creationId xmlns:a16="http://schemas.microsoft.com/office/drawing/2014/main" id="{C4D4FD50-A937-426D-B0AF-80F834808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9" y="511175"/>
            <a:ext cx="7985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>
                <a:solidFill>
                  <a:prstClr val="white"/>
                </a:solidFill>
                <a:latin typeface="Sassoon Infant Md" panose="02000603050000020003" pitchFamily="50" charset="0"/>
              </a:rPr>
              <a:t>Singular nouns ending in a vowel and the letter ‘y’ form the plural by simply adding </a:t>
            </a:r>
            <a:r>
              <a:rPr lang="en-GB" altLang="en-US" b="1">
                <a:solidFill>
                  <a:prstClr val="black"/>
                </a:solidFill>
                <a:latin typeface="Sassoon Infant Md" panose="02000603050000020003" pitchFamily="50" charset="0"/>
              </a:rPr>
              <a:t>–s</a:t>
            </a:r>
            <a:r>
              <a:rPr lang="en-GB" altLang="en-US" b="1">
                <a:solidFill>
                  <a:prstClr val="white"/>
                </a:solidFill>
                <a:latin typeface="Sassoon Infant Md" panose="02000603050000020003" pitchFamily="50" charset="0"/>
              </a:rPr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2449310-F63B-48E9-B58C-1CA68A1035CC}"/>
              </a:ext>
            </a:extLst>
          </p:cNvPr>
          <p:cNvGraphicFramePr>
            <a:graphicFrameLocks noGrp="1"/>
          </p:cNvGraphicFramePr>
          <p:nvPr/>
        </p:nvGraphicFramePr>
        <p:xfrm>
          <a:off x="2940050" y="2030413"/>
          <a:ext cx="6311900" cy="352901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5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5802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Sassoon Infant Md" panose="02000603050000020003" pitchFamily="50" charset="0"/>
                        </a:rPr>
                        <a:t>singular form</a:t>
                      </a:r>
                    </a:p>
                  </a:txBody>
                  <a:tcPr marL="91431" marR="91431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Sassoon Infant Md" panose="02000603050000020003" pitchFamily="50" charset="0"/>
                        </a:rPr>
                        <a:t>plural</a:t>
                      </a:r>
                      <a:r>
                        <a:rPr lang="en-GB" sz="3600" b="1" baseline="0" dirty="0">
                          <a:latin typeface="Sassoon Infant Md" panose="02000603050000020003" pitchFamily="50" charset="0"/>
                        </a:rPr>
                        <a:t> </a:t>
                      </a:r>
                      <a:r>
                        <a:rPr lang="en-GB" sz="3600" b="1" dirty="0">
                          <a:latin typeface="Sassoon Infant Md" panose="02000603050000020003" pitchFamily="50" charset="0"/>
                        </a:rPr>
                        <a:t>form</a:t>
                      </a:r>
                    </a:p>
                  </a:txBody>
                  <a:tcPr marL="91431" marR="91431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80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boy</a:t>
                      </a:r>
                    </a:p>
                  </a:txBody>
                  <a:tcPr marL="91431" marR="91431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boys</a:t>
                      </a:r>
                    </a:p>
                  </a:txBody>
                  <a:tcPr marL="91431" marR="91431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80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toy</a:t>
                      </a:r>
                    </a:p>
                  </a:txBody>
                  <a:tcPr marL="91431" marR="91431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toys</a:t>
                      </a:r>
                    </a:p>
                  </a:txBody>
                  <a:tcPr marL="91431" marR="91431"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80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valley</a:t>
                      </a:r>
                    </a:p>
                  </a:txBody>
                  <a:tcPr marL="91431" marR="91431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valleys</a:t>
                      </a:r>
                    </a:p>
                  </a:txBody>
                  <a:tcPr marL="91431" marR="91431"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80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tray</a:t>
                      </a:r>
                    </a:p>
                  </a:txBody>
                  <a:tcPr marL="91431" marR="91431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trays</a:t>
                      </a:r>
                    </a:p>
                  </a:txBody>
                  <a:tcPr marL="91431" marR="91431" marT="45728" marB="457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240" name="Picture 9">
            <a:extLst>
              <a:ext uri="{FF2B5EF4-FFF2-40B4-BE49-F238E27FC236}">
                <a16:creationId xmlns:a16="http://schemas.microsoft.com/office/drawing/2014/main" id="{34006684-CFBF-4C9C-886B-0CC9D7355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9" y="3594100"/>
            <a:ext cx="701675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10">
            <a:extLst>
              <a:ext uri="{FF2B5EF4-FFF2-40B4-BE49-F238E27FC236}">
                <a16:creationId xmlns:a16="http://schemas.microsoft.com/office/drawing/2014/main" id="{E7F5661D-CAB5-4B12-87D5-1D6B64FD8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88" y="4089401"/>
            <a:ext cx="5588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>
            <a:extLst>
              <a:ext uri="{FF2B5EF4-FFF2-40B4-BE49-F238E27FC236}">
                <a16:creationId xmlns:a16="http://schemas.microsoft.com/office/drawing/2014/main" id="{76DCB004-6C11-494A-9E3F-7A9207322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FB69582D-9752-43B2-87D1-174A4874C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9" y="577851"/>
            <a:ext cx="7985125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sz="2800" b="1" dirty="0">
                <a:solidFill>
                  <a:prstClr val="white"/>
                </a:solidFill>
                <a:latin typeface="Sassoon Infant Md" panose="02000603050000020003" pitchFamily="50" charset="0"/>
              </a:rPr>
              <a:t>So, most of the time, we make a plural noun by adding an </a:t>
            </a:r>
            <a:r>
              <a:rPr lang="en-GB" sz="2800" b="1" dirty="0">
                <a:solidFill>
                  <a:prstClr val="black"/>
                </a:solidFill>
                <a:latin typeface="Sassoon Infant Md" panose="02000603050000020003" pitchFamily="50" charset="0"/>
              </a:rPr>
              <a:t>-s,</a:t>
            </a:r>
            <a:r>
              <a:rPr lang="en-GB" sz="2800" b="1" dirty="0">
                <a:solidFill>
                  <a:prstClr val="white"/>
                </a:solidFill>
                <a:latin typeface="Sassoon Infant Md" panose="02000603050000020003" pitchFamily="50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Sassoon Infant Md" panose="02000603050000020003" pitchFamily="50" charset="0"/>
              </a:rPr>
              <a:t>-</a:t>
            </a:r>
            <a:r>
              <a:rPr lang="en-GB" sz="2800" b="1" dirty="0" err="1">
                <a:solidFill>
                  <a:prstClr val="black"/>
                </a:solidFill>
                <a:latin typeface="Sassoon Infant Md" panose="02000603050000020003" pitchFamily="50" charset="0"/>
              </a:rPr>
              <a:t>es</a:t>
            </a:r>
            <a:r>
              <a:rPr lang="en-GB" sz="2800" b="1" dirty="0">
                <a:solidFill>
                  <a:prstClr val="black"/>
                </a:solidFill>
                <a:latin typeface="Sassoon Infant Md" panose="02000603050000020003" pitchFamily="50" charset="0"/>
              </a:rPr>
              <a:t> </a:t>
            </a:r>
            <a:r>
              <a:rPr lang="en-GB" sz="2800" b="1" dirty="0">
                <a:solidFill>
                  <a:prstClr val="white"/>
                </a:solidFill>
                <a:latin typeface="Sassoon Infant Md" panose="02000603050000020003" pitchFamily="50" charset="0"/>
              </a:rPr>
              <a:t>or </a:t>
            </a:r>
            <a:r>
              <a:rPr lang="en-GB" sz="2800" b="1" dirty="0">
                <a:solidFill>
                  <a:prstClr val="black"/>
                </a:solidFill>
                <a:latin typeface="Sassoon Infant Md" panose="02000603050000020003" pitchFamily="50" charset="0"/>
              </a:rPr>
              <a:t>–</a:t>
            </a:r>
            <a:r>
              <a:rPr lang="en-GB" sz="2800" b="1" dirty="0" err="1">
                <a:solidFill>
                  <a:prstClr val="black"/>
                </a:solidFill>
                <a:latin typeface="Sassoon Infant Md" panose="02000603050000020003" pitchFamily="50" charset="0"/>
              </a:rPr>
              <a:t>ies</a:t>
            </a:r>
            <a:r>
              <a:rPr lang="en-GB" sz="2800" b="1" dirty="0">
                <a:solidFill>
                  <a:prstClr val="black"/>
                </a:solidFill>
                <a:latin typeface="Sassoon Infant Md" panose="02000603050000020003" pitchFamily="50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sz="2800" b="1" dirty="0">
                <a:solidFill>
                  <a:prstClr val="white"/>
                </a:solidFill>
                <a:latin typeface="Sassoon Infant Md" panose="02000603050000020003" pitchFamily="50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sz="2800" b="1" dirty="0">
                <a:solidFill>
                  <a:prstClr val="white"/>
                </a:solidFill>
                <a:latin typeface="Sassoon Infant Md" panose="02000603050000020003" pitchFamily="50" charset="0"/>
              </a:rPr>
              <a:t>-ies.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4400" b="1" dirty="0">
                <a:solidFill>
                  <a:prstClr val="black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BUT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2800" dirty="0">
              <a:solidFill>
                <a:prstClr val="black"/>
              </a:solidFill>
              <a:latin typeface="Sassoon Infant Md" panose="02000603050000020003" pitchFamily="50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800" dirty="0">
                <a:solidFill>
                  <a:prstClr val="black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The English language has some rule-breaking nouns in it. These are</a:t>
            </a:r>
            <a:r>
              <a:rPr lang="en-GB" altLang="en-US" sz="2800" b="1" dirty="0">
                <a:solidFill>
                  <a:srgbClr val="A5A5A5">
                    <a:lumMod val="75000"/>
                  </a:srgbClr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 nouns that have their own special rules or spellings</a:t>
            </a:r>
            <a:r>
              <a:rPr lang="en-GB" altLang="en-US" sz="2800" dirty="0">
                <a:solidFill>
                  <a:prstClr val="black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 for making them into plurals.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>
            <a:extLst>
              <a:ext uri="{FF2B5EF4-FFF2-40B4-BE49-F238E27FC236}">
                <a16:creationId xmlns:a16="http://schemas.microsoft.com/office/drawing/2014/main" id="{86CB8CE2-E8A0-443E-BDF5-9E8BF430B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>
            <a:extLst>
              <a:ext uri="{FF2B5EF4-FFF2-40B4-BE49-F238E27FC236}">
                <a16:creationId xmlns:a16="http://schemas.microsoft.com/office/drawing/2014/main" id="{0CEF9FAF-3B28-4926-AB48-09B78B891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1" y="465138"/>
            <a:ext cx="79851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200" b="1">
                <a:solidFill>
                  <a:prstClr val="white"/>
                </a:solidFill>
                <a:latin typeface="Sassoon Infant Md" panose="02000603050000020003" pitchFamily="50" charset="0"/>
              </a:rPr>
              <a:t>Some singular nouns ending in ‘o’ form the plural by adding </a:t>
            </a:r>
            <a:r>
              <a:rPr lang="en-GB" altLang="en-US" sz="3200" b="1">
                <a:solidFill>
                  <a:prstClr val="black"/>
                </a:solidFill>
                <a:latin typeface="Sassoon Infant Md" panose="02000603050000020003" pitchFamily="50" charset="0"/>
              </a:rPr>
              <a:t>–s</a:t>
            </a:r>
            <a:r>
              <a:rPr lang="en-GB" altLang="en-US" sz="3200" b="1">
                <a:solidFill>
                  <a:prstClr val="white"/>
                </a:solidFill>
                <a:latin typeface="Sassoon Infant Md" panose="02000603050000020003" pitchFamily="50" charset="0"/>
              </a:rPr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4006AD-2DAE-4CFE-AFBF-B2AEE3809AF9}"/>
              </a:ext>
            </a:extLst>
          </p:cNvPr>
          <p:cNvGraphicFramePr>
            <a:graphicFrameLocks noGrp="1"/>
          </p:cNvGraphicFramePr>
          <p:nvPr/>
        </p:nvGraphicFramePr>
        <p:xfrm>
          <a:off x="2900363" y="1811339"/>
          <a:ext cx="6264276" cy="466407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3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8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dirty="0">
                          <a:latin typeface="Sassoon Infant Md" panose="02000603050000020003" pitchFamily="50" charset="0"/>
                        </a:rPr>
                        <a:t>singular form</a:t>
                      </a:r>
                    </a:p>
                    <a:p>
                      <a:pPr algn="ctr"/>
                      <a:endParaRPr lang="en-GB" sz="3600" b="1" dirty="0">
                        <a:latin typeface="Sassoon Infant Md" panose="02000603050000020003" pitchFamily="50" charset="0"/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Sassoon Infant Md" panose="02000603050000020003" pitchFamily="50" charset="0"/>
                        </a:rPr>
                        <a:t>plural form</a:t>
                      </a: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9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piano</a:t>
                      </a: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pianos</a:t>
                      </a: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9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solo</a:t>
                      </a: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solos</a:t>
                      </a: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9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photo</a:t>
                      </a: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photos</a:t>
                      </a: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9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memo</a:t>
                      </a: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memos</a:t>
                      </a: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9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kilo</a:t>
                      </a: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kilos</a:t>
                      </a: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9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video</a:t>
                      </a: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videos</a:t>
                      </a: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294" name="Picture 4">
            <a:extLst>
              <a:ext uri="{FF2B5EF4-FFF2-40B4-BE49-F238E27FC236}">
                <a16:creationId xmlns:a16="http://schemas.microsoft.com/office/drawing/2014/main" id="{ECB0765A-4A4E-4B8D-9CEB-AA0BEBBE2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9" y="4751388"/>
            <a:ext cx="170338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Picture 5">
            <a:extLst>
              <a:ext uri="{FF2B5EF4-FFF2-40B4-BE49-F238E27FC236}">
                <a16:creationId xmlns:a16="http://schemas.microsoft.com/office/drawing/2014/main" id="{3E5AAE24-E131-46AA-970C-75AF9C19C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6" y="4681538"/>
            <a:ext cx="138112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>
            <a:extLst>
              <a:ext uri="{FF2B5EF4-FFF2-40B4-BE49-F238E27FC236}">
                <a16:creationId xmlns:a16="http://schemas.microsoft.com/office/drawing/2014/main" id="{03991632-2098-4D02-97EE-29645CA7C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>
            <a:extLst>
              <a:ext uri="{FF2B5EF4-FFF2-40B4-BE49-F238E27FC236}">
                <a16:creationId xmlns:a16="http://schemas.microsoft.com/office/drawing/2014/main" id="{CC7BE12E-8E74-4C70-9FDC-DD7048113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426" y="457201"/>
            <a:ext cx="7985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200" b="1">
                <a:solidFill>
                  <a:prstClr val="white"/>
                </a:solidFill>
                <a:latin typeface="Sassoon Infant Md" panose="02000603050000020003" pitchFamily="50" charset="0"/>
              </a:rPr>
              <a:t>But some singular nouns ending in ‘o’ form the plural by adding </a:t>
            </a:r>
            <a:r>
              <a:rPr lang="en-GB" altLang="en-US" sz="3200" b="1">
                <a:solidFill>
                  <a:prstClr val="black"/>
                </a:solidFill>
                <a:latin typeface="Sassoon Infant Md" panose="02000603050000020003" pitchFamily="50" charset="0"/>
              </a:rPr>
              <a:t>–es</a:t>
            </a:r>
            <a:r>
              <a:rPr lang="en-GB" altLang="en-US" sz="3200" b="1">
                <a:solidFill>
                  <a:prstClr val="white"/>
                </a:solidFill>
                <a:latin typeface="Sassoon Infant Md" panose="02000603050000020003" pitchFamily="50" charset="0"/>
              </a:rPr>
              <a:t>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056398-65D9-4639-AADC-DF56348891BE}"/>
              </a:ext>
            </a:extLst>
          </p:cNvPr>
          <p:cNvGraphicFramePr>
            <a:graphicFrameLocks noGrp="1"/>
          </p:cNvGraphicFramePr>
          <p:nvPr/>
        </p:nvGraphicFramePr>
        <p:xfrm>
          <a:off x="2765425" y="1789113"/>
          <a:ext cx="6624638" cy="466407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312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dirty="0">
                          <a:latin typeface="Sassoon Infant Md" panose="02000603050000020003" pitchFamily="50" charset="0"/>
                        </a:rPr>
                        <a:t>singular form</a:t>
                      </a:r>
                    </a:p>
                    <a:p>
                      <a:pPr algn="ctr"/>
                      <a:endParaRPr lang="en-GB" sz="3600" b="1" dirty="0">
                        <a:latin typeface="Sassoon Infant Md" panose="02000603050000020003" pitchFamily="50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Sassoon Infant Md" panose="02000603050000020003" pitchFamily="50" charset="0"/>
                        </a:rPr>
                        <a:t>plural form</a:t>
                      </a:r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potato</a:t>
                      </a: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potatoes</a:t>
                      </a:r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hero</a:t>
                      </a: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heroes</a:t>
                      </a:r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tomato</a:t>
                      </a: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tomatoes</a:t>
                      </a:r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echo</a:t>
                      </a: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echoes</a:t>
                      </a:r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torpedo</a:t>
                      </a: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torpedoes</a:t>
                      </a:r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domino</a:t>
                      </a: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dominoes</a:t>
                      </a:r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318" name="Picture 4">
            <a:extLst>
              <a:ext uri="{FF2B5EF4-FFF2-40B4-BE49-F238E27FC236}">
                <a16:creationId xmlns:a16="http://schemas.microsoft.com/office/drawing/2014/main" id="{B52F7EAC-A9CF-48A0-B31C-DD43EC486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276851"/>
            <a:ext cx="132873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5">
            <a:extLst>
              <a:ext uri="{FF2B5EF4-FFF2-40B4-BE49-F238E27FC236}">
                <a16:creationId xmlns:a16="http://schemas.microsoft.com/office/drawing/2014/main" id="{06B5A097-8759-4E14-A1AD-293DC5E0E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5715001"/>
            <a:ext cx="161131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>
            <a:extLst>
              <a:ext uri="{FF2B5EF4-FFF2-40B4-BE49-F238E27FC236}">
                <a16:creationId xmlns:a16="http://schemas.microsoft.com/office/drawing/2014/main" id="{4D3453EE-BD4A-4523-B326-9EE60A445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>
            <a:extLst>
              <a:ext uri="{FF2B5EF4-FFF2-40B4-BE49-F238E27FC236}">
                <a16:creationId xmlns:a16="http://schemas.microsoft.com/office/drawing/2014/main" id="{31B82928-8C65-41A3-8FA7-F30DAFA68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51" y="565150"/>
            <a:ext cx="7985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>
                <a:solidFill>
                  <a:prstClr val="white"/>
                </a:solidFill>
                <a:latin typeface="Sassoon Infant Md" panose="02000603050000020003" pitchFamily="50" charset="0"/>
              </a:rPr>
              <a:t>Nouns that end in ‘f’ or ‘fe’ usually form the plural by dropping the ‘f’ and adding </a:t>
            </a:r>
            <a:r>
              <a:rPr lang="en-GB" altLang="en-US" b="1">
                <a:solidFill>
                  <a:prstClr val="black"/>
                </a:solidFill>
                <a:latin typeface="Sassoon Infant Md" panose="02000603050000020003" pitchFamily="50" charset="0"/>
              </a:rPr>
              <a:t>-ves</a:t>
            </a:r>
            <a:r>
              <a:rPr lang="en-GB" altLang="en-US" b="1">
                <a:solidFill>
                  <a:prstClr val="white"/>
                </a:solidFill>
                <a:latin typeface="Sassoon Infant Md" panose="02000603050000020003" pitchFamily="50" charset="0"/>
              </a:rPr>
              <a:t>.</a:t>
            </a:r>
            <a:endParaRPr lang="en-GB" altLang="en-US" b="1">
              <a:solidFill>
                <a:prstClr val="white"/>
              </a:solidFill>
              <a:latin typeface="Sassoon Infant Md" panose="02000603050000020003" pitchFamily="50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658DA4-38BF-446D-8FB2-A22F48CF65E8}"/>
              </a:ext>
            </a:extLst>
          </p:cNvPr>
          <p:cNvGraphicFramePr>
            <a:graphicFrameLocks noGrp="1"/>
          </p:cNvGraphicFramePr>
          <p:nvPr/>
        </p:nvGraphicFramePr>
        <p:xfrm>
          <a:off x="2900363" y="2262188"/>
          <a:ext cx="6408738" cy="408463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204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8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dirty="0">
                          <a:latin typeface="Sassoon Infant Md" panose="02000603050000020003" pitchFamily="50" charset="0"/>
                        </a:rPr>
                        <a:t>singular form</a:t>
                      </a:r>
                    </a:p>
                    <a:p>
                      <a:pPr algn="ctr"/>
                      <a:endParaRPr lang="en-GB" sz="3600" b="1" dirty="0">
                        <a:latin typeface="Sassoon Infant Md" panose="02000603050000020003" pitchFamily="50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Sassoon Infant Md" panose="02000603050000020003" pitchFamily="50" charset="0"/>
                        </a:rPr>
                        <a:t>plural form</a:t>
                      </a:r>
                    </a:p>
                  </a:txBody>
                  <a:tcPr marT="45699" marB="4569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5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thief</a:t>
                      </a: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thieves</a:t>
                      </a:r>
                    </a:p>
                  </a:txBody>
                  <a:tcPr marT="45699" marB="4569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5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knife</a:t>
                      </a: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knives</a:t>
                      </a:r>
                    </a:p>
                  </a:txBody>
                  <a:tcPr marT="45699" marB="4569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5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wife</a:t>
                      </a: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wives</a:t>
                      </a:r>
                    </a:p>
                  </a:txBody>
                  <a:tcPr marT="45699" marB="4569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5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elf</a:t>
                      </a: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elves</a:t>
                      </a:r>
                    </a:p>
                  </a:txBody>
                  <a:tcPr marT="45699" marB="4569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5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leaf</a:t>
                      </a: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leaves</a:t>
                      </a:r>
                    </a:p>
                  </a:txBody>
                  <a:tcPr marT="45699" marB="4569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339" name="Picture 7">
            <a:extLst>
              <a:ext uri="{FF2B5EF4-FFF2-40B4-BE49-F238E27FC236}">
                <a16:creationId xmlns:a16="http://schemas.microsoft.com/office/drawing/2014/main" id="{E672ABF7-CB4C-47D7-ADEA-256394DD1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4424364"/>
            <a:ext cx="2095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8">
            <a:extLst>
              <a:ext uri="{FF2B5EF4-FFF2-40B4-BE49-F238E27FC236}">
                <a16:creationId xmlns:a16="http://schemas.microsoft.com/office/drawing/2014/main" id="{E58B5C58-17BC-485C-8B66-4E298F98F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9" y="4232275"/>
            <a:ext cx="81597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>
            <a:extLst>
              <a:ext uri="{FF2B5EF4-FFF2-40B4-BE49-F238E27FC236}">
                <a16:creationId xmlns:a16="http://schemas.microsoft.com/office/drawing/2014/main" id="{147ACB5F-92E4-4B35-A433-E5A985DD5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3">
            <a:extLst>
              <a:ext uri="{FF2B5EF4-FFF2-40B4-BE49-F238E27FC236}">
                <a16:creationId xmlns:a16="http://schemas.microsoft.com/office/drawing/2014/main" id="{DD9D23AB-3030-4605-A3BF-77E577D2D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439" y="538164"/>
            <a:ext cx="7985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>
                <a:solidFill>
                  <a:prstClr val="white"/>
                </a:solidFill>
                <a:latin typeface="Sassoon Infant Md" panose="02000603050000020003" pitchFamily="50" charset="0"/>
              </a:rPr>
              <a:t>However, some nouns that end in ‘f’ form the plural by simply adding </a:t>
            </a:r>
            <a:r>
              <a:rPr lang="en-GB" altLang="en-US" b="1">
                <a:solidFill>
                  <a:prstClr val="black"/>
                </a:solidFill>
                <a:latin typeface="Sassoon Infant Md" panose="02000603050000020003" pitchFamily="50" charset="0"/>
              </a:rPr>
              <a:t>-s</a:t>
            </a:r>
            <a:r>
              <a:rPr lang="en-GB" altLang="en-US" b="1">
                <a:solidFill>
                  <a:prstClr val="white"/>
                </a:solidFill>
                <a:latin typeface="Sassoon Infant Md" panose="02000603050000020003" pitchFamily="50" charset="0"/>
              </a:rPr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D85985-A14F-44E6-99F0-44816E769896}"/>
              </a:ext>
            </a:extLst>
          </p:cNvPr>
          <p:cNvGraphicFramePr>
            <a:graphicFrameLocks noGrp="1"/>
          </p:cNvGraphicFramePr>
          <p:nvPr/>
        </p:nvGraphicFramePr>
        <p:xfrm>
          <a:off x="2854325" y="1689100"/>
          <a:ext cx="6337300" cy="466407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6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9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dirty="0">
                          <a:latin typeface="Sassoon Infant Md" panose="02000603050000020003" pitchFamily="50" charset="0"/>
                        </a:rPr>
                        <a:t>singular form</a:t>
                      </a:r>
                    </a:p>
                    <a:p>
                      <a:pPr algn="ctr"/>
                      <a:endParaRPr lang="en-GB" sz="3600" b="1" dirty="0">
                        <a:latin typeface="Sassoon Infant Md" panose="02000603050000020003" pitchFamily="50" charset="0"/>
                      </a:endParaRPr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Sassoon Infant Md" panose="02000603050000020003" pitchFamily="50" charset="0"/>
                        </a:rPr>
                        <a:t>plural form</a:t>
                      </a:r>
                    </a:p>
                  </a:txBody>
                  <a:tcPr marL="91449" marR="91449" marT="45705" marB="457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9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cliff</a:t>
                      </a:r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cliffs</a:t>
                      </a:r>
                    </a:p>
                  </a:txBody>
                  <a:tcPr marL="91449" marR="91449" marT="45705" marB="457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9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earmuff</a:t>
                      </a:r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earmuffs</a:t>
                      </a:r>
                    </a:p>
                  </a:txBody>
                  <a:tcPr marL="91449" marR="91449" marT="45705" marB="457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9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foodstuff</a:t>
                      </a:r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foodstuffs</a:t>
                      </a:r>
                    </a:p>
                  </a:txBody>
                  <a:tcPr marL="91449" marR="91449" marT="45705" marB="457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9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cuff</a:t>
                      </a:r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cuffs</a:t>
                      </a:r>
                    </a:p>
                  </a:txBody>
                  <a:tcPr marL="91449" marR="91449" marT="45705" marB="4570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9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playoff</a:t>
                      </a:r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playoffs</a:t>
                      </a:r>
                    </a:p>
                  </a:txBody>
                  <a:tcPr marL="91449" marR="91449" marT="45705" marB="4570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9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roof</a:t>
                      </a:r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roofs</a:t>
                      </a:r>
                    </a:p>
                  </a:txBody>
                  <a:tcPr marL="91449" marR="91449" marT="45705" marB="4570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4366" name="Picture 1">
            <a:extLst>
              <a:ext uri="{FF2B5EF4-FFF2-40B4-BE49-F238E27FC236}">
                <a16:creationId xmlns:a16="http://schemas.microsoft.com/office/drawing/2014/main" id="{8F17FDCB-AED8-4444-B503-B2EC81BA6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5062539"/>
            <a:ext cx="227965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7" name="Picture 4">
            <a:extLst>
              <a:ext uri="{FF2B5EF4-FFF2-40B4-BE49-F238E27FC236}">
                <a16:creationId xmlns:a16="http://schemas.microsoft.com/office/drawing/2014/main" id="{A5D7C4DF-CCB2-4FED-A1A9-A26F29E63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1" y="5202239"/>
            <a:ext cx="136207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>
            <a:extLst>
              <a:ext uri="{FF2B5EF4-FFF2-40B4-BE49-F238E27FC236}">
                <a16:creationId xmlns:a16="http://schemas.microsoft.com/office/drawing/2014/main" id="{BDE7C5B5-E72D-4526-B6B3-6F6777A13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>
            <a:extLst>
              <a:ext uri="{FF2B5EF4-FFF2-40B4-BE49-F238E27FC236}">
                <a16:creationId xmlns:a16="http://schemas.microsoft.com/office/drawing/2014/main" id="{FE89137A-D5CA-4F0E-B23C-83E408980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744538"/>
            <a:ext cx="7848600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4000" b="1">
                <a:solidFill>
                  <a:prstClr val="white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Top Tip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800">
              <a:solidFill>
                <a:prstClr val="black"/>
              </a:solidFill>
              <a:latin typeface="Sassoon Infant Md" panose="02000603050000020003" pitchFamily="50" charset="0"/>
              <a:cs typeface="Arial" panose="020B0604020202020204" pitchFamily="34" charset="0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4000">
                <a:solidFill>
                  <a:prstClr val="black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 If you can hear the sound ‘f’ in the plural noun (for example ‘cli</a:t>
            </a:r>
            <a:r>
              <a:rPr lang="en-GB" altLang="en-US" sz="4000" i="1">
                <a:solidFill>
                  <a:prstClr val="black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ff</a:t>
            </a:r>
            <a:r>
              <a:rPr lang="en-GB" altLang="en-US" sz="4000">
                <a:solidFill>
                  <a:prstClr val="black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s’, you probably spell the plural form with an ‘f’. If you can hear a ‘v’ sound (as in ‘wi</a:t>
            </a:r>
            <a:r>
              <a:rPr lang="en-GB" altLang="en-US" sz="4000" i="1">
                <a:solidFill>
                  <a:prstClr val="black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v</a:t>
            </a:r>
            <a:r>
              <a:rPr lang="en-GB" altLang="en-US" sz="4000">
                <a:solidFill>
                  <a:prstClr val="black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es’), then you will probably need to use a </a:t>
            </a:r>
            <a:r>
              <a:rPr lang="en-GB" altLang="en-US" sz="4000">
                <a:solidFill>
                  <a:srgbClr val="92D050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-ves</a:t>
            </a:r>
            <a:r>
              <a:rPr lang="en-GB" altLang="en-US" sz="4000">
                <a:solidFill>
                  <a:prstClr val="black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 plural.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>
            <a:extLst>
              <a:ext uri="{FF2B5EF4-FFF2-40B4-BE49-F238E27FC236}">
                <a16:creationId xmlns:a16="http://schemas.microsoft.com/office/drawing/2014/main" id="{64BCD621-16F3-46BA-B333-7817DB58A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>
            <a:extLst>
              <a:ext uri="{FF2B5EF4-FFF2-40B4-BE49-F238E27FC236}">
                <a16:creationId xmlns:a16="http://schemas.microsoft.com/office/drawing/2014/main" id="{CD8F348A-6AC9-4AEB-99FC-B2E9D569E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458788"/>
            <a:ext cx="83883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200" b="1">
                <a:solidFill>
                  <a:prstClr val="white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Some tricky nouns are the same in the singular </a:t>
            </a:r>
            <a:r>
              <a:rPr lang="en-GB" altLang="en-US" sz="3200" b="1" u="sng">
                <a:solidFill>
                  <a:prstClr val="white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and</a:t>
            </a:r>
            <a:r>
              <a:rPr lang="en-GB" altLang="en-US" sz="3200" b="1">
                <a:solidFill>
                  <a:prstClr val="white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 the plural forms.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D7155C-97D5-45A4-8DA6-BC512CF6EDDA}"/>
              </a:ext>
            </a:extLst>
          </p:cNvPr>
          <p:cNvGraphicFramePr>
            <a:graphicFrameLocks noGrp="1"/>
          </p:cNvGraphicFramePr>
          <p:nvPr/>
        </p:nvGraphicFramePr>
        <p:xfrm>
          <a:off x="2855913" y="1887538"/>
          <a:ext cx="6480176" cy="457204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24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7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dirty="0">
                          <a:latin typeface="Sassoon Infant Md" panose="02000603050000020003" pitchFamily="50" charset="0"/>
                        </a:rPr>
                        <a:t>singular form</a:t>
                      </a:r>
                    </a:p>
                    <a:p>
                      <a:pPr algn="ctr"/>
                      <a:endParaRPr lang="en-GB" sz="3600" b="1" dirty="0">
                        <a:latin typeface="Sassoon Infant Md" panose="02000603050000020003" pitchFamily="50" charset="0"/>
                      </a:endParaRPr>
                    </a:p>
                  </a:txBody>
                  <a:tcPr marL="91432" marR="91432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dirty="0">
                          <a:latin typeface="Sassoon Infant Md" panose="02000603050000020003" pitchFamily="50" charset="0"/>
                        </a:rPr>
                        <a:t>plural form</a:t>
                      </a:r>
                    </a:p>
                  </a:txBody>
                  <a:tcPr marL="91432" marR="91432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sheep</a:t>
                      </a:r>
                    </a:p>
                  </a:txBody>
                  <a:tcPr marL="91432" marR="9143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sheep</a:t>
                      </a:r>
                    </a:p>
                  </a:txBody>
                  <a:tcPr marL="91432" marR="91432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fish</a:t>
                      </a:r>
                    </a:p>
                  </a:txBody>
                  <a:tcPr marL="91432" marR="9143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fish</a:t>
                      </a:r>
                    </a:p>
                  </a:txBody>
                  <a:tcPr marL="91432" marR="91432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deer</a:t>
                      </a:r>
                    </a:p>
                  </a:txBody>
                  <a:tcPr marL="91432" marR="9143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deer</a:t>
                      </a:r>
                    </a:p>
                  </a:txBody>
                  <a:tcPr marL="91432" marR="91432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79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aircraft</a:t>
                      </a:r>
                    </a:p>
                  </a:txBody>
                  <a:tcPr marL="91432" marR="91432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aircraft</a:t>
                      </a:r>
                    </a:p>
                    <a:p>
                      <a:pPr algn="ctr"/>
                      <a:endParaRPr lang="en-GB" sz="3200" dirty="0">
                        <a:latin typeface="Sassoon Infant Md" panose="02000603050000020003" pitchFamily="50" charset="0"/>
                      </a:endParaRPr>
                    </a:p>
                  </a:txBody>
                  <a:tcPr marL="91432" marR="91432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2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species</a:t>
                      </a:r>
                    </a:p>
                  </a:txBody>
                  <a:tcPr marL="91432" marR="9143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species</a:t>
                      </a:r>
                    </a:p>
                  </a:txBody>
                  <a:tcPr marL="91432" marR="91432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411" name="Picture 1">
            <a:extLst>
              <a:ext uri="{FF2B5EF4-FFF2-40B4-BE49-F238E27FC236}">
                <a16:creationId xmlns:a16="http://schemas.microsoft.com/office/drawing/2014/main" id="{B86E5B5E-32E0-497D-A2D3-2EA48EA42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7285">
            <a:off x="8161338" y="5411788"/>
            <a:ext cx="21637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5">
            <a:extLst>
              <a:ext uri="{FF2B5EF4-FFF2-40B4-BE49-F238E27FC236}">
                <a16:creationId xmlns:a16="http://schemas.microsoft.com/office/drawing/2014/main" id="{1163D853-977C-4AD8-916A-0BEBCA7D1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9" y="3911601"/>
            <a:ext cx="1908175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4">
            <a:extLst>
              <a:ext uri="{FF2B5EF4-FFF2-40B4-BE49-F238E27FC236}">
                <a16:creationId xmlns:a16="http://schemas.microsoft.com/office/drawing/2014/main" id="{AE4E7306-E998-4ED6-8592-9AA7AFA80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>
            <a:extLst>
              <a:ext uri="{FF2B5EF4-FFF2-40B4-BE49-F238E27FC236}">
                <a16:creationId xmlns:a16="http://schemas.microsoft.com/office/drawing/2014/main" id="{FD87C52A-3171-41E8-A029-6B891C177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489" y="473076"/>
            <a:ext cx="77755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200" b="1">
                <a:solidFill>
                  <a:prstClr val="white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Pairs of things usually </a:t>
            </a:r>
            <a:r>
              <a:rPr lang="en-GB" altLang="en-US" sz="3200" b="1" u="sng">
                <a:solidFill>
                  <a:prstClr val="white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only</a:t>
            </a:r>
            <a:r>
              <a:rPr lang="en-GB" altLang="en-US" sz="3200" b="1">
                <a:solidFill>
                  <a:prstClr val="white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 have a plural form.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470DB9-5B0A-4963-A4CC-CB4F324628A4}"/>
              </a:ext>
            </a:extLst>
          </p:cNvPr>
          <p:cNvGraphicFramePr>
            <a:graphicFrameLocks noGrp="1"/>
          </p:cNvGraphicFramePr>
          <p:nvPr/>
        </p:nvGraphicFramePr>
        <p:xfrm>
          <a:off x="3076575" y="2112963"/>
          <a:ext cx="6121400" cy="353536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612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1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Sassoon Infant Md" panose="02000603050000020003" pitchFamily="50" charset="0"/>
                        </a:rPr>
                        <a:t>plural form</a:t>
                      </a:r>
                    </a:p>
                  </a:txBody>
                  <a:tcPr marL="91459" marR="91459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93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trousers</a:t>
                      </a:r>
                    </a:p>
                  </a:txBody>
                  <a:tcPr marL="91459" marR="91459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8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glasses</a:t>
                      </a:r>
                    </a:p>
                  </a:txBody>
                  <a:tcPr marL="91459" marR="91459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8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scissors</a:t>
                      </a:r>
                    </a:p>
                  </a:txBody>
                  <a:tcPr marL="91459" marR="91459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9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jeans</a:t>
                      </a:r>
                    </a:p>
                    <a:p>
                      <a:pPr algn="ctr"/>
                      <a:endParaRPr lang="en-GB" sz="3200" dirty="0">
                        <a:latin typeface="Sassoon Infant Md" panose="02000603050000020003" pitchFamily="50" charset="0"/>
                      </a:endParaRPr>
                    </a:p>
                  </a:txBody>
                  <a:tcPr marL="91459" marR="91459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426" name="Picture 1">
            <a:extLst>
              <a:ext uri="{FF2B5EF4-FFF2-40B4-BE49-F238E27FC236}">
                <a16:creationId xmlns:a16="http://schemas.microsoft.com/office/drawing/2014/main" id="{7DF098C8-65A1-4709-A383-5E60AA31D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4940300"/>
            <a:ext cx="238918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4">
            <a:extLst>
              <a:ext uri="{FF2B5EF4-FFF2-40B4-BE49-F238E27FC236}">
                <a16:creationId xmlns:a16="http://schemas.microsoft.com/office/drawing/2014/main" id="{A2123A55-ED19-4572-BC46-261C84840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6" y="5222875"/>
            <a:ext cx="28051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4">
            <a:extLst>
              <a:ext uri="{FF2B5EF4-FFF2-40B4-BE49-F238E27FC236}">
                <a16:creationId xmlns:a16="http://schemas.microsoft.com/office/drawing/2014/main" id="{C0F41F65-B0FC-4076-85AA-98E235DBC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2">
            <a:extLst>
              <a:ext uri="{FF2B5EF4-FFF2-40B4-BE49-F238E27FC236}">
                <a16:creationId xmlns:a16="http://schemas.microsoft.com/office/drawing/2014/main" id="{E9A75CC9-8720-4BCC-95D8-41125DE11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517525"/>
            <a:ext cx="82804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 dirty="0">
                <a:solidFill>
                  <a:prstClr val="white"/>
                </a:solidFill>
                <a:latin typeface="Sassoon Infant Md" panose="02000603050000020003" pitchFamily="50" charset="0"/>
              </a:rPr>
              <a:t>Some nouns are completely irregular and do not follow any of these patterns. 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b="1" dirty="0">
              <a:solidFill>
                <a:prstClr val="black"/>
              </a:solidFill>
              <a:latin typeface="Sassoon Infant Md" panose="02000603050000020003" pitchFamily="50" charset="0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b="1" dirty="0">
              <a:solidFill>
                <a:prstClr val="black"/>
              </a:solidFill>
              <a:latin typeface="Sassoon Infant Md" panose="02000603050000020003" pitchFamily="50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prstClr val="black"/>
                </a:solidFill>
                <a:latin typeface="Sassoon Infant Md" panose="02000603050000020003" pitchFamily="50" charset="0"/>
              </a:rPr>
              <a:t>For example: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prstClr val="black"/>
              </a:solidFill>
              <a:latin typeface="Sassoon Infant Md" panose="02000603050000020003" pitchFamily="50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prstClr val="black"/>
              </a:solidFill>
              <a:latin typeface="Sassoon Infant Md" panose="02000603050000020003" pitchFamily="50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prstClr val="black"/>
              </a:solidFill>
              <a:latin typeface="Sassoon Infant Md" panose="02000603050000020003" pitchFamily="50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prstClr val="black"/>
              </a:solidFill>
              <a:latin typeface="Sassoon Infant Md" panose="02000603050000020003" pitchFamily="50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prstClr val="black"/>
              </a:solidFill>
              <a:latin typeface="Sassoon Infant Md" panose="02000603050000020003" pitchFamily="50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prstClr val="black"/>
                </a:solidFill>
                <a:latin typeface="Sassoon Infant Md" panose="02000603050000020003" pitchFamily="50" charset="0"/>
              </a:rPr>
              <a:t>    woman	     women		      foot	     feet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4400" b="1" dirty="0">
              <a:solidFill>
                <a:prstClr val="black"/>
              </a:solidFill>
              <a:latin typeface="BPreplay" pitchFamily="50" charset="0"/>
            </a:endParaRP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5364E023-3089-41CE-B70A-78CAAE6D6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1" y="3544889"/>
            <a:ext cx="823913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>
            <a:extLst>
              <a:ext uri="{FF2B5EF4-FFF2-40B4-BE49-F238E27FC236}">
                <a16:creationId xmlns:a16="http://schemas.microsoft.com/office/drawing/2014/main" id="{2D6D8B53-4772-4A5A-B801-2B6DC5E85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3544889"/>
            <a:ext cx="86995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">
            <a:extLst>
              <a:ext uri="{FF2B5EF4-FFF2-40B4-BE49-F238E27FC236}">
                <a16:creationId xmlns:a16="http://schemas.microsoft.com/office/drawing/2014/main" id="{CD98C5BE-BB68-4178-89BA-6CB49BA75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4" y="3411539"/>
            <a:ext cx="1165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">
            <a:extLst>
              <a:ext uri="{FF2B5EF4-FFF2-40B4-BE49-F238E27FC236}">
                <a16:creationId xmlns:a16="http://schemas.microsoft.com/office/drawing/2014/main" id="{FC897C02-B820-4638-9690-7927618557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6" y="3767139"/>
            <a:ext cx="8477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6">
            <a:extLst>
              <a:ext uri="{FF2B5EF4-FFF2-40B4-BE49-F238E27FC236}">
                <a16:creationId xmlns:a16="http://schemas.microsoft.com/office/drawing/2014/main" id="{F84473B0-6C2E-4F17-AF7E-884050216F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4" y="3627439"/>
            <a:ext cx="14128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7">
            <a:extLst>
              <a:ext uri="{FF2B5EF4-FFF2-40B4-BE49-F238E27FC236}">
                <a16:creationId xmlns:a16="http://schemas.microsoft.com/office/drawing/2014/main" id="{F2121DEE-5273-4C8D-A19B-9FEA808588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3763963"/>
            <a:ext cx="1547812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BE58C21-0EFF-4865-9856-83EE742E637D}"/>
              </a:ext>
            </a:extLst>
          </p:cNvPr>
          <p:cNvSpPr/>
          <p:nvPr/>
        </p:nvSpPr>
        <p:spPr>
          <a:xfrm>
            <a:off x="4943475" y="2065339"/>
            <a:ext cx="2305050" cy="11334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B0B5D95-47BC-46DB-887C-2580AF79C272}"/>
              </a:ext>
            </a:extLst>
          </p:cNvPr>
          <p:cNvSpPr/>
          <p:nvPr/>
        </p:nvSpPr>
        <p:spPr>
          <a:xfrm>
            <a:off x="4943475" y="3538538"/>
            <a:ext cx="2305050" cy="11350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5D19896-3610-4BC1-B432-AFD9358AC6F7}"/>
              </a:ext>
            </a:extLst>
          </p:cNvPr>
          <p:cNvSpPr/>
          <p:nvPr/>
        </p:nvSpPr>
        <p:spPr>
          <a:xfrm>
            <a:off x="4943475" y="4959351"/>
            <a:ext cx="2305050" cy="11334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21" name="Title 20">
            <a:extLst>
              <a:ext uri="{FF2B5EF4-FFF2-40B4-BE49-F238E27FC236}">
                <a16:creationId xmlns:a16="http://schemas.microsoft.com/office/drawing/2014/main" id="{BEA34E9C-688A-4066-99C2-7E7495E32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Recap: What is a noun?</a:t>
            </a:r>
          </a:p>
        </p:txBody>
      </p:sp>
      <p:sp>
        <p:nvSpPr>
          <p:cNvPr id="9222" name="Rectangle 1">
            <a:extLst>
              <a:ext uri="{FF2B5EF4-FFF2-40B4-BE49-F238E27FC236}">
                <a16:creationId xmlns:a16="http://schemas.microsoft.com/office/drawing/2014/main" id="{FC2BEB64-3358-43AC-AA21-CE4E58E95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1470025"/>
            <a:ext cx="6038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one of these descriptions describes a noun? </a:t>
            </a:r>
          </a:p>
        </p:txBody>
      </p:sp>
      <p:sp>
        <p:nvSpPr>
          <p:cNvPr id="9223" name="Rectangle 4">
            <a:extLst>
              <a:ext uri="{FF2B5EF4-FFF2-40B4-BE49-F238E27FC236}">
                <a16:creationId xmlns:a16="http://schemas.microsoft.com/office/drawing/2014/main" id="{8E86F98C-3302-4C37-AAF3-B6189933D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2309814"/>
            <a:ext cx="1871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Sassoon Infant Md" pitchFamily="50" charset="0"/>
              </a:rPr>
              <a:t>Describes characteristics </a:t>
            </a:r>
          </a:p>
        </p:txBody>
      </p:sp>
      <p:sp>
        <p:nvSpPr>
          <p:cNvPr id="9224" name="Rectangle 12">
            <a:extLst>
              <a:ext uri="{FF2B5EF4-FFF2-40B4-BE49-F238E27FC236}">
                <a16:creationId xmlns:a16="http://schemas.microsoft.com/office/drawing/2014/main" id="{7C0D90C8-77B9-4AA6-BF94-D0F96DCED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5" y="3783014"/>
            <a:ext cx="1873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Sassoon Infant Md" pitchFamily="50" charset="0"/>
              </a:rPr>
              <a:t>Describes actions </a:t>
            </a:r>
          </a:p>
        </p:txBody>
      </p:sp>
      <p:sp>
        <p:nvSpPr>
          <p:cNvPr id="9225" name="Rectangle 13">
            <a:extLst>
              <a:ext uri="{FF2B5EF4-FFF2-40B4-BE49-F238E27FC236}">
                <a16:creationId xmlns:a16="http://schemas.microsoft.com/office/drawing/2014/main" id="{940A32C6-EAB3-4E26-9A3F-EBBD4D0EE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6" y="5059363"/>
            <a:ext cx="18716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Sassoon Infant Md" pitchFamily="50" charset="0"/>
              </a:rPr>
              <a:t>Names people, places and things</a:t>
            </a:r>
          </a:p>
        </p:txBody>
      </p:sp>
      <p:pic>
        <p:nvPicPr>
          <p:cNvPr id="9226" name="Picture 6">
            <a:extLst>
              <a:ext uri="{FF2B5EF4-FFF2-40B4-BE49-F238E27FC236}">
                <a16:creationId xmlns:a16="http://schemas.microsoft.com/office/drawing/2014/main" id="{5F4B86CB-C17B-4939-B469-C4D2E5A23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6" t="-430" r="26784" b="2516"/>
          <a:stretch>
            <a:fillRect/>
          </a:stretch>
        </p:blipFill>
        <p:spPr bwMode="auto">
          <a:xfrm>
            <a:off x="7318376" y="1838325"/>
            <a:ext cx="28098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4">
            <a:extLst>
              <a:ext uri="{FF2B5EF4-FFF2-40B4-BE49-F238E27FC236}">
                <a16:creationId xmlns:a16="http://schemas.microsoft.com/office/drawing/2014/main" id="{F2277699-DFEA-47AE-9E7B-450D919BB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3">
            <a:extLst>
              <a:ext uri="{FF2B5EF4-FFF2-40B4-BE49-F238E27FC236}">
                <a16:creationId xmlns:a16="http://schemas.microsoft.com/office/drawing/2014/main" id="{B6FFBAF4-3856-4343-96F6-9CEC6C067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6" y="515938"/>
            <a:ext cx="80105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200" b="1">
                <a:solidFill>
                  <a:prstClr val="white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More Examples of Irregular (Mutated) Plural Nouns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A791F1-7F2B-435F-90BF-AD21EEA01C6D}"/>
              </a:ext>
            </a:extLst>
          </p:cNvPr>
          <p:cNvGraphicFramePr>
            <a:graphicFrameLocks noGrp="1"/>
          </p:cNvGraphicFramePr>
          <p:nvPr/>
        </p:nvGraphicFramePr>
        <p:xfrm>
          <a:off x="2792414" y="1749425"/>
          <a:ext cx="6626226" cy="469423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313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3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latin typeface="Sassoon Infant Md" panose="02000603050000020003" pitchFamily="50" charset="0"/>
                        </a:rPr>
                        <a:t>singular form</a:t>
                      </a:r>
                    </a:p>
                    <a:p>
                      <a:pPr algn="ctr"/>
                      <a:endParaRPr lang="en-GB" sz="3200" b="1" dirty="0">
                        <a:latin typeface="Sassoon Infant Md" panose="02000603050000020003" pitchFamily="50" charset="0"/>
                      </a:endParaRPr>
                    </a:p>
                  </a:txBody>
                  <a:tcPr marL="91461" marR="9146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Sassoon Infant Md" panose="02000603050000020003" pitchFamily="50" charset="0"/>
                        </a:rPr>
                        <a:t>plural form</a:t>
                      </a:r>
                    </a:p>
                  </a:txBody>
                  <a:tcPr marL="91461" marR="91461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9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Sassoon Infant Md" panose="02000603050000020003" pitchFamily="50" charset="0"/>
                        </a:rPr>
                        <a:t>man</a:t>
                      </a:r>
                    </a:p>
                  </a:txBody>
                  <a:tcPr marL="91461" marR="9146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Sassoon Infant Md" panose="02000603050000020003" pitchFamily="50" charset="0"/>
                        </a:rPr>
                        <a:t>men</a:t>
                      </a:r>
                    </a:p>
                  </a:txBody>
                  <a:tcPr marL="91461" marR="91461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9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Sassoon Infant Md" panose="02000603050000020003" pitchFamily="50" charset="0"/>
                        </a:rPr>
                        <a:t>child</a:t>
                      </a:r>
                    </a:p>
                  </a:txBody>
                  <a:tcPr marL="91461" marR="9146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Sassoon Infant Md" panose="02000603050000020003" pitchFamily="50" charset="0"/>
                        </a:rPr>
                        <a:t>children</a:t>
                      </a:r>
                    </a:p>
                  </a:txBody>
                  <a:tcPr marL="91461" marR="91461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9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Sassoon Infant Md" panose="02000603050000020003" pitchFamily="50" charset="0"/>
                        </a:rPr>
                        <a:t>tooth</a:t>
                      </a:r>
                    </a:p>
                  </a:txBody>
                  <a:tcPr marL="91461" marR="9146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Sassoon Infant Md" panose="02000603050000020003" pitchFamily="50" charset="0"/>
                        </a:rPr>
                        <a:t>teeth</a:t>
                      </a:r>
                    </a:p>
                  </a:txBody>
                  <a:tcPr marL="91461" marR="91461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9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Sassoon Infant Md" panose="02000603050000020003" pitchFamily="50" charset="0"/>
                        </a:rPr>
                        <a:t>die</a:t>
                      </a:r>
                    </a:p>
                  </a:txBody>
                  <a:tcPr marL="91461" marR="9146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Sassoon Infant Md" panose="02000603050000020003" pitchFamily="50" charset="0"/>
                        </a:rPr>
                        <a:t>dice</a:t>
                      </a:r>
                    </a:p>
                  </a:txBody>
                  <a:tcPr marL="91461" marR="91461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9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Sassoon Infant Md" panose="02000603050000020003" pitchFamily="50" charset="0"/>
                        </a:rPr>
                        <a:t>mouse</a:t>
                      </a:r>
                    </a:p>
                  </a:txBody>
                  <a:tcPr marL="91461" marR="9146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Sassoon Infant Md" panose="02000603050000020003" pitchFamily="50" charset="0"/>
                        </a:rPr>
                        <a:t>mice</a:t>
                      </a:r>
                    </a:p>
                  </a:txBody>
                  <a:tcPr marL="91461" marR="91461"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9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Sassoon Infant Md" panose="02000603050000020003" pitchFamily="50" charset="0"/>
                        </a:rPr>
                        <a:t>goose</a:t>
                      </a:r>
                    </a:p>
                  </a:txBody>
                  <a:tcPr marL="91461" marR="9146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Sassoon Infant Md" panose="02000603050000020003" pitchFamily="50" charset="0"/>
                        </a:rPr>
                        <a:t>geese</a:t>
                      </a:r>
                    </a:p>
                  </a:txBody>
                  <a:tcPr marL="91461" marR="91461" marT="45722" marB="457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9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Sassoon Infant Md" panose="02000603050000020003" pitchFamily="50" charset="0"/>
                        </a:rPr>
                        <a:t>person</a:t>
                      </a:r>
                    </a:p>
                  </a:txBody>
                  <a:tcPr marL="91461" marR="9146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Sassoon Infant Md" panose="02000603050000020003" pitchFamily="50" charset="0"/>
                        </a:rPr>
                        <a:t>people</a:t>
                      </a:r>
                    </a:p>
                  </a:txBody>
                  <a:tcPr marL="91461" marR="91461" marT="45722" marB="4572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8705" name="Picture 1">
            <a:extLst>
              <a:ext uri="{FF2B5EF4-FFF2-40B4-BE49-F238E27FC236}">
                <a16:creationId xmlns:a16="http://schemas.microsoft.com/office/drawing/2014/main" id="{2E2DF83F-ADEA-4E0C-BF21-405FB9CD3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1" y="4446588"/>
            <a:ext cx="115411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4">
            <a:extLst>
              <a:ext uri="{FF2B5EF4-FFF2-40B4-BE49-F238E27FC236}">
                <a16:creationId xmlns:a16="http://schemas.microsoft.com/office/drawing/2014/main" id="{CB247294-76E8-42AE-878B-D33C1ACE6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5319714"/>
            <a:ext cx="1271588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4">
            <a:extLst>
              <a:ext uri="{FF2B5EF4-FFF2-40B4-BE49-F238E27FC236}">
                <a16:creationId xmlns:a16="http://schemas.microsoft.com/office/drawing/2014/main" id="{19E59FD7-7D1A-43C1-9FA8-ABF5CEE1F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3">
            <a:extLst>
              <a:ext uri="{FF2B5EF4-FFF2-40B4-BE49-F238E27FC236}">
                <a16:creationId xmlns:a16="http://schemas.microsoft.com/office/drawing/2014/main" id="{3EBFCBCE-5D8E-4F98-80D1-CD8FC8943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0512" y="0"/>
            <a:ext cx="801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200" b="1" dirty="0">
                <a:latin typeface="Sassoon Infant Md" panose="02000603050000020003" pitchFamily="50" charset="0"/>
                <a:cs typeface="Arial" panose="020B0604020202020204" pitchFamily="34" charset="0"/>
              </a:rPr>
              <a:t>Making Singular English Nouns Plural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B9D2280-4864-4DEE-9533-BA69B03B8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423197"/>
              </p:ext>
            </p:extLst>
          </p:nvPr>
        </p:nvGraphicFramePr>
        <p:xfrm>
          <a:off x="1352550" y="810419"/>
          <a:ext cx="9486900" cy="59436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4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Sassoon Infant Md" panose="02000603050000020003" pitchFamily="50" charset="0"/>
                        </a:rPr>
                        <a:t>singular form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Sassoon Infant Md" panose="02000603050000020003" pitchFamily="50" charset="0"/>
                        </a:rPr>
                        <a:t>To</a:t>
                      </a:r>
                      <a:r>
                        <a:rPr lang="en-GB" sz="2400" b="1" baseline="0" dirty="0">
                          <a:latin typeface="Sassoon Infant Md" panose="02000603050000020003" pitchFamily="50" charset="0"/>
                        </a:rPr>
                        <a:t> form the plural…..</a:t>
                      </a:r>
                      <a:endParaRPr lang="en-GB" sz="2400" b="1" dirty="0">
                        <a:latin typeface="Sassoon Infant Md" panose="02000603050000020003" pitchFamily="50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Sassoon Infant Md" panose="02000603050000020003" pitchFamily="50" charset="0"/>
                        </a:rPr>
                        <a:t>plural form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boat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add -s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boats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bus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add -</a:t>
                      </a:r>
                      <a:r>
                        <a:rPr lang="en-GB" sz="2400" dirty="0" err="1">
                          <a:latin typeface="Sassoon Infant Md" panose="02000603050000020003" pitchFamily="50" charset="0"/>
                        </a:rPr>
                        <a:t>es</a:t>
                      </a:r>
                      <a:endParaRPr lang="en-GB" sz="2400" dirty="0">
                        <a:latin typeface="Sassoon Infant Md" panose="02000603050000020003" pitchFamily="50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buses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penny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drop y, add -</a:t>
                      </a:r>
                      <a:r>
                        <a:rPr lang="en-GB" sz="2400" dirty="0" err="1">
                          <a:latin typeface="Sassoon Infant Md" panose="02000603050000020003" pitchFamily="50" charset="0"/>
                        </a:rPr>
                        <a:t>ies</a:t>
                      </a:r>
                      <a:endParaRPr lang="en-GB" sz="2400" dirty="0">
                        <a:latin typeface="Sassoon Infant Md" panose="02000603050000020003" pitchFamily="50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pennies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piano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add -s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pianos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domino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add -</a:t>
                      </a:r>
                      <a:r>
                        <a:rPr lang="en-GB" sz="2400" dirty="0" err="1">
                          <a:latin typeface="Sassoon Infant Md" panose="02000603050000020003" pitchFamily="50" charset="0"/>
                        </a:rPr>
                        <a:t>es</a:t>
                      </a:r>
                      <a:endParaRPr lang="en-GB" sz="2400" dirty="0">
                        <a:latin typeface="Sassoon Infant Md" panose="02000603050000020003" pitchFamily="50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dominoes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thief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drop</a:t>
                      </a:r>
                      <a:r>
                        <a:rPr lang="en-GB" sz="2400" baseline="0" dirty="0">
                          <a:latin typeface="Sassoon Infant Md" panose="02000603050000020003" pitchFamily="50" charset="0"/>
                        </a:rPr>
                        <a:t> f, add -</a:t>
                      </a:r>
                      <a:r>
                        <a:rPr lang="en-GB" sz="2400" baseline="0" dirty="0" err="1">
                          <a:latin typeface="Sassoon Infant Md" panose="02000603050000020003" pitchFamily="50" charset="0"/>
                        </a:rPr>
                        <a:t>ves</a:t>
                      </a:r>
                      <a:endParaRPr lang="en-GB" sz="2400" dirty="0">
                        <a:latin typeface="Sassoon Infant Md" panose="02000603050000020003" pitchFamily="50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thieves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cliff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add</a:t>
                      </a:r>
                      <a:r>
                        <a:rPr lang="en-GB" sz="2400" baseline="0" dirty="0">
                          <a:latin typeface="Sassoon Infant Md" panose="02000603050000020003" pitchFamily="50" charset="0"/>
                        </a:rPr>
                        <a:t> -s</a:t>
                      </a:r>
                      <a:endParaRPr lang="en-GB" sz="2400" dirty="0">
                        <a:latin typeface="Sassoon Infant Md" panose="02000603050000020003" pitchFamily="50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cliffs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sheep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do nothing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sheep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trousers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do nothing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trousers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die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change the word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dice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foot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change the word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feet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person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change the word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people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4">
            <a:extLst>
              <a:ext uri="{FF2B5EF4-FFF2-40B4-BE49-F238E27FC236}">
                <a16:creationId xmlns:a16="http://schemas.microsoft.com/office/drawing/2014/main" id="{19E59FD7-7D1A-43C1-9FA8-ABF5CEE1F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3">
            <a:extLst>
              <a:ext uri="{FF2B5EF4-FFF2-40B4-BE49-F238E27FC236}">
                <a16:creationId xmlns:a16="http://schemas.microsoft.com/office/drawing/2014/main" id="{3EBFCBCE-5D8E-4F98-80D1-CD8FC8943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0512" y="0"/>
            <a:ext cx="801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200" b="1" dirty="0">
                <a:latin typeface="Sassoon Infant Md" panose="02000603050000020003" pitchFamily="50" charset="0"/>
                <a:cs typeface="Arial" panose="020B0604020202020204" pitchFamily="34" charset="0"/>
              </a:rPr>
              <a:t>Making Singular English Nouns Plural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B9D2280-4864-4DEE-9533-BA69B03B8E9A}"/>
              </a:ext>
            </a:extLst>
          </p:cNvPr>
          <p:cNvGraphicFramePr>
            <a:graphicFrameLocks noGrp="1"/>
          </p:cNvGraphicFramePr>
          <p:nvPr/>
        </p:nvGraphicFramePr>
        <p:xfrm>
          <a:off x="1352550" y="810419"/>
          <a:ext cx="9486900" cy="59436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4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Sassoon Infant Md" panose="02000603050000020003" pitchFamily="50" charset="0"/>
                        </a:rPr>
                        <a:t>singular form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Sassoon Infant Md" panose="02000603050000020003" pitchFamily="50" charset="0"/>
                        </a:rPr>
                        <a:t>To</a:t>
                      </a:r>
                      <a:r>
                        <a:rPr lang="en-GB" sz="2400" b="1" baseline="0" dirty="0">
                          <a:latin typeface="Sassoon Infant Md" panose="02000603050000020003" pitchFamily="50" charset="0"/>
                        </a:rPr>
                        <a:t> form the plural…..</a:t>
                      </a:r>
                      <a:endParaRPr lang="en-GB" sz="2400" b="1" dirty="0">
                        <a:latin typeface="Sassoon Infant Md" panose="02000603050000020003" pitchFamily="50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Sassoon Infant Md" panose="02000603050000020003" pitchFamily="50" charset="0"/>
                        </a:rPr>
                        <a:t>plural form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boat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add -s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boats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bus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add -</a:t>
                      </a:r>
                      <a:r>
                        <a:rPr lang="en-GB" sz="2400" dirty="0" err="1">
                          <a:latin typeface="Sassoon Infant Md" panose="02000603050000020003" pitchFamily="50" charset="0"/>
                        </a:rPr>
                        <a:t>es</a:t>
                      </a:r>
                      <a:endParaRPr lang="en-GB" sz="2400" dirty="0">
                        <a:latin typeface="Sassoon Infant Md" panose="02000603050000020003" pitchFamily="50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buses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penny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drop y, add -</a:t>
                      </a:r>
                      <a:r>
                        <a:rPr lang="en-GB" sz="2400" dirty="0" err="1">
                          <a:latin typeface="Sassoon Infant Md" panose="02000603050000020003" pitchFamily="50" charset="0"/>
                        </a:rPr>
                        <a:t>ies</a:t>
                      </a:r>
                      <a:endParaRPr lang="en-GB" sz="2400" dirty="0">
                        <a:latin typeface="Sassoon Infant Md" panose="02000603050000020003" pitchFamily="50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pennies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piano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add -s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pianos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domino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add -</a:t>
                      </a:r>
                      <a:r>
                        <a:rPr lang="en-GB" sz="2400" dirty="0" err="1">
                          <a:latin typeface="Sassoon Infant Md" panose="02000603050000020003" pitchFamily="50" charset="0"/>
                        </a:rPr>
                        <a:t>es</a:t>
                      </a:r>
                      <a:endParaRPr lang="en-GB" sz="2400" dirty="0">
                        <a:latin typeface="Sassoon Infant Md" panose="02000603050000020003" pitchFamily="50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dominoes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thief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drop</a:t>
                      </a:r>
                      <a:r>
                        <a:rPr lang="en-GB" sz="2400" baseline="0" dirty="0">
                          <a:latin typeface="Sassoon Infant Md" panose="02000603050000020003" pitchFamily="50" charset="0"/>
                        </a:rPr>
                        <a:t> f, add -</a:t>
                      </a:r>
                      <a:r>
                        <a:rPr lang="en-GB" sz="2400" baseline="0" dirty="0" err="1">
                          <a:latin typeface="Sassoon Infant Md" panose="02000603050000020003" pitchFamily="50" charset="0"/>
                        </a:rPr>
                        <a:t>ves</a:t>
                      </a:r>
                      <a:endParaRPr lang="en-GB" sz="2400" dirty="0">
                        <a:latin typeface="Sassoon Infant Md" panose="02000603050000020003" pitchFamily="50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thieves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cliff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add</a:t>
                      </a:r>
                      <a:r>
                        <a:rPr lang="en-GB" sz="2400" baseline="0" dirty="0">
                          <a:latin typeface="Sassoon Infant Md" panose="02000603050000020003" pitchFamily="50" charset="0"/>
                        </a:rPr>
                        <a:t> -s</a:t>
                      </a:r>
                      <a:endParaRPr lang="en-GB" sz="2400" dirty="0">
                        <a:latin typeface="Sassoon Infant Md" panose="02000603050000020003" pitchFamily="50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cliffs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sheep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do nothing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sheep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trousers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do nothing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trousers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die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change the word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dice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foot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change the word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feet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person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change the word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 Infant Md" panose="02000603050000020003" pitchFamily="50" charset="0"/>
                        </a:rPr>
                        <a:t>people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933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4">
            <a:extLst>
              <a:ext uri="{FF2B5EF4-FFF2-40B4-BE49-F238E27FC236}">
                <a16:creationId xmlns:a16="http://schemas.microsoft.com/office/drawing/2014/main" id="{4E5242E9-D7DF-44E7-81E4-23B9A073C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4">
            <a:extLst>
              <a:ext uri="{FF2B5EF4-FFF2-40B4-BE49-F238E27FC236}">
                <a16:creationId xmlns:a16="http://schemas.microsoft.com/office/drawing/2014/main" id="{57023589-C753-4B9F-8D93-5D05C4B40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976" y="727076"/>
            <a:ext cx="8353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600" b="1">
                <a:solidFill>
                  <a:prstClr val="white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What is the plural form of ‘cuff’ ?</a:t>
            </a:r>
            <a:endParaRPr lang="en-GB" altLang="en-US" sz="3600">
              <a:solidFill>
                <a:prstClr val="white"/>
              </a:solidFill>
              <a:latin typeface="Sassoon Infant Md" panose="02000603050000020003" pitchFamily="50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3CC798-F5AB-44C4-8074-D0CDAE6C21B0}"/>
              </a:ext>
            </a:extLst>
          </p:cNvPr>
          <p:cNvSpPr/>
          <p:nvPr/>
        </p:nvSpPr>
        <p:spPr>
          <a:xfrm>
            <a:off x="2476501" y="2632076"/>
            <a:ext cx="3241675" cy="5762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A) </a:t>
            </a:r>
            <a:r>
              <a:rPr lang="en-GB" dirty="0" err="1">
                <a:solidFill>
                  <a:prstClr val="black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cuffes</a:t>
            </a:r>
            <a:endParaRPr lang="en-GB" dirty="0">
              <a:solidFill>
                <a:prstClr val="black"/>
              </a:solidFill>
              <a:latin typeface="Sassoon Infant Md" panose="02000603050000020003" pitchFamily="50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CA35731-0123-48DF-8640-0976DDDFDDFD}"/>
              </a:ext>
            </a:extLst>
          </p:cNvPr>
          <p:cNvSpPr/>
          <p:nvPr/>
        </p:nvSpPr>
        <p:spPr>
          <a:xfrm>
            <a:off x="6457950" y="2632076"/>
            <a:ext cx="3240088" cy="5762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B) cuff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90DF78C-290C-4BA6-A6E6-4C4BC7EAD460}"/>
              </a:ext>
            </a:extLst>
          </p:cNvPr>
          <p:cNvSpPr/>
          <p:nvPr/>
        </p:nvSpPr>
        <p:spPr>
          <a:xfrm>
            <a:off x="2476501" y="3962401"/>
            <a:ext cx="3241675" cy="5762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C) </a:t>
            </a:r>
            <a:r>
              <a:rPr lang="en-GB" dirty="0" err="1">
                <a:solidFill>
                  <a:prstClr val="black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cuves</a:t>
            </a:r>
            <a:endParaRPr lang="en-GB" dirty="0">
              <a:solidFill>
                <a:prstClr val="black"/>
              </a:solidFill>
              <a:latin typeface="Sassoon Infant Md" panose="02000603050000020003" pitchFamily="50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E247CF9-1783-4327-8FF8-ACF60AE5C0C4}"/>
              </a:ext>
            </a:extLst>
          </p:cNvPr>
          <p:cNvSpPr/>
          <p:nvPr/>
        </p:nvSpPr>
        <p:spPr>
          <a:xfrm>
            <a:off x="6475414" y="3962401"/>
            <a:ext cx="3240087" cy="5762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D) cuffs</a:t>
            </a:r>
          </a:p>
        </p:txBody>
      </p:sp>
      <p:pic>
        <p:nvPicPr>
          <p:cNvPr id="31752" name="Picture 7">
            <a:extLst>
              <a:ext uri="{FF2B5EF4-FFF2-40B4-BE49-F238E27FC236}">
                <a16:creationId xmlns:a16="http://schemas.microsoft.com/office/drawing/2014/main" id="{7F6DF4E1-AB17-46B9-8E7D-5CA80AC5B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9" y="4799013"/>
            <a:ext cx="184308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4">
            <a:extLst>
              <a:ext uri="{FF2B5EF4-FFF2-40B4-BE49-F238E27FC236}">
                <a16:creationId xmlns:a16="http://schemas.microsoft.com/office/drawing/2014/main" id="{9D0655EE-B352-4186-93E1-FC5648034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4">
            <a:extLst>
              <a:ext uri="{FF2B5EF4-FFF2-40B4-BE49-F238E27FC236}">
                <a16:creationId xmlns:a16="http://schemas.microsoft.com/office/drawing/2014/main" id="{5F226E13-B866-49EE-BD50-38C459A97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976" y="727076"/>
            <a:ext cx="8353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600" b="1">
                <a:solidFill>
                  <a:prstClr val="white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What is the plural form of ‘sheep’ ?</a:t>
            </a:r>
            <a:endParaRPr lang="en-GB" altLang="en-US" sz="3600">
              <a:solidFill>
                <a:prstClr val="white"/>
              </a:solidFill>
              <a:latin typeface="Sassoon Infant Md" panose="02000603050000020003" pitchFamily="50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D5F3466-E881-40C8-9554-28E7774F0000}"/>
              </a:ext>
            </a:extLst>
          </p:cNvPr>
          <p:cNvSpPr/>
          <p:nvPr/>
        </p:nvSpPr>
        <p:spPr>
          <a:xfrm>
            <a:off x="2476501" y="2632076"/>
            <a:ext cx="3241675" cy="5762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A) </a:t>
            </a:r>
            <a:r>
              <a:rPr lang="en-GB" dirty="0" err="1">
                <a:solidFill>
                  <a:prstClr val="black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sheeps</a:t>
            </a:r>
            <a:endParaRPr lang="en-GB" dirty="0">
              <a:solidFill>
                <a:prstClr val="black"/>
              </a:solidFill>
              <a:latin typeface="Sassoon Infant Md" panose="02000603050000020003" pitchFamily="50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B6B19F4-57A0-4C88-BDF0-6EA3E1373EF4}"/>
              </a:ext>
            </a:extLst>
          </p:cNvPr>
          <p:cNvSpPr/>
          <p:nvPr/>
        </p:nvSpPr>
        <p:spPr>
          <a:xfrm>
            <a:off x="6475414" y="2632076"/>
            <a:ext cx="3240087" cy="5762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B) </a:t>
            </a:r>
            <a:r>
              <a:rPr lang="en-GB" dirty="0" err="1">
                <a:solidFill>
                  <a:prstClr val="black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sheepes</a:t>
            </a:r>
            <a:endParaRPr lang="en-GB" dirty="0">
              <a:solidFill>
                <a:prstClr val="black"/>
              </a:solidFill>
              <a:latin typeface="Sassoon Infant Md" panose="02000603050000020003" pitchFamily="50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6B94928-99E3-4A4D-8001-76F992B1CB2B}"/>
              </a:ext>
            </a:extLst>
          </p:cNvPr>
          <p:cNvSpPr/>
          <p:nvPr/>
        </p:nvSpPr>
        <p:spPr>
          <a:xfrm>
            <a:off x="2476501" y="3962401"/>
            <a:ext cx="3241675" cy="5762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C) sheep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9EB49D-B670-4120-A560-5B16D72A7208}"/>
              </a:ext>
            </a:extLst>
          </p:cNvPr>
          <p:cNvSpPr/>
          <p:nvPr/>
        </p:nvSpPr>
        <p:spPr>
          <a:xfrm>
            <a:off x="6475414" y="3962401"/>
            <a:ext cx="3240087" cy="5762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D) </a:t>
            </a:r>
            <a:r>
              <a:rPr lang="en-GB" dirty="0" err="1">
                <a:solidFill>
                  <a:prstClr val="black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sheepies</a:t>
            </a:r>
            <a:endParaRPr lang="en-GB" dirty="0">
              <a:solidFill>
                <a:prstClr val="black"/>
              </a:solidFill>
              <a:latin typeface="Sassoon Infant Md" panose="02000603050000020003" pitchFamily="50" charset="0"/>
              <a:cs typeface="Arial" panose="020B0604020202020204" pitchFamily="34" charset="0"/>
            </a:endParaRPr>
          </a:p>
        </p:txBody>
      </p:sp>
      <p:pic>
        <p:nvPicPr>
          <p:cNvPr id="32776" name="Picture 7">
            <a:extLst>
              <a:ext uri="{FF2B5EF4-FFF2-40B4-BE49-F238E27FC236}">
                <a16:creationId xmlns:a16="http://schemas.microsoft.com/office/drawing/2014/main" id="{7D4C9134-AE79-497A-B672-436E40C70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4" y="4741864"/>
            <a:ext cx="18637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0">
            <a:extLst>
              <a:ext uri="{FF2B5EF4-FFF2-40B4-BE49-F238E27FC236}">
                <a16:creationId xmlns:a16="http://schemas.microsoft.com/office/drawing/2014/main" id="{BF3D852C-AA59-4F59-879B-4B4425637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4678364"/>
            <a:ext cx="19240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4">
            <a:extLst>
              <a:ext uri="{FF2B5EF4-FFF2-40B4-BE49-F238E27FC236}">
                <a16:creationId xmlns:a16="http://schemas.microsoft.com/office/drawing/2014/main" id="{03CD8E07-CE5C-4904-8A3D-8038028A8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4">
            <a:extLst>
              <a:ext uri="{FF2B5EF4-FFF2-40B4-BE49-F238E27FC236}">
                <a16:creationId xmlns:a16="http://schemas.microsoft.com/office/drawing/2014/main" id="{A595627B-58C4-4E8D-91A5-C95638CFD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563564"/>
            <a:ext cx="7416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>
                <a:solidFill>
                  <a:prstClr val="white"/>
                </a:solidFill>
                <a:latin typeface="Sassoon Infant Md" panose="02000603050000020003" pitchFamily="50" charset="0"/>
                <a:cs typeface="Arial" panose="020B0604020202020204" pitchFamily="34" charset="0"/>
              </a:rPr>
              <a:t>Can you find the singular and plural noun pairs?</a:t>
            </a:r>
            <a:endParaRPr lang="en-GB" altLang="en-US" sz="2000">
              <a:solidFill>
                <a:prstClr val="white"/>
              </a:solidFill>
              <a:latin typeface="Sassoon Infant Md" panose="02000603050000020003" pitchFamily="50" charset="0"/>
              <a:cs typeface="Arial" panose="020B0604020202020204" pitchFamily="34" charset="0"/>
            </a:endParaRPr>
          </a:p>
        </p:txBody>
      </p:sp>
      <p:sp>
        <p:nvSpPr>
          <p:cNvPr id="4" name="c1">
            <a:extLst>
              <a:ext uri="{FF2B5EF4-FFF2-40B4-BE49-F238E27FC236}">
                <a16:creationId xmlns:a16="http://schemas.microsoft.com/office/drawing/2014/main" id="{ACED8054-5962-443E-B72A-F469EF2C282A}"/>
              </a:ext>
            </a:extLst>
          </p:cNvPr>
          <p:cNvSpPr/>
          <p:nvPr/>
        </p:nvSpPr>
        <p:spPr>
          <a:xfrm>
            <a:off x="2657475" y="1892300"/>
            <a:ext cx="1176338" cy="89058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Sassoon Infant Md" panose="02000603050000020003" pitchFamily="50" charset="0"/>
              </a:rPr>
              <a:t>die</a:t>
            </a:r>
          </a:p>
        </p:txBody>
      </p:sp>
      <p:sp>
        <p:nvSpPr>
          <p:cNvPr id="5" name="c10">
            <a:extLst>
              <a:ext uri="{FF2B5EF4-FFF2-40B4-BE49-F238E27FC236}">
                <a16:creationId xmlns:a16="http://schemas.microsoft.com/office/drawing/2014/main" id="{056F0202-F4C5-405F-8C7D-F41CE579EF7B}"/>
              </a:ext>
            </a:extLst>
          </p:cNvPr>
          <p:cNvSpPr/>
          <p:nvPr/>
        </p:nvSpPr>
        <p:spPr>
          <a:xfrm>
            <a:off x="8272464" y="3452814"/>
            <a:ext cx="1177925" cy="890587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Sassoon Infant Md" panose="02000603050000020003" pitchFamily="50" charset="0"/>
              </a:rPr>
              <a:t>dice</a:t>
            </a:r>
          </a:p>
        </p:txBody>
      </p:sp>
      <p:sp>
        <p:nvSpPr>
          <p:cNvPr id="6" name="c4">
            <a:extLst>
              <a:ext uri="{FF2B5EF4-FFF2-40B4-BE49-F238E27FC236}">
                <a16:creationId xmlns:a16="http://schemas.microsoft.com/office/drawing/2014/main" id="{C7BACCF8-BD8A-4CC9-B4EB-2FEE24464421}"/>
              </a:ext>
            </a:extLst>
          </p:cNvPr>
          <p:cNvSpPr/>
          <p:nvPr/>
        </p:nvSpPr>
        <p:spPr>
          <a:xfrm>
            <a:off x="6869114" y="1892300"/>
            <a:ext cx="1177925" cy="8905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Sassoon Infant Md" panose="02000603050000020003" pitchFamily="50" charset="0"/>
              </a:rPr>
              <a:t>virtuoso</a:t>
            </a:r>
          </a:p>
        </p:txBody>
      </p:sp>
      <p:sp>
        <p:nvSpPr>
          <p:cNvPr id="7" name="c7">
            <a:extLst>
              <a:ext uri="{FF2B5EF4-FFF2-40B4-BE49-F238E27FC236}">
                <a16:creationId xmlns:a16="http://schemas.microsoft.com/office/drawing/2014/main" id="{FDC53F5E-F455-43F4-A4B8-59620F375BF5}"/>
              </a:ext>
            </a:extLst>
          </p:cNvPr>
          <p:cNvSpPr/>
          <p:nvPr/>
        </p:nvSpPr>
        <p:spPr>
          <a:xfrm>
            <a:off x="4062413" y="3452814"/>
            <a:ext cx="1174750" cy="8905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Sassoon Infant Md" panose="02000603050000020003" pitchFamily="50" charset="0"/>
              </a:rPr>
              <a:t>virtuosi</a:t>
            </a:r>
          </a:p>
        </p:txBody>
      </p:sp>
      <p:sp>
        <p:nvSpPr>
          <p:cNvPr id="8" name="c9">
            <a:extLst>
              <a:ext uri="{FF2B5EF4-FFF2-40B4-BE49-F238E27FC236}">
                <a16:creationId xmlns:a16="http://schemas.microsoft.com/office/drawing/2014/main" id="{E9D622E3-0F04-4276-8DE6-D9A5F019FF96}"/>
              </a:ext>
            </a:extLst>
          </p:cNvPr>
          <p:cNvSpPr/>
          <p:nvPr/>
        </p:nvSpPr>
        <p:spPr>
          <a:xfrm>
            <a:off x="6870700" y="3452814"/>
            <a:ext cx="1174750" cy="8905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Sassoon Infant Md" panose="02000603050000020003" pitchFamily="50" charset="0"/>
              </a:rPr>
              <a:t>elf</a:t>
            </a:r>
          </a:p>
        </p:txBody>
      </p:sp>
      <p:sp>
        <p:nvSpPr>
          <p:cNvPr id="9" name="c6">
            <a:extLst>
              <a:ext uri="{FF2B5EF4-FFF2-40B4-BE49-F238E27FC236}">
                <a16:creationId xmlns:a16="http://schemas.microsoft.com/office/drawing/2014/main" id="{B15C1B63-23C8-4232-A6D4-70B164942B33}"/>
              </a:ext>
            </a:extLst>
          </p:cNvPr>
          <p:cNvSpPr/>
          <p:nvPr/>
        </p:nvSpPr>
        <p:spPr>
          <a:xfrm>
            <a:off x="2657475" y="3452814"/>
            <a:ext cx="1176338" cy="8905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Sassoon Infant Md" panose="02000603050000020003" pitchFamily="50" charset="0"/>
              </a:rPr>
              <a:t>elves</a:t>
            </a:r>
          </a:p>
        </p:txBody>
      </p:sp>
      <p:sp>
        <p:nvSpPr>
          <p:cNvPr id="10" name="c11">
            <a:extLst>
              <a:ext uri="{FF2B5EF4-FFF2-40B4-BE49-F238E27FC236}">
                <a16:creationId xmlns:a16="http://schemas.microsoft.com/office/drawing/2014/main" id="{8639B51B-F1BD-4947-B38A-CDEA1DD30951}"/>
              </a:ext>
            </a:extLst>
          </p:cNvPr>
          <p:cNvSpPr/>
          <p:nvPr/>
        </p:nvSpPr>
        <p:spPr>
          <a:xfrm>
            <a:off x="3392489" y="5013325"/>
            <a:ext cx="1177925" cy="8905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Sassoon Infant Md" panose="02000603050000020003" pitchFamily="50" charset="0"/>
              </a:rPr>
              <a:t>domino</a:t>
            </a:r>
          </a:p>
        </p:txBody>
      </p:sp>
      <p:sp>
        <p:nvSpPr>
          <p:cNvPr id="11" name="c14">
            <a:extLst>
              <a:ext uri="{FF2B5EF4-FFF2-40B4-BE49-F238E27FC236}">
                <a16:creationId xmlns:a16="http://schemas.microsoft.com/office/drawing/2014/main" id="{7A59198A-DA59-4459-8790-106D43EA439F}"/>
              </a:ext>
            </a:extLst>
          </p:cNvPr>
          <p:cNvSpPr/>
          <p:nvPr/>
        </p:nvSpPr>
        <p:spPr>
          <a:xfrm>
            <a:off x="7772401" y="5013325"/>
            <a:ext cx="1166813" cy="889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prstClr val="black"/>
                </a:solidFill>
                <a:latin typeface="Sassoon Infant Md" panose="02000603050000020003" pitchFamily="50" charset="0"/>
              </a:rPr>
              <a:t>dominoes</a:t>
            </a:r>
          </a:p>
        </p:txBody>
      </p:sp>
      <p:sp>
        <p:nvSpPr>
          <p:cNvPr id="12" name="c2">
            <a:extLst>
              <a:ext uri="{FF2B5EF4-FFF2-40B4-BE49-F238E27FC236}">
                <a16:creationId xmlns:a16="http://schemas.microsoft.com/office/drawing/2014/main" id="{74E02DDE-180C-4A3B-80E5-5D2A636B826C}"/>
              </a:ext>
            </a:extLst>
          </p:cNvPr>
          <p:cNvSpPr/>
          <p:nvPr/>
        </p:nvSpPr>
        <p:spPr>
          <a:xfrm>
            <a:off x="4064000" y="1892300"/>
            <a:ext cx="1174750" cy="89058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Sassoon Infant Md" panose="02000603050000020003" pitchFamily="50" charset="0"/>
              </a:rPr>
              <a:t>teeth</a:t>
            </a:r>
          </a:p>
        </p:txBody>
      </p:sp>
      <p:sp>
        <p:nvSpPr>
          <p:cNvPr id="13" name="c13">
            <a:extLst>
              <a:ext uri="{FF2B5EF4-FFF2-40B4-BE49-F238E27FC236}">
                <a16:creationId xmlns:a16="http://schemas.microsoft.com/office/drawing/2014/main" id="{F7194B2A-D469-4F17-984B-E4860C64FF17}"/>
              </a:ext>
            </a:extLst>
          </p:cNvPr>
          <p:cNvSpPr/>
          <p:nvPr/>
        </p:nvSpPr>
        <p:spPr>
          <a:xfrm>
            <a:off x="6311901" y="5013325"/>
            <a:ext cx="1177925" cy="88900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Sassoon Infant Md" panose="02000603050000020003" pitchFamily="50" charset="0"/>
              </a:rPr>
              <a:t>tooth</a:t>
            </a:r>
          </a:p>
        </p:txBody>
      </p:sp>
      <p:sp>
        <p:nvSpPr>
          <p:cNvPr id="14" name="c5">
            <a:extLst>
              <a:ext uri="{FF2B5EF4-FFF2-40B4-BE49-F238E27FC236}">
                <a16:creationId xmlns:a16="http://schemas.microsoft.com/office/drawing/2014/main" id="{DE869CF0-7DEA-4A29-92B0-F76207A649B4}"/>
              </a:ext>
            </a:extLst>
          </p:cNvPr>
          <p:cNvSpPr/>
          <p:nvPr/>
        </p:nvSpPr>
        <p:spPr>
          <a:xfrm>
            <a:off x="8274050" y="1892300"/>
            <a:ext cx="1176338" cy="890588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Sassoon Infant Md" panose="02000603050000020003" pitchFamily="50" charset="0"/>
              </a:rPr>
              <a:t>baby</a:t>
            </a:r>
          </a:p>
        </p:txBody>
      </p:sp>
      <p:sp>
        <p:nvSpPr>
          <p:cNvPr id="15" name="c12">
            <a:extLst>
              <a:ext uri="{FF2B5EF4-FFF2-40B4-BE49-F238E27FC236}">
                <a16:creationId xmlns:a16="http://schemas.microsoft.com/office/drawing/2014/main" id="{CE857F70-F47F-4758-A128-4B2DE2E2413B}"/>
              </a:ext>
            </a:extLst>
          </p:cNvPr>
          <p:cNvSpPr/>
          <p:nvPr/>
        </p:nvSpPr>
        <p:spPr>
          <a:xfrm>
            <a:off x="4852989" y="5013325"/>
            <a:ext cx="1176337" cy="889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Sassoon Infant Md" panose="02000603050000020003" pitchFamily="50" charset="0"/>
              </a:rPr>
              <a:t>babies</a:t>
            </a:r>
          </a:p>
        </p:txBody>
      </p:sp>
      <p:sp>
        <p:nvSpPr>
          <p:cNvPr id="16" name="c8">
            <a:extLst>
              <a:ext uri="{FF2B5EF4-FFF2-40B4-BE49-F238E27FC236}">
                <a16:creationId xmlns:a16="http://schemas.microsoft.com/office/drawing/2014/main" id="{866A9193-1049-422C-BA7E-D92157624B07}"/>
              </a:ext>
            </a:extLst>
          </p:cNvPr>
          <p:cNvSpPr/>
          <p:nvPr/>
        </p:nvSpPr>
        <p:spPr>
          <a:xfrm>
            <a:off x="5465764" y="3452814"/>
            <a:ext cx="1176337" cy="890587"/>
          </a:xfrm>
          <a:prstGeom prst="roundRect">
            <a:avLst/>
          </a:prstGeom>
          <a:solidFill>
            <a:srgbClr val="DFF94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Sassoon Infant Md" panose="02000603050000020003" pitchFamily="50" charset="0"/>
              </a:rPr>
              <a:t>gateau</a:t>
            </a:r>
          </a:p>
        </p:txBody>
      </p:sp>
      <p:sp>
        <p:nvSpPr>
          <p:cNvPr id="17" name="c3">
            <a:extLst>
              <a:ext uri="{FF2B5EF4-FFF2-40B4-BE49-F238E27FC236}">
                <a16:creationId xmlns:a16="http://schemas.microsoft.com/office/drawing/2014/main" id="{E18F3F24-E3AC-4E17-9778-06A165E4F77F}"/>
              </a:ext>
            </a:extLst>
          </p:cNvPr>
          <p:cNvSpPr/>
          <p:nvPr/>
        </p:nvSpPr>
        <p:spPr>
          <a:xfrm>
            <a:off x="5464175" y="1892300"/>
            <a:ext cx="1176338" cy="890588"/>
          </a:xfrm>
          <a:prstGeom prst="roundRect">
            <a:avLst/>
          </a:prstGeom>
          <a:solidFill>
            <a:srgbClr val="DFF94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Sassoon Infant Md" panose="02000603050000020003" pitchFamily="50" charset="0"/>
              </a:rPr>
              <a:t>gateaux</a:t>
            </a:r>
          </a:p>
        </p:txBody>
      </p:sp>
      <p:pic>
        <p:nvPicPr>
          <p:cNvPr id="3" name="a">
            <a:extLst>
              <a:ext uri="{FF2B5EF4-FFF2-40B4-BE49-F238E27FC236}">
                <a16:creationId xmlns:a16="http://schemas.microsoft.com/office/drawing/2014/main" id="{84FF96EB-57B0-4BBF-A367-2DAB0508F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6" y="1898651"/>
            <a:ext cx="11842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b">
            <a:extLst>
              <a:ext uri="{FF2B5EF4-FFF2-40B4-BE49-F238E27FC236}">
                <a16:creationId xmlns:a16="http://schemas.microsoft.com/office/drawing/2014/main" id="{8CC8D697-0E34-45DF-8DA0-23C67AD5A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1" y="1878014"/>
            <a:ext cx="11842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c">
            <a:extLst>
              <a:ext uri="{FF2B5EF4-FFF2-40B4-BE49-F238E27FC236}">
                <a16:creationId xmlns:a16="http://schemas.microsoft.com/office/drawing/2014/main" id="{0A3AC65C-5F2B-416D-B6E0-EE3450FF5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9" y="1878014"/>
            <a:ext cx="11842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d">
            <a:extLst>
              <a:ext uri="{FF2B5EF4-FFF2-40B4-BE49-F238E27FC236}">
                <a16:creationId xmlns:a16="http://schemas.microsoft.com/office/drawing/2014/main" id="{58BA1CCF-2C45-45EA-BB49-869E6AF62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9" y="1878014"/>
            <a:ext cx="11842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e">
            <a:extLst>
              <a:ext uri="{FF2B5EF4-FFF2-40B4-BE49-F238E27FC236}">
                <a16:creationId xmlns:a16="http://schemas.microsoft.com/office/drawing/2014/main" id="{BD72F321-925B-4976-9AD9-1E80F31B2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1" y="1882775"/>
            <a:ext cx="118586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f">
            <a:extLst>
              <a:ext uri="{FF2B5EF4-FFF2-40B4-BE49-F238E27FC236}">
                <a16:creationId xmlns:a16="http://schemas.microsoft.com/office/drawing/2014/main" id="{BCCDF527-D0FB-488E-AE5A-917726ADC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1" y="3446464"/>
            <a:ext cx="118427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g">
            <a:extLst>
              <a:ext uri="{FF2B5EF4-FFF2-40B4-BE49-F238E27FC236}">
                <a16:creationId xmlns:a16="http://schemas.microsoft.com/office/drawing/2014/main" id="{B75DC9CB-B653-42D2-A22C-A99273CAF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1" y="3449639"/>
            <a:ext cx="11842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h">
            <a:extLst>
              <a:ext uri="{FF2B5EF4-FFF2-40B4-BE49-F238E27FC236}">
                <a16:creationId xmlns:a16="http://schemas.microsoft.com/office/drawing/2014/main" id="{A680DAE0-15D9-4BDE-A97D-32FD022D5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9" y="3449639"/>
            <a:ext cx="11842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i">
            <a:extLst>
              <a:ext uri="{FF2B5EF4-FFF2-40B4-BE49-F238E27FC236}">
                <a16:creationId xmlns:a16="http://schemas.microsoft.com/office/drawing/2014/main" id="{DEFDBCA4-B80E-4848-AC3F-6538AC594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9" y="3449639"/>
            <a:ext cx="11842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j">
            <a:extLst>
              <a:ext uri="{FF2B5EF4-FFF2-40B4-BE49-F238E27FC236}">
                <a16:creationId xmlns:a16="http://schemas.microsoft.com/office/drawing/2014/main" id="{861A6C31-6C1A-4159-A899-1AA6504FA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1" y="3438526"/>
            <a:ext cx="11858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k">
            <a:extLst>
              <a:ext uri="{FF2B5EF4-FFF2-40B4-BE49-F238E27FC236}">
                <a16:creationId xmlns:a16="http://schemas.microsoft.com/office/drawing/2014/main" id="{15062B59-9993-476F-B0B4-5EAF50530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9" y="5005389"/>
            <a:ext cx="118427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l">
            <a:extLst>
              <a:ext uri="{FF2B5EF4-FFF2-40B4-BE49-F238E27FC236}">
                <a16:creationId xmlns:a16="http://schemas.microsoft.com/office/drawing/2014/main" id="{D7ADDD78-A633-4ABE-B672-937482211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6" y="5005389"/>
            <a:ext cx="1185863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m">
            <a:extLst>
              <a:ext uri="{FF2B5EF4-FFF2-40B4-BE49-F238E27FC236}">
                <a16:creationId xmlns:a16="http://schemas.microsoft.com/office/drawing/2014/main" id="{E21D949F-43C4-4F10-B60D-3716CD3F0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4" y="5022851"/>
            <a:ext cx="11842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n">
            <a:extLst>
              <a:ext uri="{FF2B5EF4-FFF2-40B4-BE49-F238E27FC236}">
                <a16:creationId xmlns:a16="http://schemas.microsoft.com/office/drawing/2014/main" id="{D7559650-CFBD-49CE-A8BE-933AB6DA2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6" y="5016501"/>
            <a:ext cx="11858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1">
            <a:extLst>
              <a:ext uri="{FF2B5EF4-FFF2-40B4-BE49-F238E27FC236}">
                <a16:creationId xmlns:a16="http://schemas.microsoft.com/office/drawing/2014/main" id="{13606FB0-8A0F-49AE-BC93-D5FCC60B5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4" y="2849563"/>
            <a:ext cx="6556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2">
            <a:extLst>
              <a:ext uri="{FF2B5EF4-FFF2-40B4-BE49-F238E27FC236}">
                <a16:creationId xmlns:a16="http://schemas.microsoft.com/office/drawing/2014/main" id="{F0B5DF92-9333-4AD4-9BB6-77C48CE67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4" y="2854325"/>
            <a:ext cx="6556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3">
            <a:extLst>
              <a:ext uri="{FF2B5EF4-FFF2-40B4-BE49-F238E27FC236}">
                <a16:creationId xmlns:a16="http://schemas.microsoft.com/office/drawing/2014/main" id="{46C0C87A-D670-44F5-9E13-ACBC542EF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4" y="2847975"/>
            <a:ext cx="6572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4">
            <a:extLst>
              <a:ext uri="{FF2B5EF4-FFF2-40B4-BE49-F238E27FC236}">
                <a16:creationId xmlns:a16="http://schemas.microsoft.com/office/drawing/2014/main" id="{A9758EEA-4BCA-4FC4-ADE5-FA8B5FBF2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4" y="2847975"/>
            <a:ext cx="6556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5">
            <a:extLst>
              <a:ext uri="{FF2B5EF4-FFF2-40B4-BE49-F238E27FC236}">
                <a16:creationId xmlns:a16="http://schemas.microsoft.com/office/drawing/2014/main" id="{67914AE2-59AC-4C78-B2D4-0ED322549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4" y="2847975"/>
            <a:ext cx="6556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6">
            <a:extLst>
              <a:ext uri="{FF2B5EF4-FFF2-40B4-BE49-F238E27FC236}">
                <a16:creationId xmlns:a16="http://schemas.microsoft.com/office/drawing/2014/main" id="{23B7BC31-DBFA-41D4-9C4D-BE3D05A08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4414838"/>
            <a:ext cx="65563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7">
            <a:extLst>
              <a:ext uri="{FF2B5EF4-FFF2-40B4-BE49-F238E27FC236}">
                <a16:creationId xmlns:a16="http://schemas.microsoft.com/office/drawing/2014/main" id="{74257BFD-395C-46F8-8B7D-C03F6953E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4" y="4414838"/>
            <a:ext cx="6556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8">
            <a:extLst>
              <a:ext uri="{FF2B5EF4-FFF2-40B4-BE49-F238E27FC236}">
                <a16:creationId xmlns:a16="http://schemas.microsoft.com/office/drawing/2014/main" id="{A103AB06-879B-4DBF-9250-469565276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4414838"/>
            <a:ext cx="65563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9">
            <a:extLst>
              <a:ext uri="{FF2B5EF4-FFF2-40B4-BE49-F238E27FC236}">
                <a16:creationId xmlns:a16="http://schemas.microsoft.com/office/drawing/2014/main" id="{F7FC5EC2-0FE8-4706-86C7-F7D909E67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4" y="4414838"/>
            <a:ext cx="6556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10">
            <a:extLst>
              <a:ext uri="{FF2B5EF4-FFF2-40B4-BE49-F238E27FC236}">
                <a16:creationId xmlns:a16="http://schemas.microsoft.com/office/drawing/2014/main" id="{E1A305BA-58FB-460F-9D1F-AEEFCA772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4" y="4405313"/>
            <a:ext cx="6556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11">
            <a:extLst>
              <a:ext uri="{FF2B5EF4-FFF2-40B4-BE49-F238E27FC236}">
                <a16:creationId xmlns:a16="http://schemas.microsoft.com/office/drawing/2014/main" id="{1F564E37-1D21-46CD-9F05-C0DA9848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4" y="5967413"/>
            <a:ext cx="6556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12">
            <a:extLst>
              <a:ext uri="{FF2B5EF4-FFF2-40B4-BE49-F238E27FC236}">
                <a16:creationId xmlns:a16="http://schemas.microsoft.com/office/drawing/2014/main" id="{ECEF6640-F5DA-421A-A793-26C248113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9" y="5967413"/>
            <a:ext cx="6556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13">
            <a:extLst>
              <a:ext uri="{FF2B5EF4-FFF2-40B4-BE49-F238E27FC236}">
                <a16:creationId xmlns:a16="http://schemas.microsoft.com/office/drawing/2014/main" id="{4ED5A06D-A972-47A9-AD42-D3FC97422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4" y="5967413"/>
            <a:ext cx="6556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14">
            <a:extLst>
              <a:ext uri="{FF2B5EF4-FFF2-40B4-BE49-F238E27FC236}">
                <a16:creationId xmlns:a16="http://schemas.microsoft.com/office/drawing/2014/main" id="{65EA7F64-AF0E-4E0B-93AE-D8A74057D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9" y="5967413"/>
            <a:ext cx="6556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0736EBDB-9437-487C-A953-030D03A8A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Recap: What is a noun?</a:t>
            </a: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C0A1AB20-9307-4AFE-96E0-2C664434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1" y="1404938"/>
            <a:ext cx="12538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A noun…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E52A0220-AC30-4148-A80F-601477A10A7A}"/>
              </a:ext>
            </a:extLst>
          </p:cNvPr>
          <p:cNvGrpSpPr>
            <a:grpSpLocks/>
          </p:cNvGrpSpPr>
          <p:nvPr/>
        </p:nvGrpSpPr>
        <p:grpSpPr bwMode="auto">
          <a:xfrm>
            <a:off x="4543426" y="1830388"/>
            <a:ext cx="3095625" cy="1116012"/>
            <a:chOff x="3305611" y="2579013"/>
            <a:chExt cx="2366138" cy="1721292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990C149-CB46-4194-ABA2-5BF3DFFF6951}"/>
                </a:ext>
              </a:extLst>
            </p:cNvPr>
            <p:cNvSpPr/>
            <p:nvPr/>
          </p:nvSpPr>
          <p:spPr>
            <a:xfrm>
              <a:off x="3305611" y="2579013"/>
              <a:ext cx="2366138" cy="172129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/>
            </a:p>
          </p:txBody>
        </p:sp>
        <p:sp>
          <p:nvSpPr>
            <p:cNvPr id="10250" name="Rectangle 13">
              <a:extLst>
                <a:ext uri="{FF2B5EF4-FFF2-40B4-BE49-F238E27FC236}">
                  <a16:creationId xmlns:a16="http://schemas.microsoft.com/office/drawing/2014/main" id="{210E2FCA-DE5C-4B31-BB11-7C239AB1A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048" y="2800186"/>
              <a:ext cx="2281270" cy="1281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chemeClr val="tx1"/>
                  </a:solidFill>
                  <a:latin typeface="Sassoon Infant Md" pitchFamily="50" charset="0"/>
                </a:rPr>
                <a:t>Names people, places and things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86BDFCB-6BBE-4EEF-BA8E-112C9DF78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3211514"/>
            <a:ext cx="61023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Toast, head, computer, London </a:t>
            </a:r>
            <a:r>
              <a:rPr lang="en-GB" altLang="en-US">
                <a:solidFill>
                  <a:schemeClr val="tx1"/>
                </a:solidFill>
              </a:rPr>
              <a:t>and</a:t>
            </a:r>
            <a:r>
              <a:rPr lang="en-GB" altLang="en-US" b="1">
                <a:solidFill>
                  <a:schemeClr val="tx1"/>
                </a:solidFill>
              </a:rPr>
              <a:t> happiness.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These are all nouns!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B3805C-D22A-49F7-AC6E-766B9B3A5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4078288"/>
            <a:ext cx="26670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6744CD-222D-4645-8444-EF81AA4C5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9" y="4491038"/>
            <a:ext cx="2232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1DA35A-6712-44EE-A169-F222FDCE0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76388"/>
            <a:ext cx="266065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371A4380-A2D7-45FA-B14B-E5D529130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Grouping Nouns</a:t>
            </a:r>
          </a:p>
        </p:txBody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id="{B16F88B3-6B22-4389-9BA2-B2D9355CE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44462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Nouns can be grouped into different types: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053BCF-2138-40E6-BEBF-C826CC638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5722939"/>
            <a:ext cx="7623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We will find out more about these later!</a:t>
            </a:r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id="{C099BBA0-798A-45F7-80A6-E3584464E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012951"/>
            <a:ext cx="2286000" cy="33702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Sassoon Infant Md" pitchFamily="50" charset="0"/>
              </a:rPr>
              <a:t>abstract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Sassoon Infant Md" pitchFamily="50" charset="0"/>
              </a:rPr>
              <a:t>concrete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Sassoon Infant Md" pitchFamily="50" charset="0"/>
              </a:rPr>
              <a:t>collective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Sassoon Infant Md" pitchFamily="50" charset="0"/>
              </a:rPr>
              <a:t>proper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Sassoon Infant Md" pitchFamily="50" charset="0"/>
              </a:rPr>
              <a:t>compound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Sassoon Infant Md" pitchFamily="50" charset="0"/>
              </a:rPr>
              <a:t>common</a:t>
            </a:r>
          </a:p>
        </p:txBody>
      </p:sp>
      <p:pic>
        <p:nvPicPr>
          <p:cNvPr id="11270" name="Picture 5">
            <a:extLst>
              <a:ext uri="{FF2B5EF4-FFF2-40B4-BE49-F238E27FC236}">
                <a16:creationId xmlns:a16="http://schemas.microsoft.com/office/drawing/2014/main" id="{F3A9D471-FE3F-46E7-B7C2-094A244B1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9" y="1555751"/>
            <a:ext cx="1546225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00BA-7833-4D26-BFD0-387B98EF5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Task: Complete the first side of your sheet.</a:t>
            </a:r>
          </a:p>
        </p:txBody>
      </p:sp>
    </p:spTree>
    <p:extLst>
      <p:ext uri="{BB962C8B-B14F-4D97-AF65-F5344CB8AC3E}">
        <p14:creationId xmlns:p14="http://schemas.microsoft.com/office/powerpoint/2010/main" val="245020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>
            <a:extLst>
              <a:ext uri="{FF2B5EF4-FFF2-40B4-BE49-F238E27FC236}">
                <a16:creationId xmlns:a16="http://schemas.microsoft.com/office/drawing/2014/main" id="{2EDA4148-9D8B-42E7-9E9B-249AE7DEF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0674949D-91C2-49CC-B163-177283C7F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673100"/>
            <a:ext cx="691197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4400" b="1">
                <a:solidFill>
                  <a:prstClr val="white"/>
                </a:solidFill>
                <a:latin typeface="Sassoon Infant Md" panose="02000603050000020003" pitchFamily="50" charset="0"/>
              </a:rPr>
              <a:t>Singular and Plural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4400" b="1">
              <a:solidFill>
                <a:prstClr val="black"/>
              </a:solidFill>
              <a:latin typeface="Sassoon Infant Md" panose="02000603050000020003" pitchFamily="50" charset="0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prstClr val="black"/>
                </a:solidFill>
                <a:latin typeface="Sassoon Infant Md" panose="02000603050000020003" pitchFamily="50" charset="0"/>
              </a:rPr>
              <a:t>The word </a:t>
            </a:r>
            <a:r>
              <a:rPr lang="en-GB" altLang="en-US" sz="2400" b="1">
                <a:solidFill>
                  <a:prstClr val="black"/>
                </a:solidFill>
                <a:latin typeface="Sassoon Infant Md" panose="02000603050000020003" pitchFamily="50" charset="0"/>
              </a:rPr>
              <a:t>singular</a:t>
            </a:r>
            <a:r>
              <a:rPr lang="en-GB" altLang="en-US" sz="2400">
                <a:solidFill>
                  <a:prstClr val="black"/>
                </a:solidFill>
                <a:latin typeface="Sassoon Infant Md" panose="02000603050000020003" pitchFamily="50" charset="0"/>
              </a:rPr>
              <a:t> means just one of something, for example </a:t>
            </a:r>
            <a:r>
              <a:rPr lang="en-GB" altLang="en-US" sz="2400" i="1" u="sng">
                <a:solidFill>
                  <a:prstClr val="black"/>
                </a:solidFill>
                <a:latin typeface="Sassoon Infant Md" panose="02000603050000020003" pitchFamily="50" charset="0"/>
              </a:rPr>
              <a:t>a</a:t>
            </a:r>
            <a:r>
              <a:rPr lang="en-GB" altLang="en-US" sz="2400">
                <a:solidFill>
                  <a:prstClr val="black"/>
                </a:solidFill>
                <a:latin typeface="Sassoon Infant Md" panose="02000603050000020003" pitchFamily="50" charset="0"/>
              </a:rPr>
              <a:t> house or </a:t>
            </a:r>
            <a:r>
              <a:rPr lang="en-GB" altLang="en-US" sz="2400" i="1" u="sng">
                <a:solidFill>
                  <a:prstClr val="black"/>
                </a:solidFill>
                <a:latin typeface="Sassoon Infant Md" panose="02000603050000020003" pitchFamily="50" charset="0"/>
              </a:rPr>
              <a:t>a</a:t>
            </a:r>
            <a:r>
              <a:rPr lang="en-GB" altLang="en-US" sz="2400">
                <a:solidFill>
                  <a:prstClr val="black"/>
                </a:solidFill>
                <a:latin typeface="Sassoon Infant Md" panose="02000603050000020003" pitchFamily="50" charset="0"/>
              </a:rPr>
              <a:t> dog.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>
              <a:solidFill>
                <a:prstClr val="black"/>
              </a:solidFill>
              <a:latin typeface="Sassoon Infant Md" panose="02000603050000020003" pitchFamily="50" charset="0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prstClr val="black"/>
                </a:solidFill>
                <a:latin typeface="Sassoon Infant Md" panose="02000603050000020003" pitchFamily="50" charset="0"/>
              </a:rPr>
              <a:t>The word </a:t>
            </a:r>
            <a:r>
              <a:rPr lang="en-GB" altLang="en-US" sz="2400" b="1">
                <a:solidFill>
                  <a:prstClr val="black"/>
                </a:solidFill>
                <a:latin typeface="Sassoon Infant Md" panose="02000603050000020003" pitchFamily="50" charset="0"/>
              </a:rPr>
              <a:t>plural</a:t>
            </a:r>
            <a:r>
              <a:rPr lang="en-GB" altLang="en-US" sz="2400">
                <a:solidFill>
                  <a:prstClr val="black"/>
                </a:solidFill>
                <a:latin typeface="Sassoon Infant Md" panose="02000603050000020003" pitchFamily="50" charset="0"/>
              </a:rPr>
              <a:t> means more than one of something, for example hous</a:t>
            </a:r>
            <a:r>
              <a:rPr lang="en-GB" altLang="en-US" sz="2400" i="1" u="sng">
                <a:solidFill>
                  <a:prstClr val="black"/>
                </a:solidFill>
                <a:latin typeface="Sassoon Infant Md" panose="02000603050000020003" pitchFamily="50" charset="0"/>
              </a:rPr>
              <a:t>es</a:t>
            </a:r>
            <a:r>
              <a:rPr lang="en-GB" altLang="en-US" sz="2400">
                <a:solidFill>
                  <a:prstClr val="black"/>
                </a:solidFill>
                <a:latin typeface="Sassoon Infant Md" panose="02000603050000020003" pitchFamily="50" charset="0"/>
              </a:rPr>
              <a:t> or dog</a:t>
            </a:r>
            <a:r>
              <a:rPr lang="en-GB" altLang="en-US" sz="2400" i="1" u="sng">
                <a:solidFill>
                  <a:prstClr val="black"/>
                </a:solidFill>
                <a:latin typeface="Sassoon Infant Md" panose="02000603050000020003" pitchFamily="50" charset="0"/>
              </a:rPr>
              <a:t>s</a:t>
            </a:r>
            <a:r>
              <a:rPr lang="en-GB" altLang="en-US" sz="2400">
                <a:solidFill>
                  <a:prstClr val="black"/>
                </a:solidFill>
                <a:latin typeface="Sassoon Infant Md" panose="02000603050000020003" pitchFamily="50" charset="0"/>
              </a:rPr>
              <a:t>.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>
              <a:solidFill>
                <a:prstClr val="black"/>
              </a:solidFill>
              <a:latin typeface="Sassoon Infant Md" panose="02000603050000020003" pitchFamily="50" charset="0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prstClr val="black"/>
                </a:solidFill>
                <a:latin typeface="Sassoon Infant Md" panose="02000603050000020003" pitchFamily="50" charset="0"/>
              </a:rPr>
              <a:t>The word </a:t>
            </a:r>
            <a:r>
              <a:rPr lang="en-GB" altLang="en-US" sz="2400" b="1">
                <a:solidFill>
                  <a:prstClr val="black"/>
                </a:solidFill>
                <a:latin typeface="Sassoon Infant Md" panose="02000603050000020003" pitchFamily="50" charset="0"/>
              </a:rPr>
              <a:t>singular</a:t>
            </a:r>
            <a:r>
              <a:rPr lang="en-GB" altLang="en-US" sz="2400">
                <a:solidFill>
                  <a:prstClr val="black"/>
                </a:solidFill>
                <a:latin typeface="Sassoon Infant Md" panose="02000603050000020003" pitchFamily="50" charset="0"/>
              </a:rPr>
              <a:t> is very similar to </a:t>
            </a:r>
            <a:r>
              <a:rPr lang="en-GB" altLang="en-US" sz="2400" b="1">
                <a:solidFill>
                  <a:prstClr val="black"/>
                </a:solidFill>
                <a:latin typeface="Sassoon Infant Md" panose="02000603050000020003" pitchFamily="50" charset="0"/>
              </a:rPr>
              <a:t>single</a:t>
            </a:r>
            <a:r>
              <a:rPr lang="en-GB" altLang="en-US" sz="2400">
                <a:solidFill>
                  <a:prstClr val="black"/>
                </a:solidFill>
                <a:latin typeface="Sassoon Infant Md" panose="02000603050000020003" pitchFamily="50" charset="0"/>
              </a:rPr>
              <a:t>. This can help us remember the meanings of </a:t>
            </a:r>
            <a:r>
              <a:rPr lang="en-GB" altLang="en-US" sz="2400" b="1">
                <a:solidFill>
                  <a:prstClr val="black"/>
                </a:solidFill>
                <a:latin typeface="Sassoon Infant Md" panose="02000603050000020003" pitchFamily="50" charset="0"/>
              </a:rPr>
              <a:t>singular</a:t>
            </a:r>
            <a:r>
              <a:rPr lang="en-GB" altLang="en-US" sz="2400">
                <a:solidFill>
                  <a:prstClr val="black"/>
                </a:solidFill>
                <a:latin typeface="Sassoon Infant Md" panose="02000603050000020003" pitchFamily="50" charset="0"/>
              </a:rPr>
              <a:t> and </a:t>
            </a:r>
            <a:r>
              <a:rPr lang="en-GB" altLang="en-US" sz="2400" b="1">
                <a:solidFill>
                  <a:prstClr val="black"/>
                </a:solidFill>
                <a:latin typeface="Sassoon Infant Md" panose="02000603050000020003" pitchFamily="50" charset="0"/>
              </a:rPr>
              <a:t>plural</a:t>
            </a:r>
            <a:r>
              <a:rPr lang="en-GB" altLang="en-US" sz="2400">
                <a:solidFill>
                  <a:prstClr val="black"/>
                </a:solidFill>
                <a:latin typeface="Sassoon Infant Md" panose="02000603050000020003" pitchFamily="50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bi">
            <a:extLst>
              <a:ext uri="{FF2B5EF4-FFF2-40B4-BE49-F238E27FC236}">
                <a16:creationId xmlns:a16="http://schemas.microsoft.com/office/drawing/2014/main" id="{5ACF869F-0193-430E-A7BE-6D4FF4924F44}"/>
              </a:ext>
            </a:extLst>
          </p:cNvPr>
          <p:cNvSpPr/>
          <p:nvPr/>
        </p:nvSpPr>
        <p:spPr>
          <a:xfrm>
            <a:off x="3314701" y="1892300"/>
            <a:ext cx="1382713" cy="36353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abi">
            <a:extLst>
              <a:ext uri="{FF2B5EF4-FFF2-40B4-BE49-F238E27FC236}">
                <a16:creationId xmlns:a16="http://schemas.microsoft.com/office/drawing/2014/main" id="{B1904CAC-ACF9-4DC7-9A55-28B94D85B8C4}"/>
              </a:ext>
            </a:extLst>
          </p:cNvPr>
          <p:cNvSpPr/>
          <p:nvPr/>
        </p:nvSpPr>
        <p:spPr>
          <a:xfrm>
            <a:off x="7483475" y="1914525"/>
            <a:ext cx="1638300" cy="36353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148" name="Picture 14">
            <a:extLst>
              <a:ext uri="{FF2B5EF4-FFF2-40B4-BE49-F238E27FC236}">
                <a16:creationId xmlns:a16="http://schemas.microsoft.com/office/drawing/2014/main" id="{C6B703AF-A508-4D01-A478-9EBC9F392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abi">
            <a:extLst>
              <a:ext uri="{FF2B5EF4-FFF2-40B4-BE49-F238E27FC236}">
                <a16:creationId xmlns:a16="http://schemas.microsoft.com/office/drawing/2014/main" id="{11910C44-4FC8-4CB0-A322-EE1F563F20A2}"/>
              </a:ext>
            </a:extLst>
          </p:cNvPr>
          <p:cNvSpPr/>
          <p:nvPr/>
        </p:nvSpPr>
        <p:spPr bwMode="auto">
          <a:xfrm>
            <a:off x="2205039" y="5635625"/>
            <a:ext cx="7704137" cy="36353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  <a:latin typeface="Calibri" panose="020F0502020204030204"/>
              </a:rPr>
              <a:t>t</a:t>
            </a:r>
          </a:p>
        </p:txBody>
      </p:sp>
      <p:sp>
        <p:nvSpPr>
          <p:cNvPr id="6150" name="TextBox 10">
            <a:extLst>
              <a:ext uri="{FF2B5EF4-FFF2-40B4-BE49-F238E27FC236}">
                <a16:creationId xmlns:a16="http://schemas.microsoft.com/office/drawing/2014/main" id="{71576AE1-344D-46CD-A6AC-F4E8FF317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9" y="557214"/>
            <a:ext cx="7261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>
                <a:solidFill>
                  <a:prstClr val="white"/>
                </a:solidFill>
                <a:latin typeface="Sassoon Infant Md" panose="02000603050000020003" pitchFamily="50" charset="0"/>
              </a:rPr>
              <a:t>Most singular nouns form the plural by adding </a:t>
            </a:r>
            <a:r>
              <a:rPr lang="en-GB" altLang="en-US" b="1">
                <a:solidFill>
                  <a:prstClr val="black"/>
                </a:solidFill>
                <a:latin typeface="Sassoon Infant Md" panose="02000603050000020003" pitchFamily="50" charset="0"/>
              </a:rPr>
              <a:t>–s</a:t>
            </a:r>
            <a:r>
              <a:rPr lang="en-GB" altLang="en-US" b="1">
                <a:solidFill>
                  <a:prstClr val="white"/>
                </a:solidFill>
                <a:latin typeface="Sassoon Infant Md" panose="02000603050000020003" pitchFamily="50" charset="0"/>
              </a:rPr>
              <a:t>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9887E2F-B730-4B6C-A262-9F489FB4C599}"/>
              </a:ext>
            </a:extLst>
          </p:cNvPr>
          <p:cNvGraphicFramePr>
            <a:graphicFrameLocks noGrp="1"/>
          </p:cNvGraphicFramePr>
          <p:nvPr/>
        </p:nvGraphicFramePr>
        <p:xfrm>
          <a:off x="2916238" y="2093913"/>
          <a:ext cx="6311900" cy="338455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5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91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dirty="0">
                          <a:latin typeface="Sassoon Infant Md" panose="02000603050000020003" pitchFamily="50" charset="0"/>
                        </a:rPr>
                        <a:t>singular form</a:t>
                      </a:r>
                    </a:p>
                  </a:txBody>
                  <a:tcPr marL="91431" marR="91431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Sassoon Infant Md" panose="02000603050000020003" pitchFamily="50" charset="0"/>
                        </a:rPr>
                        <a:t>plural form</a:t>
                      </a:r>
                    </a:p>
                  </a:txBody>
                  <a:tcPr marL="91431" marR="91431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91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boat</a:t>
                      </a:r>
                    </a:p>
                  </a:txBody>
                  <a:tcPr marL="91431" marR="91431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boats</a:t>
                      </a:r>
                    </a:p>
                  </a:txBody>
                  <a:tcPr marL="91431" marR="91431"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91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car</a:t>
                      </a:r>
                    </a:p>
                  </a:txBody>
                  <a:tcPr marL="91431" marR="91431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cars</a:t>
                      </a:r>
                    </a:p>
                  </a:txBody>
                  <a:tcPr marL="91431" marR="91431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91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house</a:t>
                      </a:r>
                    </a:p>
                  </a:txBody>
                  <a:tcPr marL="91431" marR="91431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houses</a:t>
                      </a:r>
                    </a:p>
                  </a:txBody>
                  <a:tcPr marL="91431" marR="91431" marT="45731" marB="457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91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tree</a:t>
                      </a:r>
                    </a:p>
                  </a:txBody>
                  <a:tcPr marL="91431" marR="91431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trees</a:t>
                      </a:r>
                    </a:p>
                  </a:txBody>
                  <a:tcPr marL="91431" marR="91431" marT="45731" marB="457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171" name="Picture 12">
            <a:extLst>
              <a:ext uri="{FF2B5EF4-FFF2-40B4-BE49-F238E27FC236}">
                <a16:creationId xmlns:a16="http://schemas.microsoft.com/office/drawing/2014/main" id="{90E52F3C-CC65-4060-A159-30AC48ACB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1" y="4060826"/>
            <a:ext cx="172402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13">
            <a:extLst>
              <a:ext uri="{FF2B5EF4-FFF2-40B4-BE49-F238E27FC236}">
                <a16:creationId xmlns:a16="http://schemas.microsoft.com/office/drawing/2014/main" id="{3129CB77-54D6-4D71-87CE-F0EC41DDA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226050"/>
            <a:ext cx="217646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>
            <a:extLst>
              <a:ext uri="{FF2B5EF4-FFF2-40B4-BE49-F238E27FC236}">
                <a16:creationId xmlns:a16="http://schemas.microsoft.com/office/drawing/2014/main" id="{B2D8C8BD-620F-45D5-B5B6-AA65A4FD1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bi">
            <a:extLst>
              <a:ext uri="{FF2B5EF4-FFF2-40B4-BE49-F238E27FC236}">
                <a16:creationId xmlns:a16="http://schemas.microsoft.com/office/drawing/2014/main" id="{23CF9AB9-B7AC-40FB-848E-0CD01268CF11}"/>
              </a:ext>
            </a:extLst>
          </p:cNvPr>
          <p:cNvSpPr/>
          <p:nvPr/>
        </p:nvSpPr>
        <p:spPr bwMode="auto">
          <a:xfrm>
            <a:off x="2108200" y="5743575"/>
            <a:ext cx="7970838" cy="3619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  <a:latin typeface="Calibri" panose="020F0502020204030204"/>
              </a:rPr>
              <a:t>t</a:t>
            </a:r>
          </a:p>
        </p:txBody>
      </p:sp>
      <p:sp>
        <p:nvSpPr>
          <p:cNvPr id="7172" name="TextBox 8">
            <a:extLst>
              <a:ext uri="{FF2B5EF4-FFF2-40B4-BE49-F238E27FC236}">
                <a16:creationId xmlns:a16="http://schemas.microsoft.com/office/drawing/2014/main" id="{14E71BC5-322F-49F4-BB1A-7E4B6A0AB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528639"/>
            <a:ext cx="79867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>
                <a:solidFill>
                  <a:prstClr val="white"/>
                </a:solidFill>
                <a:latin typeface="Sassoon Infant Md" panose="02000603050000020003" pitchFamily="50" charset="0"/>
              </a:rPr>
              <a:t>Singular nouns ending in ‘s’, ‘x’, ‘z’, ‘ch’ or ‘sh’ form the plural by adding </a:t>
            </a:r>
            <a:r>
              <a:rPr lang="en-GB" altLang="en-US" b="1">
                <a:solidFill>
                  <a:prstClr val="black"/>
                </a:solidFill>
                <a:latin typeface="Sassoon Infant Md" panose="02000603050000020003" pitchFamily="50" charset="0"/>
              </a:rPr>
              <a:t>–es</a:t>
            </a:r>
            <a:r>
              <a:rPr lang="en-GB" altLang="en-US" b="1">
                <a:solidFill>
                  <a:prstClr val="white"/>
                </a:solidFill>
                <a:latin typeface="Sassoon Infant Md" panose="02000603050000020003" pitchFamily="50" charset="0"/>
              </a:rPr>
              <a:t>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842D559-4D99-4508-B18D-3BC6BB9A8551}"/>
              </a:ext>
            </a:extLst>
          </p:cNvPr>
          <p:cNvGraphicFramePr>
            <a:graphicFrameLocks noGrp="1"/>
          </p:cNvGraphicFramePr>
          <p:nvPr/>
        </p:nvGraphicFramePr>
        <p:xfrm>
          <a:off x="2960688" y="1957389"/>
          <a:ext cx="6265862" cy="348773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32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7547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Sassoon Infant Md" panose="02000603050000020003" pitchFamily="50" charset="0"/>
                        </a:rPr>
                        <a:t>singular form</a:t>
                      </a:r>
                    </a:p>
                  </a:txBody>
                  <a:tcPr marL="91457" marR="91457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Sassoon Infant Md" panose="02000603050000020003" pitchFamily="50" charset="0"/>
                        </a:rPr>
                        <a:t>plural form</a:t>
                      </a:r>
                    </a:p>
                  </a:txBody>
                  <a:tcPr marL="91457" marR="91457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54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bus</a:t>
                      </a:r>
                    </a:p>
                  </a:txBody>
                  <a:tcPr marL="91457" marR="91457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buses</a:t>
                      </a:r>
                    </a:p>
                  </a:txBody>
                  <a:tcPr marL="91457" marR="91457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54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box</a:t>
                      </a:r>
                    </a:p>
                  </a:txBody>
                  <a:tcPr marL="91457" marR="91457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boxes</a:t>
                      </a:r>
                    </a:p>
                  </a:txBody>
                  <a:tcPr marL="91457" marR="91457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54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church</a:t>
                      </a:r>
                    </a:p>
                  </a:txBody>
                  <a:tcPr marL="91457" marR="91457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churches</a:t>
                      </a:r>
                    </a:p>
                  </a:txBody>
                  <a:tcPr marL="91457" marR="91457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54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wish</a:t>
                      </a:r>
                    </a:p>
                  </a:txBody>
                  <a:tcPr marL="91457" marR="91457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wishes</a:t>
                      </a:r>
                    </a:p>
                  </a:txBody>
                  <a:tcPr marL="91457" marR="91457"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93" name="TextBox 10">
            <a:extLst>
              <a:ext uri="{FF2B5EF4-FFF2-40B4-BE49-F238E27FC236}">
                <a16:creationId xmlns:a16="http://schemas.microsoft.com/office/drawing/2014/main" id="{7C1CA376-C8D1-49DC-A44F-3BCD6D6C8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9" y="5924551"/>
            <a:ext cx="798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>
                <a:solidFill>
                  <a:prstClr val="black"/>
                </a:solidFill>
                <a:latin typeface="Sassoon Infant Md" panose="02000603050000020003" pitchFamily="50" charset="0"/>
              </a:rPr>
              <a:t>Try saying ‘buss’, ‘boxs’ or ‘wishs’ and you will see why nouns which end in a hissing sound use –es in the plural!</a:t>
            </a:r>
          </a:p>
        </p:txBody>
      </p:sp>
      <p:pic>
        <p:nvPicPr>
          <p:cNvPr id="7194" name="Picture 11">
            <a:extLst>
              <a:ext uri="{FF2B5EF4-FFF2-40B4-BE49-F238E27FC236}">
                <a16:creationId xmlns:a16="http://schemas.microsoft.com/office/drawing/2014/main" id="{794CD41B-735A-4A02-ADE2-DD33BC61C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6" y="4692651"/>
            <a:ext cx="17700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12">
            <a:extLst>
              <a:ext uri="{FF2B5EF4-FFF2-40B4-BE49-F238E27FC236}">
                <a16:creationId xmlns:a16="http://schemas.microsoft.com/office/drawing/2014/main" id="{FE8D8017-BB2C-453B-9332-103E1536E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6" y="4325939"/>
            <a:ext cx="2073275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>
            <a:extLst>
              <a:ext uri="{FF2B5EF4-FFF2-40B4-BE49-F238E27FC236}">
                <a16:creationId xmlns:a16="http://schemas.microsoft.com/office/drawing/2014/main" id="{66D0733C-2F7C-4BFD-BAC7-5E349C1B2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6">
            <a:extLst>
              <a:ext uri="{FF2B5EF4-FFF2-40B4-BE49-F238E27FC236}">
                <a16:creationId xmlns:a16="http://schemas.microsoft.com/office/drawing/2014/main" id="{E344B97A-E863-4D54-9F97-827530EDD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476" y="592138"/>
            <a:ext cx="7985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prstClr val="white"/>
                </a:solidFill>
                <a:latin typeface="Sassoon Infant Md" panose="02000603050000020003" pitchFamily="50" charset="0"/>
              </a:rPr>
              <a:t>Singular nouns ending in a consonant and the letter ‘y’ form the plural by dropping the ‘y’ and adding </a:t>
            </a:r>
            <a:r>
              <a:rPr lang="en-GB" altLang="en-US" sz="2400" b="1">
                <a:solidFill>
                  <a:prstClr val="black"/>
                </a:solidFill>
                <a:latin typeface="Sassoon Infant Md" panose="02000603050000020003" pitchFamily="50" charset="0"/>
              </a:rPr>
              <a:t>–ies</a:t>
            </a:r>
            <a:r>
              <a:rPr lang="en-GB" altLang="en-US" sz="2400" b="1">
                <a:solidFill>
                  <a:prstClr val="white"/>
                </a:solidFill>
                <a:latin typeface="Sassoon Infant Md" panose="02000603050000020003" pitchFamily="50" charset="0"/>
              </a:rPr>
              <a:t>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58ACBF3-EA25-42BF-B7A8-5DE127D72FCB}"/>
              </a:ext>
            </a:extLst>
          </p:cNvPr>
          <p:cNvGraphicFramePr>
            <a:graphicFrameLocks noGrp="1"/>
          </p:cNvGraphicFramePr>
          <p:nvPr/>
        </p:nvGraphicFramePr>
        <p:xfrm>
          <a:off x="2986088" y="2239963"/>
          <a:ext cx="6311900" cy="352901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5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5802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Sassoon Infant Md" panose="02000603050000020003" pitchFamily="50" charset="0"/>
                        </a:rPr>
                        <a:t>singular form</a:t>
                      </a:r>
                    </a:p>
                  </a:txBody>
                  <a:tcPr marL="91431" marR="91431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Sassoon Infant Md" panose="02000603050000020003" pitchFamily="50" charset="0"/>
                        </a:rPr>
                        <a:t>plural</a:t>
                      </a:r>
                      <a:r>
                        <a:rPr lang="en-GB" sz="3600" b="1" baseline="0" dirty="0">
                          <a:latin typeface="Sassoon Infant Md" panose="02000603050000020003" pitchFamily="50" charset="0"/>
                        </a:rPr>
                        <a:t> </a:t>
                      </a:r>
                      <a:r>
                        <a:rPr lang="en-GB" sz="3600" b="1" dirty="0">
                          <a:latin typeface="Sassoon Infant Md" panose="02000603050000020003" pitchFamily="50" charset="0"/>
                        </a:rPr>
                        <a:t>form</a:t>
                      </a:r>
                    </a:p>
                  </a:txBody>
                  <a:tcPr marL="91431" marR="91431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80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penny</a:t>
                      </a:r>
                    </a:p>
                  </a:txBody>
                  <a:tcPr marL="91431" marR="91431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pennies</a:t>
                      </a:r>
                    </a:p>
                  </a:txBody>
                  <a:tcPr marL="91431" marR="91431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80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baby</a:t>
                      </a:r>
                    </a:p>
                  </a:txBody>
                  <a:tcPr marL="91431" marR="91431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babies</a:t>
                      </a:r>
                    </a:p>
                  </a:txBody>
                  <a:tcPr marL="91431" marR="91431"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80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daisy</a:t>
                      </a:r>
                    </a:p>
                  </a:txBody>
                  <a:tcPr marL="91431" marR="91431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daisies</a:t>
                      </a:r>
                    </a:p>
                  </a:txBody>
                  <a:tcPr marL="91431" marR="91431"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80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spy</a:t>
                      </a:r>
                    </a:p>
                  </a:txBody>
                  <a:tcPr marL="91431" marR="91431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Sassoon Infant Md" panose="02000603050000020003" pitchFamily="50" charset="0"/>
                        </a:rPr>
                        <a:t>spies</a:t>
                      </a:r>
                    </a:p>
                  </a:txBody>
                  <a:tcPr marL="91431" marR="91431" marT="45728" marB="457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216" name="Picture 8">
            <a:extLst>
              <a:ext uri="{FF2B5EF4-FFF2-40B4-BE49-F238E27FC236}">
                <a16:creationId xmlns:a16="http://schemas.microsoft.com/office/drawing/2014/main" id="{7A46CFBA-3942-471F-9D2D-385225290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1010">
            <a:off x="2305844" y="5253831"/>
            <a:ext cx="16002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10">
            <a:extLst>
              <a:ext uri="{FF2B5EF4-FFF2-40B4-BE49-F238E27FC236}">
                <a16:creationId xmlns:a16="http://schemas.microsoft.com/office/drawing/2014/main" id="{B45D2254-5AB6-4A57-89CC-F353A3537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4740276"/>
            <a:ext cx="16002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906</Words>
  <Application>Microsoft Office PowerPoint</Application>
  <PresentationFormat>Widescreen</PresentationFormat>
  <Paragraphs>295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BPreplay</vt:lpstr>
      <vt:lpstr>Calibri</vt:lpstr>
      <vt:lpstr>Calibri Light</vt:lpstr>
      <vt:lpstr>Sassoon Infant Md</vt:lpstr>
      <vt:lpstr>Sassoon Infant Rg</vt:lpstr>
      <vt:lpstr>Twinkl</vt:lpstr>
      <vt:lpstr>Twinkl SemiBold</vt:lpstr>
      <vt:lpstr>Office Theme</vt:lpstr>
      <vt:lpstr>1_Office Theme</vt:lpstr>
      <vt:lpstr>PowerPoint Presentation</vt:lpstr>
      <vt:lpstr>Recap: What is a noun?</vt:lpstr>
      <vt:lpstr>Recap: What is a noun?</vt:lpstr>
      <vt:lpstr>Grouping Nouns</vt:lpstr>
      <vt:lpstr>Task: Complete the first side of your sheet.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20th September</dc:title>
  <dc:creator>M Bower</dc:creator>
  <cp:lastModifiedBy>M Bower</cp:lastModifiedBy>
  <cp:revision>3</cp:revision>
  <cp:lastPrinted>2022-09-19T14:26:26Z</cp:lastPrinted>
  <dcterms:created xsi:type="dcterms:W3CDTF">2022-09-19T14:13:42Z</dcterms:created>
  <dcterms:modified xsi:type="dcterms:W3CDTF">2023-03-10T07:21:44Z</dcterms:modified>
</cp:coreProperties>
</file>