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9" r:id="rId5"/>
    <p:sldId id="258" r:id="rId6"/>
    <p:sldId id="260" r:id="rId7"/>
    <p:sldId id="262" r:id="rId8"/>
    <p:sldId id="261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AD99-DA29-4B71-A1B0-797441E7B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6F567-A8A9-49F6-B9B4-607CFCD75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88ED0-9493-4667-A247-40375C698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D1C2-1B6A-4CAC-A864-E9E531A5B959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EAC72-8362-4581-BDCB-DE9CB9953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7AB97-3733-4073-BF24-911ABD7B4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5E0C-12C3-4E15-9394-4DC4C54CC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32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E6D8F-58CE-410E-BAB7-531F4650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EA5EE-58FC-4CB2-A4A0-32DAB63CC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AA415-9C76-4CBD-A2AD-5F289CCB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D1C2-1B6A-4CAC-A864-E9E531A5B959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340A9-5D3F-40EC-8A49-DCF5B00E6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72534-DD8C-4D82-942F-E05155C3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5E0C-12C3-4E15-9394-4DC4C54CC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79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A21CA6-9422-4D1B-8CF6-91B62542D1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25D3D-B27F-48F0-A568-8764E6091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533EA-9A99-4D13-A158-2F146D93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D1C2-1B6A-4CAC-A864-E9E531A5B959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397B1-F1D2-46D0-90B8-003F34CF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98381-F262-48A3-8137-95262BF26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5E0C-12C3-4E15-9394-4DC4C54CC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494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E331D-19E3-4AB7-8E59-03145BB3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EE73F-FCE8-4E2F-8D6D-8E1E6220D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10D64-B751-4688-84B6-2E24C302D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D1C2-1B6A-4CAC-A864-E9E531A5B959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DBEB-7EC7-479D-B42F-1A8F99473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FAB97-E24C-4872-B6F9-34510BAF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5E0C-12C3-4E15-9394-4DC4C54CC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75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50D1-20DD-4D66-9137-E07B092C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07EB0-88A8-40EC-98B4-F1EEE8B65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D58BF-FD7E-4181-A323-366FE98B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D1C2-1B6A-4CAC-A864-E9E531A5B959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C084D-9FAF-422E-B0C7-77AC8AE1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0045B-631E-443A-ABD1-99379C1F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5E0C-12C3-4E15-9394-4DC4C54CC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38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6A5CC-AD87-4D3B-8058-426D954B1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5C642-B189-4DE1-AFD8-BD1406C1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B4BD8-F131-49AB-8423-D336CE029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05189-0288-4B93-A71A-70919F14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D1C2-1B6A-4CAC-A864-E9E531A5B959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E269E-FF18-4662-9A31-84CB17A1F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E21C9-5308-4473-AB28-72483F837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5E0C-12C3-4E15-9394-4DC4C54CC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249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190C0-FED8-4162-8EA3-5195D00F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6F0F3-C11F-4298-98F4-53FD3328E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0901E-C7FA-4C48-BB71-06EBF1CCC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BDD245-5196-4B33-875A-7FD4F44CC8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4E4EB8-F4E4-4001-A48B-40CD67063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2B4980-2F02-426C-AE83-CC3BFA1EF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D1C2-1B6A-4CAC-A864-E9E531A5B959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EC30ED-62E8-4757-A37E-4FD33041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8256E2-8DAC-4F78-ABF1-5379BDA1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5E0C-12C3-4E15-9394-4DC4C54CC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06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65DD-2DF0-4772-B3CF-7598EFD0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43B71-6422-4690-9CEE-7B3A795C6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D1C2-1B6A-4CAC-A864-E9E531A5B959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E7E7A-BFF5-4E2D-BCB5-98F39936C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919D1-AEF9-4724-9089-61168802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5E0C-12C3-4E15-9394-4DC4C54CC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91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DD03CB-9C34-42D7-9D2C-74F40448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D1C2-1B6A-4CAC-A864-E9E531A5B959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F256D5-2156-4F32-B90A-92A6F54F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91E06-B6CF-414C-81D0-02E974D3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5E0C-12C3-4E15-9394-4DC4C54CC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5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761D4-3DB7-4284-AFB4-9F1ADF7BB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B363D-33A7-4A12-918E-73AC1A578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476F3-3EE2-4E2B-9191-FCF4A5553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FFA7A-1C46-4D1D-9B8E-806A3841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D1C2-1B6A-4CAC-A864-E9E531A5B959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86C40-DA58-4C47-9083-C8A232F5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742D9-1E57-435A-9C51-261FB4698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5E0C-12C3-4E15-9394-4DC4C54CC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05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8A3B-4E32-4B10-90CC-7A3C967A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5373DB-8C5E-4166-8EAC-0ED7459B0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277A8-AB3D-4104-8FCA-A4C5B364E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3D94D-F83A-4FA9-8AAD-417EF2A3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D1C2-1B6A-4CAC-A864-E9E531A5B959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A1331-7B84-4BFA-B1F5-E49D12D66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9DAF0-A9F6-451F-9837-D455B909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5E0C-12C3-4E15-9394-4DC4C54CC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85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C729B-3487-4A87-A5F2-601232FD0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8325E-F2FD-4A72-8387-7FDA2B69D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4E256-D8C5-4A67-A489-E59CEB36E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5D1C2-1B6A-4CAC-A864-E9E531A5B959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53DBA-65C7-4315-B30B-72AE197C6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F3D7B-E59D-422C-875E-EA0B0B138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65E0C-12C3-4E15-9394-4DC4C54CC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92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jpe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CF9C96-8284-46E5-91EA-CDB13C21E890}"/>
              </a:ext>
            </a:extLst>
          </p:cNvPr>
          <p:cNvSpPr txBox="1"/>
          <p:nvPr/>
        </p:nvSpPr>
        <p:spPr>
          <a:xfrm>
            <a:off x="2826981" y="610317"/>
            <a:ext cx="60977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Number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Workshop</a:t>
            </a:r>
          </a:p>
          <a:p>
            <a:pPr algn="ctr"/>
            <a:r>
              <a:rPr lang="en-GB" sz="7200" b="1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2024</a:t>
            </a:r>
            <a:endParaRPr lang="en-GB" sz="3600" b="1" dirty="0">
              <a:solidFill>
                <a:schemeClr val="accent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4C96B-9AF6-448E-921D-2F34FCFF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052" y="379564"/>
            <a:ext cx="3109229" cy="1865538"/>
          </a:xfrm>
          <a:prstGeom prst="rect">
            <a:avLst/>
          </a:prstGeom>
        </p:spPr>
      </p:pic>
      <p:pic>
        <p:nvPicPr>
          <p:cNvPr id="8" name="Picture 7" descr="st oswalds crest.jpg">
            <a:extLst>
              <a:ext uri="{FF2B5EF4-FFF2-40B4-BE49-F238E27FC236}">
                <a16:creationId xmlns:a16="http://schemas.microsoft.com/office/drawing/2014/main" id="{A77BD8DE-FCBA-4545-AD75-2C97151179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922" y="5084262"/>
            <a:ext cx="1475590" cy="1539625"/>
          </a:xfrm>
          <a:prstGeom prst="rect">
            <a:avLst/>
          </a:prstGeom>
        </p:spPr>
      </p:pic>
      <p:pic>
        <p:nvPicPr>
          <p:cNvPr id="9" name="Picture 8" descr="st oswalds crest.jpg">
            <a:extLst>
              <a:ext uri="{FF2B5EF4-FFF2-40B4-BE49-F238E27FC236}">
                <a16:creationId xmlns:a16="http://schemas.microsoft.com/office/drawing/2014/main" id="{D7971A5F-9107-4124-A6AD-2919F280D9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954" y="5211262"/>
            <a:ext cx="1475590" cy="1539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92D050-3936-4406-A446-C53CF691A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6" y="2052150"/>
            <a:ext cx="2487384" cy="1865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5E585-A850-4C90-AF1A-97E2EAE26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73" y="4079403"/>
            <a:ext cx="2901244" cy="21759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D51A4E-8640-41D4-8004-26C0E2E77E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27122"/>
            <a:ext cx="2891039" cy="2168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D3E4D2-2199-41F4-8959-7B625E0E7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52" y="2138677"/>
            <a:ext cx="2487383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2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DF33C6-7FA3-4513-8B92-46E9ECF36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052" y="379564"/>
            <a:ext cx="3109229" cy="1865538"/>
          </a:xfrm>
          <a:prstGeom prst="rect">
            <a:avLst/>
          </a:prstGeom>
        </p:spPr>
      </p:pic>
      <p:pic>
        <p:nvPicPr>
          <p:cNvPr id="5" name="Picture 4" descr="st oswalds crest.jpg">
            <a:extLst>
              <a:ext uri="{FF2B5EF4-FFF2-40B4-BE49-F238E27FC236}">
                <a16:creationId xmlns:a16="http://schemas.microsoft.com/office/drawing/2014/main" id="{ADF6D493-81ED-4D76-99EF-3DACE74568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922" y="5084262"/>
            <a:ext cx="1475590" cy="1539625"/>
          </a:xfrm>
          <a:prstGeom prst="rect">
            <a:avLst/>
          </a:prstGeom>
        </p:spPr>
      </p:pic>
      <p:pic>
        <p:nvPicPr>
          <p:cNvPr id="6" name="Picture 5" descr="st oswalds crest.jpg">
            <a:extLst>
              <a:ext uri="{FF2B5EF4-FFF2-40B4-BE49-F238E27FC236}">
                <a16:creationId xmlns:a16="http://schemas.microsoft.com/office/drawing/2014/main" id="{42899FD3-76EC-456A-8064-00E8A4BA50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954" y="5211262"/>
            <a:ext cx="1475590" cy="1539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6A6C17-A547-4FDC-9C0A-BD6909F51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300" y="1480508"/>
            <a:ext cx="7434734" cy="4997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11B75A-3DAB-4071-9BD7-B5B22B824C94}"/>
              </a:ext>
            </a:extLst>
          </p:cNvPr>
          <p:cNvSpPr txBox="1"/>
          <p:nvPr/>
        </p:nvSpPr>
        <p:spPr>
          <a:xfrm>
            <a:off x="855133" y="78426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u="sng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Yearly Overview</a:t>
            </a:r>
            <a:endParaRPr lang="en-GB" sz="3200" u="sng" dirty="0"/>
          </a:p>
        </p:txBody>
      </p:sp>
    </p:spTree>
    <p:extLst>
      <p:ext uri="{BB962C8B-B14F-4D97-AF65-F5344CB8AC3E}">
        <p14:creationId xmlns:p14="http://schemas.microsoft.com/office/powerpoint/2010/main" val="271000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DF33C6-7FA3-4513-8B92-46E9ECF36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052" y="379564"/>
            <a:ext cx="3109229" cy="1865538"/>
          </a:xfrm>
          <a:prstGeom prst="rect">
            <a:avLst/>
          </a:prstGeom>
        </p:spPr>
      </p:pic>
      <p:pic>
        <p:nvPicPr>
          <p:cNvPr id="6" name="Picture 5" descr="st oswalds crest.jpg">
            <a:extLst>
              <a:ext uri="{FF2B5EF4-FFF2-40B4-BE49-F238E27FC236}">
                <a16:creationId xmlns:a16="http://schemas.microsoft.com/office/drawing/2014/main" id="{42899FD3-76EC-456A-8064-00E8A4BA50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954" y="5211262"/>
            <a:ext cx="1475590" cy="1539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11B75A-3DAB-4071-9BD7-B5B22B824C94}"/>
              </a:ext>
            </a:extLst>
          </p:cNvPr>
          <p:cNvSpPr txBox="1"/>
          <p:nvPr/>
        </p:nvSpPr>
        <p:spPr>
          <a:xfrm>
            <a:off x="855133" y="784264"/>
            <a:ext cx="6096000" cy="395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u="sng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What is the mastery approach?</a:t>
            </a:r>
          </a:p>
          <a:p>
            <a:endParaRPr lang="en-GB" sz="3200" b="1" u="sng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A mastery approach to teaching and learning supports all children to develop a board and deep understanding of mathematics.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It is about deep and secure learning for all.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>
              <a:lnSpc>
                <a:spcPct val="80000"/>
              </a:lnSpc>
              <a:defRPr/>
            </a:pPr>
            <a:endParaRPr lang="en-US" b="1" dirty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8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“Challenge isn’t bigger numbers, it is bigger thinking”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215A1-31BB-4CEA-9EC2-93705AE95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33" y="4505400"/>
            <a:ext cx="2686754" cy="2015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6CE194-B482-4647-B651-2B2E614CC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18" y="4764912"/>
            <a:ext cx="2340738" cy="1755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61CC14-C04C-45F3-AA41-670ADBB2E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99" y="2245102"/>
            <a:ext cx="2487384" cy="1865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12E311-E418-4BAA-AB94-124DCD311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6" y="4736115"/>
            <a:ext cx="2379134" cy="178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75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8E1CDD-A4E7-4A40-9EA4-231319B403E9}"/>
              </a:ext>
            </a:extLst>
          </p:cNvPr>
          <p:cNvSpPr txBox="1"/>
          <p:nvPr/>
        </p:nvSpPr>
        <p:spPr>
          <a:xfrm>
            <a:off x="939800" y="956733"/>
            <a:ext cx="701886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Number</a:t>
            </a:r>
          </a:p>
          <a:p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We teach number daily for half an hour in small groups of 8/9 children.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We call our number learning ‘NUMBERLAND’ – so the children get excited when its their turn to visit number land.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The children will also join in with number songs throughout the day and watch the corresponding number blocks episode for the week.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Each child has a focused guided task with an adult in a group of 4 throughout the week to revisit their knowledge of the number of the week.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Intervention or any revisiting of misconceptions will be actioned on the same day.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52CA7-DEEE-4931-BB0B-0A96573EE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052" y="379564"/>
            <a:ext cx="3109229" cy="1865538"/>
          </a:xfrm>
          <a:prstGeom prst="rect">
            <a:avLst/>
          </a:prstGeom>
        </p:spPr>
      </p:pic>
      <p:pic>
        <p:nvPicPr>
          <p:cNvPr id="4" name="Picture 3" descr="st oswalds crest.jpg">
            <a:extLst>
              <a:ext uri="{FF2B5EF4-FFF2-40B4-BE49-F238E27FC236}">
                <a16:creationId xmlns:a16="http://schemas.microsoft.com/office/drawing/2014/main" id="{8464DD17-346B-4DF4-AF64-8E832D9F7F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954" y="5211262"/>
            <a:ext cx="1475590" cy="15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66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C320D1-F8DF-4819-BF42-F5FF1B721587}"/>
              </a:ext>
            </a:extLst>
          </p:cNvPr>
          <p:cNvSpPr txBox="1"/>
          <p:nvPr/>
        </p:nvSpPr>
        <p:spPr>
          <a:xfrm>
            <a:off x="431801" y="197346"/>
            <a:ext cx="8246532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What is Number land?</a:t>
            </a:r>
          </a:p>
          <a:p>
            <a:endParaRPr lang="en-GB" sz="1800" b="1" u="sng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A very visual way or representing number.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Every number lives in a different house with a different shaped garden, which all reflects the number that </a:t>
            </a:r>
            <a:r>
              <a:rPr lang="en-GB" kern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lives there.</a:t>
            </a: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Number land has a number lane leading up to the houses which allows for the children to practise their forwards and backwards counting skills as they move up and down the lane.</a:t>
            </a:r>
          </a:p>
          <a:p>
            <a:endParaRPr lang="en-GB" sz="1800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en-GB" b="1" u="sng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Each Number has:</a:t>
            </a:r>
          </a:p>
          <a:p>
            <a:endParaRPr lang="en-GB" sz="1800" b="1" u="sng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A garden with the same amount of sides as the number e.g. 1 sided shape for number 1, 6 sided shaped for number 6. </a:t>
            </a:r>
          </a:p>
          <a:p>
            <a:endParaRPr lang="en-GB" sz="1400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A house with the corresponding amount on the door. Using the dice/domino pattern.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A number tower using cubes to give a linear visualisation of the number.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A flower bed – using a 5 or 10 frame, were the ‘flowers’ represent the number of the house.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A numeral character of the number, so the children see what the numeral looks like.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Each number also has a rhyme pattern to help with the formation of each numeral.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AF4C6-486D-4A5B-8C34-F28E067B9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052" y="379564"/>
            <a:ext cx="3109229" cy="1865538"/>
          </a:xfrm>
          <a:prstGeom prst="rect">
            <a:avLst/>
          </a:prstGeom>
        </p:spPr>
      </p:pic>
      <p:pic>
        <p:nvPicPr>
          <p:cNvPr id="7" name="Picture 6" descr="st oswalds crest.jpg">
            <a:extLst>
              <a:ext uri="{FF2B5EF4-FFF2-40B4-BE49-F238E27FC236}">
                <a16:creationId xmlns:a16="http://schemas.microsoft.com/office/drawing/2014/main" id="{2D0C62DA-CBB3-4BB2-8F00-A4096E55A2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954" y="5211262"/>
            <a:ext cx="1475590" cy="15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78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45409B-0E43-4DD9-BE1D-408F2839F0F6}"/>
              </a:ext>
            </a:extLst>
          </p:cNvPr>
          <p:cNvSpPr txBox="1"/>
          <p:nvPr/>
        </p:nvSpPr>
        <p:spPr>
          <a:xfrm>
            <a:off x="787400" y="8059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What does it look like?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07EC8-9ADC-4FA7-B456-9664F7234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052" y="379564"/>
            <a:ext cx="3109229" cy="1865538"/>
          </a:xfrm>
          <a:prstGeom prst="rect">
            <a:avLst/>
          </a:prstGeom>
        </p:spPr>
      </p:pic>
      <p:pic>
        <p:nvPicPr>
          <p:cNvPr id="5" name="Picture 4" descr="st oswalds crest.jpg">
            <a:extLst>
              <a:ext uri="{FF2B5EF4-FFF2-40B4-BE49-F238E27FC236}">
                <a16:creationId xmlns:a16="http://schemas.microsoft.com/office/drawing/2014/main" id="{79125F0C-C5CF-4A7F-9767-7239E0D383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954" y="5211262"/>
            <a:ext cx="1475590" cy="153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F2F0CB-EC4B-4291-AECF-FDD8973AB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853" y="2089502"/>
            <a:ext cx="4772377" cy="35792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8A9F46-F0C8-4157-BAFC-99F8A979B4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0"/>
          <a:stretch/>
        </p:blipFill>
        <p:spPr>
          <a:xfrm rot="17220565">
            <a:off x="8117904" y="4641645"/>
            <a:ext cx="1865537" cy="1861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73C366-6469-4C39-AA3B-44AE5E5781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7"/>
          <a:stretch/>
        </p:blipFill>
        <p:spPr>
          <a:xfrm rot="15444310">
            <a:off x="5989797" y="795915"/>
            <a:ext cx="2251487" cy="20746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FB60B2-1D7D-4EAF-9BCF-1BD9998708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1" t="7096" r="16601" b="7872"/>
          <a:stretch/>
        </p:blipFill>
        <p:spPr>
          <a:xfrm rot="16200000">
            <a:off x="8473793" y="1983816"/>
            <a:ext cx="1903741" cy="21045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6543E4-28BC-41B8-B750-51643DC618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t="13949" r="25112" b="6671"/>
          <a:stretch/>
        </p:blipFill>
        <p:spPr>
          <a:xfrm rot="16200000">
            <a:off x="6150578" y="3367345"/>
            <a:ext cx="2202459" cy="188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5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9AA2F-9CB9-4DD5-95FF-5137DEE64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42533"/>
            <a:ext cx="5220749" cy="372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D5EBB7-D972-4967-BAB0-37DDA115F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052" y="379564"/>
            <a:ext cx="3109229" cy="1865538"/>
          </a:xfrm>
          <a:prstGeom prst="rect">
            <a:avLst/>
          </a:prstGeom>
        </p:spPr>
      </p:pic>
      <p:pic>
        <p:nvPicPr>
          <p:cNvPr id="5" name="Picture 4" descr="st oswalds crest.jpg">
            <a:extLst>
              <a:ext uri="{FF2B5EF4-FFF2-40B4-BE49-F238E27FC236}">
                <a16:creationId xmlns:a16="http://schemas.microsoft.com/office/drawing/2014/main" id="{A1F331E6-D60C-4929-9EFB-86EF1D0A42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77954" y="5211262"/>
            <a:ext cx="1475590" cy="1539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5FFDF-A802-44BC-8CE5-FCE9F16F4BA8}"/>
              </a:ext>
            </a:extLst>
          </p:cNvPr>
          <p:cNvSpPr txBox="1"/>
          <p:nvPr/>
        </p:nvSpPr>
        <p:spPr>
          <a:xfrm>
            <a:off x="1219200" y="8398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What does this number land show us?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96256-E546-47FF-AD9F-BA4906C22186}"/>
              </a:ext>
            </a:extLst>
          </p:cNvPr>
          <p:cNvSpPr txBox="1"/>
          <p:nvPr/>
        </p:nvSpPr>
        <p:spPr>
          <a:xfrm>
            <a:off x="6565677" y="1794942"/>
            <a:ext cx="23029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6"/>
                </a:solidFill>
                <a:latin typeface="Comic Sans MS" panose="030F0702030302020204" pitchFamily="66" charset="0"/>
              </a:rPr>
              <a:t>What does this</a:t>
            </a:r>
          </a:p>
          <a:p>
            <a:r>
              <a:rPr lang="en-GB" dirty="0">
                <a:solidFill>
                  <a:schemeClr val="accent6"/>
                </a:solidFill>
                <a:latin typeface="Comic Sans MS" panose="030F0702030302020204" pitchFamily="66" charset="0"/>
              </a:rPr>
              <a:t>image tell us about</a:t>
            </a:r>
          </a:p>
          <a:p>
            <a:r>
              <a:rPr lang="en-GB" dirty="0">
                <a:solidFill>
                  <a:schemeClr val="accent6"/>
                </a:solidFill>
                <a:latin typeface="Comic Sans MS" panose="030F0702030302020204" pitchFamily="66" charset="0"/>
              </a:rPr>
              <a:t>the number 6?</a:t>
            </a:r>
          </a:p>
          <a:p>
            <a:r>
              <a:rPr lang="en-GB" dirty="0">
                <a:solidFill>
                  <a:schemeClr val="accent6"/>
                </a:solidFill>
                <a:latin typeface="Comic Sans MS" panose="030F0702030302020204" pitchFamily="66" charset="0"/>
              </a:rPr>
              <a:t>6 is:</a:t>
            </a:r>
          </a:p>
          <a:p>
            <a:endParaRPr lang="en-GB" dirty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r>
              <a:rPr lang="en-GB" dirty="0">
                <a:solidFill>
                  <a:schemeClr val="accent6"/>
                </a:solidFill>
                <a:latin typeface="Comic Sans MS" panose="030F0702030302020204" pitchFamily="66" charset="0"/>
              </a:rPr>
              <a:t>5 and 1 or 1 and 5</a:t>
            </a:r>
          </a:p>
          <a:p>
            <a:r>
              <a:rPr lang="en-GB" dirty="0">
                <a:solidFill>
                  <a:schemeClr val="accent6"/>
                </a:solidFill>
                <a:latin typeface="Comic Sans MS" panose="030F0702030302020204" pitchFamily="66" charset="0"/>
              </a:rPr>
              <a:t>4 and 2 or 2 and 4</a:t>
            </a:r>
          </a:p>
          <a:p>
            <a:r>
              <a:rPr lang="en-GB" dirty="0">
                <a:solidFill>
                  <a:schemeClr val="accent6"/>
                </a:solidFill>
                <a:latin typeface="Comic Sans MS" panose="030F0702030302020204" pitchFamily="66" charset="0"/>
              </a:rPr>
              <a:t>3 and 3</a:t>
            </a:r>
          </a:p>
          <a:p>
            <a:r>
              <a:rPr lang="en-GB" dirty="0">
                <a:solidFill>
                  <a:schemeClr val="accent6"/>
                </a:solidFill>
                <a:latin typeface="Comic Sans MS" panose="030F0702030302020204" pitchFamily="66" charset="0"/>
              </a:rPr>
              <a:t>2 and 2 and 2</a:t>
            </a:r>
          </a:p>
          <a:p>
            <a:r>
              <a:rPr lang="en-GB" dirty="0">
                <a:solidFill>
                  <a:schemeClr val="accent6"/>
                </a:solidFill>
                <a:latin typeface="Comic Sans MS" panose="030F0702030302020204" pitchFamily="66" charset="0"/>
              </a:rPr>
              <a:t>double 3</a:t>
            </a:r>
          </a:p>
          <a:p>
            <a:r>
              <a:rPr lang="en-GB" dirty="0">
                <a:solidFill>
                  <a:schemeClr val="accent6"/>
                </a:solidFill>
                <a:latin typeface="Comic Sans MS" panose="030F0702030302020204" pitchFamily="66" charset="0"/>
              </a:rPr>
              <a:t>1 and 2 and 1 and 2</a:t>
            </a:r>
          </a:p>
          <a:p>
            <a:r>
              <a:rPr lang="en-GB" dirty="0">
                <a:solidFill>
                  <a:schemeClr val="accent6"/>
                </a:solidFill>
                <a:latin typeface="Comic Sans MS" panose="030F0702030302020204" pitchFamily="66" charset="0"/>
              </a:rPr>
              <a:t>3 and 2 and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6A63D6-3B31-40B5-BAF4-2910C5B016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7" t="6450" r="9522" b="18238"/>
          <a:stretch/>
        </p:blipFill>
        <p:spPr>
          <a:xfrm>
            <a:off x="1392544" y="1794942"/>
            <a:ext cx="3084933" cy="204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6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A769F0-CDFD-417E-80F8-8084B85B5372}"/>
              </a:ext>
            </a:extLst>
          </p:cNvPr>
          <p:cNvSpPr txBox="1"/>
          <p:nvPr/>
        </p:nvSpPr>
        <p:spPr>
          <a:xfrm>
            <a:off x="508001" y="629146"/>
            <a:ext cx="6096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Within each week:</a:t>
            </a:r>
          </a:p>
          <a:p>
            <a:endParaRPr lang="en-GB" b="1" u="sng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All the children have a go at practical counting using a variety of equipment. This helps to build 1 to 1 correspondence between an object and an amount.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The children see a variety of equipment which allows them to spot numbers and number patterns in many different ways.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We explicitly show the children examples which are correct and not correct to develop their reasoning skills.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Subitising numbers PowerPoint – to revisit the number facts that they have learnt.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The children visit the number land shop.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The children make their own number booklets.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06936-BB4E-47C4-B095-483CA5859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052" y="379564"/>
            <a:ext cx="3109229" cy="1865538"/>
          </a:xfrm>
          <a:prstGeom prst="rect">
            <a:avLst/>
          </a:prstGeom>
        </p:spPr>
      </p:pic>
      <p:pic>
        <p:nvPicPr>
          <p:cNvPr id="4" name="Picture 3" descr="st oswalds crest.jpg">
            <a:extLst>
              <a:ext uri="{FF2B5EF4-FFF2-40B4-BE49-F238E27FC236}">
                <a16:creationId xmlns:a16="http://schemas.microsoft.com/office/drawing/2014/main" id="{2D6B34A2-1311-4BAB-A7E2-16D9AEC069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954" y="5211262"/>
            <a:ext cx="1475590" cy="153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F8E5B6-8A88-4CFB-8D48-DE711835DA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0" t="8061" r="3531" b="8618"/>
          <a:stretch/>
        </p:blipFill>
        <p:spPr>
          <a:xfrm>
            <a:off x="7255933" y="2328332"/>
            <a:ext cx="3445933" cy="2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62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42DD21-BE79-484C-8A79-1091A63ED5C2}"/>
              </a:ext>
            </a:extLst>
          </p:cNvPr>
          <p:cNvSpPr txBox="1"/>
          <p:nvPr/>
        </p:nvSpPr>
        <p:spPr>
          <a:xfrm>
            <a:off x="965199" y="1190810"/>
            <a:ext cx="867833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sng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Activities to have a go at:</a:t>
            </a:r>
          </a:p>
          <a:p>
            <a:endParaRPr lang="en-GB" sz="2400" b="1" i="1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Building Number 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i="1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The Number land 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i="1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Make your own board game and dice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i="1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i="1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r>
              <a:rPr lang="en-GB" sz="2400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All these activities should give you an idea of how you can help your children with their number learning at home </a:t>
            </a:r>
            <a:r>
              <a:rPr lang="en-GB" sz="2400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  <a:sym typeface="Wingdings" panose="05000000000000000000" pitchFamily="2" charset="2"/>
              </a:rPr>
              <a:t> </a:t>
            </a:r>
            <a:r>
              <a:rPr lang="en-GB" sz="2400" kern="0" dirty="0">
                <a:solidFill>
                  <a:schemeClr val="accent6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  <a:p>
            <a:endParaRPr lang="en-GB" b="1" u="sng" kern="0" dirty="0">
              <a:solidFill>
                <a:schemeClr val="accent6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253C6-81BA-4C47-8B01-37C3F78E5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052" y="379564"/>
            <a:ext cx="3109229" cy="1865538"/>
          </a:xfrm>
          <a:prstGeom prst="rect">
            <a:avLst/>
          </a:prstGeom>
        </p:spPr>
      </p:pic>
      <p:pic>
        <p:nvPicPr>
          <p:cNvPr id="5" name="Picture 4" descr="st oswalds crest.jpg">
            <a:extLst>
              <a:ext uri="{FF2B5EF4-FFF2-40B4-BE49-F238E27FC236}">
                <a16:creationId xmlns:a16="http://schemas.microsoft.com/office/drawing/2014/main" id="{92313C4C-B45E-4BF8-9B62-4574AD3A16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954" y="5211262"/>
            <a:ext cx="1475590" cy="15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10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555</Words>
  <Application>Microsoft Office PowerPoint</Application>
  <PresentationFormat>Widescreen</PresentationFormat>
  <Paragraphs>80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Stone</dc:creator>
  <cp:lastModifiedBy>T Robinson</cp:lastModifiedBy>
  <cp:revision>13</cp:revision>
  <dcterms:created xsi:type="dcterms:W3CDTF">2024-11-14T11:06:16Z</dcterms:created>
  <dcterms:modified xsi:type="dcterms:W3CDTF">2024-11-22T10:30:24Z</dcterms:modified>
</cp:coreProperties>
</file>