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2" r:id="rId3"/>
    <p:sldId id="257" r:id="rId4"/>
    <p:sldId id="260" r:id="rId5"/>
    <p:sldId id="259" r:id="rId6"/>
    <p:sldId id="258" r:id="rId7"/>
    <p:sldId id="263" r:id="rId8"/>
    <p:sldId id="264" r:id="rId9"/>
    <p:sldId id="265" r:id="rId10"/>
    <p:sldId id="266" r:id="rId11"/>
    <p:sldId id="268" r:id="rId12"/>
    <p:sldId id="267"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5112" autoAdjust="0"/>
  </p:normalViewPr>
  <p:slideViewPr>
    <p:cSldViewPr snapToGrid="0">
      <p:cViewPr varScale="1">
        <p:scale>
          <a:sx n="85" d="100"/>
          <a:sy n="85" d="100"/>
        </p:scale>
        <p:origin x="159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AF769-233C-42FC-B8E7-BDF29BBE11AA}" type="datetimeFigureOut">
              <a:rPr lang="en-GB" smtClean="0"/>
              <a:t>10/10/2024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24BB35-EE71-47D6-B058-8B57B46663DB}" type="slidenum">
              <a:rPr lang="en-GB" smtClean="0"/>
              <a:t>‹#›</a:t>
            </a:fld>
            <a:endParaRPr lang="en-GB"/>
          </a:p>
        </p:txBody>
      </p:sp>
    </p:spTree>
    <p:extLst>
      <p:ext uri="{BB962C8B-B14F-4D97-AF65-F5344CB8AC3E}">
        <p14:creationId xmlns:p14="http://schemas.microsoft.com/office/powerpoint/2010/main" val="107518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endParaRPr lang="en-GB" sz="1200" kern="0" dirty="0">
              <a:solidFill>
                <a:schemeClr val="accent6"/>
              </a:solidFill>
              <a:latin typeface="Comic Sans MS" panose="030F0702030302020204" pitchFamily="66" charset="0"/>
              <a:ea typeface="+mj-ea"/>
              <a:cs typeface="+mj-cs"/>
            </a:endParaRPr>
          </a:p>
          <a:p>
            <a:pPr algn="l" fontAlgn="t"/>
            <a:r>
              <a:rPr lang="en-GB" sz="1200" b="1" i="0" u="sng" dirty="0">
                <a:solidFill>
                  <a:srgbClr val="C0392B"/>
                </a:solidFill>
                <a:effectLst/>
                <a:latin typeface="Verdana" panose="020B0604030504040204" pitchFamily="34" charset="0"/>
              </a:rPr>
              <a:t>Why phonics?</a:t>
            </a:r>
            <a:endParaRPr lang="en-GB" sz="1200" b="0" i="0" dirty="0">
              <a:solidFill>
                <a:srgbClr val="1B1B1B"/>
              </a:solidFill>
              <a:effectLst/>
              <a:latin typeface="Poppins" panose="020B0502040204020203" pitchFamily="2" charset="0"/>
            </a:endParaRPr>
          </a:p>
          <a:p>
            <a:pPr algn="l" fontAlgn="t"/>
            <a:r>
              <a:rPr lang="en-GB" sz="1200" b="0" i="0" dirty="0">
                <a:solidFill>
                  <a:srgbClr val="1B1B1B"/>
                </a:solidFill>
                <a:effectLst/>
                <a:latin typeface="Verdana" panose="020B0604030504040204" pitchFamily="34" charset="0"/>
              </a:rPr>
              <a:t>Research shows that when phonics is taught in a structured way-starting with the easiest sounds and progressing to the most complex-it is the most effective way of teaching young children to read. It is particularly helpful for children aged 5 to 7 years old. Almost all children who receive good teaching of phonics will learn the skills that they need to tackle new words. Children can go on to read any kind of text fluently and confidently, and read for enjoyment (Department for Education).</a:t>
            </a:r>
            <a:endParaRPr lang="en-GB" sz="1200" b="0" i="0" dirty="0">
              <a:solidFill>
                <a:srgbClr val="1B1B1B"/>
              </a:solidFill>
              <a:effectLst/>
              <a:latin typeface="Poppins" panose="020B0502040204020203" pitchFamily="2" charset="0"/>
            </a:endParaRPr>
          </a:p>
          <a:p>
            <a:endParaRPr lang="en-GB" dirty="0"/>
          </a:p>
        </p:txBody>
      </p:sp>
      <p:sp>
        <p:nvSpPr>
          <p:cNvPr id="4" name="Slide Number Placeholder 3"/>
          <p:cNvSpPr>
            <a:spLocks noGrp="1"/>
          </p:cNvSpPr>
          <p:nvPr>
            <p:ph type="sldNum" sz="quarter" idx="5"/>
          </p:nvPr>
        </p:nvSpPr>
        <p:spPr/>
        <p:txBody>
          <a:bodyPr/>
          <a:lstStyle/>
          <a:p>
            <a:fld id="{2524BB35-EE71-47D6-B058-8B57B46663DB}" type="slidenum">
              <a:rPr lang="en-GB" smtClean="0"/>
              <a:t>2</a:t>
            </a:fld>
            <a:endParaRPr lang="en-GB"/>
          </a:p>
        </p:txBody>
      </p:sp>
    </p:spTree>
    <p:extLst>
      <p:ext uri="{BB962C8B-B14F-4D97-AF65-F5344CB8AC3E}">
        <p14:creationId xmlns:p14="http://schemas.microsoft.com/office/powerpoint/2010/main" val="4126252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24BB35-EE71-47D6-B058-8B57B46663DB}" type="slidenum">
              <a:rPr lang="en-GB" smtClean="0"/>
              <a:t>3</a:t>
            </a:fld>
            <a:endParaRPr lang="en-GB"/>
          </a:p>
        </p:txBody>
      </p:sp>
    </p:spTree>
    <p:extLst>
      <p:ext uri="{BB962C8B-B14F-4D97-AF65-F5344CB8AC3E}">
        <p14:creationId xmlns:p14="http://schemas.microsoft.com/office/powerpoint/2010/main" val="2672767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24BB35-EE71-47D6-B058-8B57B46663DB}" type="slidenum">
              <a:rPr lang="en-GB" smtClean="0"/>
              <a:t>6</a:t>
            </a:fld>
            <a:endParaRPr lang="en-GB"/>
          </a:p>
        </p:txBody>
      </p:sp>
    </p:spTree>
    <p:extLst>
      <p:ext uri="{BB962C8B-B14F-4D97-AF65-F5344CB8AC3E}">
        <p14:creationId xmlns:p14="http://schemas.microsoft.com/office/powerpoint/2010/main" val="1010520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B6DE0-D6AB-4953-A92E-402E180CE3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D062138-E5D2-4792-8967-A8F1F7E5B8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90F3709-FB74-4984-8951-1FEB3EE15393}"/>
              </a:ext>
            </a:extLst>
          </p:cNvPr>
          <p:cNvSpPr>
            <a:spLocks noGrp="1"/>
          </p:cNvSpPr>
          <p:nvPr>
            <p:ph type="dt" sz="half" idx="10"/>
          </p:nvPr>
        </p:nvSpPr>
        <p:spPr/>
        <p:txBody>
          <a:bodyPr/>
          <a:lstStyle/>
          <a:p>
            <a:fld id="{B6DAA4CF-AD0B-4030-81C2-435CD95CAD0C}" type="datetimeFigureOut">
              <a:rPr lang="en-GB" smtClean="0"/>
              <a:t>10/10/2024</a:t>
            </a:fld>
            <a:endParaRPr lang="en-GB"/>
          </a:p>
        </p:txBody>
      </p:sp>
      <p:sp>
        <p:nvSpPr>
          <p:cNvPr id="5" name="Footer Placeholder 4">
            <a:extLst>
              <a:ext uri="{FF2B5EF4-FFF2-40B4-BE49-F238E27FC236}">
                <a16:creationId xmlns:a16="http://schemas.microsoft.com/office/drawing/2014/main" id="{95525E8E-F839-481D-BE05-C506DCDC72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4AAFC0-434D-4F31-AD6D-0EFBB93A37AB}"/>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1193369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612A-237F-472F-8DDD-5A0E23EF894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4F238B-84B8-4C57-9E1A-4A48931412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D00278-A420-450F-AE16-E815E1355769}"/>
              </a:ext>
            </a:extLst>
          </p:cNvPr>
          <p:cNvSpPr>
            <a:spLocks noGrp="1"/>
          </p:cNvSpPr>
          <p:nvPr>
            <p:ph type="dt" sz="half" idx="10"/>
          </p:nvPr>
        </p:nvSpPr>
        <p:spPr/>
        <p:txBody>
          <a:bodyPr/>
          <a:lstStyle/>
          <a:p>
            <a:fld id="{B6DAA4CF-AD0B-4030-81C2-435CD95CAD0C}" type="datetimeFigureOut">
              <a:rPr lang="en-GB" smtClean="0"/>
              <a:t>10/10/2024</a:t>
            </a:fld>
            <a:endParaRPr lang="en-GB"/>
          </a:p>
        </p:txBody>
      </p:sp>
      <p:sp>
        <p:nvSpPr>
          <p:cNvPr id="5" name="Footer Placeholder 4">
            <a:extLst>
              <a:ext uri="{FF2B5EF4-FFF2-40B4-BE49-F238E27FC236}">
                <a16:creationId xmlns:a16="http://schemas.microsoft.com/office/drawing/2014/main" id="{3F4D3E76-DF50-497C-B1BE-E3F1012E6D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CC42BA-7D73-4246-A5E9-C9F8D1A7742E}"/>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2181952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D23C-D806-4670-BBFD-04B135D068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92603B-61C5-4A7A-9AA2-3BC4BF5198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024995-84F0-43E3-BBFB-9B4E5C21700B}"/>
              </a:ext>
            </a:extLst>
          </p:cNvPr>
          <p:cNvSpPr>
            <a:spLocks noGrp="1"/>
          </p:cNvSpPr>
          <p:nvPr>
            <p:ph type="dt" sz="half" idx="10"/>
          </p:nvPr>
        </p:nvSpPr>
        <p:spPr/>
        <p:txBody>
          <a:bodyPr/>
          <a:lstStyle/>
          <a:p>
            <a:fld id="{B6DAA4CF-AD0B-4030-81C2-435CD95CAD0C}" type="datetimeFigureOut">
              <a:rPr lang="en-GB" smtClean="0"/>
              <a:t>10/10/2024</a:t>
            </a:fld>
            <a:endParaRPr lang="en-GB"/>
          </a:p>
        </p:txBody>
      </p:sp>
      <p:sp>
        <p:nvSpPr>
          <p:cNvPr id="5" name="Footer Placeholder 4">
            <a:extLst>
              <a:ext uri="{FF2B5EF4-FFF2-40B4-BE49-F238E27FC236}">
                <a16:creationId xmlns:a16="http://schemas.microsoft.com/office/drawing/2014/main" id="{9B802362-897C-48D7-A7FD-549A3C7079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AF0381-450D-424D-8BE4-8F3C8CCB0FEB}"/>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3197316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81760-4E3E-42E4-AA4C-4E843FFE46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51C6DA-A4D9-40BF-8634-0B690DDAF2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0E4022-59C5-43C7-B13E-003F34DFB9C8}"/>
              </a:ext>
            </a:extLst>
          </p:cNvPr>
          <p:cNvSpPr>
            <a:spLocks noGrp="1"/>
          </p:cNvSpPr>
          <p:nvPr>
            <p:ph type="dt" sz="half" idx="10"/>
          </p:nvPr>
        </p:nvSpPr>
        <p:spPr/>
        <p:txBody>
          <a:bodyPr/>
          <a:lstStyle/>
          <a:p>
            <a:fld id="{B6DAA4CF-AD0B-4030-81C2-435CD95CAD0C}" type="datetimeFigureOut">
              <a:rPr lang="en-GB" smtClean="0"/>
              <a:t>10/10/2024</a:t>
            </a:fld>
            <a:endParaRPr lang="en-GB"/>
          </a:p>
        </p:txBody>
      </p:sp>
      <p:sp>
        <p:nvSpPr>
          <p:cNvPr id="5" name="Footer Placeholder 4">
            <a:extLst>
              <a:ext uri="{FF2B5EF4-FFF2-40B4-BE49-F238E27FC236}">
                <a16:creationId xmlns:a16="http://schemas.microsoft.com/office/drawing/2014/main" id="{5AA82C96-F54C-48C5-8019-54A8C01530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3DB15A-2DCC-4702-921E-CB778CF2D390}"/>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2454641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EAF52-6E50-4743-8E35-7AFDA3663A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0BB8F9D-E1AC-4B67-BF91-02E6F077B2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101ABE-2FA5-46C1-804C-F5260ED05B20}"/>
              </a:ext>
            </a:extLst>
          </p:cNvPr>
          <p:cNvSpPr>
            <a:spLocks noGrp="1"/>
          </p:cNvSpPr>
          <p:nvPr>
            <p:ph type="dt" sz="half" idx="10"/>
          </p:nvPr>
        </p:nvSpPr>
        <p:spPr/>
        <p:txBody>
          <a:bodyPr/>
          <a:lstStyle/>
          <a:p>
            <a:fld id="{B6DAA4CF-AD0B-4030-81C2-435CD95CAD0C}" type="datetimeFigureOut">
              <a:rPr lang="en-GB" smtClean="0"/>
              <a:t>10/10/2024</a:t>
            </a:fld>
            <a:endParaRPr lang="en-GB"/>
          </a:p>
        </p:txBody>
      </p:sp>
      <p:sp>
        <p:nvSpPr>
          <p:cNvPr id="5" name="Footer Placeholder 4">
            <a:extLst>
              <a:ext uri="{FF2B5EF4-FFF2-40B4-BE49-F238E27FC236}">
                <a16:creationId xmlns:a16="http://schemas.microsoft.com/office/drawing/2014/main" id="{430D6AB9-1182-4D22-BF2A-A17BBBFA5D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39F5E5-9E23-4BF9-8C5E-9483D6E26856}"/>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192891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7470E-9C6F-424F-A4D0-C0A6577E05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773685-01BA-45DB-A3EE-ED6BBD0F85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327C40E-6088-4F3E-8142-F8561105B1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5B59220-D164-4BAF-B29D-5F7B54FDB681}"/>
              </a:ext>
            </a:extLst>
          </p:cNvPr>
          <p:cNvSpPr>
            <a:spLocks noGrp="1"/>
          </p:cNvSpPr>
          <p:nvPr>
            <p:ph type="dt" sz="half" idx="10"/>
          </p:nvPr>
        </p:nvSpPr>
        <p:spPr/>
        <p:txBody>
          <a:bodyPr/>
          <a:lstStyle/>
          <a:p>
            <a:fld id="{B6DAA4CF-AD0B-4030-81C2-435CD95CAD0C}" type="datetimeFigureOut">
              <a:rPr lang="en-GB" smtClean="0"/>
              <a:t>10/10/2024</a:t>
            </a:fld>
            <a:endParaRPr lang="en-GB"/>
          </a:p>
        </p:txBody>
      </p:sp>
      <p:sp>
        <p:nvSpPr>
          <p:cNvPr id="6" name="Footer Placeholder 5">
            <a:extLst>
              <a:ext uri="{FF2B5EF4-FFF2-40B4-BE49-F238E27FC236}">
                <a16:creationId xmlns:a16="http://schemas.microsoft.com/office/drawing/2014/main" id="{894BD245-3000-4341-A963-F12FD2E9D1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AE9470-225A-4256-8F7C-8D96A716D897}"/>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3188572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0D3C-441A-494D-950B-4EE2BFBE472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1360AD-4C68-4E4D-BA70-61FB707B2F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93ACEA-8BD2-456A-91BA-45721A959C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B4DBED-7A11-45E8-A36B-366BA9BD34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3D61FE-4C76-463B-B24C-1718A45440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F02D941-9F7C-4789-ADB2-C14857FB5BE0}"/>
              </a:ext>
            </a:extLst>
          </p:cNvPr>
          <p:cNvSpPr>
            <a:spLocks noGrp="1"/>
          </p:cNvSpPr>
          <p:nvPr>
            <p:ph type="dt" sz="half" idx="10"/>
          </p:nvPr>
        </p:nvSpPr>
        <p:spPr/>
        <p:txBody>
          <a:bodyPr/>
          <a:lstStyle/>
          <a:p>
            <a:fld id="{B6DAA4CF-AD0B-4030-81C2-435CD95CAD0C}" type="datetimeFigureOut">
              <a:rPr lang="en-GB" smtClean="0"/>
              <a:t>10/10/2024</a:t>
            </a:fld>
            <a:endParaRPr lang="en-GB"/>
          </a:p>
        </p:txBody>
      </p:sp>
      <p:sp>
        <p:nvSpPr>
          <p:cNvPr id="8" name="Footer Placeholder 7">
            <a:extLst>
              <a:ext uri="{FF2B5EF4-FFF2-40B4-BE49-F238E27FC236}">
                <a16:creationId xmlns:a16="http://schemas.microsoft.com/office/drawing/2014/main" id="{439DE14B-877C-485A-A079-9AD1A72FAC4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C746040-F555-4B95-8EBF-F2FB5D549A84}"/>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295616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23A0-E581-42E2-9CE8-708437F130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34BB60D-B13D-4D31-817C-D6E7D528FE8A}"/>
              </a:ext>
            </a:extLst>
          </p:cNvPr>
          <p:cNvSpPr>
            <a:spLocks noGrp="1"/>
          </p:cNvSpPr>
          <p:nvPr>
            <p:ph type="dt" sz="half" idx="10"/>
          </p:nvPr>
        </p:nvSpPr>
        <p:spPr/>
        <p:txBody>
          <a:bodyPr/>
          <a:lstStyle/>
          <a:p>
            <a:fld id="{B6DAA4CF-AD0B-4030-81C2-435CD95CAD0C}" type="datetimeFigureOut">
              <a:rPr lang="en-GB" smtClean="0"/>
              <a:t>10/10/2024</a:t>
            </a:fld>
            <a:endParaRPr lang="en-GB"/>
          </a:p>
        </p:txBody>
      </p:sp>
      <p:sp>
        <p:nvSpPr>
          <p:cNvPr id="4" name="Footer Placeholder 3">
            <a:extLst>
              <a:ext uri="{FF2B5EF4-FFF2-40B4-BE49-F238E27FC236}">
                <a16:creationId xmlns:a16="http://schemas.microsoft.com/office/drawing/2014/main" id="{E4C82204-5175-4A55-A34C-70A8D0736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3440BA-E97B-4066-888C-23E938E7400A}"/>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4055290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F5C948-8BEC-423C-8A56-9D371F567E67}"/>
              </a:ext>
            </a:extLst>
          </p:cNvPr>
          <p:cNvSpPr>
            <a:spLocks noGrp="1"/>
          </p:cNvSpPr>
          <p:nvPr>
            <p:ph type="dt" sz="half" idx="10"/>
          </p:nvPr>
        </p:nvSpPr>
        <p:spPr/>
        <p:txBody>
          <a:bodyPr/>
          <a:lstStyle/>
          <a:p>
            <a:fld id="{B6DAA4CF-AD0B-4030-81C2-435CD95CAD0C}" type="datetimeFigureOut">
              <a:rPr lang="en-GB" smtClean="0"/>
              <a:t>10/10/2024</a:t>
            </a:fld>
            <a:endParaRPr lang="en-GB"/>
          </a:p>
        </p:txBody>
      </p:sp>
      <p:sp>
        <p:nvSpPr>
          <p:cNvPr id="3" name="Footer Placeholder 2">
            <a:extLst>
              <a:ext uri="{FF2B5EF4-FFF2-40B4-BE49-F238E27FC236}">
                <a16:creationId xmlns:a16="http://schemas.microsoft.com/office/drawing/2014/main" id="{FB7CB6DE-2ACF-40B9-849A-6040655466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A75C4E1-C4AA-4B22-AA7D-3A9DC495E92E}"/>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1937254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DD20F-D1AB-405A-807F-C162D5A5F6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2DD66C7-26DC-4457-AF18-9707295CAE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0364A5-611C-4797-8EEF-5B3C51C652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AE4D9-3318-4182-9C0A-4626948E5070}"/>
              </a:ext>
            </a:extLst>
          </p:cNvPr>
          <p:cNvSpPr>
            <a:spLocks noGrp="1"/>
          </p:cNvSpPr>
          <p:nvPr>
            <p:ph type="dt" sz="half" idx="10"/>
          </p:nvPr>
        </p:nvSpPr>
        <p:spPr/>
        <p:txBody>
          <a:bodyPr/>
          <a:lstStyle/>
          <a:p>
            <a:fld id="{B6DAA4CF-AD0B-4030-81C2-435CD95CAD0C}" type="datetimeFigureOut">
              <a:rPr lang="en-GB" smtClean="0"/>
              <a:t>10/10/2024</a:t>
            </a:fld>
            <a:endParaRPr lang="en-GB"/>
          </a:p>
        </p:txBody>
      </p:sp>
      <p:sp>
        <p:nvSpPr>
          <p:cNvPr id="6" name="Footer Placeholder 5">
            <a:extLst>
              <a:ext uri="{FF2B5EF4-FFF2-40B4-BE49-F238E27FC236}">
                <a16:creationId xmlns:a16="http://schemas.microsoft.com/office/drawing/2014/main" id="{2ACB3851-6551-47E8-AB8B-685F1FB0C8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411E65-7F8E-4297-8468-59B42249B298}"/>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1636566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BE7D5-0BDE-40FC-8FD1-56C812EC22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54FCF4-AF94-4593-BBAC-1B8D6D168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CF0C867-8A29-4FAC-B2A5-67E24A68E0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15E8F7-EE4C-4B66-BFFB-1EB04358FC56}"/>
              </a:ext>
            </a:extLst>
          </p:cNvPr>
          <p:cNvSpPr>
            <a:spLocks noGrp="1"/>
          </p:cNvSpPr>
          <p:nvPr>
            <p:ph type="dt" sz="half" idx="10"/>
          </p:nvPr>
        </p:nvSpPr>
        <p:spPr/>
        <p:txBody>
          <a:bodyPr/>
          <a:lstStyle/>
          <a:p>
            <a:fld id="{B6DAA4CF-AD0B-4030-81C2-435CD95CAD0C}" type="datetimeFigureOut">
              <a:rPr lang="en-GB" smtClean="0"/>
              <a:t>10/10/2024</a:t>
            </a:fld>
            <a:endParaRPr lang="en-GB"/>
          </a:p>
        </p:txBody>
      </p:sp>
      <p:sp>
        <p:nvSpPr>
          <p:cNvPr id="6" name="Footer Placeholder 5">
            <a:extLst>
              <a:ext uri="{FF2B5EF4-FFF2-40B4-BE49-F238E27FC236}">
                <a16:creationId xmlns:a16="http://schemas.microsoft.com/office/drawing/2014/main" id="{140E043B-1B41-4BAD-9324-C47018D385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A388E6-AF18-419C-9484-48CBB3A0F060}"/>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1030144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8DF3C7-46A8-4299-9D18-A7935DBB80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96350C-90B8-4716-948B-583FD1816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60912C-9D5E-4EA5-84C4-FE6417B3C3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DAA4CF-AD0B-4030-81C2-435CD95CAD0C}" type="datetimeFigureOut">
              <a:rPr lang="en-GB" smtClean="0"/>
              <a:t>10/10/2024</a:t>
            </a:fld>
            <a:endParaRPr lang="en-GB"/>
          </a:p>
        </p:txBody>
      </p:sp>
      <p:sp>
        <p:nvSpPr>
          <p:cNvPr id="5" name="Footer Placeholder 4">
            <a:extLst>
              <a:ext uri="{FF2B5EF4-FFF2-40B4-BE49-F238E27FC236}">
                <a16:creationId xmlns:a16="http://schemas.microsoft.com/office/drawing/2014/main" id="{2E56F75D-5CDF-4C44-A140-A420509E82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30D646B-F399-42DC-86E6-7A2B4D2D0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9F691A-AA7F-4D57-925A-37632A83D045}" type="slidenum">
              <a:rPr lang="en-GB" smtClean="0"/>
              <a:t>‹#›</a:t>
            </a:fld>
            <a:endParaRPr lang="en-GB"/>
          </a:p>
        </p:txBody>
      </p:sp>
    </p:spTree>
    <p:extLst>
      <p:ext uri="{BB962C8B-B14F-4D97-AF65-F5344CB8AC3E}">
        <p14:creationId xmlns:p14="http://schemas.microsoft.com/office/powerpoint/2010/main" val="2047445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hyperlink" Target="https://www.youtube.com/watch?v=Nv28ddzc9Oc"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youtube.com/watch?v=IwJx1NSineE" TargetMode="External"/><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 oswalds crest.jpg">
            <a:extLst>
              <a:ext uri="{FF2B5EF4-FFF2-40B4-BE49-F238E27FC236}">
                <a16:creationId xmlns:a16="http://schemas.microsoft.com/office/drawing/2014/main" id="{CC5F4CAC-53D8-4540-BDAF-DC4CFF75EF4D}"/>
              </a:ext>
            </a:extLst>
          </p:cNvPr>
          <p:cNvPicPr>
            <a:picLocks noChangeAspect="1"/>
          </p:cNvPicPr>
          <p:nvPr/>
        </p:nvPicPr>
        <p:blipFill>
          <a:blip r:embed="rId2" cstate="print"/>
          <a:stretch>
            <a:fillRect/>
          </a:stretch>
        </p:blipFill>
        <p:spPr>
          <a:xfrm>
            <a:off x="10172367" y="5020663"/>
            <a:ext cx="1475590" cy="1539625"/>
          </a:xfrm>
          <a:prstGeom prst="rect">
            <a:avLst/>
          </a:prstGeom>
        </p:spPr>
      </p:pic>
      <p:pic>
        <p:nvPicPr>
          <p:cNvPr id="5" name="Picture 4" descr="st oswalds crest.jpg">
            <a:extLst>
              <a:ext uri="{FF2B5EF4-FFF2-40B4-BE49-F238E27FC236}">
                <a16:creationId xmlns:a16="http://schemas.microsoft.com/office/drawing/2014/main" id="{8DB0EDCB-9F75-43B1-9E9B-727CDE048064}"/>
              </a:ext>
            </a:extLst>
          </p:cNvPr>
          <p:cNvPicPr>
            <a:picLocks noChangeAspect="1"/>
          </p:cNvPicPr>
          <p:nvPr/>
        </p:nvPicPr>
        <p:blipFill>
          <a:blip r:embed="rId2" cstate="print"/>
          <a:stretch>
            <a:fillRect/>
          </a:stretch>
        </p:blipFill>
        <p:spPr>
          <a:xfrm>
            <a:off x="436488" y="5194329"/>
            <a:ext cx="1475590" cy="1539625"/>
          </a:xfrm>
          <a:prstGeom prst="rect">
            <a:avLst/>
          </a:prstGeom>
        </p:spPr>
      </p:pic>
      <p:sp>
        <p:nvSpPr>
          <p:cNvPr id="11" name="TextBox 10">
            <a:extLst>
              <a:ext uri="{FF2B5EF4-FFF2-40B4-BE49-F238E27FC236}">
                <a16:creationId xmlns:a16="http://schemas.microsoft.com/office/drawing/2014/main" id="{02534B46-8C4D-4D9E-BBB5-30FFE778FC15}"/>
              </a:ext>
            </a:extLst>
          </p:cNvPr>
          <p:cNvSpPr txBox="1"/>
          <p:nvPr/>
        </p:nvSpPr>
        <p:spPr>
          <a:xfrm>
            <a:off x="3047114" y="644183"/>
            <a:ext cx="6097772" cy="3416320"/>
          </a:xfrm>
          <a:prstGeom prst="rect">
            <a:avLst/>
          </a:prstGeom>
          <a:noFill/>
        </p:spPr>
        <p:txBody>
          <a:bodyPr wrap="square">
            <a:spAutoFit/>
          </a:bodyPr>
          <a:lstStyle/>
          <a:p>
            <a:pPr algn="ctr"/>
            <a:r>
              <a:rPr kumimoji="0" lang="en-GB" sz="7200" b="1" i="0" u="none" strike="noStrike" kern="0" cap="none" spc="0" normalizeH="0" baseline="0" noProof="0" dirty="0">
                <a:ln>
                  <a:noFill/>
                </a:ln>
                <a:solidFill>
                  <a:schemeClr val="accent6"/>
                </a:solidFill>
                <a:uLnTx/>
                <a:uFillTx/>
                <a:latin typeface="Comic Sans MS" panose="030F0702030302020204" pitchFamily="66" charset="0"/>
                <a:ea typeface="+mj-ea"/>
                <a:cs typeface="+mj-cs"/>
              </a:rPr>
              <a:t>Phonics Workshop</a:t>
            </a:r>
          </a:p>
          <a:p>
            <a:pPr algn="ctr"/>
            <a:r>
              <a:rPr lang="en-GB" sz="7200" b="1" kern="0" dirty="0">
                <a:solidFill>
                  <a:schemeClr val="accent6"/>
                </a:solidFill>
                <a:latin typeface="Comic Sans MS" panose="030F0702030302020204" pitchFamily="66" charset="0"/>
                <a:ea typeface="+mj-ea"/>
                <a:cs typeface="+mj-cs"/>
              </a:rPr>
              <a:t>2024</a:t>
            </a:r>
            <a:endParaRPr lang="en-GB" sz="3600" b="1" dirty="0">
              <a:solidFill>
                <a:schemeClr val="accent6"/>
              </a:solidFill>
            </a:endParaRPr>
          </a:p>
        </p:txBody>
      </p:sp>
      <p:pic>
        <p:nvPicPr>
          <p:cNvPr id="6" name="Picture 5">
            <a:extLst>
              <a:ext uri="{FF2B5EF4-FFF2-40B4-BE49-F238E27FC236}">
                <a16:creationId xmlns:a16="http://schemas.microsoft.com/office/drawing/2014/main" id="{3BED034C-72A7-4D97-A476-2CCCA7B39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75" y="953849"/>
            <a:ext cx="3729318" cy="2796988"/>
          </a:xfrm>
          <a:prstGeom prst="rect">
            <a:avLst/>
          </a:prstGeom>
        </p:spPr>
      </p:pic>
      <p:pic>
        <p:nvPicPr>
          <p:cNvPr id="10" name="Picture 9">
            <a:extLst>
              <a:ext uri="{FF2B5EF4-FFF2-40B4-BE49-F238E27FC236}">
                <a16:creationId xmlns:a16="http://schemas.microsoft.com/office/drawing/2014/main" id="{2DE17478-2BAC-4BFF-A7C6-6B583D0C0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9347" y="4107804"/>
            <a:ext cx="2988235" cy="2241176"/>
          </a:xfrm>
          <a:prstGeom prst="rect">
            <a:avLst/>
          </a:prstGeom>
        </p:spPr>
      </p:pic>
      <p:pic>
        <p:nvPicPr>
          <p:cNvPr id="15" name="Picture 14">
            <a:extLst>
              <a:ext uri="{FF2B5EF4-FFF2-40B4-BE49-F238E27FC236}">
                <a16:creationId xmlns:a16="http://schemas.microsoft.com/office/drawing/2014/main" id="{1DB69959-6D00-4511-A479-8BE7149D27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708" y="748905"/>
            <a:ext cx="3729317" cy="2796988"/>
          </a:xfrm>
          <a:prstGeom prst="rect">
            <a:avLst/>
          </a:prstGeom>
        </p:spPr>
      </p:pic>
      <p:pic>
        <p:nvPicPr>
          <p:cNvPr id="19" name="Picture 18">
            <a:extLst>
              <a:ext uri="{FF2B5EF4-FFF2-40B4-BE49-F238E27FC236}">
                <a16:creationId xmlns:a16="http://schemas.microsoft.com/office/drawing/2014/main" id="{ACFF9030-FEF8-4B87-8799-9510D71348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4186" y="4073741"/>
            <a:ext cx="2988235" cy="2241176"/>
          </a:xfrm>
          <a:prstGeom prst="rect">
            <a:avLst/>
          </a:prstGeom>
        </p:spPr>
      </p:pic>
    </p:spTree>
    <p:extLst>
      <p:ext uri="{BB962C8B-B14F-4D97-AF65-F5344CB8AC3E}">
        <p14:creationId xmlns:p14="http://schemas.microsoft.com/office/powerpoint/2010/main" val="1969548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9D0E0D-23AF-4A55-96A0-3E3F8BD019EE}"/>
              </a:ext>
            </a:extLst>
          </p:cNvPr>
          <p:cNvSpPr txBox="1"/>
          <p:nvPr/>
        </p:nvSpPr>
        <p:spPr>
          <a:xfrm>
            <a:off x="599914" y="781236"/>
            <a:ext cx="10992171" cy="523220"/>
          </a:xfrm>
          <a:prstGeom prst="rect">
            <a:avLst/>
          </a:prstGeom>
          <a:noFill/>
        </p:spPr>
        <p:txBody>
          <a:bodyPr wrap="square">
            <a:spAutoFit/>
          </a:bodyPr>
          <a:lstStyle/>
          <a:p>
            <a:r>
              <a:rPr lang="en-GB" sz="2800" kern="0" dirty="0">
                <a:solidFill>
                  <a:schemeClr val="accent6"/>
                </a:solidFill>
                <a:latin typeface="Comic Sans MS" panose="030F0702030302020204" pitchFamily="66" charset="0"/>
                <a:ea typeface="+mj-ea"/>
                <a:cs typeface="+mj-cs"/>
              </a:rPr>
              <a:t> </a:t>
            </a:r>
          </a:p>
        </p:txBody>
      </p:sp>
      <p:pic>
        <p:nvPicPr>
          <p:cNvPr id="3" name="Picture 2">
            <a:extLst>
              <a:ext uri="{FF2B5EF4-FFF2-40B4-BE49-F238E27FC236}">
                <a16:creationId xmlns:a16="http://schemas.microsoft.com/office/drawing/2014/main" id="{19821305-AFEF-400C-8F8B-22F1DC36BED1}"/>
              </a:ext>
            </a:extLst>
          </p:cNvPr>
          <p:cNvPicPr>
            <a:picLocks noChangeAspect="1"/>
          </p:cNvPicPr>
          <p:nvPr/>
        </p:nvPicPr>
        <p:blipFill rotWithShape="1">
          <a:blip r:embed="rId2"/>
          <a:srcRect l="57651" t="15261" r="24367" b="72370"/>
          <a:stretch/>
        </p:blipFill>
        <p:spPr>
          <a:xfrm>
            <a:off x="8486900" y="242247"/>
            <a:ext cx="3502074" cy="1355074"/>
          </a:xfrm>
          <a:prstGeom prst="rect">
            <a:avLst/>
          </a:prstGeom>
        </p:spPr>
      </p:pic>
      <p:pic>
        <p:nvPicPr>
          <p:cNvPr id="5" name="Picture 4" descr="st oswalds crest.jpg">
            <a:extLst>
              <a:ext uri="{FF2B5EF4-FFF2-40B4-BE49-F238E27FC236}">
                <a16:creationId xmlns:a16="http://schemas.microsoft.com/office/drawing/2014/main" id="{435A4C8E-765D-44A1-8AB2-C1DC695659D3}"/>
              </a:ext>
            </a:extLst>
          </p:cNvPr>
          <p:cNvPicPr>
            <a:picLocks noChangeAspect="1"/>
          </p:cNvPicPr>
          <p:nvPr/>
        </p:nvPicPr>
        <p:blipFill>
          <a:blip r:embed="rId3" cstate="print"/>
          <a:stretch>
            <a:fillRect/>
          </a:stretch>
        </p:blipFill>
        <p:spPr>
          <a:xfrm>
            <a:off x="10249915" y="1554791"/>
            <a:ext cx="1475590" cy="1539625"/>
          </a:xfrm>
          <a:prstGeom prst="rect">
            <a:avLst/>
          </a:prstGeom>
        </p:spPr>
      </p:pic>
      <p:sp>
        <p:nvSpPr>
          <p:cNvPr id="7" name="TextBox 6">
            <a:extLst>
              <a:ext uri="{FF2B5EF4-FFF2-40B4-BE49-F238E27FC236}">
                <a16:creationId xmlns:a16="http://schemas.microsoft.com/office/drawing/2014/main" id="{577843C5-A2D7-4591-AF5D-F0CC4BAA69AC}"/>
              </a:ext>
            </a:extLst>
          </p:cNvPr>
          <p:cNvSpPr txBox="1"/>
          <p:nvPr/>
        </p:nvSpPr>
        <p:spPr>
          <a:xfrm>
            <a:off x="832525" y="777404"/>
            <a:ext cx="6093618" cy="461665"/>
          </a:xfrm>
          <a:prstGeom prst="rect">
            <a:avLst/>
          </a:prstGeom>
          <a:noFill/>
        </p:spPr>
        <p:txBody>
          <a:bodyPr wrap="square">
            <a:spAutoFit/>
          </a:bodyPr>
          <a:lstStyle/>
          <a:p>
            <a:r>
              <a:rPr lang="en-GB" sz="2400" b="1" u="sng" kern="0" dirty="0">
                <a:solidFill>
                  <a:schemeClr val="accent6"/>
                </a:solidFill>
                <a:latin typeface="Comic Sans MS" panose="030F0702030302020204" pitchFamily="66" charset="0"/>
                <a:ea typeface="+mj-ea"/>
                <a:cs typeface="+mj-cs"/>
              </a:rPr>
              <a:t>Segmenting</a:t>
            </a:r>
            <a:endParaRPr lang="en-GB" sz="2400" dirty="0"/>
          </a:p>
        </p:txBody>
      </p:sp>
      <p:sp>
        <p:nvSpPr>
          <p:cNvPr id="6" name="Rectangle 5">
            <a:extLst>
              <a:ext uri="{FF2B5EF4-FFF2-40B4-BE49-F238E27FC236}">
                <a16:creationId xmlns:a16="http://schemas.microsoft.com/office/drawing/2014/main" id="{1C9A26A3-059A-4E91-AF1D-6BD142225423}"/>
              </a:ext>
            </a:extLst>
          </p:cNvPr>
          <p:cNvSpPr/>
          <p:nvPr/>
        </p:nvSpPr>
        <p:spPr>
          <a:xfrm>
            <a:off x="2271990" y="1980965"/>
            <a:ext cx="6629400" cy="2896069"/>
          </a:xfrm>
          <a:prstGeom prst="rect">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9DE41849-6A7B-48D6-A2FA-5DAD1DED2E92}"/>
              </a:ext>
            </a:extLst>
          </p:cNvPr>
          <p:cNvCxnSpPr>
            <a:cxnSpLocks/>
          </p:cNvCxnSpPr>
          <p:nvPr/>
        </p:nvCxnSpPr>
        <p:spPr>
          <a:xfrm>
            <a:off x="4357965" y="1980965"/>
            <a:ext cx="0" cy="2896069"/>
          </a:xfrm>
          <a:prstGeom prst="line">
            <a:avLst/>
          </a:prstGeom>
        </p:spPr>
        <p:style>
          <a:lnRef idx="1">
            <a:schemeClr val="accent6"/>
          </a:lnRef>
          <a:fillRef idx="0">
            <a:schemeClr val="accent6"/>
          </a:fillRef>
          <a:effectRef idx="0">
            <a:schemeClr val="accent6"/>
          </a:effectRef>
          <a:fontRef idx="minor">
            <a:schemeClr val="tx1"/>
          </a:fontRef>
        </p:style>
      </p:cxnSp>
      <p:cxnSp>
        <p:nvCxnSpPr>
          <p:cNvPr id="13" name="Straight Connector 12">
            <a:extLst>
              <a:ext uri="{FF2B5EF4-FFF2-40B4-BE49-F238E27FC236}">
                <a16:creationId xmlns:a16="http://schemas.microsoft.com/office/drawing/2014/main" id="{6FFE90D2-BACF-4AC5-8CE7-053BA9A85F5C}"/>
              </a:ext>
            </a:extLst>
          </p:cNvPr>
          <p:cNvCxnSpPr>
            <a:cxnSpLocks/>
          </p:cNvCxnSpPr>
          <p:nvPr/>
        </p:nvCxnSpPr>
        <p:spPr>
          <a:xfrm>
            <a:off x="6696352" y="1980964"/>
            <a:ext cx="0" cy="2896069"/>
          </a:xfrm>
          <a:prstGeom prst="line">
            <a:avLst/>
          </a:prstGeom>
        </p:spPr>
        <p:style>
          <a:lnRef idx="1">
            <a:schemeClr val="accent6"/>
          </a:lnRef>
          <a:fillRef idx="0">
            <a:schemeClr val="accent6"/>
          </a:fillRef>
          <a:effectRef idx="0">
            <a:schemeClr val="accent6"/>
          </a:effectRef>
          <a:fontRef idx="minor">
            <a:schemeClr val="tx1"/>
          </a:fontRef>
        </p:style>
      </p:cxnSp>
      <p:pic>
        <p:nvPicPr>
          <p:cNvPr id="10" name="Picture 9">
            <a:extLst>
              <a:ext uri="{FF2B5EF4-FFF2-40B4-BE49-F238E27FC236}">
                <a16:creationId xmlns:a16="http://schemas.microsoft.com/office/drawing/2014/main" id="{B1837E8F-7BCD-4576-8269-8358421488EC}"/>
              </a:ext>
            </a:extLst>
          </p:cNvPr>
          <p:cNvPicPr>
            <a:picLocks noChangeAspect="1"/>
          </p:cNvPicPr>
          <p:nvPr/>
        </p:nvPicPr>
        <p:blipFill>
          <a:blip r:embed="rId4"/>
          <a:stretch>
            <a:fillRect/>
          </a:stretch>
        </p:blipFill>
        <p:spPr>
          <a:xfrm>
            <a:off x="671790" y="4848693"/>
            <a:ext cx="1762125" cy="1409700"/>
          </a:xfrm>
          <a:prstGeom prst="rect">
            <a:avLst/>
          </a:prstGeom>
        </p:spPr>
      </p:pic>
    </p:spTree>
    <p:extLst>
      <p:ext uri="{BB962C8B-B14F-4D97-AF65-F5344CB8AC3E}">
        <p14:creationId xmlns:p14="http://schemas.microsoft.com/office/powerpoint/2010/main" val="29463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9BD265-A020-47B9-96E0-EC62D9746C51}"/>
              </a:ext>
            </a:extLst>
          </p:cNvPr>
          <p:cNvSpPr txBox="1"/>
          <p:nvPr/>
        </p:nvSpPr>
        <p:spPr>
          <a:xfrm>
            <a:off x="832525" y="777404"/>
            <a:ext cx="6093618" cy="461665"/>
          </a:xfrm>
          <a:prstGeom prst="rect">
            <a:avLst/>
          </a:prstGeom>
          <a:noFill/>
        </p:spPr>
        <p:txBody>
          <a:bodyPr wrap="square">
            <a:spAutoFit/>
          </a:bodyPr>
          <a:lstStyle/>
          <a:p>
            <a:r>
              <a:rPr lang="en-GB" sz="2400" b="1" u="sng" kern="0" dirty="0">
                <a:solidFill>
                  <a:schemeClr val="accent6"/>
                </a:solidFill>
                <a:latin typeface="Comic Sans MS" panose="030F0702030302020204" pitchFamily="66" charset="0"/>
                <a:ea typeface="+mj-ea"/>
                <a:cs typeface="+mj-cs"/>
              </a:rPr>
              <a:t>Tricky Word</a:t>
            </a:r>
            <a:endParaRPr lang="en-GB" sz="2400" dirty="0"/>
          </a:p>
        </p:txBody>
      </p:sp>
      <p:sp>
        <p:nvSpPr>
          <p:cNvPr id="4" name="TextBox 3">
            <a:extLst>
              <a:ext uri="{FF2B5EF4-FFF2-40B4-BE49-F238E27FC236}">
                <a16:creationId xmlns:a16="http://schemas.microsoft.com/office/drawing/2014/main" id="{69016EA7-ECD9-4673-9B0F-94B1185F3585}"/>
              </a:ext>
            </a:extLst>
          </p:cNvPr>
          <p:cNvSpPr txBox="1"/>
          <p:nvPr/>
        </p:nvSpPr>
        <p:spPr>
          <a:xfrm>
            <a:off x="2165120" y="1859958"/>
            <a:ext cx="6807201" cy="3770263"/>
          </a:xfrm>
          <a:prstGeom prst="rect">
            <a:avLst/>
          </a:prstGeom>
          <a:noFill/>
        </p:spPr>
        <p:txBody>
          <a:bodyPr wrap="square">
            <a:spAutoFit/>
          </a:bodyPr>
          <a:lstStyle/>
          <a:p>
            <a:pPr algn="ctr"/>
            <a:r>
              <a:rPr lang="en-GB" sz="23900" b="1" kern="0" dirty="0">
                <a:solidFill>
                  <a:srgbClr val="70AD47"/>
                </a:solidFill>
                <a:latin typeface="Comic Sans MS" panose="030F0702030302020204" pitchFamily="66" charset="0"/>
              </a:rPr>
              <a:t>the </a:t>
            </a:r>
            <a:endParaRPr lang="en-GB" dirty="0"/>
          </a:p>
        </p:txBody>
      </p:sp>
      <p:pic>
        <p:nvPicPr>
          <p:cNvPr id="5" name="Picture 4">
            <a:extLst>
              <a:ext uri="{FF2B5EF4-FFF2-40B4-BE49-F238E27FC236}">
                <a16:creationId xmlns:a16="http://schemas.microsoft.com/office/drawing/2014/main" id="{7F7ED4D7-1112-4783-A947-32EE0BD0EA07}"/>
              </a:ext>
            </a:extLst>
          </p:cNvPr>
          <p:cNvPicPr>
            <a:picLocks noChangeAspect="1"/>
          </p:cNvPicPr>
          <p:nvPr/>
        </p:nvPicPr>
        <p:blipFill rotWithShape="1">
          <a:blip r:embed="rId2"/>
          <a:srcRect l="57651" t="15261" r="24367" b="72370"/>
          <a:stretch/>
        </p:blipFill>
        <p:spPr>
          <a:xfrm>
            <a:off x="8486900" y="242247"/>
            <a:ext cx="3502074" cy="1355074"/>
          </a:xfrm>
          <a:prstGeom prst="rect">
            <a:avLst/>
          </a:prstGeom>
        </p:spPr>
      </p:pic>
      <p:pic>
        <p:nvPicPr>
          <p:cNvPr id="6" name="Picture 5" descr="st oswalds crest.jpg">
            <a:extLst>
              <a:ext uri="{FF2B5EF4-FFF2-40B4-BE49-F238E27FC236}">
                <a16:creationId xmlns:a16="http://schemas.microsoft.com/office/drawing/2014/main" id="{B8820385-9B53-47ED-B610-AC66061F7020}"/>
              </a:ext>
            </a:extLst>
          </p:cNvPr>
          <p:cNvPicPr>
            <a:picLocks noChangeAspect="1"/>
          </p:cNvPicPr>
          <p:nvPr/>
        </p:nvPicPr>
        <p:blipFill>
          <a:blip r:embed="rId3" cstate="print"/>
          <a:stretch>
            <a:fillRect/>
          </a:stretch>
        </p:blipFill>
        <p:spPr>
          <a:xfrm>
            <a:off x="10249915" y="1554791"/>
            <a:ext cx="1475590" cy="1539625"/>
          </a:xfrm>
          <a:prstGeom prst="rect">
            <a:avLst/>
          </a:prstGeom>
        </p:spPr>
      </p:pic>
      <p:sp>
        <p:nvSpPr>
          <p:cNvPr id="7" name="Star: 5 Points 6">
            <a:extLst>
              <a:ext uri="{FF2B5EF4-FFF2-40B4-BE49-F238E27FC236}">
                <a16:creationId xmlns:a16="http://schemas.microsoft.com/office/drawing/2014/main" id="{777BC5BD-8226-4499-B670-BDF55E5B0AFC}"/>
              </a:ext>
            </a:extLst>
          </p:cNvPr>
          <p:cNvSpPr/>
          <p:nvPr/>
        </p:nvSpPr>
        <p:spPr>
          <a:xfrm>
            <a:off x="2099733" y="1941689"/>
            <a:ext cx="496711" cy="46166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90E5EECF-B05A-4013-8883-B32B700B13A7}"/>
              </a:ext>
            </a:extLst>
          </p:cNvPr>
          <p:cNvSpPr/>
          <p:nvPr/>
        </p:nvSpPr>
        <p:spPr>
          <a:xfrm>
            <a:off x="2050751" y="4724400"/>
            <a:ext cx="496711" cy="46166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tar: 5 Points 8">
            <a:extLst>
              <a:ext uri="{FF2B5EF4-FFF2-40B4-BE49-F238E27FC236}">
                <a16:creationId xmlns:a16="http://schemas.microsoft.com/office/drawing/2014/main" id="{75D23BBF-A726-402A-9853-CBD6980A41E9}"/>
              </a:ext>
            </a:extLst>
          </p:cNvPr>
          <p:cNvSpPr/>
          <p:nvPr/>
        </p:nvSpPr>
        <p:spPr>
          <a:xfrm>
            <a:off x="8475610" y="1958565"/>
            <a:ext cx="496711" cy="46166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59E6C366-75EB-4B63-8F07-BD0C298F8507}"/>
              </a:ext>
            </a:extLst>
          </p:cNvPr>
          <p:cNvSpPr/>
          <p:nvPr/>
        </p:nvSpPr>
        <p:spPr>
          <a:xfrm>
            <a:off x="8475610" y="4943035"/>
            <a:ext cx="496711" cy="46166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4534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9D0E0D-23AF-4A55-96A0-3E3F8BD019EE}"/>
              </a:ext>
            </a:extLst>
          </p:cNvPr>
          <p:cNvSpPr txBox="1"/>
          <p:nvPr/>
        </p:nvSpPr>
        <p:spPr>
          <a:xfrm>
            <a:off x="599914" y="781236"/>
            <a:ext cx="10992171" cy="523220"/>
          </a:xfrm>
          <a:prstGeom prst="rect">
            <a:avLst/>
          </a:prstGeom>
          <a:noFill/>
        </p:spPr>
        <p:txBody>
          <a:bodyPr wrap="square">
            <a:spAutoFit/>
          </a:bodyPr>
          <a:lstStyle/>
          <a:p>
            <a:r>
              <a:rPr lang="en-GB" sz="2800" kern="0" dirty="0">
                <a:solidFill>
                  <a:schemeClr val="accent6"/>
                </a:solidFill>
                <a:latin typeface="Comic Sans MS" panose="030F0702030302020204" pitchFamily="66" charset="0"/>
                <a:ea typeface="+mj-ea"/>
                <a:cs typeface="+mj-cs"/>
              </a:rPr>
              <a:t> </a:t>
            </a:r>
          </a:p>
        </p:txBody>
      </p:sp>
      <p:pic>
        <p:nvPicPr>
          <p:cNvPr id="3" name="Picture 2">
            <a:extLst>
              <a:ext uri="{FF2B5EF4-FFF2-40B4-BE49-F238E27FC236}">
                <a16:creationId xmlns:a16="http://schemas.microsoft.com/office/drawing/2014/main" id="{19821305-AFEF-400C-8F8B-22F1DC36BED1}"/>
              </a:ext>
            </a:extLst>
          </p:cNvPr>
          <p:cNvPicPr>
            <a:picLocks noChangeAspect="1"/>
          </p:cNvPicPr>
          <p:nvPr/>
        </p:nvPicPr>
        <p:blipFill rotWithShape="1">
          <a:blip r:embed="rId2"/>
          <a:srcRect l="57651" t="15261" r="24367" b="72370"/>
          <a:stretch/>
        </p:blipFill>
        <p:spPr>
          <a:xfrm>
            <a:off x="8486900" y="242247"/>
            <a:ext cx="3502074" cy="1355074"/>
          </a:xfrm>
          <a:prstGeom prst="rect">
            <a:avLst/>
          </a:prstGeom>
        </p:spPr>
      </p:pic>
      <p:pic>
        <p:nvPicPr>
          <p:cNvPr id="5" name="Picture 4" descr="st oswalds crest.jpg">
            <a:extLst>
              <a:ext uri="{FF2B5EF4-FFF2-40B4-BE49-F238E27FC236}">
                <a16:creationId xmlns:a16="http://schemas.microsoft.com/office/drawing/2014/main" id="{435A4C8E-765D-44A1-8AB2-C1DC695659D3}"/>
              </a:ext>
            </a:extLst>
          </p:cNvPr>
          <p:cNvPicPr>
            <a:picLocks noChangeAspect="1"/>
          </p:cNvPicPr>
          <p:nvPr/>
        </p:nvPicPr>
        <p:blipFill>
          <a:blip r:embed="rId3" cstate="print"/>
          <a:stretch>
            <a:fillRect/>
          </a:stretch>
        </p:blipFill>
        <p:spPr>
          <a:xfrm>
            <a:off x="10249915" y="1554791"/>
            <a:ext cx="1475590" cy="1539625"/>
          </a:xfrm>
          <a:prstGeom prst="rect">
            <a:avLst/>
          </a:prstGeom>
        </p:spPr>
      </p:pic>
      <p:sp>
        <p:nvSpPr>
          <p:cNvPr id="7" name="TextBox 6">
            <a:extLst>
              <a:ext uri="{FF2B5EF4-FFF2-40B4-BE49-F238E27FC236}">
                <a16:creationId xmlns:a16="http://schemas.microsoft.com/office/drawing/2014/main" id="{577843C5-A2D7-4591-AF5D-F0CC4BAA69AC}"/>
              </a:ext>
            </a:extLst>
          </p:cNvPr>
          <p:cNvSpPr txBox="1"/>
          <p:nvPr/>
        </p:nvSpPr>
        <p:spPr>
          <a:xfrm>
            <a:off x="832525" y="777404"/>
            <a:ext cx="6093618" cy="461665"/>
          </a:xfrm>
          <a:prstGeom prst="rect">
            <a:avLst/>
          </a:prstGeom>
          <a:noFill/>
        </p:spPr>
        <p:txBody>
          <a:bodyPr wrap="square">
            <a:spAutoFit/>
          </a:bodyPr>
          <a:lstStyle/>
          <a:p>
            <a:r>
              <a:rPr lang="en-GB" sz="2400" b="1" u="sng" kern="0" dirty="0">
                <a:solidFill>
                  <a:schemeClr val="accent6"/>
                </a:solidFill>
                <a:latin typeface="Comic Sans MS" panose="030F0702030302020204" pitchFamily="66" charset="0"/>
                <a:ea typeface="+mj-ea"/>
                <a:cs typeface="+mj-cs"/>
              </a:rPr>
              <a:t>Games to practise </a:t>
            </a:r>
            <a:endParaRPr lang="en-GB" sz="2400" dirty="0"/>
          </a:p>
        </p:txBody>
      </p:sp>
      <p:sp>
        <p:nvSpPr>
          <p:cNvPr id="8" name="TextBox 7">
            <a:extLst>
              <a:ext uri="{FF2B5EF4-FFF2-40B4-BE49-F238E27FC236}">
                <a16:creationId xmlns:a16="http://schemas.microsoft.com/office/drawing/2014/main" id="{C23DAC48-649B-4884-9A7F-805EA93489D8}"/>
              </a:ext>
            </a:extLst>
          </p:cNvPr>
          <p:cNvSpPr txBox="1"/>
          <p:nvPr/>
        </p:nvSpPr>
        <p:spPr>
          <a:xfrm>
            <a:off x="1210526" y="1554791"/>
            <a:ext cx="8157882" cy="4832092"/>
          </a:xfrm>
          <a:prstGeom prst="rect">
            <a:avLst/>
          </a:prstGeom>
          <a:noFill/>
        </p:spPr>
        <p:txBody>
          <a:bodyPr wrap="square">
            <a:spAutoFit/>
          </a:bodyPr>
          <a:lstStyle/>
          <a:p>
            <a:r>
              <a:rPr lang="en-GB" sz="4400" b="1" kern="0" dirty="0">
                <a:solidFill>
                  <a:schemeClr val="accent6"/>
                </a:solidFill>
                <a:latin typeface="Comic Sans MS" panose="030F0702030302020204" pitchFamily="66" charset="0"/>
                <a:ea typeface="+mj-ea"/>
                <a:cs typeface="+mj-cs"/>
              </a:rPr>
              <a:t>Spin to the bottle</a:t>
            </a:r>
          </a:p>
          <a:p>
            <a:endParaRPr lang="en-GB" sz="4400" b="1" kern="0" dirty="0">
              <a:solidFill>
                <a:schemeClr val="accent6"/>
              </a:solidFill>
              <a:latin typeface="Comic Sans MS" panose="030F0702030302020204" pitchFamily="66" charset="0"/>
              <a:ea typeface="+mj-ea"/>
              <a:cs typeface="+mj-cs"/>
            </a:endParaRPr>
          </a:p>
          <a:p>
            <a:r>
              <a:rPr lang="en-GB" sz="4400" b="1" kern="0" dirty="0">
                <a:solidFill>
                  <a:schemeClr val="accent6"/>
                </a:solidFill>
                <a:latin typeface="Comic Sans MS" panose="030F0702030302020204" pitchFamily="66" charset="0"/>
                <a:ea typeface="+mj-ea"/>
                <a:cs typeface="+mj-cs"/>
              </a:rPr>
              <a:t>Musical bumps/statues</a:t>
            </a:r>
          </a:p>
          <a:p>
            <a:endParaRPr lang="en-GB" sz="4400" b="1" kern="0" dirty="0">
              <a:solidFill>
                <a:schemeClr val="accent6"/>
              </a:solidFill>
              <a:latin typeface="Comic Sans MS" panose="030F0702030302020204" pitchFamily="66" charset="0"/>
              <a:ea typeface="+mj-ea"/>
              <a:cs typeface="+mj-cs"/>
            </a:endParaRPr>
          </a:p>
          <a:p>
            <a:r>
              <a:rPr lang="en-GB" sz="4400" b="1" kern="0" dirty="0">
                <a:solidFill>
                  <a:schemeClr val="accent6"/>
                </a:solidFill>
                <a:latin typeface="Comic Sans MS" panose="030F0702030302020204" pitchFamily="66" charset="0"/>
                <a:ea typeface="+mj-ea"/>
                <a:cs typeface="+mj-cs"/>
              </a:rPr>
              <a:t>Corners  </a:t>
            </a:r>
          </a:p>
          <a:p>
            <a:endParaRPr lang="en-GB" sz="4400" b="1" kern="0" dirty="0">
              <a:solidFill>
                <a:schemeClr val="accent6"/>
              </a:solidFill>
              <a:latin typeface="Comic Sans MS" panose="030F0702030302020204" pitchFamily="66" charset="0"/>
              <a:ea typeface="+mj-ea"/>
              <a:cs typeface="+mj-cs"/>
            </a:endParaRPr>
          </a:p>
          <a:p>
            <a:r>
              <a:rPr lang="en-GB" sz="4400" b="1" kern="0" dirty="0">
                <a:solidFill>
                  <a:schemeClr val="accent6"/>
                </a:solidFill>
                <a:latin typeface="Comic Sans MS" panose="030F0702030302020204" pitchFamily="66" charset="0"/>
                <a:ea typeface="+mj-ea"/>
                <a:cs typeface="+mj-cs"/>
              </a:rPr>
              <a:t>Popcorn Pop </a:t>
            </a:r>
          </a:p>
        </p:txBody>
      </p:sp>
    </p:spTree>
    <p:extLst>
      <p:ext uri="{BB962C8B-B14F-4D97-AF65-F5344CB8AC3E}">
        <p14:creationId xmlns:p14="http://schemas.microsoft.com/office/powerpoint/2010/main" val="585120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9D0E0D-23AF-4A55-96A0-3E3F8BD019EE}"/>
              </a:ext>
            </a:extLst>
          </p:cNvPr>
          <p:cNvSpPr txBox="1"/>
          <p:nvPr/>
        </p:nvSpPr>
        <p:spPr>
          <a:xfrm>
            <a:off x="599914" y="781236"/>
            <a:ext cx="10992171" cy="523220"/>
          </a:xfrm>
          <a:prstGeom prst="rect">
            <a:avLst/>
          </a:prstGeom>
          <a:noFill/>
        </p:spPr>
        <p:txBody>
          <a:bodyPr wrap="square">
            <a:spAutoFit/>
          </a:bodyPr>
          <a:lstStyle/>
          <a:p>
            <a:r>
              <a:rPr lang="en-GB" sz="2800" kern="0" dirty="0">
                <a:solidFill>
                  <a:schemeClr val="accent6"/>
                </a:solidFill>
                <a:latin typeface="Comic Sans MS" panose="030F0702030302020204" pitchFamily="66" charset="0"/>
                <a:ea typeface="+mj-ea"/>
                <a:cs typeface="+mj-cs"/>
              </a:rPr>
              <a:t> </a:t>
            </a:r>
          </a:p>
        </p:txBody>
      </p:sp>
      <p:pic>
        <p:nvPicPr>
          <p:cNvPr id="3" name="Picture 2">
            <a:extLst>
              <a:ext uri="{FF2B5EF4-FFF2-40B4-BE49-F238E27FC236}">
                <a16:creationId xmlns:a16="http://schemas.microsoft.com/office/drawing/2014/main" id="{19821305-AFEF-400C-8F8B-22F1DC36BED1}"/>
              </a:ext>
            </a:extLst>
          </p:cNvPr>
          <p:cNvPicPr>
            <a:picLocks noChangeAspect="1"/>
          </p:cNvPicPr>
          <p:nvPr/>
        </p:nvPicPr>
        <p:blipFill rotWithShape="1">
          <a:blip r:embed="rId2"/>
          <a:srcRect l="57651" t="15261" r="24367" b="72370"/>
          <a:stretch/>
        </p:blipFill>
        <p:spPr>
          <a:xfrm>
            <a:off x="8486900" y="242247"/>
            <a:ext cx="3502074" cy="1355074"/>
          </a:xfrm>
          <a:prstGeom prst="rect">
            <a:avLst/>
          </a:prstGeom>
        </p:spPr>
      </p:pic>
      <p:pic>
        <p:nvPicPr>
          <p:cNvPr id="5" name="Picture 4" descr="st oswalds crest.jpg">
            <a:extLst>
              <a:ext uri="{FF2B5EF4-FFF2-40B4-BE49-F238E27FC236}">
                <a16:creationId xmlns:a16="http://schemas.microsoft.com/office/drawing/2014/main" id="{435A4C8E-765D-44A1-8AB2-C1DC695659D3}"/>
              </a:ext>
            </a:extLst>
          </p:cNvPr>
          <p:cNvPicPr>
            <a:picLocks noChangeAspect="1"/>
          </p:cNvPicPr>
          <p:nvPr/>
        </p:nvPicPr>
        <p:blipFill>
          <a:blip r:embed="rId3" cstate="print"/>
          <a:stretch>
            <a:fillRect/>
          </a:stretch>
        </p:blipFill>
        <p:spPr>
          <a:xfrm>
            <a:off x="10249915" y="1554791"/>
            <a:ext cx="1475590" cy="1539625"/>
          </a:xfrm>
          <a:prstGeom prst="rect">
            <a:avLst/>
          </a:prstGeom>
        </p:spPr>
      </p:pic>
      <p:sp>
        <p:nvSpPr>
          <p:cNvPr id="7" name="TextBox 6">
            <a:extLst>
              <a:ext uri="{FF2B5EF4-FFF2-40B4-BE49-F238E27FC236}">
                <a16:creationId xmlns:a16="http://schemas.microsoft.com/office/drawing/2014/main" id="{577843C5-A2D7-4591-AF5D-F0CC4BAA69AC}"/>
              </a:ext>
            </a:extLst>
          </p:cNvPr>
          <p:cNvSpPr txBox="1"/>
          <p:nvPr/>
        </p:nvSpPr>
        <p:spPr>
          <a:xfrm>
            <a:off x="832525" y="777404"/>
            <a:ext cx="6093618" cy="461665"/>
          </a:xfrm>
          <a:prstGeom prst="rect">
            <a:avLst/>
          </a:prstGeom>
          <a:noFill/>
        </p:spPr>
        <p:txBody>
          <a:bodyPr wrap="square">
            <a:spAutoFit/>
          </a:bodyPr>
          <a:lstStyle/>
          <a:p>
            <a:r>
              <a:rPr lang="en-GB" sz="2400" b="1" u="sng" kern="0" dirty="0">
                <a:solidFill>
                  <a:schemeClr val="accent6"/>
                </a:solidFill>
                <a:latin typeface="Comic Sans MS" panose="030F0702030302020204" pitchFamily="66" charset="0"/>
                <a:ea typeface="+mj-ea"/>
                <a:cs typeface="+mj-cs"/>
              </a:rPr>
              <a:t>Apply into a sentence</a:t>
            </a:r>
            <a:endParaRPr lang="en-GB" sz="2400" dirty="0"/>
          </a:p>
        </p:txBody>
      </p:sp>
      <p:sp>
        <p:nvSpPr>
          <p:cNvPr id="8" name="TextBox 7">
            <a:extLst>
              <a:ext uri="{FF2B5EF4-FFF2-40B4-BE49-F238E27FC236}">
                <a16:creationId xmlns:a16="http://schemas.microsoft.com/office/drawing/2014/main" id="{C23DAC48-649B-4884-9A7F-805EA93489D8}"/>
              </a:ext>
            </a:extLst>
          </p:cNvPr>
          <p:cNvSpPr txBox="1"/>
          <p:nvPr/>
        </p:nvSpPr>
        <p:spPr>
          <a:xfrm>
            <a:off x="611892" y="1597321"/>
            <a:ext cx="9638023" cy="5262979"/>
          </a:xfrm>
          <a:prstGeom prst="rect">
            <a:avLst/>
          </a:prstGeom>
          <a:noFill/>
        </p:spPr>
        <p:txBody>
          <a:bodyPr wrap="square">
            <a:spAutoFit/>
          </a:bodyPr>
          <a:lstStyle/>
          <a:p>
            <a:r>
              <a:rPr lang="en-GB" sz="9600" b="1" kern="0" dirty="0">
                <a:solidFill>
                  <a:schemeClr val="accent6"/>
                </a:solidFill>
                <a:latin typeface="Comic Sans MS" panose="030F0702030302020204" pitchFamily="66" charset="0"/>
                <a:ea typeface="+mj-ea"/>
                <a:cs typeface="+mj-cs"/>
              </a:rPr>
              <a:t>The dog is hot.</a:t>
            </a:r>
          </a:p>
          <a:p>
            <a:endParaRPr lang="en-GB" sz="9600" b="1" kern="0" dirty="0">
              <a:solidFill>
                <a:schemeClr val="accent6"/>
              </a:solidFill>
              <a:latin typeface="Comic Sans MS" panose="030F0702030302020204" pitchFamily="66" charset="0"/>
              <a:ea typeface="+mj-ea"/>
              <a:cs typeface="+mj-cs"/>
            </a:endParaRPr>
          </a:p>
          <a:p>
            <a:r>
              <a:rPr lang="en-GB" sz="3600" b="1" kern="0" dirty="0">
                <a:solidFill>
                  <a:schemeClr val="accent6"/>
                </a:solidFill>
                <a:latin typeface="Comic Sans MS" panose="030F0702030302020204" pitchFamily="66" charset="0"/>
                <a:ea typeface="+mj-ea"/>
                <a:cs typeface="+mj-cs"/>
              </a:rPr>
              <a:t>Superhero</a:t>
            </a:r>
          </a:p>
          <a:p>
            <a:r>
              <a:rPr lang="en-GB" sz="3600" b="1" kern="0" dirty="0">
                <a:solidFill>
                  <a:schemeClr val="accent6"/>
                </a:solidFill>
                <a:latin typeface="Comic Sans MS" panose="030F0702030302020204" pitchFamily="66" charset="0"/>
                <a:ea typeface="+mj-ea"/>
                <a:cs typeface="+mj-cs"/>
              </a:rPr>
              <a:t>Head teacher ringing</a:t>
            </a:r>
          </a:p>
          <a:p>
            <a:r>
              <a:rPr lang="en-GB" sz="3600" b="1" kern="0" dirty="0">
                <a:solidFill>
                  <a:schemeClr val="accent6"/>
                </a:solidFill>
                <a:latin typeface="Comic Sans MS" panose="030F0702030302020204" pitchFamily="66" charset="0"/>
                <a:ea typeface="+mj-ea"/>
                <a:cs typeface="+mj-cs"/>
              </a:rPr>
              <a:t>Silly Voices </a:t>
            </a:r>
          </a:p>
          <a:p>
            <a:r>
              <a:rPr lang="en-GB" sz="3600" b="1" kern="0" dirty="0">
                <a:solidFill>
                  <a:schemeClr val="accent6"/>
                </a:solidFill>
                <a:latin typeface="Comic Sans MS" panose="030F0702030302020204" pitchFamily="66" charset="0"/>
                <a:ea typeface="+mj-ea"/>
                <a:cs typeface="+mj-cs"/>
              </a:rPr>
              <a:t>Find the words to make the sentences</a:t>
            </a:r>
          </a:p>
        </p:txBody>
      </p:sp>
    </p:spTree>
    <p:extLst>
      <p:ext uri="{BB962C8B-B14F-4D97-AF65-F5344CB8AC3E}">
        <p14:creationId xmlns:p14="http://schemas.microsoft.com/office/powerpoint/2010/main" val="3471696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43D5C3-AEA7-43C7-8C7E-36514C375831}"/>
              </a:ext>
            </a:extLst>
          </p:cNvPr>
          <p:cNvSpPr txBox="1"/>
          <p:nvPr/>
        </p:nvSpPr>
        <p:spPr>
          <a:xfrm>
            <a:off x="599914" y="473936"/>
            <a:ext cx="10992171" cy="2246769"/>
          </a:xfrm>
          <a:prstGeom prst="rect">
            <a:avLst/>
          </a:prstGeom>
          <a:noFill/>
        </p:spPr>
        <p:txBody>
          <a:bodyPr wrap="square">
            <a:spAutoFit/>
          </a:bodyPr>
          <a:lstStyle/>
          <a:p>
            <a:r>
              <a:rPr lang="en-GB" sz="2800" b="1" u="sng" kern="0" dirty="0">
                <a:solidFill>
                  <a:schemeClr val="accent6"/>
                </a:solidFill>
                <a:latin typeface="Comic Sans MS" panose="030F0702030302020204" pitchFamily="66" charset="0"/>
                <a:ea typeface="+mj-ea"/>
                <a:cs typeface="+mj-cs"/>
              </a:rPr>
              <a:t>Our English Language  </a:t>
            </a:r>
          </a:p>
          <a:p>
            <a:endParaRPr lang="en-GB" sz="2800" b="1" u="sng" kern="0" dirty="0">
              <a:solidFill>
                <a:schemeClr val="accent6"/>
              </a:solidFill>
              <a:latin typeface="Comic Sans MS" panose="030F0702030302020204" pitchFamily="66" charset="0"/>
              <a:ea typeface="+mj-ea"/>
              <a:cs typeface="+mj-cs"/>
            </a:endParaRPr>
          </a:p>
          <a:p>
            <a:endParaRPr lang="en-GB" sz="2800" b="1" u="sng" kern="0" dirty="0">
              <a:solidFill>
                <a:schemeClr val="accent6"/>
              </a:solidFill>
              <a:latin typeface="Comic Sans MS" panose="030F0702030302020204" pitchFamily="66" charset="0"/>
              <a:ea typeface="+mj-ea"/>
              <a:cs typeface="+mj-cs"/>
            </a:endParaRPr>
          </a:p>
          <a:p>
            <a:pPr marL="457200" indent="-457200">
              <a:buFont typeface="Arial" panose="020B0604020202020204" pitchFamily="34" charset="0"/>
              <a:buChar char="•"/>
            </a:pPr>
            <a:endParaRPr lang="en-GB" sz="2800" kern="0" dirty="0">
              <a:solidFill>
                <a:schemeClr val="accent6"/>
              </a:solidFill>
              <a:latin typeface="Comic Sans MS" panose="030F0702030302020204" pitchFamily="66" charset="0"/>
              <a:ea typeface="+mj-ea"/>
              <a:cs typeface="+mj-cs"/>
            </a:endParaRPr>
          </a:p>
          <a:p>
            <a:pPr marL="457200" indent="-457200">
              <a:buFont typeface="Arial" panose="020B0604020202020204" pitchFamily="34" charset="0"/>
              <a:buChar char="•"/>
            </a:pPr>
            <a:endParaRPr lang="en-GB" sz="2800" kern="0" dirty="0">
              <a:solidFill>
                <a:schemeClr val="accent6"/>
              </a:solidFill>
              <a:latin typeface="Comic Sans MS" panose="030F0702030302020204" pitchFamily="66" charset="0"/>
              <a:ea typeface="+mj-ea"/>
              <a:cs typeface="+mj-cs"/>
            </a:endParaRPr>
          </a:p>
        </p:txBody>
      </p:sp>
      <p:pic>
        <p:nvPicPr>
          <p:cNvPr id="8" name="Picture 7">
            <a:extLst>
              <a:ext uri="{FF2B5EF4-FFF2-40B4-BE49-F238E27FC236}">
                <a16:creationId xmlns:a16="http://schemas.microsoft.com/office/drawing/2014/main" id="{1F8E27A7-7189-4987-ABA9-FC5003FC22B1}"/>
              </a:ext>
            </a:extLst>
          </p:cNvPr>
          <p:cNvPicPr>
            <a:picLocks noChangeAspect="1"/>
          </p:cNvPicPr>
          <p:nvPr/>
        </p:nvPicPr>
        <p:blipFill rotWithShape="1">
          <a:blip r:embed="rId3"/>
          <a:srcRect l="57651" t="15261" r="24367" b="72370"/>
          <a:stretch/>
        </p:blipFill>
        <p:spPr>
          <a:xfrm>
            <a:off x="8486900" y="242247"/>
            <a:ext cx="3502074" cy="1355074"/>
          </a:xfrm>
          <a:prstGeom prst="rect">
            <a:avLst/>
          </a:prstGeom>
        </p:spPr>
      </p:pic>
      <p:pic>
        <p:nvPicPr>
          <p:cNvPr id="5" name="Picture 4">
            <a:extLst>
              <a:ext uri="{FF2B5EF4-FFF2-40B4-BE49-F238E27FC236}">
                <a16:creationId xmlns:a16="http://schemas.microsoft.com/office/drawing/2014/main" id="{2904E52A-E123-4226-8041-6E7989560755}"/>
              </a:ext>
            </a:extLst>
          </p:cNvPr>
          <p:cNvPicPr>
            <a:picLocks noChangeAspect="1"/>
          </p:cNvPicPr>
          <p:nvPr/>
        </p:nvPicPr>
        <p:blipFill rotWithShape="1">
          <a:blip r:embed="rId4"/>
          <a:srcRect l="36797" t="48125" r="23360" b="14583"/>
          <a:stretch/>
        </p:blipFill>
        <p:spPr>
          <a:xfrm>
            <a:off x="871376" y="1168695"/>
            <a:ext cx="8174089" cy="4303418"/>
          </a:xfrm>
          <a:prstGeom prst="rect">
            <a:avLst/>
          </a:prstGeom>
        </p:spPr>
      </p:pic>
      <p:pic>
        <p:nvPicPr>
          <p:cNvPr id="6" name="Picture 5" descr="st oswalds crest.jpg">
            <a:extLst>
              <a:ext uri="{FF2B5EF4-FFF2-40B4-BE49-F238E27FC236}">
                <a16:creationId xmlns:a16="http://schemas.microsoft.com/office/drawing/2014/main" id="{D2E283DF-EE93-4A90-807B-BD4B454100D1}"/>
              </a:ext>
            </a:extLst>
          </p:cNvPr>
          <p:cNvPicPr>
            <a:picLocks noChangeAspect="1"/>
          </p:cNvPicPr>
          <p:nvPr/>
        </p:nvPicPr>
        <p:blipFill>
          <a:blip r:embed="rId5" cstate="print"/>
          <a:stretch>
            <a:fillRect/>
          </a:stretch>
        </p:blipFill>
        <p:spPr>
          <a:xfrm>
            <a:off x="10387957" y="1597320"/>
            <a:ext cx="1475590" cy="1539625"/>
          </a:xfrm>
          <a:prstGeom prst="rect">
            <a:avLst/>
          </a:prstGeom>
        </p:spPr>
      </p:pic>
    </p:spTree>
    <p:extLst>
      <p:ext uri="{BB962C8B-B14F-4D97-AF65-F5344CB8AC3E}">
        <p14:creationId xmlns:p14="http://schemas.microsoft.com/office/powerpoint/2010/main" val="2038295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43D5C3-AEA7-43C7-8C7E-36514C375831}"/>
              </a:ext>
            </a:extLst>
          </p:cNvPr>
          <p:cNvSpPr txBox="1"/>
          <p:nvPr/>
        </p:nvSpPr>
        <p:spPr>
          <a:xfrm>
            <a:off x="996803" y="766948"/>
            <a:ext cx="9404498" cy="5262979"/>
          </a:xfrm>
          <a:prstGeom prst="rect">
            <a:avLst/>
          </a:prstGeom>
          <a:noFill/>
        </p:spPr>
        <p:txBody>
          <a:bodyPr wrap="square">
            <a:spAutoFit/>
          </a:bodyPr>
          <a:lstStyle/>
          <a:p>
            <a:r>
              <a:rPr lang="en-GB" sz="2800" b="1" u="sng" kern="0" dirty="0">
                <a:solidFill>
                  <a:schemeClr val="accent6"/>
                </a:solidFill>
                <a:latin typeface="Comic Sans MS" panose="030F0702030302020204" pitchFamily="66" charset="0"/>
                <a:ea typeface="+mj-ea"/>
                <a:cs typeface="+mj-cs"/>
              </a:rPr>
              <a:t>What is phonics? </a:t>
            </a:r>
          </a:p>
          <a:p>
            <a:endParaRPr lang="en-GB" sz="2800" b="1" u="sng" kern="0" dirty="0">
              <a:solidFill>
                <a:schemeClr val="accent6"/>
              </a:solidFill>
              <a:latin typeface="Comic Sans MS" panose="030F0702030302020204" pitchFamily="66" charset="0"/>
              <a:ea typeface="+mj-ea"/>
              <a:cs typeface="+mj-cs"/>
            </a:endParaRPr>
          </a:p>
          <a:p>
            <a:endParaRPr lang="en-GB" sz="2800" b="1" u="sng" kern="0" dirty="0">
              <a:solidFill>
                <a:schemeClr val="accent6"/>
              </a:solidFill>
              <a:latin typeface="Comic Sans MS" panose="030F0702030302020204" pitchFamily="66" charset="0"/>
              <a:ea typeface="+mj-ea"/>
              <a:cs typeface="+mj-cs"/>
            </a:endParaRPr>
          </a:p>
          <a:p>
            <a:pPr marL="457200" indent="-457200">
              <a:buFont typeface="Arial" panose="020B0604020202020204" pitchFamily="34" charset="0"/>
              <a:buChar char="•"/>
            </a:pPr>
            <a:r>
              <a:rPr lang="en-GB" sz="2800" kern="0" dirty="0">
                <a:solidFill>
                  <a:schemeClr val="accent6"/>
                </a:solidFill>
                <a:latin typeface="Comic Sans MS" panose="030F0702030302020204" pitchFamily="66" charset="0"/>
                <a:ea typeface="+mj-ea"/>
                <a:cs typeface="+mj-cs"/>
              </a:rPr>
              <a:t>Phonics is how we teach the children to learn their letters and sounds. </a:t>
            </a:r>
          </a:p>
          <a:p>
            <a:endParaRPr lang="en-GB" sz="2800" kern="0" dirty="0">
              <a:solidFill>
                <a:schemeClr val="accent6"/>
              </a:solidFill>
              <a:latin typeface="Comic Sans MS" panose="030F0702030302020204" pitchFamily="66" charset="0"/>
              <a:ea typeface="+mj-ea"/>
              <a:cs typeface="+mj-cs"/>
            </a:endParaRPr>
          </a:p>
          <a:p>
            <a:pPr marL="457200" indent="-457200">
              <a:buFont typeface="Arial" panose="020B0604020202020204" pitchFamily="34" charset="0"/>
              <a:buChar char="•"/>
            </a:pPr>
            <a:r>
              <a:rPr lang="en-GB" sz="2800" kern="0" dirty="0">
                <a:solidFill>
                  <a:schemeClr val="accent6"/>
                </a:solidFill>
                <a:latin typeface="Comic Sans MS" panose="030F0702030302020204" pitchFamily="66" charset="0"/>
                <a:ea typeface="+mj-ea"/>
                <a:cs typeface="+mj-cs"/>
              </a:rPr>
              <a:t>This helps the children learn to read and write.</a:t>
            </a:r>
          </a:p>
          <a:p>
            <a:pPr marL="457200" indent="-457200">
              <a:buFont typeface="Arial" panose="020B0604020202020204" pitchFamily="34" charset="0"/>
              <a:buChar char="•"/>
            </a:pPr>
            <a:endParaRPr lang="en-GB" sz="2800" kern="0" dirty="0">
              <a:solidFill>
                <a:schemeClr val="accent6"/>
              </a:solidFill>
              <a:latin typeface="Comic Sans MS" panose="030F0702030302020204" pitchFamily="66" charset="0"/>
              <a:ea typeface="+mj-ea"/>
              <a:cs typeface="+mj-cs"/>
            </a:endParaRPr>
          </a:p>
          <a:p>
            <a:pPr marL="457200" indent="-457200">
              <a:buFont typeface="Arial" panose="020B0604020202020204" pitchFamily="34" charset="0"/>
              <a:buChar char="•"/>
            </a:pPr>
            <a:r>
              <a:rPr lang="en-GB" sz="2800" kern="0" dirty="0">
                <a:solidFill>
                  <a:schemeClr val="accent6"/>
                </a:solidFill>
                <a:latin typeface="Comic Sans MS" panose="030F0702030302020204" pitchFamily="66" charset="0"/>
                <a:ea typeface="+mj-ea"/>
                <a:cs typeface="+mj-cs"/>
              </a:rPr>
              <a:t>Phonics is taught in school across Reception and KS1 for at least 20 minutes each day. </a:t>
            </a:r>
          </a:p>
          <a:p>
            <a:pPr marL="457200" indent="-457200">
              <a:buFont typeface="Arial" panose="020B0604020202020204" pitchFamily="34" charset="0"/>
              <a:buChar char="•"/>
            </a:pPr>
            <a:endParaRPr lang="en-GB" sz="2800" kern="0" dirty="0">
              <a:solidFill>
                <a:schemeClr val="accent6"/>
              </a:solidFill>
              <a:latin typeface="Comic Sans MS" panose="030F0702030302020204" pitchFamily="66" charset="0"/>
              <a:ea typeface="+mj-ea"/>
              <a:cs typeface="+mj-cs"/>
            </a:endParaRPr>
          </a:p>
          <a:p>
            <a:pPr marL="457200" indent="-457200">
              <a:buFont typeface="Arial" panose="020B0604020202020204" pitchFamily="34" charset="0"/>
              <a:buChar char="•"/>
            </a:pPr>
            <a:endParaRPr lang="en-GB" sz="2800" kern="0" dirty="0">
              <a:solidFill>
                <a:schemeClr val="accent6"/>
              </a:solidFill>
              <a:latin typeface="Comic Sans MS" panose="030F0702030302020204" pitchFamily="66" charset="0"/>
              <a:ea typeface="+mj-ea"/>
              <a:cs typeface="+mj-cs"/>
            </a:endParaRPr>
          </a:p>
        </p:txBody>
      </p:sp>
      <p:pic>
        <p:nvPicPr>
          <p:cNvPr id="8" name="Picture 7">
            <a:extLst>
              <a:ext uri="{FF2B5EF4-FFF2-40B4-BE49-F238E27FC236}">
                <a16:creationId xmlns:a16="http://schemas.microsoft.com/office/drawing/2014/main" id="{1F8E27A7-7189-4987-ABA9-FC5003FC22B1}"/>
              </a:ext>
            </a:extLst>
          </p:cNvPr>
          <p:cNvPicPr>
            <a:picLocks noChangeAspect="1"/>
          </p:cNvPicPr>
          <p:nvPr/>
        </p:nvPicPr>
        <p:blipFill rotWithShape="1">
          <a:blip r:embed="rId3"/>
          <a:srcRect l="57651" t="15261" r="24367" b="72370"/>
          <a:stretch/>
        </p:blipFill>
        <p:spPr>
          <a:xfrm>
            <a:off x="8486900" y="242247"/>
            <a:ext cx="3502074" cy="1355074"/>
          </a:xfrm>
          <a:prstGeom prst="rect">
            <a:avLst/>
          </a:prstGeom>
        </p:spPr>
      </p:pic>
      <p:pic>
        <p:nvPicPr>
          <p:cNvPr id="4" name="Picture 3" descr="st oswalds crest.jpg">
            <a:extLst>
              <a:ext uri="{FF2B5EF4-FFF2-40B4-BE49-F238E27FC236}">
                <a16:creationId xmlns:a16="http://schemas.microsoft.com/office/drawing/2014/main" id="{C9928534-E96A-40E0-BEF8-3AFB8D0FEF56}"/>
              </a:ext>
            </a:extLst>
          </p:cNvPr>
          <p:cNvPicPr>
            <a:picLocks noChangeAspect="1"/>
          </p:cNvPicPr>
          <p:nvPr/>
        </p:nvPicPr>
        <p:blipFill>
          <a:blip r:embed="rId4" cstate="print"/>
          <a:stretch>
            <a:fillRect/>
          </a:stretch>
        </p:blipFill>
        <p:spPr>
          <a:xfrm>
            <a:off x="10237937" y="1597321"/>
            <a:ext cx="1475590" cy="1539625"/>
          </a:xfrm>
          <a:prstGeom prst="rect">
            <a:avLst/>
          </a:prstGeom>
        </p:spPr>
      </p:pic>
    </p:spTree>
    <p:extLst>
      <p:ext uri="{BB962C8B-B14F-4D97-AF65-F5344CB8AC3E}">
        <p14:creationId xmlns:p14="http://schemas.microsoft.com/office/powerpoint/2010/main" val="653886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8E27A7-7189-4987-ABA9-FC5003FC22B1}"/>
              </a:ext>
            </a:extLst>
          </p:cNvPr>
          <p:cNvPicPr>
            <a:picLocks noChangeAspect="1"/>
          </p:cNvPicPr>
          <p:nvPr/>
        </p:nvPicPr>
        <p:blipFill rotWithShape="1">
          <a:blip r:embed="rId2"/>
          <a:srcRect l="57651" t="15261" r="24367" b="72370"/>
          <a:stretch/>
        </p:blipFill>
        <p:spPr>
          <a:xfrm>
            <a:off x="8518798" y="199717"/>
            <a:ext cx="3502074" cy="1355074"/>
          </a:xfrm>
          <a:prstGeom prst="rect">
            <a:avLst/>
          </a:prstGeom>
        </p:spPr>
      </p:pic>
      <p:sp>
        <p:nvSpPr>
          <p:cNvPr id="3" name="TextBox 2">
            <a:extLst>
              <a:ext uri="{FF2B5EF4-FFF2-40B4-BE49-F238E27FC236}">
                <a16:creationId xmlns:a16="http://schemas.microsoft.com/office/drawing/2014/main" id="{8708CB57-F882-48BF-B95F-10D247A53F67}"/>
              </a:ext>
            </a:extLst>
          </p:cNvPr>
          <p:cNvSpPr txBox="1"/>
          <p:nvPr/>
        </p:nvSpPr>
        <p:spPr>
          <a:xfrm>
            <a:off x="304961" y="297373"/>
            <a:ext cx="11715911" cy="6263253"/>
          </a:xfrm>
          <a:prstGeom prst="rect">
            <a:avLst/>
          </a:prstGeom>
          <a:noFill/>
        </p:spPr>
        <p:txBody>
          <a:bodyPr wrap="square">
            <a:spAutoFit/>
          </a:bodyPr>
          <a:lstStyle/>
          <a:p>
            <a:r>
              <a:rPr lang="en-GB" sz="2800" b="1" u="sng" kern="0" dirty="0">
                <a:solidFill>
                  <a:schemeClr val="accent6"/>
                </a:solidFill>
                <a:latin typeface="Comic Sans MS" panose="030F0702030302020204" pitchFamily="66" charset="0"/>
                <a:ea typeface="+mj-ea"/>
                <a:cs typeface="+mj-cs"/>
              </a:rPr>
              <a:t>Key words</a:t>
            </a:r>
          </a:p>
          <a:p>
            <a:r>
              <a:rPr lang="en-GB" sz="2800" b="1" u="sng" kern="0" dirty="0">
                <a:solidFill>
                  <a:schemeClr val="accent6"/>
                </a:solidFill>
                <a:latin typeface="Comic Sans MS" panose="030F0702030302020204" pitchFamily="66" charset="0"/>
                <a:ea typeface="+mj-ea"/>
                <a:cs typeface="+mj-cs"/>
              </a:rPr>
              <a:t> </a:t>
            </a:r>
          </a:p>
          <a:p>
            <a:r>
              <a:rPr lang="en-GB" sz="2300" b="1" i="1" kern="0" dirty="0">
                <a:solidFill>
                  <a:srgbClr val="FF0000"/>
                </a:solidFill>
                <a:latin typeface="Comic Sans MS" panose="030F0702030302020204" pitchFamily="66" charset="0"/>
                <a:ea typeface="+mj-ea"/>
                <a:cs typeface="+mj-cs"/>
              </a:rPr>
              <a:t>Phoneme </a:t>
            </a:r>
            <a:r>
              <a:rPr lang="en-GB" sz="2300" b="1" i="1" kern="0" dirty="0">
                <a:solidFill>
                  <a:schemeClr val="accent6"/>
                </a:solidFill>
                <a:latin typeface="Comic Sans MS" panose="030F0702030302020204" pitchFamily="66" charset="0"/>
                <a:ea typeface="+mj-ea"/>
                <a:cs typeface="+mj-cs"/>
              </a:rPr>
              <a:t>– is the sound that the letter makes</a:t>
            </a:r>
          </a:p>
          <a:p>
            <a:endParaRPr lang="en-GB" sz="2300" b="1" i="1" kern="0" dirty="0">
              <a:solidFill>
                <a:schemeClr val="accent6"/>
              </a:solidFill>
              <a:latin typeface="Comic Sans MS" panose="030F0702030302020204" pitchFamily="66" charset="0"/>
              <a:ea typeface="+mj-ea"/>
              <a:cs typeface="+mj-cs"/>
            </a:endParaRPr>
          </a:p>
          <a:p>
            <a:r>
              <a:rPr lang="en-GB" sz="2300" b="1" i="1" kern="0" dirty="0">
                <a:solidFill>
                  <a:srgbClr val="FF0000"/>
                </a:solidFill>
                <a:latin typeface="Comic Sans MS" panose="030F0702030302020204" pitchFamily="66" charset="0"/>
                <a:ea typeface="+mj-ea"/>
                <a:cs typeface="+mj-cs"/>
              </a:rPr>
              <a:t>Grapheme</a:t>
            </a:r>
            <a:r>
              <a:rPr lang="en-GB" sz="2300" b="1" i="1" kern="0" dirty="0">
                <a:solidFill>
                  <a:schemeClr val="accent6"/>
                </a:solidFill>
                <a:latin typeface="Comic Sans MS" panose="030F0702030302020204" pitchFamily="66" charset="0"/>
                <a:ea typeface="+mj-ea"/>
                <a:cs typeface="+mj-cs"/>
              </a:rPr>
              <a:t> – is what the actual letter looks like</a:t>
            </a:r>
          </a:p>
          <a:p>
            <a:endParaRPr lang="en-GB" sz="2300" b="1" i="1" kern="0" dirty="0">
              <a:solidFill>
                <a:schemeClr val="accent6"/>
              </a:solidFill>
              <a:latin typeface="Comic Sans MS" panose="030F0702030302020204" pitchFamily="66" charset="0"/>
              <a:ea typeface="+mj-ea"/>
              <a:cs typeface="+mj-cs"/>
            </a:endParaRPr>
          </a:p>
          <a:p>
            <a:r>
              <a:rPr lang="en-GB" sz="2300" b="1" i="1" kern="0" dirty="0">
                <a:solidFill>
                  <a:srgbClr val="FF0000"/>
                </a:solidFill>
                <a:latin typeface="Comic Sans MS" panose="030F0702030302020204" pitchFamily="66" charset="0"/>
                <a:ea typeface="+mj-ea"/>
                <a:cs typeface="+mj-cs"/>
              </a:rPr>
              <a:t>Blending</a:t>
            </a:r>
            <a:r>
              <a:rPr lang="en-GB" sz="2300" b="1" i="1" kern="0" dirty="0">
                <a:solidFill>
                  <a:schemeClr val="accent6"/>
                </a:solidFill>
                <a:latin typeface="Comic Sans MS" panose="030F0702030302020204" pitchFamily="66" charset="0"/>
                <a:ea typeface="+mj-ea"/>
                <a:cs typeface="+mj-cs"/>
              </a:rPr>
              <a:t> – putting sounds together to make a word</a:t>
            </a:r>
          </a:p>
          <a:p>
            <a:endParaRPr lang="en-GB" sz="2300" b="1" i="1" kern="0" dirty="0">
              <a:solidFill>
                <a:schemeClr val="accent6"/>
              </a:solidFill>
              <a:latin typeface="Comic Sans MS" panose="030F0702030302020204" pitchFamily="66" charset="0"/>
              <a:ea typeface="+mj-ea"/>
              <a:cs typeface="+mj-cs"/>
            </a:endParaRPr>
          </a:p>
          <a:p>
            <a:r>
              <a:rPr lang="en-GB" sz="2300" b="1" i="1" kern="0" dirty="0">
                <a:solidFill>
                  <a:srgbClr val="FF0000"/>
                </a:solidFill>
                <a:latin typeface="Comic Sans MS" panose="030F0702030302020204" pitchFamily="66" charset="0"/>
                <a:ea typeface="+mj-ea"/>
                <a:cs typeface="+mj-cs"/>
              </a:rPr>
              <a:t>Segmenting</a:t>
            </a:r>
            <a:r>
              <a:rPr lang="en-GB" sz="2300" b="1" i="1" kern="0" dirty="0">
                <a:solidFill>
                  <a:schemeClr val="accent6"/>
                </a:solidFill>
                <a:latin typeface="Comic Sans MS" panose="030F0702030302020204" pitchFamily="66" charset="0"/>
                <a:ea typeface="+mj-ea"/>
                <a:cs typeface="+mj-cs"/>
              </a:rPr>
              <a:t> – chopping up the sounds to hear which sounds make the word</a:t>
            </a:r>
          </a:p>
          <a:p>
            <a:endParaRPr lang="en-GB" sz="2300" b="1" i="1" kern="0" dirty="0">
              <a:solidFill>
                <a:schemeClr val="accent6"/>
              </a:solidFill>
              <a:latin typeface="Comic Sans MS" panose="030F0702030302020204" pitchFamily="66" charset="0"/>
              <a:ea typeface="+mj-ea"/>
              <a:cs typeface="+mj-cs"/>
            </a:endParaRPr>
          </a:p>
          <a:p>
            <a:r>
              <a:rPr lang="en-GB" sz="2300" b="1" i="1" kern="0" dirty="0">
                <a:solidFill>
                  <a:srgbClr val="FF0000"/>
                </a:solidFill>
                <a:latin typeface="Comic Sans MS" panose="030F0702030302020204" pitchFamily="66" charset="0"/>
                <a:ea typeface="+mj-ea"/>
                <a:cs typeface="+mj-cs"/>
              </a:rPr>
              <a:t>Digraph</a:t>
            </a:r>
            <a:r>
              <a:rPr lang="en-GB" sz="2300" b="1" i="1" kern="0" dirty="0">
                <a:solidFill>
                  <a:schemeClr val="accent6"/>
                </a:solidFill>
                <a:latin typeface="Comic Sans MS" panose="030F0702030302020204" pitchFamily="66" charset="0"/>
                <a:ea typeface="+mj-ea"/>
                <a:cs typeface="+mj-cs"/>
              </a:rPr>
              <a:t> – when two letters together make one sound e.g. </a:t>
            </a:r>
            <a:r>
              <a:rPr lang="en-GB" sz="2300" b="1" i="1" kern="0" dirty="0" err="1">
                <a:solidFill>
                  <a:schemeClr val="accent6"/>
                </a:solidFill>
                <a:latin typeface="Comic Sans MS" panose="030F0702030302020204" pitchFamily="66" charset="0"/>
                <a:ea typeface="+mj-ea"/>
                <a:cs typeface="+mj-cs"/>
              </a:rPr>
              <a:t>sh</a:t>
            </a:r>
            <a:endParaRPr lang="en-GB" sz="2300" b="1" i="1" kern="0" dirty="0">
              <a:solidFill>
                <a:schemeClr val="accent6"/>
              </a:solidFill>
              <a:latin typeface="Comic Sans MS" panose="030F0702030302020204" pitchFamily="66" charset="0"/>
              <a:ea typeface="+mj-ea"/>
              <a:cs typeface="+mj-cs"/>
            </a:endParaRPr>
          </a:p>
          <a:p>
            <a:endParaRPr lang="en-GB" sz="2300" b="1" i="1" kern="0" dirty="0">
              <a:solidFill>
                <a:schemeClr val="accent6"/>
              </a:solidFill>
              <a:latin typeface="Comic Sans MS" panose="030F0702030302020204" pitchFamily="66" charset="0"/>
              <a:ea typeface="+mj-ea"/>
              <a:cs typeface="+mj-cs"/>
            </a:endParaRPr>
          </a:p>
          <a:p>
            <a:r>
              <a:rPr lang="en-GB" sz="2300" b="1" i="1" kern="0" dirty="0">
                <a:solidFill>
                  <a:srgbClr val="FF0000"/>
                </a:solidFill>
                <a:latin typeface="Comic Sans MS" panose="030F0702030302020204" pitchFamily="66" charset="0"/>
                <a:ea typeface="+mj-ea"/>
                <a:cs typeface="+mj-cs"/>
              </a:rPr>
              <a:t>Trigraph</a:t>
            </a:r>
            <a:r>
              <a:rPr lang="en-GB" sz="2300" b="1" i="1" kern="0" dirty="0">
                <a:solidFill>
                  <a:schemeClr val="accent6"/>
                </a:solidFill>
                <a:latin typeface="Comic Sans MS" panose="030F0702030302020204" pitchFamily="66" charset="0"/>
                <a:ea typeface="+mj-ea"/>
                <a:cs typeface="+mj-cs"/>
              </a:rPr>
              <a:t> – when three letters together make one sound </a:t>
            </a:r>
            <a:r>
              <a:rPr lang="en-GB" sz="2300" b="1" i="1" kern="0" dirty="0" err="1">
                <a:solidFill>
                  <a:schemeClr val="accent6"/>
                </a:solidFill>
                <a:latin typeface="Comic Sans MS" panose="030F0702030302020204" pitchFamily="66" charset="0"/>
                <a:ea typeface="+mj-ea"/>
                <a:cs typeface="+mj-cs"/>
              </a:rPr>
              <a:t>e.g</a:t>
            </a:r>
            <a:r>
              <a:rPr lang="en-GB" sz="2300" b="1" i="1" kern="0" dirty="0">
                <a:solidFill>
                  <a:schemeClr val="accent6"/>
                </a:solidFill>
                <a:latin typeface="Comic Sans MS" panose="030F0702030302020204" pitchFamily="66" charset="0"/>
                <a:ea typeface="+mj-ea"/>
                <a:cs typeface="+mj-cs"/>
              </a:rPr>
              <a:t> </a:t>
            </a:r>
            <a:r>
              <a:rPr lang="en-GB" sz="2300" b="1" i="1" kern="0" dirty="0" err="1">
                <a:solidFill>
                  <a:schemeClr val="accent6"/>
                </a:solidFill>
                <a:latin typeface="Comic Sans MS" panose="030F0702030302020204" pitchFamily="66" charset="0"/>
                <a:ea typeface="+mj-ea"/>
                <a:cs typeface="+mj-cs"/>
              </a:rPr>
              <a:t>igh</a:t>
            </a:r>
            <a:endParaRPr lang="en-GB" sz="2300" b="1" i="1" kern="0" dirty="0">
              <a:solidFill>
                <a:schemeClr val="accent6"/>
              </a:solidFill>
              <a:latin typeface="Comic Sans MS" panose="030F0702030302020204" pitchFamily="66" charset="0"/>
              <a:ea typeface="+mj-ea"/>
              <a:cs typeface="+mj-cs"/>
            </a:endParaRPr>
          </a:p>
          <a:p>
            <a:endParaRPr lang="en-GB" sz="2300" b="1" i="1" kern="0" dirty="0">
              <a:solidFill>
                <a:schemeClr val="accent6"/>
              </a:solidFill>
              <a:latin typeface="Comic Sans MS" panose="030F0702030302020204" pitchFamily="66" charset="0"/>
              <a:ea typeface="+mj-ea"/>
              <a:cs typeface="+mj-cs"/>
            </a:endParaRPr>
          </a:p>
          <a:p>
            <a:r>
              <a:rPr lang="en-GB" sz="2300" b="1" i="1" kern="0" dirty="0">
                <a:solidFill>
                  <a:srgbClr val="FF0000"/>
                </a:solidFill>
                <a:latin typeface="Comic Sans MS" panose="030F0702030302020204" pitchFamily="66" charset="0"/>
                <a:ea typeface="+mj-ea"/>
                <a:cs typeface="+mj-cs"/>
              </a:rPr>
              <a:t>Tricky Words </a:t>
            </a:r>
            <a:r>
              <a:rPr lang="en-GB" sz="2300" b="1" i="1" kern="0" dirty="0">
                <a:solidFill>
                  <a:schemeClr val="accent6"/>
                </a:solidFill>
                <a:latin typeface="Comic Sans MS" panose="030F0702030302020204" pitchFamily="66" charset="0"/>
                <a:ea typeface="+mj-ea"/>
                <a:cs typeface="+mj-cs"/>
              </a:rPr>
              <a:t>– words that you have to learn from sight </a:t>
            </a:r>
          </a:p>
          <a:p>
            <a:endParaRPr lang="en-GB" sz="2300" b="1" i="1" kern="0" dirty="0">
              <a:solidFill>
                <a:schemeClr val="accent6"/>
              </a:solidFill>
              <a:latin typeface="Comic Sans MS" panose="030F0702030302020204" pitchFamily="66" charset="0"/>
              <a:ea typeface="+mj-ea"/>
              <a:cs typeface="+mj-cs"/>
            </a:endParaRPr>
          </a:p>
          <a:p>
            <a:r>
              <a:rPr lang="en-GB" sz="2300" b="1" i="1" kern="0" dirty="0">
                <a:solidFill>
                  <a:srgbClr val="FF0000"/>
                </a:solidFill>
                <a:latin typeface="Comic Sans MS" panose="030F0702030302020204" pitchFamily="66" charset="0"/>
                <a:ea typeface="+mj-ea"/>
                <a:cs typeface="+mj-cs"/>
              </a:rPr>
              <a:t>CVC </a:t>
            </a:r>
            <a:r>
              <a:rPr lang="en-GB" sz="2300" b="1" i="1" kern="0" dirty="0">
                <a:solidFill>
                  <a:schemeClr val="accent6"/>
                </a:solidFill>
                <a:latin typeface="Comic Sans MS" panose="030F0702030302020204" pitchFamily="66" charset="0"/>
                <a:ea typeface="+mj-ea"/>
                <a:cs typeface="+mj-cs"/>
              </a:rPr>
              <a:t>– consonant vowel consonant words  </a:t>
            </a:r>
            <a:endParaRPr lang="en-GB" sz="2300" kern="0" dirty="0">
              <a:solidFill>
                <a:schemeClr val="accent6"/>
              </a:solidFill>
              <a:latin typeface="Comic Sans MS" panose="030F0702030302020204" pitchFamily="66" charset="0"/>
              <a:ea typeface="+mj-ea"/>
              <a:cs typeface="+mj-cs"/>
            </a:endParaRPr>
          </a:p>
        </p:txBody>
      </p:sp>
      <p:pic>
        <p:nvPicPr>
          <p:cNvPr id="4" name="Picture 3" descr="st oswalds crest.jpg">
            <a:extLst>
              <a:ext uri="{FF2B5EF4-FFF2-40B4-BE49-F238E27FC236}">
                <a16:creationId xmlns:a16="http://schemas.microsoft.com/office/drawing/2014/main" id="{5237BF72-F1F9-4F13-8D6E-6932EA9FC066}"/>
              </a:ext>
            </a:extLst>
          </p:cNvPr>
          <p:cNvPicPr>
            <a:picLocks noChangeAspect="1"/>
          </p:cNvPicPr>
          <p:nvPr/>
        </p:nvPicPr>
        <p:blipFill>
          <a:blip r:embed="rId3" cstate="print"/>
          <a:stretch>
            <a:fillRect/>
          </a:stretch>
        </p:blipFill>
        <p:spPr>
          <a:xfrm>
            <a:off x="10249915" y="1554791"/>
            <a:ext cx="1475590" cy="1539625"/>
          </a:xfrm>
          <a:prstGeom prst="rect">
            <a:avLst/>
          </a:prstGeom>
        </p:spPr>
      </p:pic>
    </p:spTree>
    <p:extLst>
      <p:ext uri="{BB962C8B-B14F-4D97-AF65-F5344CB8AC3E}">
        <p14:creationId xmlns:p14="http://schemas.microsoft.com/office/powerpoint/2010/main" val="3063157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43D5C3-AEA7-43C7-8C7E-36514C375831}"/>
              </a:ext>
            </a:extLst>
          </p:cNvPr>
          <p:cNvSpPr txBox="1"/>
          <p:nvPr/>
        </p:nvSpPr>
        <p:spPr>
          <a:xfrm>
            <a:off x="466495" y="428178"/>
            <a:ext cx="10992171" cy="6001643"/>
          </a:xfrm>
          <a:prstGeom prst="rect">
            <a:avLst/>
          </a:prstGeom>
          <a:noFill/>
        </p:spPr>
        <p:txBody>
          <a:bodyPr wrap="square">
            <a:spAutoFit/>
          </a:bodyPr>
          <a:lstStyle/>
          <a:p>
            <a:r>
              <a:rPr lang="en-GB" sz="2800" b="1" u="sng" kern="0" dirty="0">
                <a:solidFill>
                  <a:schemeClr val="accent6"/>
                </a:solidFill>
                <a:latin typeface="Comic Sans MS" panose="030F0702030302020204" pitchFamily="66" charset="0"/>
                <a:ea typeface="+mj-ea"/>
                <a:cs typeface="+mj-cs"/>
              </a:rPr>
              <a:t>How do we teach it?</a:t>
            </a:r>
          </a:p>
          <a:p>
            <a:endParaRPr lang="en-GB" sz="2800" b="1" u="sng" kern="0" dirty="0">
              <a:solidFill>
                <a:schemeClr val="accent6"/>
              </a:solidFill>
              <a:latin typeface="Comic Sans MS" panose="030F0702030302020204" pitchFamily="66" charset="0"/>
              <a:ea typeface="+mj-ea"/>
              <a:cs typeface="+mj-cs"/>
            </a:endParaRPr>
          </a:p>
          <a:p>
            <a:r>
              <a:rPr lang="en-GB" sz="2400" b="1" i="1" kern="0" dirty="0">
                <a:solidFill>
                  <a:srgbClr val="FF0000"/>
                </a:solidFill>
                <a:latin typeface="Comic Sans MS" panose="030F0702030302020204" pitchFamily="66" charset="0"/>
                <a:ea typeface="+mj-ea"/>
                <a:cs typeface="+mj-cs"/>
              </a:rPr>
              <a:t>Revisit</a:t>
            </a:r>
            <a:r>
              <a:rPr lang="en-GB" sz="2400" b="1" i="1" kern="0" dirty="0">
                <a:solidFill>
                  <a:schemeClr val="accent6"/>
                </a:solidFill>
                <a:latin typeface="Comic Sans MS" panose="030F0702030302020204" pitchFamily="66" charset="0"/>
                <a:ea typeface="+mj-ea"/>
                <a:cs typeface="+mj-cs"/>
              </a:rPr>
              <a:t> – recapping prior learning</a:t>
            </a:r>
          </a:p>
          <a:p>
            <a:endParaRPr lang="en-GB" sz="2400" b="1" i="1" kern="0" dirty="0">
              <a:solidFill>
                <a:schemeClr val="accent6"/>
              </a:solidFill>
              <a:latin typeface="Comic Sans MS" panose="030F0702030302020204" pitchFamily="66" charset="0"/>
              <a:ea typeface="+mj-ea"/>
              <a:cs typeface="+mj-cs"/>
            </a:endParaRPr>
          </a:p>
          <a:p>
            <a:r>
              <a:rPr lang="en-GB" sz="2400" b="1" i="1" kern="0" dirty="0">
                <a:solidFill>
                  <a:srgbClr val="FF0000"/>
                </a:solidFill>
                <a:latin typeface="Comic Sans MS" panose="030F0702030302020204" pitchFamily="66" charset="0"/>
                <a:ea typeface="+mj-ea"/>
                <a:cs typeface="+mj-cs"/>
              </a:rPr>
              <a:t>Teach</a:t>
            </a:r>
            <a:r>
              <a:rPr lang="en-GB" sz="2400" b="1" i="1" kern="0" dirty="0">
                <a:solidFill>
                  <a:schemeClr val="accent6"/>
                </a:solidFill>
                <a:latin typeface="Comic Sans MS" panose="030F0702030302020204" pitchFamily="66" charset="0"/>
                <a:ea typeface="+mj-ea"/>
                <a:cs typeface="+mj-cs"/>
              </a:rPr>
              <a:t> – new learning - hear it, say it, write it</a:t>
            </a:r>
          </a:p>
          <a:p>
            <a:endParaRPr lang="en-GB" sz="2400" b="1" i="1" kern="0" dirty="0">
              <a:solidFill>
                <a:schemeClr val="accent6"/>
              </a:solidFill>
              <a:latin typeface="Comic Sans MS" panose="030F0702030302020204" pitchFamily="66" charset="0"/>
              <a:ea typeface="+mj-ea"/>
              <a:cs typeface="+mj-cs"/>
            </a:endParaRPr>
          </a:p>
          <a:p>
            <a:r>
              <a:rPr lang="en-GB" sz="2400" b="1" i="1" kern="0" dirty="0">
                <a:solidFill>
                  <a:srgbClr val="FF0000"/>
                </a:solidFill>
                <a:latin typeface="Comic Sans MS" panose="030F0702030302020204" pitchFamily="66" charset="0"/>
                <a:ea typeface="+mj-ea"/>
                <a:cs typeface="+mj-cs"/>
              </a:rPr>
              <a:t>Practise</a:t>
            </a:r>
            <a:r>
              <a:rPr lang="en-GB" sz="2400" b="1" i="1" kern="0" dirty="0">
                <a:solidFill>
                  <a:schemeClr val="accent6"/>
                </a:solidFill>
                <a:latin typeface="Comic Sans MS" panose="030F0702030302020204" pitchFamily="66" charset="0"/>
                <a:ea typeface="+mj-ea"/>
                <a:cs typeface="+mj-cs"/>
              </a:rPr>
              <a:t> – we play a game to practise reading or writing our new learning</a:t>
            </a:r>
          </a:p>
          <a:p>
            <a:endParaRPr lang="en-GB" sz="2400" b="1" i="1" kern="0" dirty="0">
              <a:solidFill>
                <a:schemeClr val="accent6"/>
              </a:solidFill>
              <a:latin typeface="Comic Sans MS" panose="030F0702030302020204" pitchFamily="66" charset="0"/>
              <a:ea typeface="+mj-ea"/>
              <a:cs typeface="+mj-cs"/>
            </a:endParaRPr>
          </a:p>
          <a:p>
            <a:r>
              <a:rPr lang="en-GB" sz="2400" b="1" i="1" kern="0" dirty="0">
                <a:solidFill>
                  <a:srgbClr val="FF0000"/>
                </a:solidFill>
                <a:latin typeface="Comic Sans MS" panose="030F0702030302020204" pitchFamily="66" charset="0"/>
                <a:ea typeface="+mj-ea"/>
                <a:cs typeface="+mj-cs"/>
              </a:rPr>
              <a:t>Apply</a:t>
            </a:r>
            <a:r>
              <a:rPr lang="en-GB" sz="2400" b="1" i="1" kern="0" dirty="0">
                <a:solidFill>
                  <a:schemeClr val="accent6"/>
                </a:solidFill>
                <a:latin typeface="Comic Sans MS" panose="030F0702030302020204" pitchFamily="66" charset="0"/>
                <a:ea typeface="+mj-ea"/>
                <a:cs typeface="+mj-cs"/>
              </a:rPr>
              <a:t> – we apply our learning through reading or writing in our groups or the provision</a:t>
            </a:r>
          </a:p>
          <a:p>
            <a:endParaRPr lang="en-GB" sz="2800" kern="0" dirty="0">
              <a:solidFill>
                <a:schemeClr val="accent6"/>
              </a:solidFill>
              <a:latin typeface="Comic Sans MS" panose="030F0702030302020204" pitchFamily="66" charset="0"/>
              <a:ea typeface="+mj-ea"/>
              <a:cs typeface="+mj-cs"/>
            </a:endParaRPr>
          </a:p>
          <a:p>
            <a:r>
              <a:rPr lang="en-GB" sz="2800" kern="0" dirty="0">
                <a:solidFill>
                  <a:schemeClr val="accent6"/>
                </a:solidFill>
                <a:latin typeface="Comic Sans MS" panose="030F0702030302020204" pitchFamily="66" charset="0"/>
                <a:ea typeface="+mj-ea"/>
                <a:cs typeface="+mj-cs"/>
              </a:rPr>
              <a:t>Phonics is taught in small groups, these groups will change throughout the year in order to meet the needs of each individual child. </a:t>
            </a:r>
          </a:p>
        </p:txBody>
      </p:sp>
      <p:pic>
        <p:nvPicPr>
          <p:cNvPr id="8" name="Picture 7">
            <a:extLst>
              <a:ext uri="{FF2B5EF4-FFF2-40B4-BE49-F238E27FC236}">
                <a16:creationId xmlns:a16="http://schemas.microsoft.com/office/drawing/2014/main" id="{1F8E27A7-7189-4987-ABA9-FC5003FC22B1}"/>
              </a:ext>
            </a:extLst>
          </p:cNvPr>
          <p:cNvPicPr>
            <a:picLocks noChangeAspect="1"/>
          </p:cNvPicPr>
          <p:nvPr/>
        </p:nvPicPr>
        <p:blipFill rotWithShape="1">
          <a:blip r:embed="rId2"/>
          <a:srcRect l="57651" t="15261" r="24367" b="72370"/>
          <a:stretch/>
        </p:blipFill>
        <p:spPr>
          <a:xfrm>
            <a:off x="8486900" y="242247"/>
            <a:ext cx="3502074" cy="1355074"/>
          </a:xfrm>
          <a:prstGeom prst="rect">
            <a:avLst/>
          </a:prstGeom>
        </p:spPr>
      </p:pic>
      <p:pic>
        <p:nvPicPr>
          <p:cNvPr id="5" name="Picture 4" descr="st oswalds crest.jpg">
            <a:extLst>
              <a:ext uri="{FF2B5EF4-FFF2-40B4-BE49-F238E27FC236}">
                <a16:creationId xmlns:a16="http://schemas.microsoft.com/office/drawing/2014/main" id="{691FE87B-F0D9-4753-BE9E-8A02FB52B294}"/>
              </a:ext>
            </a:extLst>
          </p:cNvPr>
          <p:cNvPicPr>
            <a:picLocks noChangeAspect="1"/>
          </p:cNvPicPr>
          <p:nvPr/>
        </p:nvPicPr>
        <p:blipFill>
          <a:blip r:embed="rId3" cstate="print"/>
          <a:stretch>
            <a:fillRect/>
          </a:stretch>
        </p:blipFill>
        <p:spPr>
          <a:xfrm>
            <a:off x="10249915" y="1554791"/>
            <a:ext cx="1475590" cy="1539625"/>
          </a:xfrm>
          <a:prstGeom prst="rect">
            <a:avLst/>
          </a:prstGeom>
        </p:spPr>
      </p:pic>
    </p:spTree>
    <p:extLst>
      <p:ext uri="{BB962C8B-B14F-4D97-AF65-F5344CB8AC3E}">
        <p14:creationId xmlns:p14="http://schemas.microsoft.com/office/powerpoint/2010/main" val="3618371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0AF83C-EFDB-49D3-9199-5BDEB530F89A}"/>
              </a:ext>
            </a:extLst>
          </p:cNvPr>
          <p:cNvPicPr>
            <a:picLocks noChangeAspect="1"/>
          </p:cNvPicPr>
          <p:nvPr/>
        </p:nvPicPr>
        <p:blipFill rotWithShape="1">
          <a:blip r:embed="rId3"/>
          <a:srcRect l="22675" t="16434" r="38308" b="16920"/>
          <a:stretch/>
        </p:blipFill>
        <p:spPr>
          <a:xfrm>
            <a:off x="1229555" y="1519913"/>
            <a:ext cx="3828224" cy="3557845"/>
          </a:xfrm>
          <a:prstGeom prst="rect">
            <a:avLst/>
          </a:prstGeom>
        </p:spPr>
      </p:pic>
      <p:pic>
        <p:nvPicPr>
          <p:cNvPr id="6" name="Picture 5">
            <a:extLst>
              <a:ext uri="{FF2B5EF4-FFF2-40B4-BE49-F238E27FC236}">
                <a16:creationId xmlns:a16="http://schemas.microsoft.com/office/drawing/2014/main" id="{9B72E29D-1524-4BB1-8ED7-ADF678E0FB2C}"/>
              </a:ext>
            </a:extLst>
          </p:cNvPr>
          <p:cNvPicPr>
            <a:picLocks noChangeAspect="1"/>
          </p:cNvPicPr>
          <p:nvPr/>
        </p:nvPicPr>
        <p:blipFill rotWithShape="1">
          <a:blip r:embed="rId4"/>
          <a:srcRect l="23313" t="17671" r="38916" b="7309"/>
          <a:stretch/>
        </p:blipFill>
        <p:spPr>
          <a:xfrm>
            <a:off x="7017489" y="599395"/>
            <a:ext cx="3628819" cy="4054209"/>
          </a:xfrm>
          <a:prstGeom prst="rect">
            <a:avLst/>
          </a:prstGeom>
        </p:spPr>
      </p:pic>
      <p:sp>
        <p:nvSpPr>
          <p:cNvPr id="7" name="TextBox 6">
            <a:extLst>
              <a:ext uri="{FF2B5EF4-FFF2-40B4-BE49-F238E27FC236}">
                <a16:creationId xmlns:a16="http://schemas.microsoft.com/office/drawing/2014/main" id="{7E516109-15A0-45F7-A4E2-519096033545}"/>
              </a:ext>
            </a:extLst>
          </p:cNvPr>
          <p:cNvSpPr txBox="1"/>
          <p:nvPr/>
        </p:nvSpPr>
        <p:spPr>
          <a:xfrm>
            <a:off x="1297012" y="502543"/>
            <a:ext cx="4674648" cy="954107"/>
          </a:xfrm>
          <a:prstGeom prst="rect">
            <a:avLst/>
          </a:prstGeom>
          <a:noFill/>
        </p:spPr>
        <p:txBody>
          <a:bodyPr wrap="square">
            <a:spAutoFit/>
          </a:bodyPr>
          <a:lstStyle/>
          <a:p>
            <a:pPr algn="ctr"/>
            <a:r>
              <a:rPr lang="en-GB" sz="2800" b="1" u="sng" kern="0" dirty="0">
                <a:solidFill>
                  <a:schemeClr val="accent6"/>
                </a:solidFill>
                <a:latin typeface="Comic Sans MS" panose="030F0702030302020204" pitchFamily="66" charset="0"/>
                <a:ea typeface="+mj-ea"/>
                <a:cs typeface="+mj-cs"/>
              </a:rPr>
              <a:t>Overview of the year in Reception</a:t>
            </a:r>
            <a:endParaRPr lang="en-GB" sz="2800" u="sng" dirty="0"/>
          </a:p>
        </p:txBody>
      </p:sp>
      <p:pic>
        <p:nvPicPr>
          <p:cNvPr id="9" name="Picture 8">
            <a:extLst>
              <a:ext uri="{FF2B5EF4-FFF2-40B4-BE49-F238E27FC236}">
                <a16:creationId xmlns:a16="http://schemas.microsoft.com/office/drawing/2014/main" id="{048A74D6-FAED-42FF-9D3A-DA98C41DDA18}"/>
              </a:ext>
            </a:extLst>
          </p:cNvPr>
          <p:cNvPicPr>
            <a:picLocks noChangeAspect="1"/>
          </p:cNvPicPr>
          <p:nvPr/>
        </p:nvPicPr>
        <p:blipFill rotWithShape="1">
          <a:blip r:embed="rId5"/>
          <a:srcRect l="12742" t="14619" r="26626" b="46649"/>
          <a:stretch/>
        </p:blipFill>
        <p:spPr>
          <a:xfrm>
            <a:off x="5668463" y="4231500"/>
            <a:ext cx="5911016" cy="2123957"/>
          </a:xfrm>
          <a:prstGeom prst="rect">
            <a:avLst/>
          </a:prstGeom>
        </p:spPr>
      </p:pic>
      <p:sp>
        <p:nvSpPr>
          <p:cNvPr id="11" name="TextBox 10">
            <a:extLst>
              <a:ext uri="{FF2B5EF4-FFF2-40B4-BE49-F238E27FC236}">
                <a16:creationId xmlns:a16="http://schemas.microsoft.com/office/drawing/2014/main" id="{52482FB0-2137-49A9-A272-A73D81319A3E}"/>
              </a:ext>
            </a:extLst>
          </p:cNvPr>
          <p:cNvSpPr txBox="1"/>
          <p:nvPr/>
        </p:nvSpPr>
        <p:spPr>
          <a:xfrm>
            <a:off x="6566649" y="4310334"/>
            <a:ext cx="1071390" cy="369332"/>
          </a:xfrm>
          <a:prstGeom prst="rect">
            <a:avLst/>
          </a:prstGeom>
          <a:noFill/>
        </p:spPr>
        <p:txBody>
          <a:bodyPr wrap="square">
            <a:spAutoFit/>
          </a:bodyPr>
          <a:lstStyle/>
          <a:p>
            <a:r>
              <a:rPr lang="en-GB" sz="1800" b="1" u="sng" kern="0" dirty="0">
                <a:solidFill>
                  <a:schemeClr val="accent6"/>
                </a:solidFill>
                <a:latin typeface="Comic Sans MS" panose="030F0702030302020204" pitchFamily="66" charset="0"/>
                <a:ea typeface="+mj-ea"/>
                <a:cs typeface="+mj-cs"/>
              </a:rPr>
              <a:t>Summer</a:t>
            </a:r>
            <a:endParaRPr lang="en-GB" dirty="0"/>
          </a:p>
        </p:txBody>
      </p:sp>
      <p:sp>
        <p:nvSpPr>
          <p:cNvPr id="12" name="TextBox 11">
            <a:extLst>
              <a:ext uri="{FF2B5EF4-FFF2-40B4-BE49-F238E27FC236}">
                <a16:creationId xmlns:a16="http://schemas.microsoft.com/office/drawing/2014/main" id="{3B4A6E17-FEB9-4B43-89C5-471B086ACEC0}"/>
              </a:ext>
            </a:extLst>
          </p:cNvPr>
          <p:cNvSpPr txBox="1"/>
          <p:nvPr/>
        </p:nvSpPr>
        <p:spPr>
          <a:xfrm>
            <a:off x="946121" y="1519913"/>
            <a:ext cx="1071390" cy="369332"/>
          </a:xfrm>
          <a:prstGeom prst="rect">
            <a:avLst/>
          </a:prstGeom>
          <a:noFill/>
        </p:spPr>
        <p:txBody>
          <a:bodyPr wrap="square">
            <a:spAutoFit/>
          </a:bodyPr>
          <a:lstStyle/>
          <a:p>
            <a:r>
              <a:rPr lang="en-GB" sz="1800" b="1" u="sng" kern="0" dirty="0">
                <a:solidFill>
                  <a:schemeClr val="accent6"/>
                </a:solidFill>
                <a:latin typeface="Comic Sans MS" panose="030F0702030302020204" pitchFamily="66" charset="0"/>
                <a:ea typeface="+mj-ea"/>
                <a:cs typeface="+mj-cs"/>
              </a:rPr>
              <a:t>Autumn</a:t>
            </a:r>
            <a:endParaRPr lang="en-GB" dirty="0"/>
          </a:p>
        </p:txBody>
      </p:sp>
      <p:sp>
        <p:nvSpPr>
          <p:cNvPr id="13" name="TextBox 12">
            <a:extLst>
              <a:ext uri="{FF2B5EF4-FFF2-40B4-BE49-F238E27FC236}">
                <a16:creationId xmlns:a16="http://schemas.microsoft.com/office/drawing/2014/main" id="{778A25BD-6262-44C8-956A-63759A59D5AB}"/>
              </a:ext>
            </a:extLst>
          </p:cNvPr>
          <p:cNvSpPr txBox="1"/>
          <p:nvPr/>
        </p:nvSpPr>
        <p:spPr>
          <a:xfrm>
            <a:off x="6756037" y="502543"/>
            <a:ext cx="1071390" cy="369332"/>
          </a:xfrm>
          <a:prstGeom prst="rect">
            <a:avLst/>
          </a:prstGeom>
          <a:noFill/>
        </p:spPr>
        <p:txBody>
          <a:bodyPr wrap="square">
            <a:spAutoFit/>
          </a:bodyPr>
          <a:lstStyle/>
          <a:p>
            <a:r>
              <a:rPr lang="en-GB" sz="1800" b="1" u="sng" kern="0" dirty="0">
                <a:solidFill>
                  <a:schemeClr val="accent6"/>
                </a:solidFill>
                <a:latin typeface="Comic Sans MS" panose="030F0702030302020204" pitchFamily="66" charset="0"/>
                <a:ea typeface="+mj-ea"/>
                <a:cs typeface="+mj-cs"/>
              </a:rPr>
              <a:t>Spring</a:t>
            </a:r>
            <a:endParaRPr lang="en-GB" dirty="0"/>
          </a:p>
        </p:txBody>
      </p:sp>
      <p:sp>
        <p:nvSpPr>
          <p:cNvPr id="14" name="TextBox 13">
            <a:extLst>
              <a:ext uri="{FF2B5EF4-FFF2-40B4-BE49-F238E27FC236}">
                <a16:creationId xmlns:a16="http://schemas.microsoft.com/office/drawing/2014/main" id="{93C58BC2-0076-40A0-87BF-5EFC94B734D5}"/>
              </a:ext>
            </a:extLst>
          </p:cNvPr>
          <p:cNvSpPr txBox="1"/>
          <p:nvPr/>
        </p:nvSpPr>
        <p:spPr>
          <a:xfrm>
            <a:off x="151637" y="4958186"/>
            <a:ext cx="5085929" cy="1815882"/>
          </a:xfrm>
          <a:prstGeom prst="rect">
            <a:avLst/>
          </a:prstGeom>
          <a:noFill/>
          <a:ln w="57150">
            <a:solidFill>
              <a:schemeClr val="accent6">
                <a:lumMod val="75000"/>
              </a:schemeClr>
            </a:solidFill>
          </a:ln>
        </p:spPr>
        <p:txBody>
          <a:bodyPr wrap="square">
            <a:spAutoFit/>
          </a:bodyPr>
          <a:lstStyle/>
          <a:p>
            <a:pPr algn="l"/>
            <a:r>
              <a:rPr lang="en-GB" sz="1400" b="1" i="0" dirty="0">
                <a:solidFill>
                  <a:srgbClr val="0F0F0F"/>
                </a:solidFill>
                <a:effectLst/>
                <a:latin typeface="YouTube Sans"/>
              </a:rPr>
              <a:t>YouTube - Sounds of the English Phonic Code -Synthetic Phonics.wmv - </a:t>
            </a:r>
            <a:r>
              <a:rPr lang="en-GB" sz="1400" b="1" i="0" dirty="0">
                <a:solidFill>
                  <a:srgbClr val="0F0F0F"/>
                </a:solidFill>
                <a:effectLst/>
                <a:latin typeface="YouTube Sans"/>
                <a:hlinkClick r:id="rId6"/>
              </a:rPr>
              <a:t>https://www.youtube.com/watch?v=IwJx1NSineE</a:t>
            </a:r>
            <a:endParaRPr lang="en-GB" sz="1400" b="1" i="0" dirty="0">
              <a:solidFill>
                <a:srgbClr val="0F0F0F"/>
              </a:solidFill>
              <a:effectLst/>
              <a:latin typeface="YouTube Sans"/>
            </a:endParaRPr>
          </a:p>
          <a:p>
            <a:pPr algn="l"/>
            <a:r>
              <a:rPr lang="en-GB" sz="1400" b="1" i="0" dirty="0">
                <a:solidFill>
                  <a:srgbClr val="0F0F0F"/>
                </a:solidFill>
                <a:effectLst/>
                <a:latin typeface="YouTube Sans"/>
              </a:rPr>
              <a:t> </a:t>
            </a:r>
            <a:endParaRPr lang="en-GB" sz="1400" b="1" dirty="0">
              <a:solidFill>
                <a:srgbClr val="0F0F0F"/>
              </a:solidFill>
              <a:latin typeface="YouTube Sans"/>
            </a:endParaRPr>
          </a:p>
          <a:p>
            <a:pPr algn="l"/>
            <a:r>
              <a:rPr lang="en-GB" sz="1400" b="1" i="0" dirty="0">
                <a:solidFill>
                  <a:srgbClr val="0F0F0F"/>
                </a:solidFill>
                <a:effectLst/>
                <a:latin typeface="YouTube Sans"/>
              </a:rPr>
              <a:t>This link will help you to learn how to pronounce all the sounds correctly. </a:t>
            </a:r>
          </a:p>
          <a:p>
            <a:pPr algn="l"/>
            <a:endParaRPr lang="en-GB" sz="1400" b="1" dirty="0">
              <a:solidFill>
                <a:srgbClr val="0F0F0F"/>
              </a:solidFill>
              <a:latin typeface="YouTube Sans"/>
            </a:endParaRPr>
          </a:p>
          <a:p>
            <a:r>
              <a:rPr lang="en-GB" sz="1400" b="1" u="sng" dirty="0"/>
              <a:t>Jolly Phonics Songs</a:t>
            </a:r>
            <a:endParaRPr lang="en-GB" sz="1400" b="1" u="sng" dirty="0">
              <a:hlinkClick r:id="rId7"/>
            </a:endParaRPr>
          </a:p>
          <a:p>
            <a:r>
              <a:rPr lang="en-GB" sz="1400" dirty="0">
                <a:hlinkClick r:id="rId7"/>
              </a:rPr>
              <a:t>https://www.youtube.com/watch?v=Nv28ddzc9Oc</a:t>
            </a:r>
            <a:endParaRPr lang="en-GB" sz="1400" dirty="0"/>
          </a:p>
        </p:txBody>
      </p:sp>
      <p:pic>
        <p:nvPicPr>
          <p:cNvPr id="15" name="Picture 14">
            <a:extLst>
              <a:ext uri="{FF2B5EF4-FFF2-40B4-BE49-F238E27FC236}">
                <a16:creationId xmlns:a16="http://schemas.microsoft.com/office/drawing/2014/main" id="{46C20519-165B-46BE-9526-4338ED9E6671}"/>
              </a:ext>
            </a:extLst>
          </p:cNvPr>
          <p:cNvPicPr>
            <a:picLocks noChangeAspect="1"/>
          </p:cNvPicPr>
          <p:nvPr/>
        </p:nvPicPr>
        <p:blipFill rotWithShape="1">
          <a:blip r:embed="rId8"/>
          <a:srcRect l="57651" t="15261" r="24367" b="72370"/>
          <a:stretch/>
        </p:blipFill>
        <p:spPr>
          <a:xfrm>
            <a:off x="10287598" y="284818"/>
            <a:ext cx="1549085" cy="599395"/>
          </a:xfrm>
          <a:prstGeom prst="rect">
            <a:avLst/>
          </a:prstGeom>
        </p:spPr>
      </p:pic>
      <p:pic>
        <p:nvPicPr>
          <p:cNvPr id="16" name="Picture 15" descr="st oswalds crest.jpg">
            <a:extLst>
              <a:ext uri="{FF2B5EF4-FFF2-40B4-BE49-F238E27FC236}">
                <a16:creationId xmlns:a16="http://schemas.microsoft.com/office/drawing/2014/main" id="{D671A20E-2102-4860-A86F-F8DF5B5AC8F6}"/>
              </a:ext>
            </a:extLst>
          </p:cNvPr>
          <p:cNvPicPr>
            <a:picLocks noChangeAspect="1"/>
          </p:cNvPicPr>
          <p:nvPr/>
        </p:nvPicPr>
        <p:blipFill>
          <a:blip r:embed="rId9" cstate="print"/>
          <a:stretch>
            <a:fillRect/>
          </a:stretch>
        </p:blipFill>
        <p:spPr>
          <a:xfrm>
            <a:off x="10962347" y="836839"/>
            <a:ext cx="1008635" cy="1052406"/>
          </a:xfrm>
          <a:prstGeom prst="rect">
            <a:avLst/>
          </a:prstGeom>
        </p:spPr>
      </p:pic>
    </p:spTree>
    <p:extLst>
      <p:ext uri="{BB962C8B-B14F-4D97-AF65-F5344CB8AC3E}">
        <p14:creationId xmlns:p14="http://schemas.microsoft.com/office/powerpoint/2010/main" val="437354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9D0E0D-23AF-4A55-96A0-3E3F8BD019EE}"/>
              </a:ext>
            </a:extLst>
          </p:cNvPr>
          <p:cNvSpPr txBox="1"/>
          <p:nvPr/>
        </p:nvSpPr>
        <p:spPr>
          <a:xfrm>
            <a:off x="599914" y="781236"/>
            <a:ext cx="10992171" cy="523220"/>
          </a:xfrm>
          <a:prstGeom prst="rect">
            <a:avLst/>
          </a:prstGeom>
          <a:noFill/>
        </p:spPr>
        <p:txBody>
          <a:bodyPr wrap="square">
            <a:spAutoFit/>
          </a:bodyPr>
          <a:lstStyle/>
          <a:p>
            <a:r>
              <a:rPr lang="en-GB" sz="2800" kern="0" dirty="0">
                <a:solidFill>
                  <a:schemeClr val="accent6"/>
                </a:solidFill>
                <a:latin typeface="Comic Sans MS" panose="030F0702030302020204" pitchFamily="66" charset="0"/>
                <a:ea typeface="+mj-ea"/>
                <a:cs typeface="+mj-cs"/>
              </a:rPr>
              <a:t> </a:t>
            </a:r>
          </a:p>
        </p:txBody>
      </p:sp>
      <p:pic>
        <p:nvPicPr>
          <p:cNvPr id="3" name="Picture 2">
            <a:extLst>
              <a:ext uri="{FF2B5EF4-FFF2-40B4-BE49-F238E27FC236}">
                <a16:creationId xmlns:a16="http://schemas.microsoft.com/office/drawing/2014/main" id="{19821305-AFEF-400C-8F8B-22F1DC36BED1}"/>
              </a:ext>
            </a:extLst>
          </p:cNvPr>
          <p:cNvPicPr>
            <a:picLocks noChangeAspect="1"/>
          </p:cNvPicPr>
          <p:nvPr/>
        </p:nvPicPr>
        <p:blipFill rotWithShape="1">
          <a:blip r:embed="rId2"/>
          <a:srcRect l="57651" t="15261" r="24367" b="72370"/>
          <a:stretch/>
        </p:blipFill>
        <p:spPr>
          <a:xfrm>
            <a:off x="8486900" y="242247"/>
            <a:ext cx="3502074" cy="1355074"/>
          </a:xfrm>
          <a:prstGeom prst="rect">
            <a:avLst/>
          </a:prstGeom>
        </p:spPr>
      </p:pic>
      <p:pic>
        <p:nvPicPr>
          <p:cNvPr id="5" name="Picture 4" descr="st oswalds crest.jpg">
            <a:extLst>
              <a:ext uri="{FF2B5EF4-FFF2-40B4-BE49-F238E27FC236}">
                <a16:creationId xmlns:a16="http://schemas.microsoft.com/office/drawing/2014/main" id="{435A4C8E-765D-44A1-8AB2-C1DC695659D3}"/>
              </a:ext>
            </a:extLst>
          </p:cNvPr>
          <p:cNvPicPr>
            <a:picLocks noChangeAspect="1"/>
          </p:cNvPicPr>
          <p:nvPr/>
        </p:nvPicPr>
        <p:blipFill>
          <a:blip r:embed="rId3" cstate="print"/>
          <a:stretch>
            <a:fillRect/>
          </a:stretch>
        </p:blipFill>
        <p:spPr>
          <a:xfrm>
            <a:off x="10249915" y="1554791"/>
            <a:ext cx="1475590" cy="1539625"/>
          </a:xfrm>
          <a:prstGeom prst="rect">
            <a:avLst/>
          </a:prstGeom>
        </p:spPr>
      </p:pic>
      <p:sp>
        <p:nvSpPr>
          <p:cNvPr id="7" name="TextBox 6">
            <a:extLst>
              <a:ext uri="{FF2B5EF4-FFF2-40B4-BE49-F238E27FC236}">
                <a16:creationId xmlns:a16="http://schemas.microsoft.com/office/drawing/2014/main" id="{577843C5-A2D7-4591-AF5D-F0CC4BAA69AC}"/>
              </a:ext>
            </a:extLst>
          </p:cNvPr>
          <p:cNvSpPr txBox="1"/>
          <p:nvPr/>
        </p:nvSpPr>
        <p:spPr>
          <a:xfrm>
            <a:off x="875110" y="735118"/>
            <a:ext cx="6093618" cy="461665"/>
          </a:xfrm>
          <a:prstGeom prst="rect">
            <a:avLst/>
          </a:prstGeom>
          <a:noFill/>
        </p:spPr>
        <p:txBody>
          <a:bodyPr wrap="square">
            <a:spAutoFit/>
          </a:bodyPr>
          <a:lstStyle/>
          <a:p>
            <a:r>
              <a:rPr lang="en-GB" sz="2400" b="1" u="sng" kern="0" dirty="0">
                <a:solidFill>
                  <a:schemeClr val="accent6"/>
                </a:solidFill>
                <a:latin typeface="Comic Sans MS" panose="030F0702030302020204" pitchFamily="66" charset="0"/>
                <a:ea typeface="+mj-ea"/>
                <a:cs typeface="+mj-cs"/>
              </a:rPr>
              <a:t>Lets have a go… </a:t>
            </a:r>
            <a:endParaRPr lang="en-GB" sz="2400" dirty="0"/>
          </a:p>
        </p:txBody>
      </p:sp>
      <p:sp>
        <p:nvSpPr>
          <p:cNvPr id="9" name="TextBox 8">
            <a:extLst>
              <a:ext uri="{FF2B5EF4-FFF2-40B4-BE49-F238E27FC236}">
                <a16:creationId xmlns:a16="http://schemas.microsoft.com/office/drawing/2014/main" id="{1E7E6659-D3B5-4397-8FE1-F5F1B42F6D7A}"/>
              </a:ext>
            </a:extLst>
          </p:cNvPr>
          <p:cNvSpPr txBox="1"/>
          <p:nvPr/>
        </p:nvSpPr>
        <p:spPr>
          <a:xfrm>
            <a:off x="3705101" y="919784"/>
            <a:ext cx="6093618" cy="6447919"/>
          </a:xfrm>
          <a:prstGeom prst="rect">
            <a:avLst/>
          </a:prstGeom>
          <a:noFill/>
        </p:spPr>
        <p:txBody>
          <a:bodyPr wrap="square">
            <a:spAutoFit/>
          </a:bodyPr>
          <a:lstStyle/>
          <a:p>
            <a:r>
              <a:rPr lang="en-GB" sz="41300" b="1" kern="0" dirty="0">
                <a:solidFill>
                  <a:schemeClr val="accent6"/>
                </a:solidFill>
                <a:latin typeface="Comic Sans MS" panose="030F0702030302020204" pitchFamily="66" charset="0"/>
                <a:ea typeface="+mj-ea"/>
                <a:cs typeface="+mj-cs"/>
              </a:rPr>
              <a:t>d</a:t>
            </a:r>
            <a:endParaRPr lang="en-GB" sz="41300" dirty="0"/>
          </a:p>
        </p:txBody>
      </p:sp>
    </p:spTree>
    <p:extLst>
      <p:ext uri="{BB962C8B-B14F-4D97-AF65-F5344CB8AC3E}">
        <p14:creationId xmlns:p14="http://schemas.microsoft.com/office/powerpoint/2010/main" val="1331199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9D0E0D-23AF-4A55-96A0-3E3F8BD019EE}"/>
              </a:ext>
            </a:extLst>
          </p:cNvPr>
          <p:cNvSpPr txBox="1"/>
          <p:nvPr/>
        </p:nvSpPr>
        <p:spPr>
          <a:xfrm>
            <a:off x="599914" y="781236"/>
            <a:ext cx="10992171" cy="523220"/>
          </a:xfrm>
          <a:prstGeom prst="rect">
            <a:avLst/>
          </a:prstGeom>
          <a:noFill/>
        </p:spPr>
        <p:txBody>
          <a:bodyPr wrap="square">
            <a:spAutoFit/>
          </a:bodyPr>
          <a:lstStyle/>
          <a:p>
            <a:r>
              <a:rPr lang="en-GB" sz="2800" kern="0" dirty="0">
                <a:solidFill>
                  <a:schemeClr val="accent6"/>
                </a:solidFill>
                <a:latin typeface="Comic Sans MS" panose="030F0702030302020204" pitchFamily="66" charset="0"/>
                <a:ea typeface="+mj-ea"/>
                <a:cs typeface="+mj-cs"/>
              </a:rPr>
              <a:t> </a:t>
            </a:r>
          </a:p>
        </p:txBody>
      </p:sp>
      <p:pic>
        <p:nvPicPr>
          <p:cNvPr id="3" name="Picture 2">
            <a:extLst>
              <a:ext uri="{FF2B5EF4-FFF2-40B4-BE49-F238E27FC236}">
                <a16:creationId xmlns:a16="http://schemas.microsoft.com/office/drawing/2014/main" id="{19821305-AFEF-400C-8F8B-22F1DC36BED1}"/>
              </a:ext>
            </a:extLst>
          </p:cNvPr>
          <p:cNvPicPr>
            <a:picLocks noChangeAspect="1"/>
          </p:cNvPicPr>
          <p:nvPr/>
        </p:nvPicPr>
        <p:blipFill rotWithShape="1">
          <a:blip r:embed="rId2"/>
          <a:srcRect l="57651" t="15261" r="24367" b="72370"/>
          <a:stretch/>
        </p:blipFill>
        <p:spPr>
          <a:xfrm>
            <a:off x="8486900" y="242247"/>
            <a:ext cx="3502074" cy="1355074"/>
          </a:xfrm>
          <a:prstGeom prst="rect">
            <a:avLst/>
          </a:prstGeom>
        </p:spPr>
      </p:pic>
      <p:pic>
        <p:nvPicPr>
          <p:cNvPr id="5" name="Picture 4" descr="st oswalds crest.jpg">
            <a:extLst>
              <a:ext uri="{FF2B5EF4-FFF2-40B4-BE49-F238E27FC236}">
                <a16:creationId xmlns:a16="http://schemas.microsoft.com/office/drawing/2014/main" id="{435A4C8E-765D-44A1-8AB2-C1DC695659D3}"/>
              </a:ext>
            </a:extLst>
          </p:cNvPr>
          <p:cNvPicPr>
            <a:picLocks noChangeAspect="1"/>
          </p:cNvPicPr>
          <p:nvPr/>
        </p:nvPicPr>
        <p:blipFill>
          <a:blip r:embed="rId3" cstate="print"/>
          <a:stretch>
            <a:fillRect/>
          </a:stretch>
        </p:blipFill>
        <p:spPr>
          <a:xfrm>
            <a:off x="10249915" y="1554791"/>
            <a:ext cx="1475590" cy="1539625"/>
          </a:xfrm>
          <a:prstGeom prst="rect">
            <a:avLst/>
          </a:prstGeom>
        </p:spPr>
      </p:pic>
      <p:sp>
        <p:nvSpPr>
          <p:cNvPr id="7" name="TextBox 6">
            <a:extLst>
              <a:ext uri="{FF2B5EF4-FFF2-40B4-BE49-F238E27FC236}">
                <a16:creationId xmlns:a16="http://schemas.microsoft.com/office/drawing/2014/main" id="{577843C5-A2D7-4591-AF5D-F0CC4BAA69AC}"/>
              </a:ext>
            </a:extLst>
          </p:cNvPr>
          <p:cNvSpPr txBox="1"/>
          <p:nvPr/>
        </p:nvSpPr>
        <p:spPr>
          <a:xfrm>
            <a:off x="875110" y="735118"/>
            <a:ext cx="6093618" cy="461665"/>
          </a:xfrm>
          <a:prstGeom prst="rect">
            <a:avLst/>
          </a:prstGeom>
          <a:noFill/>
        </p:spPr>
        <p:txBody>
          <a:bodyPr wrap="square">
            <a:spAutoFit/>
          </a:bodyPr>
          <a:lstStyle/>
          <a:p>
            <a:r>
              <a:rPr lang="en-GB" sz="2400" b="1" u="sng" kern="0" dirty="0">
                <a:solidFill>
                  <a:schemeClr val="accent6"/>
                </a:solidFill>
                <a:latin typeface="Comic Sans MS" panose="030F0702030302020204" pitchFamily="66" charset="0"/>
                <a:ea typeface="+mj-ea"/>
                <a:cs typeface="+mj-cs"/>
              </a:rPr>
              <a:t>Lets have a go… </a:t>
            </a:r>
            <a:endParaRPr lang="en-GB" sz="2400" dirty="0"/>
          </a:p>
        </p:txBody>
      </p:sp>
      <p:sp>
        <p:nvSpPr>
          <p:cNvPr id="9" name="TextBox 8">
            <a:extLst>
              <a:ext uri="{FF2B5EF4-FFF2-40B4-BE49-F238E27FC236}">
                <a16:creationId xmlns:a16="http://schemas.microsoft.com/office/drawing/2014/main" id="{1E7E6659-D3B5-4397-8FE1-F5F1B42F6D7A}"/>
              </a:ext>
            </a:extLst>
          </p:cNvPr>
          <p:cNvSpPr txBox="1"/>
          <p:nvPr/>
        </p:nvSpPr>
        <p:spPr>
          <a:xfrm>
            <a:off x="3705101" y="919784"/>
            <a:ext cx="6093618" cy="6447919"/>
          </a:xfrm>
          <a:prstGeom prst="rect">
            <a:avLst/>
          </a:prstGeom>
          <a:noFill/>
        </p:spPr>
        <p:txBody>
          <a:bodyPr wrap="square">
            <a:spAutoFit/>
          </a:bodyPr>
          <a:lstStyle/>
          <a:p>
            <a:r>
              <a:rPr lang="en-GB" sz="41300" b="1" kern="0" dirty="0">
                <a:solidFill>
                  <a:schemeClr val="accent6"/>
                </a:solidFill>
                <a:latin typeface="Comic Sans MS" panose="030F0702030302020204" pitchFamily="66" charset="0"/>
                <a:ea typeface="+mj-ea"/>
                <a:cs typeface="+mj-cs"/>
              </a:rPr>
              <a:t>d</a:t>
            </a:r>
            <a:endParaRPr lang="en-GB" sz="41300" dirty="0"/>
          </a:p>
        </p:txBody>
      </p:sp>
      <p:pic>
        <p:nvPicPr>
          <p:cNvPr id="4" name="Picture 3">
            <a:extLst>
              <a:ext uri="{FF2B5EF4-FFF2-40B4-BE49-F238E27FC236}">
                <a16:creationId xmlns:a16="http://schemas.microsoft.com/office/drawing/2014/main" id="{6923F933-DCE8-4EDB-9E85-78A739C86A53}"/>
              </a:ext>
            </a:extLst>
          </p:cNvPr>
          <p:cNvPicPr>
            <a:picLocks noChangeAspect="1"/>
          </p:cNvPicPr>
          <p:nvPr/>
        </p:nvPicPr>
        <p:blipFill>
          <a:blip r:embed="rId4"/>
          <a:stretch>
            <a:fillRect/>
          </a:stretch>
        </p:blipFill>
        <p:spPr>
          <a:xfrm>
            <a:off x="806835" y="1843445"/>
            <a:ext cx="2209800" cy="1409700"/>
          </a:xfrm>
          <a:prstGeom prst="rect">
            <a:avLst/>
          </a:prstGeom>
        </p:spPr>
      </p:pic>
      <p:pic>
        <p:nvPicPr>
          <p:cNvPr id="6" name="Picture 5">
            <a:extLst>
              <a:ext uri="{FF2B5EF4-FFF2-40B4-BE49-F238E27FC236}">
                <a16:creationId xmlns:a16="http://schemas.microsoft.com/office/drawing/2014/main" id="{255249AD-8886-44A2-80F0-DA936F177F49}"/>
              </a:ext>
            </a:extLst>
          </p:cNvPr>
          <p:cNvPicPr>
            <a:picLocks noChangeAspect="1"/>
          </p:cNvPicPr>
          <p:nvPr/>
        </p:nvPicPr>
        <p:blipFill>
          <a:blip r:embed="rId5"/>
          <a:stretch>
            <a:fillRect/>
          </a:stretch>
        </p:blipFill>
        <p:spPr>
          <a:xfrm>
            <a:off x="1073535" y="3981450"/>
            <a:ext cx="1943100" cy="1409700"/>
          </a:xfrm>
          <a:prstGeom prst="rect">
            <a:avLst/>
          </a:prstGeom>
        </p:spPr>
      </p:pic>
      <p:pic>
        <p:nvPicPr>
          <p:cNvPr id="8" name="Picture 7">
            <a:extLst>
              <a:ext uri="{FF2B5EF4-FFF2-40B4-BE49-F238E27FC236}">
                <a16:creationId xmlns:a16="http://schemas.microsoft.com/office/drawing/2014/main" id="{B3A114B3-0705-48C8-BE0B-587422D4A0D7}"/>
              </a:ext>
            </a:extLst>
          </p:cNvPr>
          <p:cNvPicPr>
            <a:picLocks noChangeAspect="1"/>
          </p:cNvPicPr>
          <p:nvPr/>
        </p:nvPicPr>
        <p:blipFill>
          <a:blip r:embed="rId6"/>
          <a:stretch>
            <a:fillRect/>
          </a:stretch>
        </p:blipFill>
        <p:spPr>
          <a:xfrm>
            <a:off x="7909767" y="2230968"/>
            <a:ext cx="1409700" cy="1409700"/>
          </a:xfrm>
          <a:prstGeom prst="rect">
            <a:avLst/>
          </a:prstGeom>
        </p:spPr>
      </p:pic>
      <p:pic>
        <p:nvPicPr>
          <p:cNvPr id="10" name="Picture 9">
            <a:extLst>
              <a:ext uri="{FF2B5EF4-FFF2-40B4-BE49-F238E27FC236}">
                <a16:creationId xmlns:a16="http://schemas.microsoft.com/office/drawing/2014/main" id="{AFE63ACE-47D8-4EA1-A67F-10ED94D2B0EE}"/>
              </a:ext>
            </a:extLst>
          </p:cNvPr>
          <p:cNvPicPr>
            <a:picLocks noChangeAspect="1"/>
          </p:cNvPicPr>
          <p:nvPr/>
        </p:nvPicPr>
        <p:blipFill>
          <a:blip r:embed="rId7"/>
          <a:stretch>
            <a:fillRect/>
          </a:stretch>
        </p:blipFill>
        <p:spPr>
          <a:xfrm>
            <a:off x="9225585" y="4406960"/>
            <a:ext cx="1762125" cy="1409700"/>
          </a:xfrm>
          <a:prstGeom prst="rect">
            <a:avLst/>
          </a:prstGeom>
        </p:spPr>
      </p:pic>
    </p:spTree>
    <p:extLst>
      <p:ext uri="{BB962C8B-B14F-4D97-AF65-F5344CB8AC3E}">
        <p14:creationId xmlns:p14="http://schemas.microsoft.com/office/powerpoint/2010/main" val="2412579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9D0E0D-23AF-4A55-96A0-3E3F8BD019EE}"/>
              </a:ext>
            </a:extLst>
          </p:cNvPr>
          <p:cNvSpPr txBox="1"/>
          <p:nvPr/>
        </p:nvSpPr>
        <p:spPr>
          <a:xfrm>
            <a:off x="599914" y="781236"/>
            <a:ext cx="10992171" cy="523220"/>
          </a:xfrm>
          <a:prstGeom prst="rect">
            <a:avLst/>
          </a:prstGeom>
          <a:noFill/>
        </p:spPr>
        <p:txBody>
          <a:bodyPr wrap="square">
            <a:spAutoFit/>
          </a:bodyPr>
          <a:lstStyle/>
          <a:p>
            <a:r>
              <a:rPr lang="en-GB" sz="2800" kern="0" dirty="0">
                <a:solidFill>
                  <a:schemeClr val="accent6"/>
                </a:solidFill>
                <a:latin typeface="Comic Sans MS" panose="030F0702030302020204" pitchFamily="66" charset="0"/>
                <a:ea typeface="+mj-ea"/>
                <a:cs typeface="+mj-cs"/>
              </a:rPr>
              <a:t> </a:t>
            </a:r>
          </a:p>
        </p:txBody>
      </p:sp>
      <p:pic>
        <p:nvPicPr>
          <p:cNvPr id="3" name="Picture 2">
            <a:extLst>
              <a:ext uri="{FF2B5EF4-FFF2-40B4-BE49-F238E27FC236}">
                <a16:creationId xmlns:a16="http://schemas.microsoft.com/office/drawing/2014/main" id="{19821305-AFEF-400C-8F8B-22F1DC36BED1}"/>
              </a:ext>
            </a:extLst>
          </p:cNvPr>
          <p:cNvPicPr>
            <a:picLocks noChangeAspect="1"/>
          </p:cNvPicPr>
          <p:nvPr/>
        </p:nvPicPr>
        <p:blipFill rotWithShape="1">
          <a:blip r:embed="rId2"/>
          <a:srcRect l="57651" t="15261" r="24367" b="72370"/>
          <a:stretch/>
        </p:blipFill>
        <p:spPr>
          <a:xfrm>
            <a:off x="8486900" y="242247"/>
            <a:ext cx="3502074" cy="1355074"/>
          </a:xfrm>
          <a:prstGeom prst="rect">
            <a:avLst/>
          </a:prstGeom>
        </p:spPr>
      </p:pic>
      <p:pic>
        <p:nvPicPr>
          <p:cNvPr id="5" name="Picture 4" descr="st oswalds crest.jpg">
            <a:extLst>
              <a:ext uri="{FF2B5EF4-FFF2-40B4-BE49-F238E27FC236}">
                <a16:creationId xmlns:a16="http://schemas.microsoft.com/office/drawing/2014/main" id="{435A4C8E-765D-44A1-8AB2-C1DC695659D3}"/>
              </a:ext>
            </a:extLst>
          </p:cNvPr>
          <p:cNvPicPr>
            <a:picLocks noChangeAspect="1"/>
          </p:cNvPicPr>
          <p:nvPr/>
        </p:nvPicPr>
        <p:blipFill>
          <a:blip r:embed="rId3" cstate="print"/>
          <a:stretch>
            <a:fillRect/>
          </a:stretch>
        </p:blipFill>
        <p:spPr>
          <a:xfrm>
            <a:off x="10249915" y="1554791"/>
            <a:ext cx="1475590" cy="1539625"/>
          </a:xfrm>
          <a:prstGeom prst="rect">
            <a:avLst/>
          </a:prstGeom>
        </p:spPr>
      </p:pic>
      <p:sp>
        <p:nvSpPr>
          <p:cNvPr id="7" name="TextBox 6">
            <a:extLst>
              <a:ext uri="{FF2B5EF4-FFF2-40B4-BE49-F238E27FC236}">
                <a16:creationId xmlns:a16="http://schemas.microsoft.com/office/drawing/2014/main" id="{577843C5-A2D7-4591-AF5D-F0CC4BAA69AC}"/>
              </a:ext>
            </a:extLst>
          </p:cNvPr>
          <p:cNvSpPr txBox="1"/>
          <p:nvPr/>
        </p:nvSpPr>
        <p:spPr>
          <a:xfrm>
            <a:off x="875110" y="735118"/>
            <a:ext cx="6093618" cy="461665"/>
          </a:xfrm>
          <a:prstGeom prst="rect">
            <a:avLst/>
          </a:prstGeom>
          <a:noFill/>
        </p:spPr>
        <p:txBody>
          <a:bodyPr wrap="square">
            <a:spAutoFit/>
          </a:bodyPr>
          <a:lstStyle/>
          <a:p>
            <a:r>
              <a:rPr lang="en-GB" sz="2400" b="1" u="sng" kern="0" dirty="0">
                <a:solidFill>
                  <a:schemeClr val="accent6"/>
                </a:solidFill>
                <a:latin typeface="Comic Sans MS" panose="030F0702030302020204" pitchFamily="66" charset="0"/>
                <a:ea typeface="+mj-ea"/>
                <a:cs typeface="+mj-cs"/>
              </a:rPr>
              <a:t>Blending</a:t>
            </a:r>
            <a:endParaRPr lang="en-GB" sz="2400" dirty="0"/>
          </a:p>
        </p:txBody>
      </p:sp>
      <p:sp>
        <p:nvSpPr>
          <p:cNvPr id="9" name="TextBox 8">
            <a:extLst>
              <a:ext uri="{FF2B5EF4-FFF2-40B4-BE49-F238E27FC236}">
                <a16:creationId xmlns:a16="http://schemas.microsoft.com/office/drawing/2014/main" id="{1E7E6659-D3B5-4397-8FE1-F5F1B42F6D7A}"/>
              </a:ext>
            </a:extLst>
          </p:cNvPr>
          <p:cNvSpPr txBox="1"/>
          <p:nvPr/>
        </p:nvSpPr>
        <p:spPr>
          <a:xfrm>
            <a:off x="2755477" y="1042846"/>
            <a:ext cx="5467954" cy="3770263"/>
          </a:xfrm>
          <a:prstGeom prst="rect">
            <a:avLst/>
          </a:prstGeom>
          <a:noFill/>
        </p:spPr>
        <p:txBody>
          <a:bodyPr wrap="square">
            <a:spAutoFit/>
          </a:bodyPr>
          <a:lstStyle/>
          <a:p>
            <a:r>
              <a:rPr lang="en-GB" sz="23900" b="1" kern="0" dirty="0">
                <a:solidFill>
                  <a:schemeClr val="accent6"/>
                </a:solidFill>
                <a:latin typeface="Comic Sans MS" panose="030F0702030302020204" pitchFamily="66" charset="0"/>
                <a:ea typeface="+mj-ea"/>
                <a:cs typeface="+mj-cs"/>
              </a:rPr>
              <a:t>dog</a:t>
            </a:r>
            <a:endParaRPr lang="en-GB" sz="23900" dirty="0"/>
          </a:p>
        </p:txBody>
      </p:sp>
      <p:sp>
        <p:nvSpPr>
          <p:cNvPr id="4" name="Oval 3">
            <a:extLst>
              <a:ext uri="{FF2B5EF4-FFF2-40B4-BE49-F238E27FC236}">
                <a16:creationId xmlns:a16="http://schemas.microsoft.com/office/drawing/2014/main" id="{8A8E2DB9-C39A-4897-AFA3-8731C538584B}"/>
              </a:ext>
            </a:extLst>
          </p:cNvPr>
          <p:cNvSpPr/>
          <p:nvPr/>
        </p:nvSpPr>
        <p:spPr>
          <a:xfrm>
            <a:off x="3443288" y="5074719"/>
            <a:ext cx="342900" cy="34112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EEF1E3B-FDF3-4BDE-94B1-1EDBC562EDEA}"/>
              </a:ext>
            </a:extLst>
          </p:cNvPr>
          <p:cNvSpPr/>
          <p:nvPr/>
        </p:nvSpPr>
        <p:spPr>
          <a:xfrm>
            <a:off x="5105919" y="5074719"/>
            <a:ext cx="342900" cy="34112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2A5C36D-4C3F-4750-90E4-80A9642A0E1B}"/>
              </a:ext>
            </a:extLst>
          </p:cNvPr>
          <p:cNvSpPr/>
          <p:nvPr/>
        </p:nvSpPr>
        <p:spPr>
          <a:xfrm>
            <a:off x="6914632" y="5074719"/>
            <a:ext cx="342900" cy="34112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87E21D84-881E-4B93-8023-AEDF442119B1}"/>
              </a:ext>
            </a:extLst>
          </p:cNvPr>
          <p:cNvPicPr>
            <a:picLocks noChangeAspect="1"/>
          </p:cNvPicPr>
          <p:nvPr/>
        </p:nvPicPr>
        <p:blipFill>
          <a:blip r:embed="rId4"/>
          <a:stretch>
            <a:fillRect/>
          </a:stretch>
        </p:blipFill>
        <p:spPr>
          <a:xfrm>
            <a:off x="349635" y="5000983"/>
            <a:ext cx="2209800" cy="1409700"/>
          </a:xfrm>
          <a:prstGeom prst="rect">
            <a:avLst/>
          </a:prstGeom>
        </p:spPr>
      </p:pic>
    </p:spTree>
    <p:extLst>
      <p:ext uri="{BB962C8B-B14F-4D97-AF65-F5344CB8AC3E}">
        <p14:creationId xmlns:p14="http://schemas.microsoft.com/office/powerpoint/2010/main" val="11489473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TotalTime>
  <Words>441</Words>
  <Application>Microsoft Office PowerPoint</Application>
  <PresentationFormat>Widescreen</PresentationFormat>
  <Paragraphs>87</Paragraphs>
  <Slides>13</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Comic Sans MS</vt:lpstr>
      <vt:lpstr>Poppins</vt:lpstr>
      <vt:lpstr>Verdana</vt:lpstr>
      <vt:lpstr>YouTube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 Stone</dc:creator>
  <cp:lastModifiedBy>T Robinson</cp:lastModifiedBy>
  <cp:revision>30</cp:revision>
  <dcterms:created xsi:type="dcterms:W3CDTF">2023-10-11T08:16:13Z</dcterms:created>
  <dcterms:modified xsi:type="dcterms:W3CDTF">2024-10-10T15:29:14Z</dcterms:modified>
</cp:coreProperties>
</file>