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5" r:id="rId2"/>
    <p:sldId id="328" r:id="rId3"/>
    <p:sldId id="317" r:id="rId4"/>
    <p:sldId id="323" r:id="rId5"/>
    <p:sldId id="324" r:id="rId6"/>
    <p:sldId id="325" r:id="rId7"/>
    <p:sldId id="314" r:id="rId8"/>
    <p:sldId id="327" r:id="rId9"/>
    <p:sldId id="326" r:id="rId10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7030A0"/>
    <a:srgbClr val="FF6600"/>
    <a:srgbClr val="FF7D7D"/>
    <a:srgbClr val="FFABCD"/>
    <a:srgbClr val="C7A1E3"/>
    <a:srgbClr val="EFC1FF"/>
    <a:srgbClr val="9900CC"/>
    <a:srgbClr val="E1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3145069D-0DA1-4F58-8F43-90C43489E8AD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50888"/>
            <a:ext cx="666591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978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4783">
              <a:defRPr/>
            </a:pPr>
            <a:r>
              <a:rPr lang="en-GB" dirty="0"/>
              <a:t>Round brackets are also called ‘parentheses’. It is not necessary for KS2 chn to know this.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1914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053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172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9993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4977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9748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372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C2E811C-1CF5-4D10-B028-DB478FEA7A68}"/>
              </a:ext>
            </a:extLst>
          </p:cNvPr>
          <p:cNvSpPr txBox="1">
            <a:spLocks/>
          </p:cNvSpPr>
          <p:nvPr/>
        </p:nvSpPr>
        <p:spPr>
          <a:xfrm>
            <a:off x="2190866" y="924511"/>
            <a:ext cx="7875059" cy="11043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Instructions &amp; Explanations</a:t>
            </a:r>
            <a:br>
              <a:rPr lang="en-GB" sz="4800" b="1" dirty="0">
                <a:latin typeface="+mn-lt"/>
              </a:rPr>
            </a:br>
            <a:r>
              <a:rPr lang="en-GB" sz="3600" dirty="0">
                <a:latin typeface="+mn-lt"/>
              </a:rPr>
              <a:t>Changing Technology</a:t>
            </a:r>
            <a:br>
              <a:rPr lang="en-GB" sz="3600" dirty="0">
                <a:latin typeface="+mn-lt"/>
              </a:rPr>
            </a:br>
            <a:r>
              <a:rPr lang="en-GB" sz="3600" dirty="0">
                <a:latin typeface="+mn-lt"/>
              </a:rPr>
              <a:t>Unit 3</a:t>
            </a:r>
            <a:endParaRPr lang="en-GB" sz="4800" dirty="0"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1240A1-5369-489A-BC46-19A3958C430D}"/>
              </a:ext>
            </a:extLst>
          </p:cNvPr>
          <p:cNvSpPr/>
          <p:nvPr/>
        </p:nvSpPr>
        <p:spPr>
          <a:xfrm>
            <a:off x="1300316" y="6248234"/>
            <a:ext cx="95913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Y5: Autumn Term</a:t>
            </a:r>
            <a:endParaRPr lang="en-GB" sz="1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76C478-2A7C-44EB-B699-E1D3887A1F8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7655" y="2811524"/>
            <a:ext cx="2286246" cy="29310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A6BAABD-B748-4208-96D1-0EB75FB6243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5602" y="2511023"/>
            <a:ext cx="3930236" cy="353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90465" y="409746"/>
            <a:ext cx="1057355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6600"/>
                </a:solidFill>
              </a:rPr>
              <a:t>Parenthesis</a:t>
            </a:r>
          </a:p>
          <a:p>
            <a:pPr algn="ctr"/>
            <a:r>
              <a:rPr lang="en-GB" sz="2400" dirty="0"/>
              <a:t>This is when you add </a:t>
            </a:r>
            <a:r>
              <a:rPr lang="en-GB" sz="2400" i="1" dirty="0"/>
              <a:t>extra information </a:t>
            </a:r>
            <a:r>
              <a:rPr lang="en-GB" sz="2400" dirty="0"/>
              <a:t>to a sentence.</a:t>
            </a:r>
            <a:endParaRPr lang="en-GB" sz="2400" b="1" dirty="0"/>
          </a:p>
          <a:p>
            <a:pPr algn="ctr"/>
            <a:r>
              <a:rPr lang="en-GB" sz="2400" dirty="0"/>
              <a:t>The extra information could be a word, phrase or clause.</a:t>
            </a:r>
          </a:p>
          <a:p>
            <a:pPr algn="ctr"/>
            <a:r>
              <a:rPr lang="en-GB" sz="2400" dirty="0"/>
              <a:t>The sentence would still make sense without it.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6437" y="3036353"/>
            <a:ext cx="111416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</a:rPr>
              <a:t>You can set up your own profile on twitter,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Times New Roman" panose="02020603050405020304" pitchFamily="18" charset="0"/>
              </a:rPr>
              <a:t>similar to Facebook</a:t>
            </a:r>
            <a:r>
              <a:rPr lang="en-GB" sz="2400" i="1" dirty="0">
                <a:latin typeface="+mj-lt"/>
                <a:ea typeface="Times New Roman" panose="02020603050405020304" pitchFamily="18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</a:rPr>
              <a:t>Tweets (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Times New Roman" panose="02020603050405020304" pitchFamily="18" charset="0"/>
              </a:rPr>
              <a:t>up to 280 characters long</a:t>
            </a:r>
            <a:r>
              <a:rPr lang="en-GB" sz="2400" i="1" dirty="0">
                <a:latin typeface="+mj-lt"/>
                <a:ea typeface="Times New Roman" panose="02020603050405020304" pitchFamily="18" charset="0"/>
              </a:rPr>
              <a:t>) can be seen by anyone following you.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</a:rPr>
              <a:t>Join in conversations -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Times New Roman" panose="02020603050405020304" pitchFamily="18" charset="0"/>
              </a:rPr>
              <a:t>via tweets</a:t>
            </a:r>
            <a:r>
              <a:rPr lang="en-GB" sz="2400" i="1" dirty="0">
                <a:latin typeface="+mj-lt"/>
                <a:ea typeface="Times New Roman" panose="02020603050405020304" pitchFamily="18" charset="0"/>
              </a:rPr>
              <a:t> - about your interests or chat with friends</a:t>
            </a:r>
            <a:r>
              <a:rPr lang="en-GB" sz="2400" i="1" dirty="0">
                <a:latin typeface="+mj-lt"/>
              </a:rPr>
              <a:t>. </a:t>
            </a:r>
          </a:p>
        </p:txBody>
      </p:sp>
      <p:sp>
        <p:nvSpPr>
          <p:cNvPr id="13" name="Speech Bubble: Rectangle 12"/>
          <p:cNvSpPr/>
          <p:nvPr/>
        </p:nvSpPr>
        <p:spPr>
          <a:xfrm>
            <a:off x="643658" y="5439672"/>
            <a:ext cx="5128493" cy="749535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Try saying the sentences with and without the </a:t>
            </a:r>
            <a:r>
              <a:rPr lang="en-GB" sz="2000" dirty="0">
                <a:solidFill>
                  <a:srgbClr val="FF6600"/>
                </a:solidFill>
              </a:rPr>
              <a:t>parenthesis</a:t>
            </a:r>
            <a:r>
              <a:rPr lang="en-GB" sz="2000" dirty="0">
                <a:solidFill>
                  <a:schemeClr val="tx1"/>
                </a:solidFill>
              </a:rPr>
              <a:t>. The meaning does not change.</a:t>
            </a:r>
            <a:endParaRPr lang="en-GB" sz="2000" dirty="0"/>
          </a:p>
        </p:txBody>
      </p:sp>
      <p:sp>
        <p:nvSpPr>
          <p:cNvPr id="10" name="Rectangle 9"/>
          <p:cNvSpPr/>
          <p:nvPr/>
        </p:nvSpPr>
        <p:spPr>
          <a:xfrm>
            <a:off x="5909372" y="5344493"/>
            <a:ext cx="55796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We separate this extra information using </a:t>
            </a:r>
            <a:r>
              <a:rPr lang="en-GB" sz="2400" b="1" dirty="0">
                <a:solidFill>
                  <a:srgbClr val="00B050"/>
                </a:solidFill>
              </a:rPr>
              <a:t>commas</a:t>
            </a:r>
            <a:r>
              <a:rPr lang="en-GB" sz="2400" dirty="0"/>
              <a:t>, </a:t>
            </a:r>
            <a:r>
              <a:rPr lang="en-GB" sz="2400" b="1" dirty="0">
                <a:solidFill>
                  <a:srgbClr val="FF0066"/>
                </a:solidFill>
              </a:rPr>
              <a:t>brackets</a:t>
            </a:r>
            <a:r>
              <a:rPr lang="en-GB" sz="2400" dirty="0"/>
              <a:t> or </a:t>
            </a:r>
            <a:r>
              <a:rPr lang="en-GB" sz="2400" b="1" dirty="0">
                <a:solidFill>
                  <a:srgbClr val="FF0000"/>
                </a:solidFill>
              </a:rPr>
              <a:t>dashes</a:t>
            </a:r>
            <a:r>
              <a:rPr lang="en-GB" sz="2400" dirty="0"/>
              <a:t>.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H="1">
            <a:off x="7395412" y="3036353"/>
            <a:ext cx="208546" cy="30040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H="1">
            <a:off x="5909372" y="3697705"/>
            <a:ext cx="152399" cy="152400"/>
          </a:xfrm>
          <a:prstGeom prst="straightConnector1">
            <a:avLst/>
          </a:prstGeom>
          <a:ln w="127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</p:cNvCxnSpPr>
          <p:nvPr/>
        </p:nvCxnSpPr>
        <p:spPr>
          <a:xfrm flipH="1">
            <a:off x="2727159" y="3697705"/>
            <a:ext cx="152399" cy="152400"/>
          </a:xfrm>
          <a:prstGeom prst="straightConnector1">
            <a:avLst/>
          </a:prstGeom>
          <a:ln w="127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V="1">
            <a:off x="5325978" y="4609511"/>
            <a:ext cx="221585" cy="22726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3895225" y="4609511"/>
            <a:ext cx="199667" cy="17797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69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 uiExpand="1" build="p"/>
      <p:bldP spid="13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85609" y="464234"/>
            <a:ext cx="105735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6600"/>
                </a:solidFill>
              </a:rPr>
              <a:t>Parenthesis</a:t>
            </a:r>
            <a:r>
              <a:rPr lang="en-GB" sz="3200" b="1" dirty="0"/>
              <a:t> – Punctuated by </a:t>
            </a:r>
            <a:r>
              <a:rPr lang="en-GB" sz="3200" b="1" dirty="0">
                <a:solidFill>
                  <a:srgbClr val="FF0066"/>
                </a:solidFill>
              </a:rPr>
              <a:t>Brackets</a:t>
            </a:r>
          </a:p>
          <a:p>
            <a:pPr algn="ctr"/>
            <a:r>
              <a:rPr lang="en-GB" sz="2400" dirty="0">
                <a:solidFill>
                  <a:srgbClr val="FF0066"/>
                </a:solidFill>
              </a:rPr>
              <a:t>Brackets</a:t>
            </a:r>
            <a:r>
              <a:rPr lang="en-GB" sz="2400" dirty="0"/>
              <a:t> are good for clarifying.</a:t>
            </a:r>
          </a:p>
          <a:p>
            <a:pPr algn="ctr"/>
            <a:r>
              <a:rPr lang="en-GB" sz="2400" dirty="0"/>
              <a:t>They can be used in non-fiction for adding technical details.</a:t>
            </a:r>
          </a:p>
          <a:p>
            <a:pPr algn="ctr"/>
            <a:r>
              <a:rPr lang="en-GB" sz="2400" dirty="0"/>
              <a:t>They stand out more than commas but are more formal than dashes.</a:t>
            </a:r>
          </a:p>
          <a:p>
            <a:pPr algn="ctr"/>
            <a:endParaRPr lang="en-GB" sz="2400" dirty="0"/>
          </a:p>
        </p:txBody>
      </p:sp>
      <p:sp>
        <p:nvSpPr>
          <p:cNvPr id="13" name="Speech Bubble: Rectangle 12"/>
          <p:cNvSpPr/>
          <p:nvPr/>
        </p:nvSpPr>
        <p:spPr>
          <a:xfrm>
            <a:off x="643658" y="5213683"/>
            <a:ext cx="5993116" cy="871383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66"/>
                </a:solidFill>
              </a:rPr>
              <a:t>Brackets</a:t>
            </a:r>
            <a:r>
              <a:rPr lang="en-GB" dirty="0">
                <a:solidFill>
                  <a:schemeClr val="tx1"/>
                </a:solidFill>
              </a:rPr>
              <a:t> draw attention to the information inside them.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useful for adding extra information in a clear way which stands out.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01580" y="2485966"/>
            <a:ext cx="111416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</a:rPr>
              <a:t>An iPad is operated by touching the screen </a:t>
            </a:r>
            <a:r>
              <a:rPr lang="en-GB" sz="2400" b="1" i="1" dirty="0">
                <a:solidFill>
                  <a:srgbClr val="FF0066"/>
                </a:solidFill>
                <a:latin typeface="+mj-lt"/>
              </a:rPr>
              <a:t>(</a:t>
            </a:r>
            <a:r>
              <a:rPr lang="en-GB" sz="2400" i="1" dirty="0">
                <a:latin typeface="+mj-lt"/>
              </a:rPr>
              <a:t>touchscreen</a:t>
            </a:r>
            <a:r>
              <a:rPr lang="en-GB" sz="2400" b="1" i="1" dirty="0">
                <a:solidFill>
                  <a:srgbClr val="FF0066"/>
                </a:solidFill>
                <a:latin typeface="+mj-lt"/>
              </a:rPr>
              <a:t>)</a:t>
            </a:r>
            <a:r>
              <a:rPr lang="en-GB" sz="2400" i="1" dirty="0">
                <a:latin typeface="+mj-lt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</a:rPr>
              <a:t>The are many apps </a:t>
            </a:r>
            <a:r>
              <a:rPr lang="en-GB" sz="2400" b="1" i="1" dirty="0">
                <a:solidFill>
                  <a:srgbClr val="FF0066"/>
                </a:solidFill>
                <a:latin typeface="+mj-lt"/>
              </a:rPr>
              <a:t>(</a:t>
            </a:r>
            <a:r>
              <a:rPr lang="en-GB" sz="2400" i="1" dirty="0">
                <a:latin typeface="+mj-lt"/>
              </a:rPr>
              <a:t>140,000</a:t>
            </a:r>
            <a:r>
              <a:rPr lang="en-GB" sz="2400" b="1" i="1" dirty="0">
                <a:solidFill>
                  <a:srgbClr val="FF0066"/>
                </a:solidFill>
                <a:latin typeface="+mj-lt"/>
              </a:rPr>
              <a:t>)</a:t>
            </a:r>
            <a:r>
              <a:rPr lang="en-GB" sz="2400" i="1" dirty="0">
                <a:solidFill>
                  <a:srgbClr val="FF0066"/>
                </a:solidFill>
                <a:latin typeface="+mj-lt"/>
              </a:rPr>
              <a:t> </a:t>
            </a:r>
            <a:r>
              <a:rPr lang="en-GB" sz="2400" i="1" dirty="0">
                <a:latin typeface="+mj-lt"/>
              </a:rPr>
              <a:t>available to download and use.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</a:rPr>
              <a:t>Rival tablet computers </a:t>
            </a:r>
            <a:r>
              <a:rPr lang="en-GB" sz="2400" b="1" i="1" dirty="0">
                <a:solidFill>
                  <a:srgbClr val="FF0066"/>
                </a:solidFill>
                <a:latin typeface="+mj-lt"/>
              </a:rPr>
              <a:t>(</a:t>
            </a:r>
            <a:r>
              <a:rPr lang="en-GB" sz="2400" i="1" dirty="0">
                <a:latin typeface="+mj-lt"/>
              </a:rPr>
              <a:t>Kindle Fire, Samsung Galaxy Tab, Asus ZenPad, for example</a:t>
            </a:r>
            <a:r>
              <a:rPr lang="en-GB" sz="2400" b="1" i="1" dirty="0">
                <a:solidFill>
                  <a:srgbClr val="FF0066"/>
                </a:solidFill>
                <a:latin typeface="+mj-lt"/>
              </a:rPr>
              <a:t>)</a:t>
            </a:r>
            <a:r>
              <a:rPr lang="en-GB" sz="2400" i="1" dirty="0">
                <a:latin typeface="+mj-lt"/>
              </a:rPr>
              <a:t> vary hugely in price. </a:t>
            </a:r>
          </a:p>
        </p:txBody>
      </p:sp>
      <p:sp>
        <p:nvSpPr>
          <p:cNvPr id="10" name="Speech Bubble: Rectangle 9"/>
          <p:cNvSpPr/>
          <p:nvPr/>
        </p:nvSpPr>
        <p:spPr>
          <a:xfrm>
            <a:off x="6773996" y="5213683"/>
            <a:ext cx="4700250" cy="867882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Some writers think that they are not suitable for formal writing.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interrupt the flow more than commas. 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0130333" y="2155104"/>
            <a:ext cx="1383732" cy="830997"/>
          </a:xfrm>
          <a:prstGeom prst="rect">
            <a:avLst/>
          </a:prstGeom>
          <a:solidFill>
            <a:srgbClr val="FFABCD"/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rgbClr val="FF0066"/>
                </a:solidFill>
              </a:rPr>
              <a:t>Brackets</a:t>
            </a:r>
            <a:r>
              <a:rPr lang="en-GB" sz="1600" dirty="0"/>
              <a:t> always work in pairs</a:t>
            </a: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>
          <a:xfrm flipH="1">
            <a:off x="8053137" y="2147467"/>
            <a:ext cx="2054828" cy="5654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H="1">
            <a:off x="9721516" y="2771627"/>
            <a:ext cx="369756" cy="11275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43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3" grpId="0" animBg="1"/>
      <p:bldP spid="8" grpId="0" uiExpand="1" build="p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8968" y="293539"/>
            <a:ext cx="1110113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Spotting </a:t>
            </a:r>
            <a:r>
              <a:rPr lang="en-GB" sz="3600" b="1" dirty="0">
                <a:solidFill>
                  <a:srgbClr val="FF6600"/>
                </a:solidFill>
              </a:rPr>
              <a:t>Parenthesis </a:t>
            </a:r>
            <a:r>
              <a:rPr lang="en-GB" sz="3600" dirty="0"/>
              <a:t>(</a:t>
            </a:r>
            <a:r>
              <a:rPr kumimoji="0" lang="en-GB" altLang="en-US" sz="3600" i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Extra Information)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600" b="0" i="0" u="none" strike="noStrike" cap="none" normalizeH="0" baseline="0" dirty="0">
              <a:ln>
                <a:noFill/>
              </a:ln>
              <a:solidFill>
                <a:srgbClr val="FF6600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Alexander Graham Bell born in 1847 was an influential scientist, engineer and inventor.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He was given his middle name for his eleventh birthday by his father.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He is widely credited although not by everyone with the invention of the telephone.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In 1876 Bell and an American electrical engineer named Elisha Gray both filed patents with the U.S. Patent Office. </a:t>
            </a:r>
          </a:p>
        </p:txBody>
      </p:sp>
      <p:pic>
        <p:nvPicPr>
          <p:cNvPr id="17" name="Picture 16" descr="bell_960x54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432" y="166938"/>
            <a:ext cx="2288830" cy="162977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ounded Rectangular Callout 2"/>
          <p:cNvSpPr/>
          <p:nvPr/>
        </p:nvSpPr>
        <p:spPr>
          <a:xfrm>
            <a:off x="368968" y="5884114"/>
            <a:ext cx="1386685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7" name="Speech Bubble: Rectangle 6"/>
          <p:cNvSpPr/>
          <p:nvPr/>
        </p:nvSpPr>
        <p:spPr>
          <a:xfrm>
            <a:off x="7461900" y="5002520"/>
            <a:ext cx="4262284" cy="1133419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Which parts of each sentence are </a:t>
            </a:r>
            <a:r>
              <a:rPr lang="en-GB" sz="2000" dirty="0">
                <a:solidFill>
                  <a:srgbClr val="FF6600"/>
                </a:solidFill>
              </a:rPr>
              <a:t>extra</a:t>
            </a:r>
            <a:r>
              <a:rPr lang="en-GB" sz="2000" dirty="0">
                <a:solidFill>
                  <a:schemeClr val="tx1"/>
                </a:solidFill>
              </a:rPr>
              <a:t> (the meaning would not change if you removed them)?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7522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0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8968" y="293539"/>
            <a:ext cx="1110113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Spotting </a:t>
            </a:r>
            <a:r>
              <a:rPr lang="en-GB" sz="3600" b="1" dirty="0">
                <a:solidFill>
                  <a:srgbClr val="FF6600"/>
                </a:solidFill>
              </a:rPr>
              <a:t>Parenthesis </a:t>
            </a:r>
            <a:r>
              <a:rPr lang="en-GB" sz="3600" dirty="0"/>
              <a:t>(</a:t>
            </a:r>
            <a:r>
              <a:rPr kumimoji="0" lang="en-GB" altLang="en-US" sz="3600" i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Extra Information)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600" b="0" i="0" u="none" strike="noStrike" cap="none" normalizeH="0" baseline="0" dirty="0">
              <a:ln>
                <a:noFill/>
              </a:ln>
              <a:solidFill>
                <a:srgbClr val="FF6600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Alexander Graham Bell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born in 1847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was an influential scientist, engineer and inventor.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He was given his middle name for his eleventh birthday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by his father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He is widely credited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although not by everyone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with the invention of the telephone.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In 1876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Bell and an American electrical engineer named Elisha Gray both filed patents with the U.S. Patent Office. </a:t>
            </a:r>
          </a:p>
        </p:txBody>
      </p:sp>
      <p:pic>
        <p:nvPicPr>
          <p:cNvPr id="17" name="Picture 16" descr="bell_960x540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09"/>
          <a:stretch>
            <a:fillRect/>
          </a:stretch>
        </p:blipFill>
        <p:spPr bwMode="auto">
          <a:xfrm>
            <a:off x="9689432" y="166938"/>
            <a:ext cx="2288830" cy="162977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ounded Rectangular Callout 2"/>
          <p:cNvSpPr/>
          <p:nvPr/>
        </p:nvSpPr>
        <p:spPr>
          <a:xfrm>
            <a:off x="368968" y="5884114"/>
            <a:ext cx="1386685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7" name="Speech Bubble: Rectangle 6"/>
          <p:cNvSpPr/>
          <p:nvPr/>
        </p:nvSpPr>
        <p:spPr>
          <a:xfrm>
            <a:off x="7461900" y="5002520"/>
            <a:ext cx="4262284" cy="1133419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Which parts of each sentence are </a:t>
            </a:r>
            <a:r>
              <a:rPr lang="en-GB" sz="2000" dirty="0">
                <a:solidFill>
                  <a:srgbClr val="FF6600"/>
                </a:solidFill>
              </a:rPr>
              <a:t>extra</a:t>
            </a:r>
            <a:r>
              <a:rPr lang="en-GB" sz="2000" dirty="0">
                <a:solidFill>
                  <a:schemeClr val="tx1"/>
                </a:solidFill>
              </a:rPr>
              <a:t> (the meaning would not change if you removed them)?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9956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8968" y="293539"/>
            <a:ext cx="1110113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Spotting </a:t>
            </a:r>
            <a:r>
              <a:rPr lang="en-GB" sz="3600" b="1" dirty="0">
                <a:solidFill>
                  <a:srgbClr val="FF6600"/>
                </a:solidFill>
              </a:rPr>
              <a:t>Parenthesis </a:t>
            </a:r>
            <a:r>
              <a:rPr lang="en-GB" sz="3600" dirty="0"/>
              <a:t>(</a:t>
            </a:r>
            <a:r>
              <a:rPr kumimoji="0" lang="en-GB" altLang="en-US" sz="3600" i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Extra Information)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600" b="0" i="0" u="none" strike="noStrike" cap="none" normalizeH="0" baseline="0" dirty="0">
              <a:ln>
                <a:noFill/>
              </a:ln>
              <a:solidFill>
                <a:srgbClr val="FF6600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Alexander Graham Bell (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born in 1847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anose="02020603050405020304" pitchFamily="18" charset="0"/>
              </a:rPr>
              <a:t>)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was an influential scientist, engineer and inventor.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He was given his middle name for his eleventh birthday (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by his father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anose="02020603050405020304" pitchFamily="18" charset="0"/>
              </a:rPr>
              <a:t>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He is widely credited (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although not by everyone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anose="02020603050405020304" pitchFamily="18" charset="0"/>
              </a:rPr>
              <a:t>)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with the invention of the telephone.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1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In 1876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anose="02020603050405020304" pitchFamily="18" charset="0"/>
              </a:rPr>
              <a:t>)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kumimoji="0" lang="en-GB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Bell and an American electrical engineer named Elisha Gray both filed patents with the U.S. Patent Office. </a:t>
            </a:r>
          </a:p>
        </p:txBody>
      </p:sp>
      <p:pic>
        <p:nvPicPr>
          <p:cNvPr id="17" name="Picture 16" descr="bell_960x540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09"/>
          <a:stretch>
            <a:fillRect/>
          </a:stretch>
        </p:blipFill>
        <p:spPr bwMode="auto">
          <a:xfrm>
            <a:off x="9689432" y="166938"/>
            <a:ext cx="2288830" cy="162977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ounded Rectangular Callout 2"/>
          <p:cNvSpPr/>
          <p:nvPr/>
        </p:nvSpPr>
        <p:spPr>
          <a:xfrm>
            <a:off x="368968" y="5884114"/>
            <a:ext cx="1386685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7" name="Speech Bubble: Rectangle 6"/>
          <p:cNvSpPr/>
          <p:nvPr/>
        </p:nvSpPr>
        <p:spPr>
          <a:xfrm>
            <a:off x="7461900" y="5002520"/>
            <a:ext cx="4262284" cy="1133419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Which parts of each sentence are </a:t>
            </a:r>
            <a:r>
              <a:rPr lang="en-GB" sz="2000" dirty="0">
                <a:solidFill>
                  <a:srgbClr val="FF6600"/>
                </a:solidFill>
              </a:rPr>
              <a:t>extra</a:t>
            </a:r>
            <a:r>
              <a:rPr lang="en-GB" sz="2000" dirty="0">
                <a:solidFill>
                  <a:schemeClr val="tx1"/>
                </a:solidFill>
              </a:rPr>
              <a:t> (the meaning would not change if you removed them)?</a:t>
            </a:r>
            <a:endParaRPr lang="en-GB" sz="2000" dirty="0"/>
          </a:p>
        </p:txBody>
      </p:sp>
      <p:sp>
        <p:nvSpPr>
          <p:cNvPr id="8" name="Speech Bubble: Rectangle 7"/>
          <p:cNvSpPr/>
          <p:nvPr/>
        </p:nvSpPr>
        <p:spPr>
          <a:xfrm>
            <a:off x="2534653" y="5275042"/>
            <a:ext cx="4672779" cy="842211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Here the </a:t>
            </a:r>
            <a:r>
              <a:rPr lang="en-GB" dirty="0">
                <a:solidFill>
                  <a:srgbClr val="FF6600"/>
                </a:solidFill>
              </a:rPr>
              <a:t>parenthesis</a:t>
            </a:r>
            <a:r>
              <a:rPr lang="en-GB" dirty="0">
                <a:solidFill>
                  <a:schemeClr val="tx1"/>
                </a:solidFill>
              </a:rPr>
              <a:t> has been punctuated by </a:t>
            </a:r>
            <a:r>
              <a:rPr lang="en-GB" b="1" dirty="0">
                <a:solidFill>
                  <a:schemeClr val="tx1"/>
                </a:solidFill>
              </a:rPr>
              <a:t>brackets</a:t>
            </a:r>
            <a:r>
              <a:rPr lang="en-GB" dirty="0">
                <a:solidFill>
                  <a:schemeClr val="tx1"/>
                </a:solidFill>
              </a:rPr>
              <a:t>. They add extra, clarifying information.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58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90465" y="409746"/>
            <a:ext cx="105735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What do you remember about </a:t>
            </a:r>
            <a:r>
              <a:rPr lang="en-GB" sz="3200" b="1" dirty="0">
                <a:solidFill>
                  <a:srgbClr val="FF6600"/>
                </a:solidFill>
              </a:rPr>
              <a:t>Parenthesis</a:t>
            </a:r>
            <a:r>
              <a:rPr lang="en-GB" sz="3200" b="1" dirty="0"/>
              <a:t>?</a:t>
            </a:r>
          </a:p>
          <a:p>
            <a:pPr algn="ctr"/>
            <a:endParaRPr lang="en-GB" sz="3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extra information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 word, phrase or clause.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 sentence will make sense without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marked with </a:t>
            </a:r>
            <a:r>
              <a:rPr lang="en-GB" sz="2400" dirty="0">
                <a:solidFill>
                  <a:srgbClr val="00B050"/>
                </a:solidFill>
              </a:rPr>
              <a:t>commas</a:t>
            </a:r>
            <a:r>
              <a:rPr lang="en-GB" sz="2400" dirty="0"/>
              <a:t>, </a:t>
            </a:r>
            <a:r>
              <a:rPr lang="en-GB" sz="2400" dirty="0">
                <a:solidFill>
                  <a:srgbClr val="FF0066"/>
                </a:solidFill>
              </a:rPr>
              <a:t>brackets</a:t>
            </a:r>
            <a:r>
              <a:rPr lang="en-GB" sz="2400" dirty="0"/>
              <a:t> or </a:t>
            </a:r>
            <a:r>
              <a:rPr lang="en-GB" sz="2400" dirty="0">
                <a:solidFill>
                  <a:srgbClr val="FF0000"/>
                </a:solidFill>
              </a:rPr>
              <a:t>dashes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6437" y="3036353"/>
            <a:ext cx="11141612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</a:rPr>
              <a:t>Snapchat allows users to share images,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Times New Roman" panose="02020603050405020304" pitchFamily="18" charset="0"/>
              </a:rPr>
              <a:t>similar to Instagram</a:t>
            </a:r>
            <a:r>
              <a:rPr lang="en-GB" sz="2400" i="1" dirty="0">
                <a:latin typeface="+mj-lt"/>
                <a:ea typeface="Times New Roman" panose="02020603050405020304" pitchFamily="18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</a:rPr>
              <a:t>Facebook has an age restriction (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Times New Roman" panose="02020603050405020304" pitchFamily="18" charset="0"/>
              </a:rPr>
              <a:t>13 years</a:t>
            </a:r>
            <a:r>
              <a:rPr lang="en-GB" sz="2400" i="1" dirty="0">
                <a:latin typeface="+mj-lt"/>
                <a:ea typeface="Times New Roman" panose="02020603050405020304" pitchFamily="18" charset="0"/>
              </a:rPr>
              <a:t>) but this is hard to enforce.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</a:rPr>
              <a:t>Identifying a number as unwelcome-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Times New Roman" panose="02020603050405020304" pitchFamily="18" charset="0"/>
              </a:rPr>
              <a:t>blocking it</a:t>
            </a:r>
            <a:r>
              <a:rPr lang="en-GB" sz="2400" i="1" dirty="0">
                <a:latin typeface="+mj-lt"/>
                <a:ea typeface="Times New Roman" panose="02020603050405020304" pitchFamily="18" charset="0"/>
              </a:rPr>
              <a:t> -can stop unwelcome calls or texts</a:t>
            </a:r>
            <a:r>
              <a:rPr lang="en-GB" sz="2400" i="1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1077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/>
          <p:cNvSpPr/>
          <p:nvPr/>
        </p:nvSpPr>
        <p:spPr>
          <a:xfrm>
            <a:off x="8509759" y="2462273"/>
            <a:ext cx="3357894" cy="13665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Commas </a:t>
            </a:r>
            <a:r>
              <a:rPr lang="en-GB" dirty="0">
                <a:solidFill>
                  <a:schemeClr val="tx1"/>
                </a:solidFill>
              </a:rPr>
              <a:t>draw less attention.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used in more </a:t>
            </a:r>
            <a:r>
              <a:rPr lang="en-GB" b="1" dirty="0">
                <a:solidFill>
                  <a:schemeClr val="tx1"/>
                </a:solidFill>
              </a:rPr>
              <a:t>formal writing</a:t>
            </a:r>
            <a:r>
              <a:rPr lang="en-GB" dirty="0">
                <a:solidFill>
                  <a:schemeClr val="tx1"/>
                </a:solidFill>
              </a:rPr>
              <a:t>.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06436" y="328617"/>
            <a:ext cx="981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6600"/>
                </a:solidFill>
              </a:rPr>
              <a:t>Parenthesis</a:t>
            </a:r>
            <a:r>
              <a:rPr lang="en-GB" sz="3200" b="1" dirty="0">
                <a:solidFill>
                  <a:prstClr val="black"/>
                </a:solidFill>
              </a:rPr>
              <a:t> – How to choose the best punctuation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20" y="2462273"/>
            <a:ext cx="8055911" cy="13572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 doggie umbrella has changed my life! My little Boris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 Yorkshire terrier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no longer hates to walk in the rain. Thank you! 	</a:t>
            </a:r>
            <a:r>
              <a:rPr lang="en-GB" sz="2400" dirty="0"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	    		                 </a:t>
            </a:r>
            <a:r>
              <a:rPr lang="en-GB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Comment on shopping site</a:t>
            </a:r>
            <a:endParaRPr lang="en-GB" sz="16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/>
          <p:cNvSpPr/>
          <p:nvPr/>
        </p:nvSpPr>
        <p:spPr>
          <a:xfrm>
            <a:off x="8509759" y="4011154"/>
            <a:ext cx="3354323" cy="1366528"/>
          </a:xfrm>
          <a:prstGeom prst="roundRect">
            <a:avLst/>
          </a:prstGeom>
          <a:solidFill>
            <a:srgbClr val="FF7D7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Dashes</a:t>
            </a:r>
            <a:r>
              <a:rPr lang="en-GB" dirty="0">
                <a:solidFill>
                  <a:schemeClr val="tx1"/>
                </a:solidFill>
              </a:rPr>
              <a:t> draw attention to the added information.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used in </a:t>
            </a:r>
            <a:r>
              <a:rPr lang="en-GB" b="1" dirty="0">
                <a:solidFill>
                  <a:schemeClr val="tx1"/>
                </a:solidFill>
              </a:rPr>
              <a:t>informal writing</a:t>
            </a:r>
            <a:r>
              <a:rPr lang="en-GB" dirty="0">
                <a:solidFill>
                  <a:schemeClr val="tx1"/>
                </a:solidFill>
              </a:rPr>
              <a:t>.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76929" y="1081344"/>
            <a:ext cx="8055910" cy="12603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 motorised picnic table is popular with families and campers.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However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there have been issues with motion-sickness. </a:t>
            </a:r>
          </a:p>
          <a:p>
            <a:pPr algn="r">
              <a:lnSpc>
                <a:spcPct val="115000"/>
              </a:lnSpc>
            </a:pPr>
            <a:r>
              <a:rPr lang="en-GB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Technology Review</a:t>
            </a:r>
            <a:endParaRPr lang="en-GB" sz="20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: Rounded Corners 14"/>
          <p:cNvSpPr/>
          <p:nvPr/>
        </p:nvSpPr>
        <p:spPr>
          <a:xfrm>
            <a:off x="8509759" y="1016316"/>
            <a:ext cx="3357894" cy="1244759"/>
          </a:xfrm>
          <a:prstGeom prst="roundRect">
            <a:avLst/>
          </a:prstGeom>
          <a:solidFill>
            <a:srgbClr val="FFABC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66"/>
                </a:solidFill>
              </a:rPr>
              <a:t>Brackets</a:t>
            </a:r>
            <a:r>
              <a:rPr lang="en-GB" dirty="0">
                <a:solidFill>
                  <a:schemeClr val="tx1"/>
                </a:solidFill>
              </a:rPr>
              <a:t> draw attention to the information inside them.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useful for adding extra information.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76929" y="4011154"/>
            <a:ext cx="8055911" cy="136652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 squabble shield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 transparent barrier which can be placed between passengers</a:t>
            </a:r>
            <a:r>
              <a:rPr lang="en-GB" sz="2400" b="1" i="1" dirty="0">
                <a:solidFill>
                  <a:srgbClr val="FF0066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was invented to protect drivers from backseat distractions.                                                       </a:t>
            </a:r>
            <a:r>
              <a:rPr lang="en-GB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Safety Manual</a:t>
            </a:r>
            <a:endParaRPr lang="en-GB" sz="24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Speech Bubble: Rectangle 16"/>
          <p:cNvSpPr/>
          <p:nvPr/>
        </p:nvSpPr>
        <p:spPr>
          <a:xfrm>
            <a:off x="1967604" y="5756887"/>
            <a:ext cx="6891663" cy="481681"/>
          </a:xfrm>
          <a:prstGeom prst="wedgeRectCallout">
            <a:avLst>
              <a:gd name="adj1" fmla="val -52731"/>
              <a:gd name="adj2" fmla="val 3296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How would you punctuate each piece of </a:t>
            </a:r>
            <a:r>
              <a:rPr lang="en-GB" sz="2000" dirty="0">
                <a:solidFill>
                  <a:srgbClr val="FF6600"/>
                </a:solidFill>
              </a:rPr>
              <a:t>extra information</a:t>
            </a:r>
            <a:r>
              <a:rPr lang="en-GB" sz="2000" dirty="0">
                <a:solidFill>
                  <a:schemeClr val="tx1"/>
                </a:solidFill>
              </a:rPr>
              <a:t>?</a:t>
            </a:r>
            <a:endParaRPr lang="en-GB" sz="2000" dirty="0"/>
          </a:p>
        </p:txBody>
      </p:sp>
      <p:sp>
        <p:nvSpPr>
          <p:cNvPr id="18" name="Rounded Rectangular Callout 2"/>
          <p:cNvSpPr/>
          <p:nvPr/>
        </p:nvSpPr>
        <p:spPr>
          <a:xfrm>
            <a:off x="10477397" y="296822"/>
            <a:ext cx="1386685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HINT</a:t>
            </a:r>
          </a:p>
        </p:txBody>
      </p:sp>
      <p:sp>
        <p:nvSpPr>
          <p:cNvPr id="12" name="Rounded Rectangular Callout 2"/>
          <p:cNvSpPr/>
          <p:nvPr/>
        </p:nvSpPr>
        <p:spPr>
          <a:xfrm>
            <a:off x="10477396" y="298676"/>
            <a:ext cx="1386685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19" name="Rounded Rectangular Callout 2"/>
          <p:cNvSpPr/>
          <p:nvPr/>
        </p:nvSpPr>
        <p:spPr>
          <a:xfrm>
            <a:off x="158442" y="6240363"/>
            <a:ext cx="1386685" cy="46627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424765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/>
          <p:cNvSpPr/>
          <p:nvPr/>
        </p:nvSpPr>
        <p:spPr>
          <a:xfrm>
            <a:off x="8509759" y="2462273"/>
            <a:ext cx="3357894" cy="13665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Commas </a:t>
            </a:r>
            <a:r>
              <a:rPr lang="en-GB" dirty="0">
                <a:solidFill>
                  <a:schemeClr val="tx1"/>
                </a:solidFill>
              </a:rPr>
              <a:t>draw less attention.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used in more </a:t>
            </a:r>
            <a:r>
              <a:rPr lang="en-GB" b="1" dirty="0">
                <a:solidFill>
                  <a:schemeClr val="tx1"/>
                </a:solidFill>
              </a:rPr>
              <a:t>formal writing</a:t>
            </a:r>
            <a:r>
              <a:rPr lang="en-GB" dirty="0">
                <a:solidFill>
                  <a:schemeClr val="tx1"/>
                </a:solidFill>
              </a:rPr>
              <a:t>.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06436" y="328617"/>
            <a:ext cx="981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6600"/>
                </a:solidFill>
              </a:rPr>
              <a:t>Parenthesis</a:t>
            </a:r>
            <a:r>
              <a:rPr lang="en-GB" sz="3200" b="1" dirty="0">
                <a:solidFill>
                  <a:prstClr val="black"/>
                </a:solidFill>
              </a:rPr>
              <a:t> – How to choose the best punctuation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20" y="2462273"/>
            <a:ext cx="8055911" cy="150810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 doggie umbrella has changed my life! My little Boris </a:t>
            </a:r>
            <a:r>
              <a:rPr lang="en-GB" sz="28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 Yorkshire terrier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b="1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no longer hates to walk in the rain. Thank you! 	</a:t>
            </a:r>
            <a:r>
              <a:rPr lang="en-GB" sz="2400" dirty="0"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	    		                      </a:t>
            </a:r>
            <a:r>
              <a:rPr lang="en-GB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Comment on shopping site</a:t>
            </a:r>
            <a:endParaRPr lang="en-GB" sz="16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/>
          <p:cNvSpPr/>
          <p:nvPr/>
        </p:nvSpPr>
        <p:spPr>
          <a:xfrm>
            <a:off x="8509759" y="4011154"/>
            <a:ext cx="3354323" cy="1366528"/>
          </a:xfrm>
          <a:prstGeom prst="roundRect">
            <a:avLst/>
          </a:prstGeom>
          <a:solidFill>
            <a:srgbClr val="FF7D7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Dashes</a:t>
            </a:r>
            <a:r>
              <a:rPr lang="en-GB" dirty="0">
                <a:solidFill>
                  <a:schemeClr val="tx1"/>
                </a:solidFill>
              </a:rPr>
              <a:t> draw attention to the added information.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used in </a:t>
            </a:r>
            <a:r>
              <a:rPr lang="en-GB" b="1" dirty="0">
                <a:solidFill>
                  <a:schemeClr val="tx1"/>
                </a:solidFill>
              </a:rPr>
              <a:t>informal writing</a:t>
            </a:r>
            <a:r>
              <a:rPr lang="en-GB" dirty="0">
                <a:solidFill>
                  <a:schemeClr val="tx1"/>
                </a:solidFill>
              </a:rPr>
              <a:t>.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76929" y="1081344"/>
            <a:ext cx="8055910" cy="12603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 motorised picnic table is popular with families and campers. 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However</a:t>
            </a:r>
            <a:r>
              <a:rPr lang="en-GB" sz="2400" b="1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there have been issues with motion-sickness. </a:t>
            </a:r>
          </a:p>
          <a:p>
            <a:pPr algn="r">
              <a:lnSpc>
                <a:spcPct val="115000"/>
              </a:lnSpc>
            </a:pPr>
            <a:r>
              <a:rPr lang="en-GB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Technology Review</a:t>
            </a:r>
            <a:endParaRPr lang="en-GB" sz="20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: Rounded Corners 14"/>
          <p:cNvSpPr/>
          <p:nvPr/>
        </p:nvSpPr>
        <p:spPr>
          <a:xfrm>
            <a:off x="8509759" y="1016316"/>
            <a:ext cx="3357894" cy="1244759"/>
          </a:xfrm>
          <a:prstGeom prst="roundRect">
            <a:avLst/>
          </a:prstGeom>
          <a:solidFill>
            <a:srgbClr val="FFABC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66"/>
                </a:solidFill>
              </a:rPr>
              <a:t>Brackets</a:t>
            </a:r>
            <a:r>
              <a:rPr lang="en-GB" dirty="0">
                <a:solidFill>
                  <a:schemeClr val="tx1"/>
                </a:solidFill>
              </a:rPr>
              <a:t> draw attention to the information inside them.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They are useful for adding extra information.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76929" y="4011154"/>
            <a:ext cx="8055911" cy="136652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 squabble shield</a:t>
            </a:r>
            <a:r>
              <a:rPr lang="en-GB" sz="2400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 transparent barrier which can be placed between passengers</a:t>
            </a:r>
            <a:r>
              <a:rPr lang="en-GB" sz="2400" b="1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GB" sz="2400" i="1" dirty="0">
                <a:solidFill>
                  <a:srgbClr val="FF660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was invented to protect drivers from backseat distractions.                                                         </a:t>
            </a:r>
            <a:r>
              <a:rPr lang="en-GB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Safety Manual</a:t>
            </a:r>
            <a:endParaRPr lang="en-GB" sz="24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Speech Bubble: Rectangle 16"/>
          <p:cNvSpPr/>
          <p:nvPr/>
        </p:nvSpPr>
        <p:spPr>
          <a:xfrm>
            <a:off x="1967604" y="5756887"/>
            <a:ext cx="6891663" cy="481681"/>
          </a:xfrm>
          <a:prstGeom prst="wedgeRectCallout">
            <a:avLst>
              <a:gd name="adj1" fmla="val -52731"/>
              <a:gd name="adj2" fmla="val 3296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How would you punctuate each piece of </a:t>
            </a:r>
            <a:r>
              <a:rPr lang="en-GB" sz="2000" dirty="0">
                <a:solidFill>
                  <a:srgbClr val="FF6600"/>
                </a:solidFill>
              </a:rPr>
              <a:t>extra information</a:t>
            </a:r>
            <a:r>
              <a:rPr lang="en-GB" sz="2000" dirty="0">
                <a:solidFill>
                  <a:schemeClr val="tx1"/>
                </a:solidFill>
              </a:rPr>
              <a:t>?</a:t>
            </a:r>
            <a:endParaRPr lang="en-GB" sz="2000" dirty="0"/>
          </a:p>
        </p:txBody>
      </p:sp>
      <p:sp>
        <p:nvSpPr>
          <p:cNvPr id="19" name="Rounded Rectangular Callout 2"/>
          <p:cNvSpPr/>
          <p:nvPr/>
        </p:nvSpPr>
        <p:spPr>
          <a:xfrm>
            <a:off x="10477396" y="298676"/>
            <a:ext cx="1386685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cxnSp>
        <p:nvCxnSpPr>
          <p:cNvPr id="21" name="Straight Arrow Connector 20"/>
          <p:cNvCxnSpPr>
            <a:stCxn id="15" idx="1"/>
          </p:cNvCxnSpPr>
          <p:nvPr/>
        </p:nvCxnSpPr>
        <p:spPr>
          <a:xfrm flipH="1">
            <a:off x="2934929" y="1638696"/>
            <a:ext cx="5574830" cy="247610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1548581" y="1938370"/>
            <a:ext cx="6966169" cy="115281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13" idx="1"/>
          </p:cNvCxnSpPr>
          <p:nvPr/>
        </p:nvCxnSpPr>
        <p:spPr>
          <a:xfrm flipH="1" flipV="1">
            <a:off x="2477729" y="3444418"/>
            <a:ext cx="6032030" cy="12500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ular Callout 2">
            <a:extLst>
              <a:ext uri="{FF2B5EF4-FFF2-40B4-BE49-F238E27FC236}">
                <a16:creationId xmlns:a16="http://schemas.microsoft.com/office/drawing/2014/main" id="{8DAB62B6-1AA8-4F94-90C2-7C3099C29EE5}"/>
              </a:ext>
            </a:extLst>
          </p:cNvPr>
          <p:cNvSpPr/>
          <p:nvPr/>
        </p:nvSpPr>
        <p:spPr>
          <a:xfrm>
            <a:off x="158442" y="6240363"/>
            <a:ext cx="1386685" cy="46627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414131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10013</TotalTime>
  <Words>947</Words>
  <Application>Microsoft Office PowerPoint</Application>
  <PresentationFormat>Widescreen</PresentationFormat>
  <Paragraphs>108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Maria Gravili</cp:lastModifiedBy>
  <cp:revision>578</cp:revision>
  <cp:lastPrinted>2018-05-09T10:54:19Z</cp:lastPrinted>
  <dcterms:created xsi:type="dcterms:W3CDTF">2013-08-23T07:43:20Z</dcterms:created>
  <dcterms:modified xsi:type="dcterms:W3CDTF">2021-02-18T15:59:17Z</dcterms:modified>
</cp:coreProperties>
</file>