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7" r:id="rId6"/>
    <p:sldId id="267" r:id="rId7"/>
    <p:sldId id="289" r:id="rId8"/>
    <p:sldId id="280" r:id="rId9"/>
    <p:sldId id="281" r:id="rId10"/>
    <p:sldId id="29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7DE2E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909C8-C326-9947-BD4D-11E10D70BED6}" v="1" dt="2021-02-10T08:37:52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ars, James" userId="a364c5e2-f156-4aa9-a704-6e5940471974" providerId="ADAL" clId="{348909C8-C326-9947-BD4D-11E10D70BED6}"/>
    <pc:docChg chg="modSld">
      <pc:chgData name="Mears, James" userId="a364c5e2-f156-4aa9-a704-6e5940471974" providerId="ADAL" clId="{348909C8-C326-9947-BD4D-11E10D70BED6}" dt="2021-02-10T08:37:52.299" v="0" actId="1076"/>
      <pc:docMkLst>
        <pc:docMk/>
      </pc:docMkLst>
      <pc:sldChg chg="modSp">
        <pc:chgData name="Mears, James" userId="a364c5e2-f156-4aa9-a704-6e5940471974" providerId="ADAL" clId="{348909C8-C326-9947-BD4D-11E10D70BED6}" dt="2021-02-10T08:37:52.299" v="0" actId="1076"/>
        <pc:sldMkLst>
          <pc:docMk/>
          <pc:sldMk cId="98373585" sldId="256"/>
        </pc:sldMkLst>
        <pc:picChg chg="mod">
          <ac:chgData name="Mears, James" userId="a364c5e2-f156-4aa9-a704-6e5940471974" providerId="ADAL" clId="{348909C8-C326-9947-BD4D-11E10D70BED6}" dt="2021-02-10T08:37:52.299" v="0" actId="1076"/>
          <ac:picMkLst>
            <pc:docMk/>
            <pc:sldMk cId="98373585" sldId="256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51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3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54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85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96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09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6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1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4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73000">
              <a:srgbClr val="FFFF00">
                <a:alpha val="43000"/>
              </a:srgbClr>
            </a:gs>
            <a:gs pos="100000">
              <a:srgbClr val="FFFF00">
                <a:alpha val="11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69F8C-9CAD-41BA-8A23-B09F07176797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E29D2-1693-474B-B051-4B9A9CC16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5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617" y="47581"/>
            <a:ext cx="72728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  <a:cs typeface="Arial" panose="020B0604020202020204" pitchFamily="34" charset="0"/>
              </a:rPr>
              <a:t>Starter Activity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-36512" y="1006476"/>
            <a:ext cx="4174394" cy="4370427"/>
          </a:xfrm>
          <a:prstGeom prst="rect">
            <a:avLst/>
          </a:prstGeom>
          <a:noFill/>
          <a:ln w="1270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How do we measure time?</a:t>
            </a:r>
          </a:p>
          <a:p>
            <a:pPr algn="ctr"/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7DE2ED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What helps us to measure time?</a:t>
            </a:r>
          </a:p>
          <a:p>
            <a:pPr algn="ctr"/>
            <a:r>
              <a:rPr lang="en-US" sz="2600">
                <a:ln w="18415" cmpd="sng">
                  <a:noFill/>
                  <a:prstDash val="solid"/>
                </a:ln>
                <a:latin typeface="Arial Rounded MT Bold" panose="020F0704030504030204" pitchFamily="34" charset="0"/>
              </a:rPr>
              <a:t>Think about the smallest and largest units of measure we use…</a:t>
            </a:r>
            <a:endParaRPr lang="en-US" sz="2600" cap="none" spc="0">
              <a:ln w="18415" cmpd="sng">
                <a:noFill/>
                <a:prstDash val="solid"/>
              </a:ln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347" y="5565215"/>
            <a:ext cx="8821526" cy="1631216"/>
          </a:xfrm>
          <a:prstGeom prst="rect">
            <a:avLst/>
          </a:prstGeom>
          <a:noFill/>
          <a:ln w="1270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>
                <a:ln w="18415" cmpd="sng">
                  <a:noFill/>
                  <a:prstDash val="solid"/>
                </a:ln>
                <a:latin typeface="Arial Rounded MT Bold" panose="020F0704030504030204" pitchFamily="34" charset="0"/>
              </a:rPr>
              <a:t>Mind map or list all the different ways we measure time and the tools that we use.</a:t>
            </a:r>
            <a:endParaRPr lang="en-US" sz="3200" b="1" u="sng" cap="none" spc="0">
              <a:ln w="18415" cmpd="sng">
                <a:noFill/>
                <a:prstDash val="solid"/>
              </a:ln>
              <a:latin typeface="Arial Rounded MT Bold" panose="020F0704030504030204" pitchFamily="34" charset="0"/>
            </a:endParaRPr>
          </a:p>
          <a:p>
            <a:pPr algn="ctr"/>
            <a:endParaRPr lang="en-US" sz="3600" u="sng">
              <a:ln w="18415" cmpd="sng">
                <a:solidFill>
                  <a:schemeClr val="tx1"/>
                </a:solidFill>
                <a:prstDash val="solid"/>
              </a:ln>
              <a:solidFill>
                <a:srgbClr val="00B0F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1547664" y="535343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5-Point Star 12"/>
          <p:cNvSpPr/>
          <p:nvPr/>
        </p:nvSpPr>
        <p:spPr>
          <a:xfrm>
            <a:off x="8388424" y="509246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5-Point Star 13"/>
          <p:cNvSpPr/>
          <p:nvPr/>
        </p:nvSpPr>
        <p:spPr>
          <a:xfrm>
            <a:off x="1259631" y="146249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5-Point Star 14"/>
          <p:cNvSpPr/>
          <p:nvPr/>
        </p:nvSpPr>
        <p:spPr>
          <a:xfrm>
            <a:off x="7596336" y="243409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5-Point Star 15"/>
          <p:cNvSpPr/>
          <p:nvPr/>
        </p:nvSpPr>
        <p:spPr>
          <a:xfrm>
            <a:off x="428001" y="813412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Aussie Earth by ry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946" y="2316884"/>
            <a:ext cx="5386054" cy="394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7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Noir detective sprite by finchweb - Early version of a player sprite map for a detective game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9" t="50000"/>
          <a:stretch/>
        </p:blipFill>
        <p:spPr bwMode="auto">
          <a:xfrm>
            <a:off x="245286" y="1052736"/>
            <a:ext cx="3240360" cy="528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3635895" y="548680"/>
            <a:ext cx="5316691" cy="5790731"/>
          </a:xfrm>
          <a:prstGeom prst="wedgeRectCallout">
            <a:avLst>
              <a:gd name="adj1" fmla="val -68552"/>
              <a:gd name="adj2" fmla="val -485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55439" y="620688"/>
            <a:ext cx="5316691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My name is Agent Chronology. </a:t>
            </a:r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I am the leader of the Time Detectives.</a:t>
            </a:r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 We need more new recruits for our detective agency. </a:t>
            </a:r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Are you ready for a challenge?</a:t>
            </a:r>
          </a:p>
        </p:txBody>
      </p:sp>
    </p:spTree>
    <p:extLst>
      <p:ext uri="{BB962C8B-B14F-4D97-AF65-F5344CB8AC3E}">
        <p14:creationId xmlns:p14="http://schemas.microsoft.com/office/powerpoint/2010/main" val="35139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647" y="455360"/>
            <a:ext cx="8712968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       In this lesson you will be learning how the </a:t>
            </a:r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Mayans</a:t>
            </a:r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 understood and measured time.</a:t>
            </a:r>
          </a:p>
          <a:p>
            <a:pPr algn="ctr"/>
            <a:endParaRPr lang="en-US" sz="4000" b="1" cap="none" spc="0">
              <a:ln w="1841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In doing so you will also understand more about their: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7DE2ED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Beliefs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7DE2ED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Achievements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7DE2ED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Technology and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7DE2ED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How different they were to us</a:t>
            </a:r>
            <a:endParaRPr lang="en-US" sz="3200" b="1" cap="none" spc="0">
              <a:ln w="18415" cmpd="sng">
                <a:solidFill>
                  <a:schemeClr val="tx1"/>
                </a:solidFill>
                <a:prstDash val="solid"/>
              </a:ln>
              <a:solidFill>
                <a:srgbClr val="7DE2ED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20939" y="311344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5-Point Star 4"/>
          <p:cNvSpPr/>
          <p:nvPr/>
        </p:nvSpPr>
        <p:spPr>
          <a:xfrm>
            <a:off x="7875312" y="2685056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5-Point Star 5"/>
          <p:cNvSpPr/>
          <p:nvPr/>
        </p:nvSpPr>
        <p:spPr>
          <a:xfrm>
            <a:off x="1835696" y="239336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5-Point Star 6"/>
          <p:cNvSpPr/>
          <p:nvPr/>
        </p:nvSpPr>
        <p:spPr>
          <a:xfrm>
            <a:off x="7236296" y="146249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5-Point Star 7"/>
          <p:cNvSpPr/>
          <p:nvPr/>
        </p:nvSpPr>
        <p:spPr>
          <a:xfrm>
            <a:off x="8532440" y="1124744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5-Point Star 8"/>
          <p:cNvSpPr/>
          <p:nvPr/>
        </p:nvSpPr>
        <p:spPr>
          <a:xfrm>
            <a:off x="611560" y="2636912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3" y="146248"/>
            <a:ext cx="1073327" cy="174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0050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504" y="1008998"/>
            <a:ext cx="8712968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To understand the Mayan Calendar and the way that the Mayans thought about time.</a:t>
            </a:r>
          </a:p>
          <a:p>
            <a:pPr algn="ctr"/>
            <a:r>
              <a:rPr lang="en-US" sz="36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You will also be researching effectively, taking notes and producing writing explaining your findings. </a:t>
            </a:r>
          </a:p>
          <a:p>
            <a:pPr algn="ctr"/>
            <a:endParaRPr lang="en-US" sz="4800" b="1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20939" y="311344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5-Point Star 4"/>
          <p:cNvSpPr/>
          <p:nvPr/>
        </p:nvSpPr>
        <p:spPr>
          <a:xfrm>
            <a:off x="8172400" y="3356992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5-Point Star 5"/>
          <p:cNvSpPr/>
          <p:nvPr/>
        </p:nvSpPr>
        <p:spPr>
          <a:xfrm>
            <a:off x="1835696" y="239336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5-Point Star 6"/>
          <p:cNvSpPr/>
          <p:nvPr/>
        </p:nvSpPr>
        <p:spPr>
          <a:xfrm>
            <a:off x="7236296" y="146249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5-Point Star 7"/>
          <p:cNvSpPr/>
          <p:nvPr/>
        </p:nvSpPr>
        <p:spPr>
          <a:xfrm>
            <a:off x="8244027" y="1008998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5-Point Star 8"/>
          <p:cNvSpPr/>
          <p:nvPr/>
        </p:nvSpPr>
        <p:spPr>
          <a:xfrm>
            <a:off x="323528" y="3933056"/>
            <a:ext cx="144016" cy="14401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156504" y="116251"/>
            <a:ext cx="89874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5400" b="1">
                <a:ln w="18415" cmpd="sng">
                  <a:solidFill>
                    <a:prstClr val="black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  <a:cs typeface="Arial" panose="020B0604020202020204" pitchFamily="34" charset="0"/>
              </a:rPr>
              <a:t>Learning Objective</a:t>
            </a:r>
          </a:p>
        </p:txBody>
      </p:sp>
    </p:spTree>
    <p:extLst>
      <p:ext uri="{BB962C8B-B14F-4D97-AF65-F5344CB8AC3E}">
        <p14:creationId xmlns:p14="http://schemas.microsoft.com/office/powerpoint/2010/main" val="359868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4279" y="1052736"/>
            <a:ext cx="6568635" cy="55707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Use your detective skills to research th</a:t>
            </a:r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e Mayan Calendar.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Use the internet, books and any other sources you have. 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Mind map or take notes on your findings.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6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7DE2ED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Create amazing writing.</a:t>
            </a:r>
            <a:endParaRPr lang="en-US" sz="3600" b="1" cap="none" spc="0">
              <a:ln w="18415" cmpd="sng">
                <a:solidFill>
                  <a:schemeClr val="tx1"/>
                </a:solidFill>
                <a:prstDash val="solid"/>
              </a:ln>
              <a:solidFill>
                <a:srgbClr val="7DE2ED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6" name="Picture 8" descr="Noir detective sprite by finchweb - Early version of a player sprite map for a detective game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9" t="50000"/>
          <a:stretch/>
        </p:blipFill>
        <p:spPr bwMode="auto">
          <a:xfrm>
            <a:off x="29017" y="506558"/>
            <a:ext cx="233526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835696" y="152615"/>
            <a:ext cx="712566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>
                <a:ln w="18415" cmpd="sng">
                  <a:solidFill>
                    <a:prstClr val="black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</a:rPr>
              <a:t>Mission Details</a:t>
            </a:r>
            <a:endParaRPr lang="en-GB" sz="3600">
              <a:solidFill>
                <a:srgbClr val="FF0000"/>
              </a:solidFill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286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476353" y="417028"/>
            <a:ext cx="5909654" cy="595038"/>
          </a:xfrm>
          <a:prstGeom prst="wedgeRectCallout">
            <a:avLst>
              <a:gd name="adj1" fmla="val 62285"/>
              <a:gd name="adj2" fmla="val 11348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611560" y="457508"/>
            <a:ext cx="54006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You will be given this sheet.</a:t>
            </a:r>
            <a:endParaRPr lang="en-US" sz="2800" b="1" cap="none" spc="0">
              <a:ln w="18415" cmpd="sng">
                <a:solidFill>
                  <a:schemeClr val="tx1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6" name="Picture 8" descr="Noir detective sprite by finchweb - Early version of a player sprite map for a detective game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9" t="50000"/>
          <a:stretch/>
        </p:blipFill>
        <p:spPr bwMode="auto">
          <a:xfrm flipH="1">
            <a:off x="6558929" y="0"/>
            <a:ext cx="233526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48" y="1992266"/>
            <a:ext cx="2570113" cy="3635466"/>
          </a:xfrm>
          <a:prstGeom prst="rect">
            <a:avLst/>
          </a:prstGeom>
        </p:spPr>
      </p:pic>
      <p:sp>
        <p:nvSpPr>
          <p:cNvPr id="7" name="Rectangular Callout 6"/>
          <p:cNvSpPr/>
          <p:nvPr/>
        </p:nvSpPr>
        <p:spPr>
          <a:xfrm>
            <a:off x="3323168" y="5013175"/>
            <a:ext cx="5137264" cy="1533597"/>
          </a:xfrm>
          <a:prstGeom prst="wedgeRectCallout">
            <a:avLst>
              <a:gd name="adj1" fmla="val 32182"/>
              <a:gd name="adj2" fmla="val -14588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449182" y="4884780"/>
            <a:ext cx="4885236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Take</a:t>
            </a:r>
            <a:r>
              <a:rPr lang="en-US" sz="66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en-US" sz="6600" b="1" u="sng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LOTS</a:t>
            </a:r>
            <a:r>
              <a:rPr lang="en-US" sz="66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en-US" sz="36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of notes here.</a:t>
            </a:r>
            <a:endParaRPr lang="en-US" sz="3600" b="1" cap="none" spc="0">
              <a:ln w="18415" cmpd="sng">
                <a:solidFill>
                  <a:schemeClr val="tx1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1691680" y="3954080"/>
            <a:ext cx="2016224" cy="1408624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ular Callout 12"/>
          <p:cNvSpPr/>
          <p:nvPr/>
        </p:nvSpPr>
        <p:spPr>
          <a:xfrm>
            <a:off x="3995511" y="2540250"/>
            <a:ext cx="3168777" cy="1809008"/>
          </a:xfrm>
          <a:prstGeom prst="wedgeRectCallout">
            <a:avLst>
              <a:gd name="adj1" fmla="val 51676"/>
              <a:gd name="adj2" fmla="val -1013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995511" y="2533376"/>
            <a:ext cx="3168777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This part tells you </a:t>
            </a:r>
            <a:r>
              <a:rPr lang="en-US" sz="2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WHAT</a:t>
            </a:r>
            <a:r>
              <a:rPr lang="en-US" sz="2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 to research. </a:t>
            </a:r>
            <a:r>
              <a:rPr lang="en-US" sz="2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READ</a:t>
            </a:r>
            <a:r>
              <a:rPr lang="en-US" sz="2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 it carefully!</a:t>
            </a:r>
            <a:endParaRPr lang="en-US" sz="2800" b="1" cap="none" spc="0">
              <a:ln w="18415" cmpd="sng">
                <a:solidFill>
                  <a:schemeClr val="tx1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Arial Rounded MT Bold" panose="020F0704030504030204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852192" y="2636912"/>
            <a:ext cx="1503784" cy="144016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69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476353" y="417027"/>
            <a:ext cx="5909654" cy="1425475"/>
          </a:xfrm>
          <a:prstGeom prst="wedgeRectCallout">
            <a:avLst>
              <a:gd name="adj1" fmla="val 61830"/>
              <a:gd name="adj2" fmla="val 27641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611560" y="457508"/>
            <a:ext cx="540060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Afterwards you will write your notes up in neat. So make sure you are thorough. </a:t>
            </a:r>
          </a:p>
        </p:txBody>
      </p:sp>
      <p:pic>
        <p:nvPicPr>
          <p:cNvPr id="6" name="Picture 8" descr="Noir detective sprite by finchweb - Early version of a player sprite map for a detective game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9" t="50000"/>
          <a:stretch/>
        </p:blipFill>
        <p:spPr bwMode="auto">
          <a:xfrm flipH="1">
            <a:off x="6558929" y="0"/>
            <a:ext cx="233526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48" y="1992266"/>
            <a:ext cx="2570112" cy="3635466"/>
          </a:xfrm>
          <a:prstGeom prst="rect">
            <a:avLst/>
          </a:prstGeom>
        </p:spPr>
      </p:pic>
      <p:sp>
        <p:nvSpPr>
          <p:cNvPr id="13" name="Rectangular Callout 12"/>
          <p:cNvSpPr/>
          <p:nvPr/>
        </p:nvSpPr>
        <p:spPr>
          <a:xfrm>
            <a:off x="3995511" y="2540250"/>
            <a:ext cx="3731049" cy="3963444"/>
          </a:xfrm>
          <a:prstGeom prst="wedgeRectCallout">
            <a:avLst>
              <a:gd name="adj1" fmla="val 34016"/>
              <a:gd name="adj2" fmla="val -6245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995510" y="2738032"/>
            <a:ext cx="3731049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This is the sheet. There is space for a picture. You have all been great in writing reports so simply do the same.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852192" y="2636912"/>
            <a:ext cx="1503784" cy="144016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523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608CA2200DF45A4D9CE298E20B6FB" ma:contentTypeVersion="13" ma:contentTypeDescription="Create a new document." ma:contentTypeScope="" ma:versionID="96213abf7c69357b249f7f24612086cb">
  <xsd:schema xmlns:xsd="http://www.w3.org/2001/XMLSchema" xmlns:xs="http://www.w3.org/2001/XMLSchema" xmlns:p="http://schemas.microsoft.com/office/2006/metadata/properties" xmlns:ns3="593f91e3-ac3f-4e10-8b1f-0696a7f1f8be" xmlns:ns4="5759cccb-a7f8-4aed-b9dd-96de8545fd4b" targetNamespace="http://schemas.microsoft.com/office/2006/metadata/properties" ma:root="true" ma:fieldsID="10b948cf98dac5e0eee89b3ed7beabb4" ns3:_="" ns4:_="">
    <xsd:import namespace="593f91e3-ac3f-4e10-8b1f-0696a7f1f8be"/>
    <xsd:import namespace="5759cccb-a7f8-4aed-b9dd-96de8545fd4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f91e3-ac3f-4e10-8b1f-0696a7f1f8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59cccb-a7f8-4aed-b9dd-96de8545fd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53DDA4E-A029-4D73-B2DD-0CA7E88275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B52A3F-176E-42F3-95FA-21993CCE3F96}">
  <ds:schemaRefs>
    <ds:schemaRef ds:uri="5759cccb-a7f8-4aed-b9dd-96de8545fd4b"/>
    <ds:schemaRef ds:uri="593f91e3-ac3f-4e10-8b1f-0696a7f1f8be"/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A4FEF2-475C-4F2C-9A3B-199B569C5424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TFTF</dc:creator>
  <cp:revision>1</cp:revision>
  <dcterms:created xsi:type="dcterms:W3CDTF">2014-09-18T16:04:43Z</dcterms:created>
  <dcterms:modified xsi:type="dcterms:W3CDTF">2021-02-10T08:37:53Z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0x010100150608CA2200DF45A4D9CE298E20B6FB</vt:lpwstr>
  </property>
</Properties>
</file>