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05" r:id="rId2"/>
    <p:sldId id="309" r:id="rId3"/>
    <p:sldId id="310" r:id="rId4"/>
    <p:sldId id="307" r:id="rId5"/>
    <p:sldId id="308" r:id="rId6"/>
    <p:sldId id="311" r:id="rId7"/>
  </p:sldIdLst>
  <p:sldSz cx="12192000" cy="6858000"/>
  <p:notesSz cx="6881813" cy="10002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7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1" userDrawn="1">
          <p15:clr>
            <a:srgbClr val="A4A3A4"/>
          </p15:clr>
        </p15:guide>
        <p15:guide id="2" pos="216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30A0"/>
    <a:srgbClr val="FF0066"/>
    <a:srgbClr val="FF6600"/>
    <a:srgbClr val="FF7D7D"/>
    <a:srgbClr val="FFABCD"/>
    <a:srgbClr val="0000FF"/>
    <a:srgbClr val="C7A1E3"/>
    <a:srgbClr val="EFC1FF"/>
    <a:srgbClr val="9900CC"/>
    <a:srgbClr val="E18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80" autoAdjust="0"/>
  </p:normalViewPr>
  <p:slideViewPr>
    <p:cSldViewPr snapToGrid="0">
      <p:cViewPr varScale="1">
        <p:scale>
          <a:sx n="63" d="100"/>
          <a:sy n="63" d="100"/>
        </p:scale>
        <p:origin x="804" y="52"/>
      </p:cViewPr>
      <p:guideLst>
        <p:guide orient="horz" pos="2478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862" y="96"/>
      </p:cViewPr>
      <p:guideLst>
        <p:guide orient="horz" pos="3151"/>
        <p:guide pos="216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3145069D-0DA1-4F58-8F43-90C43489E8AD}" type="datetimeFigureOut">
              <a:rPr lang="en-GB" smtClean="0"/>
              <a:t>08/02/2021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50888"/>
            <a:ext cx="6665913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78" tIns="48239" rIns="96478" bIns="4823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751348"/>
            <a:ext cx="5505450" cy="4501277"/>
          </a:xfrm>
          <a:prstGeom prst="rect">
            <a:avLst/>
          </a:prstGeom>
        </p:spPr>
        <p:txBody>
          <a:bodyPr vert="horz" lIns="96478" tIns="48239" rIns="96478" bIns="4823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C909BC24-41CC-4FC4-BA18-F894B7ED82D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2228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1608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68407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50593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6290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08/02/2021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5611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08/02/2021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8254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08/02/2021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8080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08/02/2021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3201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08/02/2021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941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08/02/2021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3632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08/02/2021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5399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08/02/2021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3778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08/02/2021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8655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08/02/2021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0257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08/02/2021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6398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AEE5F-8F5A-4802-B70F-D306782E7DF3}" type="datetimeFigureOut">
              <a:rPr lang="en-GB" smtClean="0"/>
              <a:t>08/02/2021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8686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0866" y="924511"/>
            <a:ext cx="7875059" cy="1104388"/>
          </a:xfrm>
        </p:spPr>
        <p:txBody>
          <a:bodyPr>
            <a:noAutofit/>
          </a:bodyPr>
          <a:lstStyle/>
          <a:p>
            <a:r>
              <a:rPr lang="en-GB" sz="4000" b="1" dirty="0">
                <a:latin typeface="+mn-lt"/>
              </a:rPr>
              <a:t>Instructions &amp; Explanations</a:t>
            </a:r>
            <a:br>
              <a:rPr lang="en-GB" sz="4800" b="1" dirty="0">
                <a:latin typeface="+mn-lt"/>
              </a:rPr>
            </a:br>
            <a:r>
              <a:rPr lang="en-GB" sz="3600" dirty="0">
                <a:latin typeface="+mn-lt"/>
              </a:rPr>
              <a:t>Changing Technology</a:t>
            </a:r>
            <a:br>
              <a:rPr lang="en-GB" sz="3600" dirty="0">
                <a:latin typeface="+mn-lt"/>
              </a:rPr>
            </a:br>
            <a:r>
              <a:rPr lang="en-GB" sz="3600" dirty="0">
                <a:latin typeface="+mn-lt"/>
              </a:rPr>
              <a:t>Unit 1</a:t>
            </a:r>
            <a:endParaRPr lang="en-GB" sz="4800" dirty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32712" y="6203471"/>
            <a:ext cx="959136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Y5: Autumn Term</a:t>
            </a:r>
            <a:endParaRPr lang="en-GB" sz="12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7655" y="2811524"/>
            <a:ext cx="2286246" cy="293108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95602" y="2511023"/>
            <a:ext cx="3930236" cy="3532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75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2955" y="501445"/>
            <a:ext cx="9011263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i="1" dirty="0">
                <a:latin typeface="+mj-lt"/>
              </a:rPr>
              <a:t>How to use a Self-service Kiosk</a:t>
            </a:r>
          </a:p>
          <a:p>
            <a:endParaRPr lang="en-GB" sz="2800" i="1" dirty="0">
              <a:latin typeface="+mj-lt"/>
            </a:endParaRPr>
          </a:p>
          <a:p>
            <a:pPr marL="514350" indent="-514350">
              <a:spcAft>
                <a:spcPts val="600"/>
              </a:spcAft>
              <a:buAutoNum type="arabicPeriod"/>
            </a:pPr>
            <a:r>
              <a:rPr lang="en-GB" sz="2400" i="1" dirty="0">
                <a:latin typeface="+mj-lt"/>
              </a:rPr>
              <a:t>First, select from these two options: ‘eat in’ or ‘takeaway’. Make your choices by touching the screen.</a:t>
            </a:r>
          </a:p>
          <a:p>
            <a:pPr marL="514350" indent="-514350">
              <a:spcAft>
                <a:spcPts val="600"/>
              </a:spcAft>
              <a:buAutoNum type="arabicPeriod"/>
            </a:pPr>
            <a:r>
              <a:rPr lang="en-GB" sz="2400" i="1" dirty="0">
                <a:latin typeface="+mj-lt"/>
              </a:rPr>
              <a:t>Next, make your food and drink selections, again by tapping the screen images and swiping to move the screen up or down.</a:t>
            </a:r>
          </a:p>
          <a:p>
            <a:pPr marL="514350" indent="-514350">
              <a:spcAft>
                <a:spcPts val="600"/>
              </a:spcAft>
              <a:buAutoNum type="arabicPeriod"/>
            </a:pPr>
            <a:r>
              <a:rPr lang="en-GB" sz="2400" i="1" dirty="0">
                <a:latin typeface="+mj-lt"/>
              </a:rPr>
              <a:t>Now, you will be offered an opportunity to customise your meal. This may include removing certain ingredients (gherkins, for example) or making the portions bigger. Tap to choose.</a:t>
            </a:r>
          </a:p>
          <a:p>
            <a:pPr marL="514350" indent="-514350">
              <a:spcAft>
                <a:spcPts val="600"/>
              </a:spcAft>
              <a:buAutoNum type="arabicPeriod"/>
            </a:pPr>
            <a:r>
              <a:rPr lang="en-GB" sz="2400" i="1" dirty="0">
                <a:latin typeface="+mj-lt"/>
              </a:rPr>
              <a:t>Finally, check your order is correct on the ‘confirmation screen’ and pay. This must be done by card. Afterwards, you will receive a receipt with an order number.</a:t>
            </a:r>
          </a:p>
          <a:p>
            <a:pPr marL="514350" indent="-514350">
              <a:buAutoNum type="arabicPeriod"/>
            </a:pPr>
            <a:endParaRPr lang="en-GB" sz="2400" i="1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66671" y="766916"/>
            <a:ext cx="1733441" cy="2874624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9664132" y="3967316"/>
            <a:ext cx="2138517" cy="78319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Can you spot the </a:t>
            </a:r>
            <a:r>
              <a:rPr lang="en-GB" sz="2000" dirty="0">
                <a:solidFill>
                  <a:srgbClr val="0000FF"/>
                </a:solidFill>
              </a:rPr>
              <a:t>imperative verbs</a:t>
            </a:r>
            <a:r>
              <a:rPr lang="en-GB" sz="2000" dirty="0"/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64131" y="4849826"/>
            <a:ext cx="2138517" cy="783193"/>
          </a:xfrm>
          <a:prstGeom prst="roundRect">
            <a:avLst/>
          </a:prstGeom>
          <a:solidFill>
            <a:srgbClr val="C7A1E3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Can you spot the </a:t>
            </a:r>
            <a:r>
              <a:rPr lang="en-GB" sz="2000" dirty="0">
                <a:solidFill>
                  <a:srgbClr val="7030A0"/>
                </a:solidFill>
              </a:rPr>
              <a:t>time</a:t>
            </a:r>
            <a:r>
              <a:rPr lang="en-GB" sz="2000" dirty="0"/>
              <a:t> </a:t>
            </a:r>
            <a:r>
              <a:rPr lang="en-GB" sz="2000" dirty="0">
                <a:solidFill>
                  <a:srgbClr val="7030A0"/>
                </a:solidFill>
              </a:rPr>
              <a:t>adverbs</a:t>
            </a:r>
            <a:r>
              <a:rPr lang="en-GB" sz="2000" dirty="0"/>
              <a:t>?</a:t>
            </a:r>
          </a:p>
        </p:txBody>
      </p:sp>
      <p:sp>
        <p:nvSpPr>
          <p:cNvPr id="9" name="Rounded Rectangular Callout 2"/>
          <p:cNvSpPr/>
          <p:nvPr/>
        </p:nvSpPr>
        <p:spPr>
          <a:xfrm>
            <a:off x="10062027" y="5758566"/>
            <a:ext cx="1342724" cy="4662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00FF"/>
                </a:solidFill>
              </a:rPr>
              <a:t>ANSWERS</a:t>
            </a:r>
          </a:p>
        </p:txBody>
      </p:sp>
    </p:spTree>
    <p:extLst>
      <p:ext uri="{BB962C8B-B14F-4D97-AF65-F5344CB8AC3E}">
        <p14:creationId xmlns:p14="http://schemas.microsoft.com/office/powerpoint/2010/main" val="2656015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6" grpId="0" animBg="1"/>
      <p:bldP spid="7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2955" y="501445"/>
            <a:ext cx="9011263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i="1" dirty="0">
                <a:latin typeface="+mj-lt"/>
              </a:rPr>
              <a:t>How to use a Self-service Kiosk</a:t>
            </a:r>
          </a:p>
          <a:p>
            <a:endParaRPr lang="en-GB" sz="2800" i="1" dirty="0">
              <a:latin typeface="+mj-lt"/>
            </a:endParaRPr>
          </a:p>
          <a:p>
            <a:pPr marL="514350" indent="-514350">
              <a:spcAft>
                <a:spcPts val="600"/>
              </a:spcAft>
              <a:buClr>
                <a:schemeClr val="tx1"/>
              </a:buClr>
              <a:buAutoNum type="arabicPeriod"/>
            </a:pPr>
            <a:r>
              <a:rPr lang="en-GB" sz="2400" i="1" dirty="0">
                <a:solidFill>
                  <a:srgbClr val="7030A0"/>
                </a:solidFill>
                <a:latin typeface="+mj-lt"/>
              </a:rPr>
              <a:t>First</a:t>
            </a:r>
            <a:r>
              <a:rPr lang="en-GB" sz="2400" i="1" dirty="0">
                <a:latin typeface="+mj-lt"/>
              </a:rPr>
              <a:t>, </a:t>
            </a:r>
            <a:r>
              <a:rPr lang="en-GB" sz="2400" i="1" dirty="0">
                <a:solidFill>
                  <a:srgbClr val="0000FF"/>
                </a:solidFill>
                <a:latin typeface="+mj-lt"/>
              </a:rPr>
              <a:t>select</a:t>
            </a:r>
            <a:r>
              <a:rPr lang="en-GB" sz="2400" i="1" dirty="0">
                <a:latin typeface="+mj-lt"/>
              </a:rPr>
              <a:t> from these two options: ‘eat in’ or ‘takeaway’. </a:t>
            </a:r>
            <a:r>
              <a:rPr lang="en-GB" sz="2400" i="1" dirty="0">
                <a:solidFill>
                  <a:srgbClr val="0000FF"/>
                </a:solidFill>
                <a:latin typeface="+mj-lt"/>
              </a:rPr>
              <a:t>Make</a:t>
            </a:r>
            <a:r>
              <a:rPr lang="en-GB" sz="2400" i="1" dirty="0">
                <a:latin typeface="+mj-lt"/>
              </a:rPr>
              <a:t> your choices by touching the screen.</a:t>
            </a:r>
          </a:p>
          <a:p>
            <a:pPr marL="514350" indent="-514350">
              <a:spcAft>
                <a:spcPts val="600"/>
              </a:spcAft>
              <a:buClr>
                <a:schemeClr val="tx1"/>
              </a:buClr>
              <a:buAutoNum type="arabicPeriod"/>
            </a:pPr>
            <a:r>
              <a:rPr lang="en-GB" sz="2400" i="1" dirty="0">
                <a:solidFill>
                  <a:srgbClr val="7030A0"/>
                </a:solidFill>
                <a:latin typeface="+mj-lt"/>
              </a:rPr>
              <a:t>Next</a:t>
            </a:r>
            <a:r>
              <a:rPr lang="en-GB" sz="2400" i="1" dirty="0">
                <a:latin typeface="+mj-lt"/>
              </a:rPr>
              <a:t>, </a:t>
            </a:r>
            <a:r>
              <a:rPr lang="en-GB" sz="2400" i="1" dirty="0">
                <a:solidFill>
                  <a:srgbClr val="0000FF"/>
                </a:solidFill>
                <a:latin typeface="+mj-lt"/>
              </a:rPr>
              <a:t>make</a:t>
            </a:r>
            <a:r>
              <a:rPr lang="en-GB" sz="2400" i="1" dirty="0">
                <a:latin typeface="+mj-lt"/>
              </a:rPr>
              <a:t> your food and drink selections, again by tapping the screen images and swiping to move the screen up or down.</a:t>
            </a:r>
          </a:p>
          <a:p>
            <a:pPr marL="514350" indent="-514350">
              <a:spcAft>
                <a:spcPts val="600"/>
              </a:spcAft>
              <a:buClr>
                <a:schemeClr val="tx1"/>
              </a:buClr>
              <a:buAutoNum type="arabicPeriod"/>
            </a:pPr>
            <a:r>
              <a:rPr lang="en-GB" sz="2400" i="1" dirty="0">
                <a:solidFill>
                  <a:srgbClr val="7030A0"/>
                </a:solidFill>
                <a:latin typeface="+mj-lt"/>
              </a:rPr>
              <a:t>Now</a:t>
            </a:r>
            <a:r>
              <a:rPr lang="en-GB" sz="2400" i="1" dirty="0">
                <a:latin typeface="+mj-lt"/>
              </a:rPr>
              <a:t>, you will be offered an opportunity to customise your meal. This may include removing certain ingredients (gherkins, for example) or making the portions bigger. </a:t>
            </a:r>
            <a:r>
              <a:rPr lang="en-GB" sz="2400" i="1" dirty="0">
                <a:solidFill>
                  <a:srgbClr val="0000FF"/>
                </a:solidFill>
                <a:latin typeface="+mj-lt"/>
              </a:rPr>
              <a:t>Tap</a:t>
            </a:r>
            <a:r>
              <a:rPr lang="en-GB" sz="2400" i="1" dirty="0">
                <a:latin typeface="+mj-lt"/>
              </a:rPr>
              <a:t> to choose.</a:t>
            </a:r>
          </a:p>
          <a:p>
            <a:pPr marL="514350" indent="-514350">
              <a:spcAft>
                <a:spcPts val="600"/>
              </a:spcAft>
              <a:buClr>
                <a:schemeClr val="tx1"/>
              </a:buClr>
              <a:buAutoNum type="arabicPeriod"/>
            </a:pPr>
            <a:r>
              <a:rPr lang="en-GB" sz="2400" i="1" dirty="0">
                <a:solidFill>
                  <a:srgbClr val="7030A0"/>
                </a:solidFill>
                <a:latin typeface="+mj-lt"/>
              </a:rPr>
              <a:t>Finally</a:t>
            </a:r>
            <a:r>
              <a:rPr lang="en-GB" sz="2400" i="1" dirty="0">
                <a:latin typeface="+mj-lt"/>
              </a:rPr>
              <a:t>, </a:t>
            </a:r>
            <a:r>
              <a:rPr lang="en-GB" sz="2400" i="1" dirty="0">
                <a:solidFill>
                  <a:srgbClr val="0000FF"/>
                </a:solidFill>
                <a:latin typeface="+mj-lt"/>
              </a:rPr>
              <a:t>check</a:t>
            </a:r>
            <a:r>
              <a:rPr lang="en-GB" sz="2400" i="1" dirty="0">
                <a:latin typeface="+mj-lt"/>
              </a:rPr>
              <a:t> your order is correct on the ‘confirmation screen’ and </a:t>
            </a:r>
            <a:r>
              <a:rPr lang="en-GB" sz="2400" i="1" dirty="0">
                <a:solidFill>
                  <a:srgbClr val="0000FF"/>
                </a:solidFill>
                <a:latin typeface="+mj-lt"/>
              </a:rPr>
              <a:t>pay</a:t>
            </a:r>
            <a:r>
              <a:rPr lang="en-GB" sz="2400" i="1" dirty="0">
                <a:latin typeface="+mj-lt"/>
              </a:rPr>
              <a:t>. This must be done by card. </a:t>
            </a:r>
            <a:r>
              <a:rPr lang="en-GB" sz="2400" i="1" dirty="0">
                <a:solidFill>
                  <a:srgbClr val="7030A0"/>
                </a:solidFill>
                <a:latin typeface="+mj-lt"/>
              </a:rPr>
              <a:t>Afterwards</a:t>
            </a:r>
            <a:r>
              <a:rPr lang="en-GB" sz="2400" i="1" dirty="0">
                <a:latin typeface="+mj-lt"/>
              </a:rPr>
              <a:t>, you will receive a receipt with an order number.</a:t>
            </a:r>
          </a:p>
          <a:p>
            <a:pPr marL="514350" indent="-514350">
              <a:buAutoNum type="arabicPeriod"/>
            </a:pPr>
            <a:endParaRPr lang="en-GB" sz="2400" i="1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66671" y="766916"/>
            <a:ext cx="1733441" cy="2874624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9664132" y="3967316"/>
            <a:ext cx="2138517" cy="78319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Can you spot the </a:t>
            </a:r>
            <a:r>
              <a:rPr lang="en-GB" sz="2000" dirty="0">
                <a:solidFill>
                  <a:srgbClr val="0000FF"/>
                </a:solidFill>
              </a:rPr>
              <a:t>imperative verbs</a:t>
            </a:r>
            <a:r>
              <a:rPr lang="en-GB" sz="2000" dirty="0"/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64131" y="4849826"/>
            <a:ext cx="2138517" cy="783193"/>
          </a:xfrm>
          <a:prstGeom prst="roundRect">
            <a:avLst/>
          </a:prstGeom>
          <a:solidFill>
            <a:srgbClr val="C7A1E3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Can you spot the </a:t>
            </a:r>
            <a:r>
              <a:rPr lang="en-GB" sz="2000" dirty="0">
                <a:solidFill>
                  <a:srgbClr val="7030A0"/>
                </a:solidFill>
              </a:rPr>
              <a:t>time</a:t>
            </a:r>
            <a:r>
              <a:rPr lang="en-GB" sz="2000" dirty="0"/>
              <a:t> </a:t>
            </a:r>
            <a:r>
              <a:rPr lang="en-GB" sz="2000" dirty="0">
                <a:solidFill>
                  <a:srgbClr val="7030A0"/>
                </a:solidFill>
              </a:rPr>
              <a:t>adverbs</a:t>
            </a:r>
            <a:r>
              <a:rPr lang="en-GB" sz="2000" dirty="0"/>
              <a:t>?</a:t>
            </a:r>
          </a:p>
        </p:txBody>
      </p:sp>
      <p:sp>
        <p:nvSpPr>
          <p:cNvPr id="8" name="Rounded Rectangular Callout 2"/>
          <p:cNvSpPr/>
          <p:nvPr/>
        </p:nvSpPr>
        <p:spPr>
          <a:xfrm>
            <a:off x="10062027" y="5758566"/>
            <a:ext cx="1342724" cy="4662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00FF"/>
                </a:solidFill>
              </a:rPr>
              <a:t>ANSWERS</a:t>
            </a:r>
          </a:p>
        </p:txBody>
      </p:sp>
    </p:spTree>
    <p:extLst>
      <p:ext uri="{BB962C8B-B14F-4D97-AF65-F5344CB8AC3E}">
        <p14:creationId xmlns:p14="http://schemas.microsoft.com/office/powerpoint/2010/main" val="1806989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0464" y="596923"/>
            <a:ext cx="10573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7030A0"/>
                </a:solidFill>
              </a:rPr>
              <a:t>Adverbs</a:t>
            </a:r>
            <a:r>
              <a:rPr lang="en-GB" sz="3600" b="1" dirty="0"/>
              <a:t> link ideas in a paragraph</a:t>
            </a:r>
            <a:r>
              <a:rPr lang="en-GB" sz="3600" dirty="0"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GB" sz="3600" dirty="0"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49718" y="1325055"/>
            <a:ext cx="1025504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7030A0"/>
                </a:solidFill>
              </a:rPr>
              <a:t>Adverbs</a:t>
            </a:r>
            <a:r>
              <a:rPr lang="en-GB" sz="2400" dirty="0"/>
              <a:t> explain how words relate to each other. </a:t>
            </a:r>
          </a:p>
          <a:p>
            <a:pPr>
              <a:lnSpc>
                <a:spcPct val="150000"/>
              </a:lnSpc>
            </a:pPr>
            <a:r>
              <a:rPr lang="en-GB" sz="2400" dirty="0"/>
              <a:t>They can give </a:t>
            </a:r>
            <a:r>
              <a:rPr lang="en-GB" sz="2400" i="1" dirty="0"/>
              <a:t>meaning</a:t>
            </a:r>
            <a:r>
              <a:rPr lang="en-GB" sz="2400" dirty="0"/>
              <a:t> to the links, to do with…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73348" y="2963854"/>
            <a:ext cx="1721046" cy="2702778"/>
          </a:xfrm>
          <a:prstGeom prst="roundRect">
            <a:avLst/>
          </a:prstGeom>
          <a:solidFill>
            <a:srgbClr val="CDACE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Time/Order</a:t>
            </a:r>
          </a:p>
          <a:p>
            <a:pPr algn="ctr"/>
            <a:r>
              <a:rPr lang="en-GB" sz="2000" dirty="0">
                <a:solidFill>
                  <a:srgbClr val="7030A0"/>
                </a:solidFill>
              </a:rPr>
              <a:t>then</a:t>
            </a:r>
          </a:p>
          <a:p>
            <a:pPr algn="ctr"/>
            <a:r>
              <a:rPr lang="en-GB" sz="2000" dirty="0">
                <a:solidFill>
                  <a:srgbClr val="7030A0"/>
                </a:solidFill>
              </a:rPr>
              <a:t>soon</a:t>
            </a:r>
          </a:p>
          <a:p>
            <a:pPr algn="ctr"/>
            <a:r>
              <a:rPr lang="en-GB" sz="2000" dirty="0">
                <a:solidFill>
                  <a:srgbClr val="7030A0"/>
                </a:solidFill>
              </a:rPr>
              <a:t>yesterday</a:t>
            </a:r>
          </a:p>
          <a:p>
            <a:pPr algn="ctr"/>
            <a:r>
              <a:rPr lang="en-GB" sz="2000" dirty="0">
                <a:solidFill>
                  <a:srgbClr val="7030A0"/>
                </a:solidFill>
              </a:rPr>
              <a:t>now</a:t>
            </a:r>
          </a:p>
          <a:p>
            <a:pPr algn="ctr"/>
            <a:r>
              <a:rPr lang="en-GB" sz="2000" dirty="0">
                <a:solidFill>
                  <a:srgbClr val="7030A0"/>
                </a:solidFill>
              </a:rPr>
              <a:t>first </a:t>
            </a:r>
          </a:p>
          <a:p>
            <a:pPr algn="ctr"/>
            <a:r>
              <a:rPr lang="en-GB" sz="2000" dirty="0">
                <a:solidFill>
                  <a:srgbClr val="7030A0"/>
                </a:solidFill>
              </a:rPr>
              <a:t>next</a:t>
            </a:r>
          </a:p>
          <a:p>
            <a:pPr algn="ctr"/>
            <a:r>
              <a:rPr lang="en-GB" sz="2000" dirty="0">
                <a:solidFill>
                  <a:srgbClr val="7030A0"/>
                </a:solidFill>
              </a:rPr>
              <a:t>finally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171582" y="2987314"/>
            <a:ext cx="1721047" cy="1788974"/>
          </a:xfrm>
          <a:prstGeom prst="roundRect">
            <a:avLst/>
          </a:prstGeom>
          <a:solidFill>
            <a:srgbClr val="CDACE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Contrasts</a:t>
            </a:r>
          </a:p>
          <a:p>
            <a:pPr algn="ctr"/>
            <a:r>
              <a:rPr lang="en-GB" sz="2000" dirty="0">
                <a:solidFill>
                  <a:srgbClr val="7030A0"/>
                </a:solidFill>
              </a:rPr>
              <a:t>however</a:t>
            </a:r>
          </a:p>
          <a:p>
            <a:pPr algn="ctr"/>
            <a:r>
              <a:rPr lang="en-GB" sz="2000" dirty="0">
                <a:solidFill>
                  <a:srgbClr val="7030A0"/>
                </a:solidFill>
              </a:rPr>
              <a:t>meanwhile</a:t>
            </a:r>
          </a:p>
          <a:p>
            <a:pPr algn="ctr"/>
            <a:r>
              <a:rPr lang="en-GB" sz="2000" dirty="0">
                <a:solidFill>
                  <a:srgbClr val="7030A0"/>
                </a:solidFill>
              </a:rPr>
              <a:t>nevertheless</a:t>
            </a:r>
          </a:p>
          <a:p>
            <a:pPr algn="ctr"/>
            <a:r>
              <a:rPr lang="en-GB" sz="2000" dirty="0">
                <a:solidFill>
                  <a:srgbClr val="7030A0"/>
                </a:solidFill>
              </a:rPr>
              <a:t>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239426" y="2987314"/>
            <a:ext cx="1721046" cy="2089011"/>
          </a:xfrm>
          <a:prstGeom prst="roundRect">
            <a:avLst/>
          </a:prstGeom>
          <a:solidFill>
            <a:srgbClr val="CDACE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Lists/Adding</a:t>
            </a:r>
          </a:p>
          <a:p>
            <a:pPr algn="ctr"/>
            <a:r>
              <a:rPr lang="en-GB" sz="2000" dirty="0">
                <a:solidFill>
                  <a:srgbClr val="7030A0"/>
                </a:solidFill>
              </a:rPr>
              <a:t>firstly</a:t>
            </a:r>
          </a:p>
          <a:p>
            <a:pPr algn="ctr"/>
            <a:r>
              <a:rPr lang="en-GB" sz="2000" dirty="0">
                <a:solidFill>
                  <a:srgbClr val="7030A0"/>
                </a:solidFill>
              </a:rPr>
              <a:t>secondly</a:t>
            </a:r>
          </a:p>
          <a:p>
            <a:pPr algn="ctr"/>
            <a:r>
              <a:rPr lang="en-GB" sz="2000" dirty="0">
                <a:solidFill>
                  <a:srgbClr val="7030A0"/>
                </a:solidFill>
              </a:rPr>
              <a:t>furthermore</a:t>
            </a:r>
          </a:p>
          <a:p>
            <a:pPr algn="ctr"/>
            <a:r>
              <a:rPr lang="en-GB" sz="2000" dirty="0">
                <a:solidFill>
                  <a:srgbClr val="7030A0"/>
                </a:solidFill>
              </a:rPr>
              <a:t>also </a:t>
            </a:r>
          </a:p>
          <a:p>
            <a:pPr algn="ctr"/>
            <a:r>
              <a:rPr lang="en-GB" sz="2000" dirty="0">
                <a:solidFill>
                  <a:srgbClr val="7030A0"/>
                </a:solidFill>
              </a:rPr>
              <a:t>finally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205504" y="2958599"/>
            <a:ext cx="1721047" cy="1755219"/>
          </a:xfrm>
          <a:prstGeom prst="roundRect">
            <a:avLst/>
          </a:prstGeom>
          <a:solidFill>
            <a:srgbClr val="CDACE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Causes</a:t>
            </a:r>
          </a:p>
          <a:p>
            <a:pPr algn="ctr"/>
            <a:r>
              <a:rPr lang="en-GB" sz="2000" dirty="0">
                <a:solidFill>
                  <a:srgbClr val="7030A0"/>
                </a:solidFill>
              </a:rPr>
              <a:t>therefore</a:t>
            </a:r>
          </a:p>
          <a:p>
            <a:pPr algn="ctr"/>
            <a:r>
              <a:rPr lang="en-GB" dirty="0">
                <a:solidFill>
                  <a:srgbClr val="7030A0"/>
                </a:solidFill>
              </a:rPr>
              <a:t>consequently</a:t>
            </a:r>
          </a:p>
          <a:p>
            <a:pPr algn="ctr"/>
            <a:r>
              <a:rPr lang="en-GB" sz="2000" dirty="0">
                <a:solidFill>
                  <a:srgbClr val="7030A0"/>
                </a:solidFill>
              </a:rPr>
              <a:t>as a result</a:t>
            </a:r>
          </a:p>
          <a:p>
            <a:pPr algn="ctr"/>
            <a:r>
              <a:rPr lang="en-GB" sz="2000" dirty="0">
                <a:solidFill>
                  <a:srgbClr val="7030A0"/>
                </a:solidFill>
              </a:rPr>
              <a:t>thus</a:t>
            </a:r>
          </a:p>
        </p:txBody>
      </p:sp>
      <p:sp>
        <p:nvSpPr>
          <p:cNvPr id="31" name="Rectangle: Rounded Corners 30"/>
          <p:cNvSpPr/>
          <p:nvPr/>
        </p:nvSpPr>
        <p:spPr>
          <a:xfrm>
            <a:off x="9688931" y="1217261"/>
            <a:ext cx="1765145" cy="1057020"/>
          </a:xfrm>
          <a:prstGeom prst="roundRect">
            <a:avLst/>
          </a:prstGeom>
          <a:solidFill>
            <a:srgbClr val="C7A1E3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i="1" dirty="0">
                <a:solidFill>
                  <a:srgbClr val="7030A0"/>
                </a:solidFill>
              </a:rPr>
              <a:t>Adverbs</a:t>
            </a:r>
            <a:r>
              <a:rPr lang="en-GB" sz="1600" i="1" dirty="0"/>
              <a:t> link sentences – they do not join them.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137660" y="2958599"/>
            <a:ext cx="1721047" cy="1788974"/>
          </a:xfrm>
          <a:prstGeom prst="roundRect">
            <a:avLst/>
          </a:prstGeom>
          <a:solidFill>
            <a:srgbClr val="CDACE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Manner</a:t>
            </a:r>
          </a:p>
          <a:p>
            <a:pPr algn="ctr"/>
            <a:r>
              <a:rPr lang="en-GB" sz="2000" dirty="0">
                <a:solidFill>
                  <a:srgbClr val="7030A0"/>
                </a:solidFill>
              </a:rPr>
              <a:t>fast</a:t>
            </a:r>
          </a:p>
          <a:p>
            <a:pPr algn="ctr"/>
            <a:r>
              <a:rPr lang="en-GB" sz="2000" dirty="0">
                <a:solidFill>
                  <a:srgbClr val="7030A0"/>
                </a:solidFill>
              </a:rPr>
              <a:t>surprisingly</a:t>
            </a:r>
          </a:p>
          <a:p>
            <a:pPr algn="ctr"/>
            <a:r>
              <a:rPr lang="en-GB" sz="2000" dirty="0">
                <a:solidFill>
                  <a:srgbClr val="7030A0"/>
                </a:solidFill>
              </a:rPr>
              <a:t>luckily</a:t>
            </a:r>
          </a:p>
          <a:p>
            <a:pPr algn="ctr"/>
            <a:r>
              <a:rPr lang="en-GB" sz="2000" dirty="0">
                <a:solidFill>
                  <a:srgbClr val="7030A0"/>
                </a:solidFill>
              </a:rPr>
              <a:t>eventually</a:t>
            </a:r>
          </a:p>
        </p:txBody>
      </p:sp>
    </p:spTree>
    <p:extLst>
      <p:ext uri="{BB962C8B-B14F-4D97-AF65-F5344CB8AC3E}">
        <p14:creationId xmlns:p14="http://schemas.microsoft.com/office/powerpoint/2010/main" val="904979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3" grpId="0" animBg="1"/>
      <p:bldP spid="27" grpId="0" animBg="1"/>
      <p:bldP spid="28" grpId="0" animBg="1"/>
      <p:bldP spid="29" grpId="0" animBg="1"/>
      <p:bldP spid="31" grpId="0" animBg="1"/>
      <p:bldP spid="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790464" y="1310204"/>
            <a:ext cx="1377549" cy="2201704"/>
          </a:xfrm>
          <a:prstGeom prst="roundRect">
            <a:avLst/>
          </a:prstGeom>
          <a:solidFill>
            <a:srgbClr val="CDACE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Time/Order</a:t>
            </a:r>
          </a:p>
          <a:p>
            <a:pPr algn="ctr"/>
            <a:r>
              <a:rPr lang="en-GB" sz="1600" dirty="0">
                <a:solidFill>
                  <a:srgbClr val="7030A0"/>
                </a:solidFill>
              </a:rPr>
              <a:t>then</a:t>
            </a:r>
          </a:p>
          <a:p>
            <a:pPr algn="ctr"/>
            <a:r>
              <a:rPr lang="en-GB" sz="1600" dirty="0">
                <a:solidFill>
                  <a:srgbClr val="7030A0"/>
                </a:solidFill>
              </a:rPr>
              <a:t>soon</a:t>
            </a:r>
          </a:p>
          <a:p>
            <a:pPr algn="ctr"/>
            <a:r>
              <a:rPr lang="en-GB" sz="1600" dirty="0">
                <a:solidFill>
                  <a:srgbClr val="7030A0"/>
                </a:solidFill>
              </a:rPr>
              <a:t>yesterday</a:t>
            </a:r>
          </a:p>
          <a:p>
            <a:pPr algn="ctr"/>
            <a:r>
              <a:rPr lang="en-GB" sz="1600" dirty="0">
                <a:solidFill>
                  <a:srgbClr val="7030A0"/>
                </a:solidFill>
              </a:rPr>
              <a:t>now</a:t>
            </a:r>
          </a:p>
          <a:p>
            <a:pPr algn="ctr"/>
            <a:r>
              <a:rPr lang="en-GB" sz="1600" dirty="0">
                <a:solidFill>
                  <a:srgbClr val="7030A0"/>
                </a:solidFill>
              </a:rPr>
              <a:t>first </a:t>
            </a:r>
          </a:p>
          <a:p>
            <a:pPr algn="ctr"/>
            <a:r>
              <a:rPr lang="en-GB" sz="1600" dirty="0">
                <a:solidFill>
                  <a:srgbClr val="7030A0"/>
                </a:solidFill>
              </a:rPr>
              <a:t>next</a:t>
            </a:r>
          </a:p>
          <a:p>
            <a:pPr algn="ctr"/>
            <a:r>
              <a:rPr lang="en-GB" sz="1600" dirty="0">
                <a:solidFill>
                  <a:srgbClr val="7030A0"/>
                </a:solidFill>
              </a:rPr>
              <a:t>finally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00540" y="1304949"/>
            <a:ext cx="1658889" cy="1464231"/>
          </a:xfrm>
          <a:prstGeom prst="roundRect">
            <a:avLst/>
          </a:prstGeom>
          <a:solidFill>
            <a:srgbClr val="CDACE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Contrasts</a:t>
            </a:r>
          </a:p>
          <a:p>
            <a:pPr algn="ctr"/>
            <a:r>
              <a:rPr lang="en-GB" sz="1600" dirty="0">
                <a:solidFill>
                  <a:srgbClr val="7030A0"/>
                </a:solidFill>
              </a:rPr>
              <a:t>however</a:t>
            </a:r>
          </a:p>
          <a:p>
            <a:pPr algn="ctr"/>
            <a:r>
              <a:rPr lang="en-GB" sz="1600" dirty="0">
                <a:solidFill>
                  <a:srgbClr val="7030A0"/>
                </a:solidFill>
              </a:rPr>
              <a:t>meanwhile</a:t>
            </a:r>
          </a:p>
          <a:p>
            <a:pPr algn="ctr"/>
            <a:r>
              <a:rPr lang="en-GB" sz="1600" dirty="0">
                <a:solidFill>
                  <a:srgbClr val="7030A0"/>
                </a:solidFill>
              </a:rPr>
              <a:t>nevertheless</a:t>
            </a:r>
          </a:p>
          <a:p>
            <a:pPr algn="ctr"/>
            <a:r>
              <a:rPr lang="en-GB" sz="1600" dirty="0">
                <a:solidFill>
                  <a:srgbClr val="7030A0"/>
                </a:solidFill>
              </a:rPr>
              <a:t>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287048" y="1304949"/>
            <a:ext cx="1400049" cy="1736646"/>
          </a:xfrm>
          <a:prstGeom prst="roundRect">
            <a:avLst/>
          </a:prstGeom>
          <a:solidFill>
            <a:srgbClr val="CDACE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Lists/Adding</a:t>
            </a:r>
          </a:p>
          <a:p>
            <a:pPr algn="ctr"/>
            <a:r>
              <a:rPr lang="en-GB" sz="1600" dirty="0">
                <a:solidFill>
                  <a:srgbClr val="7030A0"/>
                </a:solidFill>
              </a:rPr>
              <a:t>firstly</a:t>
            </a:r>
          </a:p>
          <a:p>
            <a:pPr algn="ctr"/>
            <a:r>
              <a:rPr lang="en-GB" sz="1600" dirty="0">
                <a:solidFill>
                  <a:srgbClr val="7030A0"/>
                </a:solidFill>
              </a:rPr>
              <a:t>secondly</a:t>
            </a:r>
          </a:p>
          <a:p>
            <a:pPr algn="ctr"/>
            <a:r>
              <a:rPr lang="en-GB" sz="1600" dirty="0">
                <a:solidFill>
                  <a:srgbClr val="7030A0"/>
                </a:solidFill>
              </a:rPr>
              <a:t>furthermore</a:t>
            </a:r>
          </a:p>
          <a:p>
            <a:pPr algn="ctr"/>
            <a:r>
              <a:rPr lang="en-GB" sz="1600" dirty="0">
                <a:solidFill>
                  <a:srgbClr val="7030A0"/>
                </a:solidFill>
              </a:rPr>
              <a:t>also </a:t>
            </a:r>
          </a:p>
          <a:p>
            <a:pPr algn="ctr"/>
            <a:r>
              <a:rPr lang="en-GB" sz="1600" dirty="0">
                <a:solidFill>
                  <a:srgbClr val="7030A0"/>
                </a:solidFill>
              </a:rPr>
              <a:t>finally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820482" y="1304949"/>
            <a:ext cx="1429944" cy="1451431"/>
          </a:xfrm>
          <a:prstGeom prst="roundRect">
            <a:avLst/>
          </a:prstGeom>
          <a:solidFill>
            <a:srgbClr val="CDACE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Causes</a:t>
            </a:r>
          </a:p>
          <a:p>
            <a:pPr algn="ctr"/>
            <a:r>
              <a:rPr lang="en-GB" sz="1600" dirty="0">
                <a:solidFill>
                  <a:srgbClr val="7030A0"/>
                </a:solidFill>
              </a:rPr>
              <a:t>therefore</a:t>
            </a:r>
          </a:p>
          <a:p>
            <a:pPr algn="ctr"/>
            <a:r>
              <a:rPr lang="en-GB" sz="1600" dirty="0">
                <a:solidFill>
                  <a:srgbClr val="7030A0"/>
                </a:solidFill>
              </a:rPr>
              <a:t>thus</a:t>
            </a:r>
          </a:p>
          <a:p>
            <a:pPr algn="ctr"/>
            <a:r>
              <a:rPr lang="en-GB" sz="1600" dirty="0">
                <a:solidFill>
                  <a:srgbClr val="7030A0"/>
                </a:solidFill>
              </a:rPr>
              <a:t>consequently</a:t>
            </a:r>
          </a:p>
          <a:p>
            <a:pPr algn="ctr"/>
            <a:r>
              <a:rPr lang="en-GB" sz="1600" dirty="0">
                <a:solidFill>
                  <a:srgbClr val="7030A0"/>
                </a:solidFill>
              </a:rPr>
              <a:t>as a result</a:t>
            </a:r>
          </a:p>
        </p:txBody>
      </p:sp>
      <p:sp>
        <p:nvSpPr>
          <p:cNvPr id="31" name="Rectangle: Rounded Corners 30"/>
          <p:cNvSpPr/>
          <p:nvPr/>
        </p:nvSpPr>
        <p:spPr>
          <a:xfrm>
            <a:off x="9688931" y="1217261"/>
            <a:ext cx="1765145" cy="1057020"/>
          </a:xfrm>
          <a:prstGeom prst="roundRect">
            <a:avLst/>
          </a:prstGeom>
          <a:solidFill>
            <a:srgbClr val="C7A1E3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i="1" dirty="0">
                <a:solidFill>
                  <a:srgbClr val="7030A0"/>
                </a:solidFill>
              </a:rPr>
              <a:t>Adverbs</a:t>
            </a:r>
            <a:r>
              <a:rPr lang="en-GB" sz="1600" i="1" dirty="0"/>
              <a:t> link sentences – they do not join them.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90464" y="5511345"/>
            <a:ext cx="10462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>
                <a:solidFill>
                  <a:schemeClr val="accent5">
                    <a:lumMod val="75000"/>
                  </a:schemeClr>
                </a:solidFill>
              </a:rPr>
              <a:t>Which types of adverbs will be most useful in </a:t>
            </a:r>
            <a:r>
              <a:rPr lang="en-GB" sz="2400" b="1" i="1" dirty="0">
                <a:solidFill>
                  <a:schemeClr val="accent5">
                    <a:lumMod val="75000"/>
                  </a:schemeClr>
                </a:solidFill>
              </a:rPr>
              <a:t>instruction</a:t>
            </a:r>
            <a:r>
              <a:rPr lang="en-GB" sz="2400" i="1" dirty="0">
                <a:solidFill>
                  <a:schemeClr val="accent5">
                    <a:lumMod val="75000"/>
                  </a:schemeClr>
                </a:solidFill>
              </a:rPr>
              <a:t> writing?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209543" y="1314347"/>
            <a:ext cx="1563258" cy="1464231"/>
          </a:xfrm>
          <a:prstGeom prst="roundRect">
            <a:avLst/>
          </a:prstGeom>
          <a:solidFill>
            <a:srgbClr val="CDACE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Manner</a:t>
            </a:r>
          </a:p>
          <a:p>
            <a:pPr algn="ctr"/>
            <a:r>
              <a:rPr lang="en-GB" sz="1600" dirty="0">
                <a:solidFill>
                  <a:srgbClr val="7030A0"/>
                </a:solidFill>
              </a:rPr>
              <a:t>fast</a:t>
            </a:r>
          </a:p>
          <a:p>
            <a:pPr algn="ctr"/>
            <a:r>
              <a:rPr lang="en-GB" sz="1600" dirty="0">
                <a:solidFill>
                  <a:srgbClr val="7030A0"/>
                </a:solidFill>
              </a:rPr>
              <a:t>surprisingly</a:t>
            </a:r>
          </a:p>
          <a:p>
            <a:pPr algn="ctr"/>
            <a:r>
              <a:rPr lang="en-GB" sz="1600" dirty="0">
                <a:solidFill>
                  <a:srgbClr val="7030A0"/>
                </a:solidFill>
              </a:rPr>
              <a:t>luckily</a:t>
            </a:r>
          </a:p>
          <a:p>
            <a:pPr algn="ctr"/>
            <a:r>
              <a:rPr lang="en-GB" sz="1600" dirty="0">
                <a:solidFill>
                  <a:srgbClr val="7030A0"/>
                </a:solidFill>
              </a:rPr>
              <a:t>eventually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90464" y="596923"/>
            <a:ext cx="10573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7030A0"/>
                </a:solidFill>
              </a:rPr>
              <a:t>Adverbs</a:t>
            </a:r>
            <a:r>
              <a:rPr lang="en-GB" sz="3600" b="1" dirty="0"/>
              <a:t> link ideas in a paragraph</a:t>
            </a:r>
            <a:r>
              <a:rPr lang="en-GB" sz="3600" dirty="0"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GB" sz="3600" dirty="0"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48624" y="1310204"/>
            <a:ext cx="4645742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Clr>
                <a:schemeClr val="tx1"/>
              </a:buClr>
            </a:pPr>
            <a:r>
              <a:rPr lang="en-GB" sz="2400" i="1" dirty="0">
                <a:solidFill>
                  <a:srgbClr val="7030A0"/>
                </a:solidFill>
                <a:latin typeface="+mj-lt"/>
              </a:rPr>
              <a:t>First</a:t>
            </a:r>
            <a:r>
              <a:rPr lang="en-GB" sz="2400" i="1" dirty="0">
                <a:latin typeface="+mj-lt"/>
              </a:rPr>
              <a:t>, deal five cards to each player.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948624" y="2032818"/>
            <a:ext cx="4645742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Clr>
                <a:schemeClr val="tx1"/>
              </a:buClr>
            </a:pPr>
            <a:r>
              <a:rPr lang="en-GB" sz="2400" i="1" dirty="0">
                <a:solidFill>
                  <a:srgbClr val="7030A0"/>
                </a:solidFill>
                <a:latin typeface="+mj-lt"/>
              </a:rPr>
              <a:t>Secondly</a:t>
            </a:r>
            <a:r>
              <a:rPr lang="en-GB" sz="2400" i="1" dirty="0">
                <a:latin typeface="+mj-lt"/>
              </a:rPr>
              <a:t>, place the pile face down.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948624" y="2778179"/>
            <a:ext cx="6133222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Clr>
                <a:schemeClr val="tx1"/>
              </a:buClr>
            </a:pPr>
            <a:r>
              <a:rPr lang="en-GB" sz="2400" i="1" dirty="0">
                <a:solidFill>
                  <a:srgbClr val="7030A0"/>
                </a:solidFill>
                <a:latin typeface="+mj-lt"/>
              </a:rPr>
              <a:t>Now</a:t>
            </a:r>
            <a:r>
              <a:rPr lang="en-GB" sz="2400" i="1" dirty="0">
                <a:latin typeface="+mj-lt"/>
              </a:rPr>
              <a:t>, take turns to choose a card from the pile.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948624" y="3578372"/>
            <a:ext cx="5843446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Clr>
                <a:schemeClr val="tx1"/>
              </a:buClr>
            </a:pPr>
            <a:r>
              <a:rPr lang="en-GB" sz="2400" i="1" dirty="0">
                <a:solidFill>
                  <a:srgbClr val="7030A0"/>
                </a:solidFill>
                <a:latin typeface="+mj-lt"/>
              </a:rPr>
              <a:t>Finally</a:t>
            </a:r>
            <a:r>
              <a:rPr lang="en-GB" sz="2400" i="1" dirty="0">
                <a:latin typeface="+mj-lt"/>
              </a:rPr>
              <a:t>, count the cards to see who has won.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90464" y="4572636"/>
            <a:ext cx="3294839" cy="78319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These </a:t>
            </a:r>
            <a:r>
              <a:rPr lang="en-GB" sz="2000" dirty="0">
                <a:solidFill>
                  <a:srgbClr val="7030A0"/>
                </a:solidFill>
              </a:rPr>
              <a:t>adverbs</a:t>
            </a:r>
            <a:r>
              <a:rPr lang="en-GB" sz="2000" dirty="0"/>
              <a:t> help to show the </a:t>
            </a:r>
            <a:r>
              <a:rPr lang="en-GB" sz="2000" i="1" dirty="0"/>
              <a:t>order</a:t>
            </a:r>
            <a:r>
              <a:rPr lang="en-GB" sz="2000" dirty="0"/>
              <a:t> of the instructions.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317334" y="4572636"/>
            <a:ext cx="2892210" cy="78319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They </a:t>
            </a:r>
            <a:r>
              <a:rPr lang="en-GB" sz="2000" i="1" dirty="0"/>
              <a:t>link</a:t>
            </a:r>
            <a:r>
              <a:rPr lang="en-GB" sz="2000" dirty="0"/>
              <a:t> them as a series of steps to follow.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56563" y="4572636"/>
            <a:ext cx="3693457" cy="78319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When opening with an </a:t>
            </a:r>
            <a:r>
              <a:rPr lang="en-GB" sz="2000" dirty="0">
                <a:solidFill>
                  <a:srgbClr val="7030A0"/>
                </a:solidFill>
              </a:rPr>
              <a:t>adverb</a:t>
            </a:r>
            <a:r>
              <a:rPr lang="en-GB" sz="2000" dirty="0"/>
              <a:t>, punctuate with a comma. </a:t>
            </a:r>
          </a:p>
        </p:txBody>
      </p:sp>
      <p:cxnSp>
        <p:nvCxnSpPr>
          <p:cNvPr id="5" name="Straight Arrow Connector 4"/>
          <p:cNvCxnSpPr>
            <a:cxnSpLocks/>
          </p:cNvCxnSpPr>
          <p:nvPr/>
        </p:nvCxnSpPr>
        <p:spPr>
          <a:xfrm flipH="1" flipV="1">
            <a:off x="4852219" y="3958314"/>
            <a:ext cx="2904344" cy="74536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1583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9" grpId="0" animBg="1"/>
      <p:bldP spid="13" grpId="0" build="p"/>
      <p:bldP spid="15" grpId="0" animBg="1"/>
      <p:bldP spid="3" grpId="0" animBg="1"/>
      <p:bldP spid="18" grpId="0" animBg="1"/>
      <p:bldP spid="19" grpId="0" animBg="1"/>
      <p:bldP spid="21" grpId="0" animBg="1"/>
      <p:bldP spid="22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0464" y="596923"/>
            <a:ext cx="10573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Punctuating </a:t>
            </a:r>
            <a:r>
              <a:rPr lang="en-GB" sz="3600" b="1" dirty="0">
                <a:solidFill>
                  <a:srgbClr val="7030A0"/>
                </a:solidFill>
              </a:rPr>
              <a:t>Adverbs</a:t>
            </a:r>
            <a:r>
              <a:rPr lang="en-GB" sz="3600" dirty="0"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GB" sz="3600" dirty="0"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42900" y="1315807"/>
            <a:ext cx="102550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7030A0"/>
                </a:solidFill>
              </a:rPr>
              <a:t>Adverbs</a:t>
            </a:r>
            <a:r>
              <a:rPr lang="en-GB" sz="2400" dirty="0"/>
              <a:t> for cohesion mostly appear at the beginning or end of a sentence.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94304" y="2164819"/>
            <a:ext cx="70066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i="1" dirty="0">
                <a:solidFill>
                  <a:srgbClr val="7030A0"/>
                </a:solidFill>
                <a:latin typeface="+mj-lt"/>
              </a:rPr>
              <a:t>Firstly</a:t>
            </a:r>
            <a:r>
              <a:rPr lang="en-GB" sz="2400" i="1" dirty="0">
                <a:latin typeface="+mj-lt"/>
              </a:rPr>
              <a:t>, place your hand on the handrail. </a:t>
            </a:r>
          </a:p>
          <a:p>
            <a:pPr>
              <a:lnSpc>
                <a:spcPct val="150000"/>
              </a:lnSpc>
            </a:pPr>
            <a:r>
              <a:rPr lang="en-GB" sz="2400" i="1" dirty="0">
                <a:solidFill>
                  <a:srgbClr val="7030A0"/>
                </a:solidFill>
                <a:latin typeface="+mj-lt"/>
              </a:rPr>
              <a:t>Then</a:t>
            </a:r>
            <a:r>
              <a:rPr lang="en-GB" sz="2400" i="1" dirty="0">
                <a:latin typeface="+mj-lt"/>
              </a:rPr>
              <a:t>, stand with your feet together on the step. </a:t>
            </a:r>
          </a:p>
          <a:p>
            <a:pPr>
              <a:lnSpc>
                <a:spcPct val="150000"/>
              </a:lnSpc>
            </a:pPr>
            <a:r>
              <a:rPr lang="en-GB" sz="2400" i="1" dirty="0">
                <a:solidFill>
                  <a:srgbClr val="7030A0"/>
                </a:solidFill>
                <a:latin typeface="+mj-lt"/>
              </a:rPr>
              <a:t>Furthermore</a:t>
            </a:r>
            <a:r>
              <a:rPr lang="en-GB" sz="2400" i="1" dirty="0">
                <a:latin typeface="+mj-lt"/>
              </a:rPr>
              <a:t>, keep feet away from the edge.</a:t>
            </a:r>
          </a:p>
          <a:p>
            <a:pPr>
              <a:lnSpc>
                <a:spcPct val="150000"/>
              </a:lnSpc>
            </a:pPr>
            <a:r>
              <a:rPr lang="en-GB" sz="2400" i="1" dirty="0">
                <a:latin typeface="+mj-lt"/>
              </a:rPr>
              <a:t>Serious accidents are preventable </a:t>
            </a:r>
            <a:r>
              <a:rPr lang="en-GB" sz="2400" i="1" dirty="0">
                <a:solidFill>
                  <a:srgbClr val="7030A0"/>
                </a:solidFill>
                <a:latin typeface="+mj-lt"/>
              </a:rPr>
              <a:t>quite often</a:t>
            </a:r>
            <a:r>
              <a:rPr lang="en-GB" sz="2400" i="1" dirty="0">
                <a:latin typeface="+mj-lt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GB" sz="2400" i="1" dirty="0">
                <a:solidFill>
                  <a:srgbClr val="7030A0"/>
                </a:solidFill>
                <a:latin typeface="+mj-lt"/>
              </a:rPr>
              <a:t>Therefore</a:t>
            </a:r>
            <a:r>
              <a:rPr lang="en-GB" sz="2400" i="1" dirty="0">
                <a:latin typeface="+mj-lt"/>
              </a:rPr>
              <a:t>, wear comfortable shoes. </a:t>
            </a:r>
          </a:p>
          <a:p>
            <a:pPr>
              <a:lnSpc>
                <a:spcPct val="150000"/>
              </a:lnSpc>
            </a:pPr>
            <a:r>
              <a:rPr lang="en-GB" sz="2400" i="1" dirty="0">
                <a:latin typeface="+mj-lt"/>
              </a:rPr>
              <a:t>Flipflops, </a:t>
            </a:r>
            <a:r>
              <a:rPr lang="en-GB" sz="2400" i="1" dirty="0">
                <a:solidFill>
                  <a:srgbClr val="7030A0"/>
                </a:solidFill>
                <a:latin typeface="+mj-lt"/>
              </a:rPr>
              <a:t>however</a:t>
            </a:r>
            <a:r>
              <a:rPr lang="en-GB" sz="2400" i="1" dirty="0">
                <a:latin typeface="+mj-lt"/>
              </a:rPr>
              <a:t>, are not recommended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00942" y="2237424"/>
            <a:ext cx="3693457" cy="78319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When opening with an </a:t>
            </a:r>
            <a:r>
              <a:rPr lang="en-GB" sz="2000" dirty="0">
                <a:solidFill>
                  <a:srgbClr val="7030A0"/>
                </a:solidFill>
              </a:rPr>
              <a:t>adverb</a:t>
            </a:r>
            <a:r>
              <a:rPr lang="en-GB" sz="2000" dirty="0"/>
              <a:t>, punctuate with a comma.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900940" y="3493552"/>
            <a:ext cx="3693457" cy="78319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rgbClr val="7030A0"/>
                </a:solidFill>
              </a:rPr>
              <a:t>Adverbs</a:t>
            </a:r>
            <a:r>
              <a:rPr lang="en-GB" sz="2000" dirty="0"/>
              <a:t> placed at the end do not usually need a comma.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900940" y="4749681"/>
            <a:ext cx="3693457" cy="78319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An </a:t>
            </a:r>
            <a:r>
              <a:rPr lang="en-GB" sz="2000" dirty="0">
                <a:solidFill>
                  <a:srgbClr val="7030A0"/>
                </a:solidFill>
              </a:rPr>
              <a:t>adverb</a:t>
            </a:r>
            <a:r>
              <a:rPr lang="en-GB" sz="2000" dirty="0"/>
              <a:t> in the middle is separated by a pair of commas.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1780674" y="2021305"/>
            <a:ext cx="144379" cy="43313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cxnSpLocks/>
          </p:cNvCxnSpPr>
          <p:nvPr/>
        </p:nvCxnSpPr>
        <p:spPr>
          <a:xfrm flipH="1" flipV="1">
            <a:off x="2037349" y="5421641"/>
            <a:ext cx="32083" cy="33271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cxnSpLocks/>
          </p:cNvCxnSpPr>
          <p:nvPr/>
        </p:nvCxnSpPr>
        <p:spPr>
          <a:xfrm flipH="1" flipV="1">
            <a:off x="3180394" y="5421641"/>
            <a:ext cx="32083" cy="33271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>
            <a:off x="6760564" y="4017364"/>
            <a:ext cx="719528" cy="1499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976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  <p:bldP spid="14" grpId="0" animBg="1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9569</TotalTime>
  <Words>606</Words>
  <Application>Microsoft Office PowerPoint</Application>
  <PresentationFormat>Widescreen</PresentationFormat>
  <Paragraphs>107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Instructions &amp; Explanations Changing Technology Unit 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Pronouns</dc:title>
  <dc:creator>Deidre Holes</dc:creator>
  <cp:lastModifiedBy>Maria Gravili</cp:lastModifiedBy>
  <cp:revision>557</cp:revision>
  <cp:lastPrinted>2018-05-09T10:54:19Z</cp:lastPrinted>
  <dcterms:created xsi:type="dcterms:W3CDTF">2013-08-23T07:43:20Z</dcterms:created>
  <dcterms:modified xsi:type="dcterms:W3CDTF">2021-02-08T14:24:49Z</dcterms:modified>
</cp:coreProperties>
</file>