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263" r:id="rId5"/>
    <p:sldId id="257" r:id="rId6"/>
    <p:sldId id="258" r:id="rId7"/>
    <p:sldId id="259" r:id="rId8"/>
    <p:sldId id="260" r:id="rId9"/>
    <p:sldId id="261" r:id="rId10"/>
    <p:sldId id="264" r:id="rId11"/>
    <p:sldId id="262" r:id="rId12"/>
  </p:sldIdLst>
  <p:sldSz cx="12192000" cy="6858000"/>
  <p:notesSz cx="6865938" cy="9998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od, Lucy" initials="WL" lastIdx="1" clrIdx="0">
    <p:extLst>
      <p:ext uri="{19B8F6BF-5375-455C-9EA6-DF929625EA0E}">
        <p15:presenceInfo xmlns:p15="http://schemas.microsoft.com/office/powerpoint/2012/main" userId="Wood, Luc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5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0B2B77-6E36-4276-AD8F-BD9357098013}" v="1" dt="2020-04-18T14:38:15.2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9109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r">
              <a:defRPr sz="1300"/>
            </a:lvl1pPr>
          </a:lstStyle>
          <a:p>
            <a:fld id="{41D06ED0-1F26-454B-B67A-67A563A84476}" type="datetimeFigureOut">
              <a:rPr lang="en-GB" smtClean="0"/>
              <a:t>07/02/2021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49363"/>
            <a:ext cx="5997575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59" tIns="48180" rIns="96359" bIns="4818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594" y="4811574"/>
            <a:ext cx="5492750" cy="3936742"/>
          </a:xfrm>
          <a:prstGeom prst="rect">
            <a:avLst/>
          </a:prstGeom>
        </p:spPr>
        <p:txBody>
          <a:bodyPr vert="horz" lIns="96359" tIns="48180" rIns="96359" bIns="481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9109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r">
              <a:defRPr sz="1300"/>
            </a:lvl1pPr>
          </a:lstStyle>
          <a:p>
            <a:fld id="{9E7AF5D8-1F05-48ED-8E4A-12DF23A77C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156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440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632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376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74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142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2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7AF5D8-1F05-48ED-8E4A-12DF23A77C8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444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97444-58CA-428B-98AD-227E882B5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7FB410-21BB-4711-A41C-CFC183458F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A0506-BFD3-40B0-A201-5065B24AE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BFF89-3D73-4E9B-BE1E-45C87218D723}" type="datetime1">
              <a:rPr lang="en-GB" smtClean="0"/>
              <a:t>07/02/2021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AA743-A7FC-4E80-AC63-433C40166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33622-3F99-4BA3-A8A4-8CE5512C2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894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7DC0B-90F0-40DA-BF4A-1EE3344C7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006052-49EC-4B26-81E2-D2F5C899F1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41AF0-6649-406B-A588-44F867CB3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56BC-C05B-4CD0-AADB-EE74B56E2E70}" type="datetime1">
              <a:rPr lang="en-GB" smtClean="0"/>
              <a:t>07/02/2021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85DB2-E2C0-4EB4-AEE3-A13B535A1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27997-F0C8-45FC-97ED-B922F9BA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727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0BB8A2-54FB-4AC4-A496-D892590803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610B1-D4A2-49B6-AC30-EA357F9BF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FDD9E-20D5-4DD9-86E0-16EF61416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753B6-3CC2-477A-99E3-207C3D83100F}" type="datetime1">
              <a:rPr lang="en-GB" smtClean="0"/>
              <a:t>07/02/2021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559BE-CD51-4700-B1B6-58A86EE5B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EAE30-46E0-47FE-98F5-DCC62A241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398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D870E-81AE-4784-B253-D00D0C0EC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A28E4-CFE3-4FFB-AD74-EC0B01A66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805AC-6E88-4E1D-84EB-3088DA778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1A46-AC9E-4BF9-8906-BC445D17B1B2}" type="datetime1">
              <a:rPr lang="en-GB" smtClean="0"/>
              <a:t>07/02/2021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5CFAC-2981-4624-A8DE-57A2D041B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EE4AF-E334-44CB-9B9F-E79351CFD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482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70DC7-5601-4323-A10D-588D254E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F05F0C-96A1-4C73-B74B-68A0EC2A2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98F3B-AFD0-48F5-9C17-46C277A61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3E22-76FF-4D99-A07F-FBBF05ECEFBF}" type="datetime1">
              <a:rPr lang="en-GB" smtClean="0"/>
              <a:t>07/02/2021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375A5-8B34-4C2B-856B-3CFEB3A1B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800B6-722F-4EE0-80D4-2CCFBB3D1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88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CDDD6-4F9B-4341-A079-A473E8917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41AF4-CBC8-48EA-86F0-96AFEB2592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545709-27F0-4157-8399-B3593F72B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F0CCB5-AF64-49CC-8F67-BA2176A38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538A-9AD3-4562-925B-5BA8E1AA4279}" type="datetime1">
              <a:rPr lang="en-GB" smtClean="0"/>
              <a:t>07/02/2021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32F678-22B9-4FD5-A197-613C4CE9E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D36F21-E5AB-4488-BCF1-6A1281B21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69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5EBAA-3190-4245-B37E-3DAEB46A7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E1C23B-440B-4FB0-97D0-43709842A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75A205-5C1D-4642-B209-C659936628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F3485F-8462-47B4-BB9A-B3F920F1EA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2987CA-2F33-412D-9340-F633B74029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A232FB-D739-4DFC-8203-760080828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81575-FC21-4F72-9495-344C5D510227}" type="datetime1">
              <a:rPr lang="en-GB" smtClean="0"/>
              <a:t>07/02/2021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3B8FBB-DF31-48C5-9683-C792C81A7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845900-2A29-4133-83AA-BFA2D357E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69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39E89-3A24-404C-946F-F43494EA9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78F2A0-688D-4B10-9E72-75FB76E5C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51E68-C151-435A-8222-B9BB1983971F}" type="datetime1">
              <a:rPr lang="en-GB" smtClean="0"/>
              <a:t>07/02/2021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B98D39-A7CB-40EC-99AC-F1324743E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26C117-ECF8-4BDE-8CC7-67F6A1036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928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2F8F1A-6632-4ABC-A61D-3BE1B3128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1EFFC-3947-4643-9571-C2489B0870C8}" type="datetime1">
              <a:rPr lang="en-GB" smtClean="0"/>
              <a:t>07/02/2021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8E694-2B38-4796-9FD2-13C7DAF70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6D8A79-9033-422B-B9BB-F20BC7E1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552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69243-003E-47B1-AD28-C56A4E49D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E5A77-550E-49D8-8474-689AC13D4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6DE0A-935F-4B30-B821-68478F09EC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B3F4C1-283B-45BB-9447-FB75EEB6A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9DB68-5464-4523-A98B-CD2C608C43DC}" type="datetime1">
              <a:rPr lang="en-GB" smtClean="0"/>
              <a:t>07/02/2021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B19CDB-0338-4E6F-9A81-A5B19CCA0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802D56-D0C8-4321-9F79-72B1C77C6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57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BAC76-CD2C-483F-9CC7-EEF6F9BDF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7DC319-AB35-4701-9C71-DB1649A262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151A90-712A-49C8-89D7-82AF293B0C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C53047-E8E1-48B2-B254-778FF3596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A0A09-9D51-442A-B7A6-706333BF911A}" type="datetime1">
              <a:rPr lang="en-GB" smtClean="0"/>
              <a:t>07/02/2021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15E357-C5AA-4421-A821-6DFBCB38E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DD2B9-6535-407F-A1E8-A0BD7E4A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611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B4564F-4FD9-4507-BD69-91924AE64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140F4-3B65-46B0-B87E-C7D52E6EB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AA53A-0EB5-44D4-8A53-07091BAA71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25C36-F3BD-434E-AA9E-4419F7793A4E}" type="datetime1">
              <a:rPr lang="en-GB" smtClean="0"/>
              <a:t>07/02/2021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D27F9-EA9B-4195-AAB7-07CD07BF22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D8AED-EDA7-4635-BAF1-60886372A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8E5E1-2CB7-4E78-9DCC-07AB18866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951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kfindout.com/uk/science/light/transparent-and-opaque-object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21" descr="Leaf skeleton">
            <a:extLst>
              <a:ext uri="{FF2B5EF4-FFF2-40B4-BE49-F238E27FC236}">
                <a16:creationId xmlns:a16="http://schemas.microsoft.com/office/drawing/2014/main" id="{7CEEB49D-698B-4C1C-A5DA-04047682DB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7582" y="466821"/>
            <a:ext cx="10044418" cy="5924359"/>
          </a:xfr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F6FC01-7A4C-42A0-A671-9933A7CC75A2}"/>
              </a:ext>
            </a:extLst>
          </p:cNvPr>
          <p:cNvSpPr/>
          <p:nvPr/>
        </p:nvSpPr>
        <p:spPr>
          <a:xfrm>
            <a:off x="-19050" y="30500"/>
            <a:ext cx="7219950" cy="6824678"/>
          </a:xfrm>
          <a:custGeom>
            <a:avLst/>
            <a:gdLst>
              <a:gd name="connsiteX0" fmla="*/ 5164852 w 5265336"/>
              <a:gd name="connsiteY0" fmla="*/ 90435 h 7355394"/>
              <a:gd name="connsiteX1" fmla="*/ 2642716 w 5265336"/>
              <a:gd name="connsiteY1" fmla="*/ 7285055 h 7355394"/>
              <a:gd name="connsiteX2" fmla="*/ 0 w 5265336"/>
              <a:gd name="connsiteY2" fmla="*/ 7355394 h 7355394"/>
              <a:gd name="connsiteX3" fmla="*/ 10048 w 5265336"/>
              <a:gd name="connsiteY3" fmla="*/ 20097 h 7355394"/>
              <a:gd name="connsiteX4" fmla="*/ 5265336 w 5265336"/>
              <a:gd name="connsiteY4" fmla="*/ 0 h 7355394"/>
              <a:gd name="connsiteX5" fmla="*/ 5255288 w 5265336"/>
              <a:gd name="connsiteY5" fmla="*/ 0 h 7355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65336" h="7355394">
                <a:moveTo>
                  <a:pt x="5164852" y="90435"/>
                </a:moveTo>
                <a:lnTo>
                  <a:pt x="2642716" y="7285055"/>
                </a:lnTo>
                <a:lnTo>
                  <a:pt x="0" y="7355394"/>
                </a:lnTo>
                <a:cubicBezTo>
                  <a:pt x="3349" y="4910295"/>
                  <a:pt x="6699" y="2465196"/>
                  <a:pt x="10048" y="20097"/>
                </a:cubicBezTo>
                <a:lnTo>
                  <a:pt x="5265336" y="0"/>
                </a:lnTo>
                <a:lnTo>
                  <a:pt x="5255288" y="0"/>
                </a:lnTo>
              </a:path>
            </a:pathLst>
          </a:cu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E50E18B-F434-4647-9123-D05FAAB53E96}"/>
              </a:ext>
            </a:extLst>
          </p:cNvPr>
          <p:cNvSpPr txBox="1">
            <a:spLocks/>
          </p:cNvSpPr>
          <p:nvPr/>
        </p:nvSpPr>
        <p:spPr>
          <a:xfrm>
            <a:off x="722630" y="641564"/>
            <a:ext cx="5422900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+mj-lt"/>
                <a:ea typeface="+mj-ea"/>
                <a:cs typeface="Lato Heavy"/>
              </a:defRPr>
            </a:lvl1pPr>
          </a:lstStyle>
          <a:p>
            <a:r>
              <a:rPr lang="en-GB" sz="4400" kern="0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Light</a:t>
            </a: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8DA896D1-C048-4C77-9F3B-54911F60C082}"/>
              </a:ext>
            </a:extLst>
          </p:cNvPr>
          <p:cNvSpPr/>
          <p:nvPr/>
        </p:nvSpPr>
        <p:spPr>
          <a:xfrm>
            <a:off x="722630" y="1432441"/>
            <a:ext cx="810260" cy="67314"/>
          </a:xfrm>
          <a:custGeom>
            <a:avLst/>
            <a:gdLst/>
            <a:ahLst/>
            <a:cxnLst/>
            <a:rect l="l" t="t" r="r" b="b"/>
            <a:pathLst>
              <a:path w="810260">
                <a:moveTo>
                  <a:pt x="0" y="0"/>
                </a:moveTo>
                <a:lnTo>
                  <a:pt x="810006" y="0"/>
                </a:lnTo>
              </a:path>
            </a:pathLst>
          </a:custGeom>
          <a:ln w="7620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dirty="0">
              <a:latin typeface="Calibri" panose="020F0502020204030204" pitchFamily="34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9D86310-5FDD-4454-92F2-FCB9396B3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300" y="7251692"/>
            <a:ext cx="1981200" cy="2891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571E163-626D-475E-A518-59C3025AF857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Picture 15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9FD0E528-065B-4B07-8252-55F07F81D4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8C883CF-17F6-4C7B-A00B-B3E4BA853FC3}"/>
              </a:ext>
            </a:extLst>
          </p:cNvPr>
          <p:cNvSpPr/>
          <p:nvPr/>
        </p:nvSpPr>
        <p:spPr>
          <a:xfrm>
            <a:off x="0" y="2823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itle 6">
            <a:extLst>
              <a:ext uri="{FF2B5EF4-FFF2-40B4-BE49-F238E27FC236}">
                <a16:creationId xmlns:a16="http://schemas.microsoft.com/office/drawing/2014/main" id="{B370D3A3-4B18-46A8-9623-BCE4A8D48555}"/>
              </a:ext>
            </a:extLst>
          </p:cNvPr>
          <p:cNvSpPr txBox="1">
            <a:spLocks/>
          </p:cNvSpPr>
          <p:nvPr/>
        </p:nvSpPr>
        <p:spPr>
          <a:xfrm>
            <a:off x="717550" y="1649481"/>
            <a:ext cx="54229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+mj-lt"/>
                <a:ea typeface="+mj-ea"/>
                <a:cs typeface="Lato Heavy"/>
              </a:defRPr>
            </a:lvl1pPr>
          </a:lstStyle>
          <a:p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Identify opaque, translucent and</a:t>
            </a:r>
            <a:b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transparent materials</a:t>
            </a:r>
          </a:p>
        </p:txBody>
      </p:sp>
      <p:sp>
        <p:nvSpPr>
          <p:cNvPr id="20" name="Title 6">
            <a:extLst>
              <a:ext uri="{FF2B5EF4-FFF2-40B4-BE49-F238E27FC236}">
                <a16:creationId xmlns:a16="http://schemas.microsoft.com/office/drawing/2014/main" id="{84AD8CF2-1F27-4141-A103-04168FC7AC96}"/>
              </a:ext>
            </a:extLst>
          </p:cNvPr>
          <p:cNvSpPr txBox="1">
            <a:spLocks/>
          </p:cNvSpPr>
          <p:nvPr/>
        </p:nvSpPr>
        <p:spPr>
          <a:xfrm>
            <a:off x="717550" y="5439710"/>
            <a:ext cx="54229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+mj-lt"/>
                <a:ea typeface="+mj-ea"/>
                <a:cs typeface="Lato Heavy"/>
              </a:defRPr>
            </a:lvl1pPr>
          </a:lstStyle>
          <a:p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Year 3 / Key Stage 2 </a:t>
            </a:r>
            <a:b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</a:br>
            <a:r>
              <a:rPr lang="en-GB" sz="2400" i="1" kern="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Age 7-8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AF0C587-26AA-4439-B1E6-7689BCF8CAC6}"/>
              </a:ext>
            </a:extLst>
          </p:cNvPr>
          <p:cNvGrpSpPr/>
          <p:nvPr/>
        </p:nvGrpSpPr>
        <p:grpSpPr>
          <a:xfrm>
            <a:off x="7291388" y="466820"/>
            <a:ext cx="4622446" cy="5969030"/>
            <a:chOff x="7291389" y="641565"/>
            <a:chExt cx="4352921" cy="565630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8CB53FB-648D-4E9F-BF0E-AD68265C8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</a:blip>
            <a:stretch>
              <a:fillRect/>
            </a:stretch>
          </p:blipFill>
          <p:spPr>
            <a:xfrm>
              <a:off x="7291389" y="641565"/>
              <a:ext cx="4352921" cy="565630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D7C7D8B-3E2D-40BF-8D11-7997DD81E41F}"/>
                </a:ext>
              </a:extLst>
            </p:cNvPr>
            <p:cNvSpPr txBox="1"/>
            <p:nvPr/>
          </p:nvSpPr>
          <p:spPr>
            <a:xfrm>
              <a:off x="7453312" y="697498"/>
              <a:ext cx="3923476" cy="5599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b="1" dirty="0">
                <a:solidFill>
                  <a:schemeClr val="bg1"/>
                </a:solidFill>
              </a:endParaRPr>
            </a:p>
            <a:p>
              <a:r>
                <a:rPr lang="en-GB" b="1" dirty="0">
                  <a:solidFill>
                    <a:schemeClr val="bg1"/>
                  </a:solidFill>
                </a:rPr>
                <a:t>For parents and carers</a:t>
              </a:r>
            </a:p>
            <a:p>
              <a:r>
                <a:rPr lang="en-GB" i="1" dirty="0">
                  <a:solidFill>
                    <a:schemeClr val="bg1"/>
                  </a:solidFill>
                </a:rPr>
                <a:t>Thank you for supporting your child’s learning in science.</a:t>
              </a:r>
            </a:p>
            <a:p>
              <a:r>
                <a:rPr lang="en-GB" b="1" i="1" dirty="0">
                  <a:solidFill>
                    <a:schemeClr val="bg1"/>
                  </a:solidFill>
                </a:rPr>
                <a:t>Before the session: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Please read slide 2 so you know what your child learning and what you need to get ready.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As an alternative to lined paper, slide 5 may be printed for your child to record on.</a:t>
              </a:r>
            </a:p>
            <a:p>
              <a:pPr fontAlgn="base"/>
              <a:r>
                <a:rPr lang="en-GB" b="1" i="1" dirty="0">
                  <a:solidFill>
                    <a:schemeClr val="bg1"/>
                  </a:solidFill>
                </a:rPr>
                <a:t>During the session: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Share the learning intentions on slide 2.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Support your child with the main activities on slides 3 &amp; 4, as needed. 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Slide 6 is a further, optional activity.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Slide 7 has a glossary of key terms.</a:t>
              </a:r>
            </a:p>
            <a:p>
              <a:pPr fontAlgn="base"/>
              <a:r>
                <a:rPr lang="en-GB" b="1" i="1" dirty="0">
                  <a:solidFill>
                    <a:schemeClr val="bg1"/>
                  </a:solidFill>
                </a:rPr>
                <a:t>Reviewing with your child: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bg1"/>
                  </a:solidFill>
                </a:rPr>
                <a:t>Slide 8 gives an idea of what your child may produce.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8399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44140"/>
            <a:ext cx="5181600" cy="31364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Key Learning</a:t>
            </a:r>
          </a:p>
          <a:p>
            <a:r>
              <a:rPr lang="en-GB" sz="1800" dirty="0"/>
              <a:t>Shadows are formed on a surface when an opaque or translucent object is between a light source and the surface and blocks some of the light.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85DACEB-595C-438F-A77A-E53F98A2A227}"/>
              </a:ext>
            </a:extLst>
          </p:cNvPr>
          <p:cNvSpPr txBox="1">
            <a:spLocks/>
          </p:cNvSpPr>
          <p:nvPr/>
        </p:nvSpPr>
        <p:spPr>
          <a:xfrm>
            <a:off x="6172202" y="1644140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solidFill>
                  <a:srgbClr val="0D5099"/>
                </a:solidFill>
              </a:rPr>
              <a:t> </a:t>
            </a:r>
            <a:r>
              <a:rPr lang="en-GB" sz="2000" b="1" dirty="0">
                <a:solidFill>
                  <a:srgbClr val="0D5099"/>
                </a:solidFill>
              </a:rPr>
              <a:t>Activities </a:t>
            </a:r>
            <a:r>
              <a:rPr lang="en-GB" sz="2000" dirty="0">
                <a:solidFill>
                  <a:srgbClr val="0D5099"/>
                </a:solidFill>
              </a:rPr>
              <a:t>(pages 3-5): approx. 30-40 mins</a:t>
            </a:r>
          </a:p>
          <a:p>
            <a:r>
              <a:rPr lang="en-GB" sz="2000" dirty="0">
                <a:solidFill>
                  <a:srgbClr val="0D5099"/>
                </a:solidFill>
              </a:rPr>
              <a:t>Use lined paper, ruler and pencil.</a:t>
            </a:r>
          </a:p>
          <a:p>
            <a:r>
              <a:rPr lang="en-GB" sz="2000" dirty="0">
                <a:solidFill>
                  <a:srgbClr val="0D5099"/>
                </a:solidFill>
              </a:rPr>
              <a:t>Alternatively, print page 5 as a worksheet.</a:t>
            </a:r>
          </a:p>
          <a:p>
            <a:pPr marL="0" indent="0">
              <a:buNone/>
            </a:pPr>
            <a:endParaRPr lang="en-GB" sz="2000" dirty="0">
              <a:solidFill>
                <a:srgbClr val="0D5099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D5099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D5099"/>
              </a:solidFill>
            </a:endParaRPr>
          </a:p>
          <a:p>
            <a:pPr marL="0" indent="0">
              <a:buNone/>
            </a:pPr>
            <a:r>
              <a:rPr lang="en-GB" sz="2000" b="1" dirty="0">
                <a:solidFill>
                  <a:srgbClr val="0D5099"/>
                </a:solidFill>
              </a:rPr>
              <a:t>Find out more… </a:t>
            </a:r>
            <a:r>
              <a:rPr lang="en-GB" sz="2000" dirty="0">
                <a:solidFill>
                  <a:srgbClr val="0D5099"/>
                </a:solidFill>
              </a:rPr>
              <a:t>(page 6): approx. 10 mins </a:t>
            </a:r>
          </a:p>
          <a:p>
            <a:pPr marL="0" indent="0">
              <a:buNone/>
            </a:pPr>
            <a:endParaRPr lang="en-GB" sz="2000" dirty="0">
              <a:solidFill>
                <a:srgbClr val="0D5099"/>
              </a:solidFill>
            </a:endParaRPr>
          </a:p>
          <a:p>
            <a:endParaRPr lang="en-GB" sz="2000" dirty="0">
              <a:solidFill>
                <a:srgbClr val="0D5099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D5099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0D5099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0D5099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E22C57-FD54-40A0-AEBD-999E75A7D497}"/>
              </a:ext>
            </a:extLst>
          </p:cNvPr>
          <p:cNvSpPr txBox="1">
            <a:spLocks/>
          </p:cNvSpPr>
          <p:nvPr/>
        </p:nvSpPr>
        <p:spPr>
          <a:xfrm>
            <a:off x="838198" y="4997587"/>
            <a:ext cx="5181600" cy="11793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/>
              <a:t>I can…</a:t>
            </a:r>
            <a:endParaRPr lang="en-GB" sz="1800" dirty="0">
              <a:solidFill>
                <a:srgbClr val="FF0000"/>
              </a:solidFill>
            </a:endParaRPr>
          </a:p>
          <a:p>
            <a:r>
              <a:rPr lang="en-GB" sz="1800" dirty="0"/>
              <a:t>identify materials that are opaque, translucent or transparent.</a:t>
            </a:r>
          </a:p>
        </p:txBody>
      </p:sp>
      <p:pic>
        <p:nvPicPr>
          <p:cNvPr id="14" name="Picture 13" descr="Notepad, Memo, Pencil, Writing, Note">
            <a:extLst>
              <a:ext uri="{FF2B5EF4-FFF2-40B4-BE49-F238E27FC236}">
                <a16:creationId xmlns:a16="http://schemas.microsoft.com/office/drawing/2014/main" id="{D2F26988-8158-475C-894D-C3AB91357DB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172" y="2921234"/>
            <a:ext cx="835092" cy="8007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D9418F-00D6-4FF9-B94B-9975B41823ED}"/>
              </a:ext>
            </a:extLst>
          </p:cNvPr>
          <p:cNvSpPr/>
          <p:nvPr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7F3739-BE8E-4DEA-B82C-7D9E386EA083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3E3D1E-5D9F-4E60-B95D-190BA7EADA15}"/>
              </a:ext>
            </a:extLst>
          </p:cNvPr>
          <p:cNvSpPr txBox="1"/>
          <p:nvPr/>
        </p:nvSpPr>
        <p:spPr>
          <a:xfrm>
            <a:off x="1468072" y="-35644"/>
            <a:ext cx="7088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Light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0525B5-9B65-4FB3-AF95-6A060BCC4DA9}"/>
              </a:ext>
            </a:extLst>
          </p:cNvPr>
          <p:cNvSpPr txBox="1"/>
          <p:nvPr/>
        </p:nvSpPr>
        <p:spPr>
          <a:xfrm>
            <a:off x="1468072" y="500744"/>
            <a:ext cx="70886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i="1" dirty="0">
                <a:solidFill>
                  <a:schemeClr val="bg1"/>
                </a:solidFill>
                <a:latin typeface="+mj-lt"/>
              </a:rPr>
              <a:t>Identify opaque, translucent and transparent materials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4D2724-AEC4-465E-B815-09BCE5D79805}"/>
              </a:ext>
            </a:extLst>
          </p:cNvPr>
          <p:cNvSpPr/>
          <p:nvPr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AE4EE7A-4177-4401-AEAD-C984156A45D8}"/>
              </a:ext>
            </a:extLst>
          </p:cNvPr>
          <p:cNvSpPr/>
          <p:nvPr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68CE5E-304A-4A0E-B22D-E5B20205A714}"/>
              </a:ext>
            </a:extLst>
          </p:cNvPr>
          <p:cNvSpPr txBox="1"/>
          <p:nvPr/>
        </p:nvSpPr>
        <p:spPr>
          <a:xfrm>
            <a:off x="343419" y="226066"/>
            <a:ext cx="78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Logo for section to sit inside roundel</a:t>
            </a:r>
          </a:p>
        </p:txBody>
      </p:sp>
      <p:pic>
        <p:nvPicPr>
          <p:cNvPr id="19" name="Picture 18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C3A7CF5B-9313-4B80-B040-4ABFCBA6A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7F827F-5FAB-4563-8F02-59EA9963AB0B}"/>
              </a:ext>
            </a:extLst>
          </p:cNvPr>
          <p:cNvSpPr txBox="1"/>
          <p:nvPr/>
        </p:nvSpPr>
        <p:spPr>
          <a:xfrm>
            <a:off x="162727" y="6429352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674C288-474A-4FDA-A73D-9BBC9F6123B0}" type="slidenum">
              <a:rPr lang="en-GB" smtClean="0">
                <a:solidFill>
                  <a:schemeClr val="bg1"/>
                </a:solidFill>
              </a:rPr>
              <a:t>2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8" name="Picture 17" descr="A close up of a clock&#10;&#10;Description automatically generated">
            <a:extLst>
              <a:ext uri="{FF2B5EF4-FFF2-40B4-BE49-F238E27FC236}">
                <a16:creationId xmlns:a16="http://schemas.microsoft.com/office/drawing/2014/main" id="{6763D454-89C6-2D46-92A0-F6A82C9C26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8" y="58854"/>
            <a:ext cx="10795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15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91799"/>
            <a:ext cx="5181600" cy="45328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2400" dirty="0"/>
              <a:t>Collect a range of different objects from around your home. </a:t>
            </a:r>
          </a:p>
          <a:p>
            <a:r>
              <a:rPr lang="en-GB" sz="2400" dirty="0"/>
              <a:t>How can you sort them? Can you think of at least 4 different ways to sort them?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6172200" y="1591799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/>
              <a:t>You could sort them by:</a:t>
            </a:r>
          </a:p>
          <a:p>
            <a:r>
              <a:rPr lang="en-GB" sz="2400" dirty="0"/>
              <a:t>colour</a:t>
            </a:r>
          </a:p>
          <a:p>
            <a:r>
              <a:rPr lang="en-GB" sz="2400" dirty="0"/>
              <a:t>material used</a:t>
            </a:r>
          </a:p>
          <a:p>
            <a:r>
              <a:rPr lang="en-GB" sz="2400" dirty="0"/>
              <a:t>size</a:t>
            </a:r>
          </a:p>
          <a:p>
            <a:r>
              <a:rPr lang="en-GB" sz="2400" dirty="0"/>
              <a:t>weight</a:t>
            </a:r>
          </a:p>
          <a:p>
            <a:r>
              <a:rPr lang="en-GB" sz="2400" dirty="0"/>
              <a:t>shiny/dull</a:t>
            </a:r>
          </a:p>
          <a:p>
            <a:r>
              <a:rPr lang="en-GB" sz="2400" dirty="0"/>
              <a:t>waterproof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Are there any materials/objects that could be in more than one group?</a:t>
            </a:r>
          </a:p>
          <a:p>
            <a:endParaRPr lang="en-GB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D1FA60-ED12-4A13-9DA3-FD2EBF8CC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E5E1-2CB7-4E78-9DCC-07AB18866500}" type="slidenum">
              <a:rPr lang="en-GB" smtClean="0"/>
              <a:t>3</a:t>
            </a:fld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FDF4C0-C224-46E5-9D67-7672FBFC28EB}"/>
              </a:ext>
            </a:extLst>
          </p:cNvPr>
          <p:cNvSpPr/>
          <p:nvPr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C498DC-383D-4B5D-90C9-74B254E75BE6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2B1460-68BA-41EA-8E04-FE8CEB44D387}"/>
              </a:ext>
            </a:extLst>
          </p:cNvPr>
          <p:cNvSpPr txBox="1"/>
          <p:nvPr/>
        </p:nvSpPr>
        <p:spPr>
          <a:xfrm>
            <a:off x="1468072" y="-35644"/>
            <a:ext cx="7088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Explore, review, think, talk….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BC067D-E150-42C8-9D17-25B92C153A9D}"/>
              </a:ext>
            </a:extLst>
          </p:cNvPr>
          <p:cNvSpPr txBox="1"/>
          <p:nvPr/>
        </p:nvSpPr>
        <p:spPr>
          <a:xfrm>
            <a:off x="1468072" y="500744"/>
            <a:ext cx="70886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i="1" dirty="0">
                <a:solidFill>
                  <a:schemeClr val="bg1"/>
                </a:solidFill>
                <a:latin typeface="+mj-lt"/>
              </a:rPr>
              <a:t>What do you already know about properties of materials?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CE5610-FD66-484D-ABD1-35E31FB26A29}"/>
              </a:ext>
            </a:extLst>
          </p:cNvPr>
          <p:cNvSpPr txBox="1"/>
          <p:nvPr/>
        </p:nvSpPr>
        <p:spPr>
          <a:xfrm>
            <a:off x="1468072" y="800778"/>
            <a:ext cx="708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(10 minutes)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7122AC-BA51-4544-985E-99A5969DA1C3}"/>
              </a:ext>
            </a:extLst>
          </p:cNvPr>
          <p:cNvSpPr/>
          <p:nvPr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67CFBB1-972D-4335-9632-0211EFA7F822}"/>
              </a:ext>
            </a:extLst>
          </p:cNvPr>
          <p:cNvSpPr/>
          <p:nvPr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75F929-0179-4726-B990-35716BACECB4}"/>
              </a:ext>
            </a:extLst>
          </p:cNvPr>
          <p:cNvSpPr txBox="1"/>
          <p:nvPr/>
        </p:nvSpPr>
        <p:spPr>
          <a:xfrm>
            <a:off x="343419" y="226066"/>
            <a:ext cx="78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Logo for section to sit inside roundel</a:t>
            </a:r>
          </a:p>
        </p:txBody>
      </p:sp>
      <p:pic>
        <p:nvPicPr>
          <p:cNvPr id="23" name="Picture 22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A216C370-FCE0-44A3-AB78-64E1D2CB6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7557637-2707-4CF1-B0B2-AFE0B2FC8EAC}"/>
              </a:ext>
            </a:extLst>
          </p:cNvPr>
          <p:cNvSpPr txBox="1"/>
          <p:nvPr/>
        </p:nvSpPr>
        <p:spPr>
          <a:xfrm>
            <a:off x="162727" y="6441335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BACC4002-0F26-4D68-B110-598710F50EEB}" type="slidenum">
              <a:rPr lang="en-GB" smtClean="0">
                <a:solidFill>
                  <a:schemeClr val="bg1"/>
                </a:solidFill>
              </a:rPr>
              <a:t>3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5" name="Picture 24" descr="A close up of a clock&#10;&#10;Description automatically generated">
            <a:extLst>
              <a:ext uri="{FF2B5EF4-FFF2-40B4-BE49-F238E27FC236}">
                <a16:creationId xmlns:a16="http://schemas.microsoft.com/office/drawing/2014/main" id="{07250E66-D59D-284D-B82F-A484A53FC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8" y="58854"/>
            <a:ext cx="1079500" cy="1079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7956D3-C818-4046-9B1A-3FEC6AFCC4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922" y="4135966"/>
            <a:ext cx="2372078" cy="17184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ACC9FC-A9A7-7341-A7B2-4B4D921809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1078" y="3326448"/>
            <a:ext cx="2372078" cy="15813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70B438-41E2-B745-87E8-2B10F11F53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7117" y="4137324"/>
            <a:ext cx="1459822" cy="182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5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26385"/>
            <a:ext cx="5181600" cy="45328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Read this article from DK:</a:t>
            </a:r>
          </a:p>
          <a:p>
            <a:r>
              <a:rPr lang="en-GB" sz="2000" dirty="0">
                <a:hlinkClick r:id="rId3"/>
              </a:rPr>
              <a:t>https://www.dkfindout.com/uk/science/light/transparent-and-opaque-objects/</a:t>
            </a:r>
            <a:endParaRPr lang="en-GB" sz="2000" dirty="0"/>
          </a:p>
          <a:p>
            <a:r>
              <a:rPr lang="en-GB" sz="2000" dirty="0"/>
              <a:t>Transparent objects, such as glass, allow light to pass through.</a:t>
            </a:r>
          </a:p>
          <a:p>
            <a:r>
              <a:rPr lang="en-GB" sz="2000" dirty="0"/>
              <a:t>Translucent objects, such as a plastic bottle, allow some light to pass through, but not clearly.</a:t>
            </a:r>
          </a:p>
          <a:p>
            <a:r>
              <a:rPr lang="en-GB" sz="2000" dirty="0"/>
              <a:t>Opaque objects, such as a metal can, allow no light to pass through. It is impossible to see what is inside without opening it.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6172202" y="1626385"/>
            <a:ext cx="5181600" cy="45328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933D13-2E13-426F-8889-57DB07D52A00}"/>
              </a:ext>
            </a:extLst>
          </p:cNvPr>
          <p:cNvSpPr/>
          <p:nvPr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6AB09C-B8E5-42A4-B189-890047EBC83B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F2C311-02AA-4EF7-B87F-16A20FEE5352}"/>
              </a:ext>
            </a:extLst>
          </p:cNvPr>
          <p:cNvSpPr txBox="1"/>
          <p:nvPr/>
        </p:nvSpPr>
        <p:spPr>
          <a:xfrm>
            <a:off x="1468072" y="-35644"/>
            <a:ext cx="7088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Watch, read, listen…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2D6F00-3F95-4C86-9E3A-2134F398488C}"/>
              </a:ext>
            </a:extLst>
          </p:cNvPr>
          <p:cNvSpPr txBox="1"/>
          <p:nvPr/>
        </p:nvSpPr>
        <p:spPr>
          <a:xfrm>
            <a:off x="1468072" y="500744"/>
            <a:ext cx="70886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i="1" dirty="0">
                <a:solidFill>
                  <a:schemeClr val="bg1"/>
                </a:solidFill>
                <a:latin typeface="+mj-lt"/>
              </a:rPr>
              <a:t>Identifying opaque, translucent and transparent materials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B3DDCF-3F51-4AAE-B72D-05FA9D1C3922}"/>
              </a:ext>
            </a:extLst>
          </p:cNvPr>
          <p:cNvSpPr txBox="1"/>
          <p:nvPr/>
        </p:nvSpPr>
        <p:spPr>
          <a:xfrm>
            <a:off x="1468072" y="800778"/>
            <a:ext cx="708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(10 minutes)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629D61-E092-4B1E-ABDD-D03F630CD850}"/>
              </a:ext>
            </a:extLst>
          </p:cNvPr>
          <p:cNvSpPr/>
          <p:nvPr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4F9788D-7153-4ACB-9E7E-92A934BFEBE8}"/>
              </a:ext>
            </a:extLst>
          </p:cNvPr>
          <p:cNvSpPr/>
          <p:nvPr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79F925-C708-41E8-A60E-874E22A10BB0}"/>
              </a:ext>
            </a:extLst>
          </p:cNvPr>
          <p:cNvSpPr txBox="1"/>
          <p:nvPr/>
        </p:nvSpPr>
        <p:spPr>
          <a:xfrm>
            <a:off x="343419" y="226066"/>
            <a:ext cx="78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Logo for section to sit inside roundel</a:t>
            </a:r>
          </a:p>
        </p:txBody>
      </p:sp>
      <p:pic>
        <p:nvPicPr>
          <p:cNvPr id="22" name="Picture 21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329569BE-8C42-470D-AD08-3554ABA2F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D6CAE3C-4905-4FCB-9154-AF98DBB51F41}"/>
              </a:ext>
            </a:extLst>
          </p:cNvPr>
          <p:cNvSpPr txBox="1"/>
          <p:nvPr/>
        </p:nvSpPr>
        <p:spPr>
          <a:xfrm>
            <a:off x="147782" y="6429352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24" name="Picture 23" descr="A close up of a clock&#10;&#10;Description automatically generated">
            <a:extLst>
              <a:ext uri="{FF2B5EF4-FFF2-40B4-BE49-F238E27FC236}">
                <a16:creationId xmlns:a16="http://schemas.microsoft.com/office/drawing/2014/main" id="{E331DC86-F3DF-EA4F-8009-FFBBD3C4DD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8" y="58854"/>
            <a:ext cx="1079500" cy="1079500"/>
          </a:xfrm>
          <a:prstGeom prst="rect">
            <a:avLst/>
          </a:prstGeom>
        </p:spPr>
      </p:pic>
      <p:pic>
        <p:nvPicPr>
          <p:cNvPr id="8" name="Picture 7" descr="A close up of a bottle&#10;&#10;Description automatically generated">
            <a:extLst>
              <a:ext uri="{FF2B5EF4-FFF2-40B4-BE49-F238E27FC236}">
                <a16:creationId xmlns:a16="http://schemas.microsoft.com/office/drawing/2014/main" id="{355949CE-BA7C-3C48-9E50-9CF19CDBAA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761" y="1953930"/>
            <a:ext cx="4706483" cy="387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1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534" y="257452"/>
            <a:ext cx="3317289" cy="62254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2600" dirty="0">
                <a:solidFill>
                  <a:srgbClr val="FF0000"/>
                </a:solidFill>
              </a:rPr>
              <a:t>Instructions for Activity </a:t>
            </a:r>
            <a:r>
              <a:rPr lang="en-GB" sz="2600" dirty="0">
                <a:solidFill>
                  <a:srgbClr val="7030A0"/>
                </a:solidFill>
              </a:rPr>
              <a:t>Ask children to find objects around the home and record whether they are opaque, translucent or transparent.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3751487" y="257452"/>
            <a:ext cx="7712155" cy="6224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solidFill>
                  <a:srgbClr val="FF0000"/>
                </a:solidFill>
              </a:rPr>
              <a:t>Learning outcome: </a:t>
            </a:r>
            <a:r>
              <a:rPr lang="en-GB" sz="2000" dirty="0"/>
              <a:t>I can identify materials that are opaque, translucent or transparent.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742BEA5-4E9D-4148-B8C0-D03391A85B92}"/>
              </a:ext>
            </a:extLst>
          </p:cNvPr>
          <p:cNvSpPr/>
          <p:nvPr/>
        </p:nvSpPr>
        <p:spPr>
          <a:xfrm rot="5400000">
            <a:off x="8527472" y="3193472"/>
            <a:ext cx="6858000" cy="471056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7" name="Picture 26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2588E099-A086-4989-9AAD-FE3A20EDAC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9"/>
          <a:stretch/>
        </p:blipFill>
        <p:spPr>
          <a:xfrm>
            <a:off x="11800605" y="6481550"/>
            <a:ext cx="346945" cy="29569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F6D72D2-C64A-44CA-952D-A9F8E45672D0}"/>
              </a:ext>
            </a:extLst>
          </p:cNvPr>
          <p:cNvSpPr txBox="1"/>
          <p:nvPr/>
        </p:nvSpPr>
        <p:spPr>
          <a:xfrm>
            <a:off x="177916" y="6466169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09A22B6-0086-4BE4-A239-746F8055627F}" type="slidenum">
              <a:rPr lang="en-GB" smtClean="0"/>
              <a:t>5</a:t>
            </a:fld>
            <a:endParaRPr lang="en-GB" dirty="0"/>
          </a:p>
        </p:txBody>
      </p:sp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E4895DCA-4E85-574C-AF37-74DFC05EF7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541192"/>
              </p:ext>
            </p:extLst>
          </p:nvPr>
        </p:nvGraphicFramePr>
        <p:xfrm>
          <a:off x="3826125" y="1199782"/>
          <a:ext cx="7561344" cy="4577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20448">
                  <a:extLst>
                    <a:ext uri="{9D8B030D-6E8A-4147-A177-3AD203B41FA5}">
                      <a16:colId xmlns:a16="http://schemas.microsoft.com/office/drawing/2014/main" val="3646186283"/>
                    </a:ext>
                  </a:extLst>
                </a:gridCol>
                <a:gridCol w="2520448">
                  <a:extLst>
                    <a:ext uri="{9D8B030D-6E8A-4147-A177-3AD203B41FA5}">
                      <a16:colId xmlns:a16="http://schemas.microsoft.com/office/drawing/2014/main" val="3452941607"/>
                    </a:ext>
                  </a:extLst>
                </a:gridCol>
                <a:gridCol w="2520448">
                  <a:extLst>
                    <a:ext uri="{9D8B030D-6E8A-4147-A177-3AD203B41FA5}">
                      <a16:colId xmlns:a16="http://schemas.microsoft.com/office/drawing/2014/main" val="37767504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Opaque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Translucent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Transparent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018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76791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0773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41FB7-C98C-4289-87E2-73C60BF3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38307"/>
            <a:ext cx="5181600" cy="48209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Can you rank them?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Using the translucent materials your found in the activity, which ones are easier to see through?</a:t>
            </a:r>
          </a:p>
          <a:p>
            <a:endParaRPr lang="en-GB" sz="2000" dirty="0"/>
          </a:p>
          <a:p>
            <a:r>
              <a:rPr lang="en-GB" sz="2000" dirty="0"/>
              <a:t>Now decide on which material is the most translucent and rank all of the materials based on how translucent they are.</a:t>
            </a:r>
          </a:p>
          <a:p>
            <a:endParaRPr lang="en-GB" sz="2000" dirty="0"/>
          </a:p>
          <a:p>
            <a:r>
              <a:rPr lang="en-GB" sz="2000" dirty="0"/>
              <a:t>Why do you think some materials are more, or less, translucent?</a:t>
            </a:r>
          </a:p>
          <a:p>
            <a:endParaRPr lang="en-GB" sz="2000" dirty="0"/>
          </a:p>
          <a:p>
            <a:r>
              <a:rPr lang="en-GB" sz="2000" dirty="0"/>
              <a:t>What do you notice when you look through each material?</a:t>
            </a:r>
          </a:p>
          <a:p>
            <a:endParaRPr lang="en-GB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6172202" y="1338307"/>
            <a:ext cx="5181600" cy="4820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39414C-F69D-45FD-B7AA-857EBC246C29}"/>
              </a:ext>
            </a:extLst>
          </p:cNvPr>
          <p:cNvSpPr/>
          <p:nvPr/>
        </p:nvSpPr>
        <p:spPr>
          <a:xfrm>
            <a:off x="0" y="0"/>
            <a:ext cx="12192000" cy="1179375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4AC9AB-5C40-419C-AB9A-163D3D13A4A8}"/>
              </a:ext>
            </a:extLst>
          </p:cNvPr>
          <p:cNvSpPr/>
          <p:nvPr/>
        </p:nvSpPr>
        <p:spPr>
          <a:xfrm>
            <a:off x="0" y="6394002"/>
            <a:ext cx="12192000" cy="463998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173D6C-DD22-4BE8-9DD3-46C2F5CF7325}"/>
              </a:ext>
            </a:extLst>
          </p:cNvPr>
          <p:cNvSpPr txBox="1"/>
          <p:nvPr/>
        </p:nvSpPr>
        <p:spPr>
          <a:xfrm>
            <a:off x="1468072" y="-35644"/>
            <a:ext cx="7088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Find out more…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1B842A-8415-4B17-8FEF-C77DF04C6304}"/>
              </a:ext>
            </a:extLst>
          </p:cNvPr>
          <p:cNvSpPr txBox="1"/>
          <p:nvPr/>
        </p:nvSpPr>
        <p:spPr>
          <a:xfrm>
            <a:off x="1468072" y="500744"/>
            <a:ext cx="70886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i="1" dirty="0">
                <a:solidFill>
                  <a:schemeClr val="bg1"/>
                </a:solidFill>
                <a:latin typeface="+mj-lt"/>
              </a:rPr>
              <a:t>Going further with translucent materials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389283-425E-4252-A2A0-12FD8CA5FEAE}"/>
              </a:ext>
            </a:extLst>
          </p:cNvPr>
          <p:cNvSpPr txBox="1"/>
          <p:nvPr/>
        </p:nvSpPr>
        <p:spPr>
          <a:xfrm>
            <a:off x="1468072" y="800778"/>
            <a:ext cx="708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  <a:latin typeface="+mj-lt"/>
              </a:rPr>
              <a:t>(10 minutes)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A738F7-C758-4461-998C-53A7E3833A1C}"/>
              </a:ext>
            </a:extLst>
          </p:cNvPr>
          <p:cNvSpPr/>
          <p:nvPr/>
        </p:nvSpPr>
        <p:spPr>
          <a:xfrm>
            <a:off x="838198" y="495283"/>
            <a:ext cx="10515604" cy="538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74AE323-E113-4AC6-855C-FD96431B3B56}"/>
              </a:ext>
            </a:extLst>
          </p:cNvPr>
          <p:cNvSpPr/>
          <p:nvPr/>
        </p:nvSpPr>
        <p:spPr>
          <a:xfrm>
            <a:off x="177916" y="37402"/>
            <a:ext cx="1112241" cy="1112241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E794CD-1E7D-4932-8306-3E19685F65D3}"/>
              </a:ext>
            </a:extLst>
          </p:cNvPr>
          <p:cNvSpPr txBox="1"/>
          <p:nvPr/>
        </p:nvSpPr>
        <p:spPr>
          <a:xfrm>
            <a:off x="343419" y="226066"/>
            <a:ext cx="781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rgbClr val="C00000"/>
                </a:solidFill>
              </a:rPr>
              <a:t>Logo for section to sit inside roundel</a:t>
            </a:r>
          </a:p>
        </p:txBody>
      </p:sp>
      <p:pic>
        <p:nvPicPr>
          <p:cNvPr id="20" name="Picture 19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EE87E35-6F48-478F-982C-92A41DD3C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6466169"/>
            <a:ext cx="1985819" cy="2956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73C7119-6A07-4413-9C23-392F66B0DA9D}"/>
              </a:ext>
            </a:extLst>
          </p:cNvPr>
          <p:cNvSpPr txBox="1"/>
          <p:nvPr/>
        </p:nvSpPr>
        <p:spPr>
          <a:xfrm>
            <a:off x="177916" y="6445614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78314E36-4335-4980-9CD7-A3C0E0C1A3AD}" type="slidenum">
              <a:rPr lang="en-GB" smtClean="0">
                <a:solidFill>
                  <a:schemeClr val="bg1"/>
                </a:solidFill>
              </a:rPr>
              <a:t>6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2" name="Picture 21" descr="A close up of a clock&#10;&#10;Description automatically generated">
            <a:extLst>
              <a:ext uri="{FF2B5EF4-FFF2-40B4-BE49-F238E27FC236}">
                <a16:creationId xmlns:a16="http://schemas.microsoft.com/office/drawing/2014/main" id="{24C9B380-E513-5D4E-ABC4-81D94ABEAC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8" y="58854"/>
            <a:ext cx="1079500" cy="1079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880AC6D-6860-3048-97C5-A68336970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411" y="1414170"/>
            <a:ext cx="2352225" cy="3528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D9BF0C-B33B-484B-9224-D9FF3342AB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1749" y="2569296"/>
            <a:ext cx="2566064" cy="352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26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648070" y="295184"/>
            <a:ext cx="10697592" cy="6400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>
                <a:solidFill>
                  <a:schemeClr val="tx1"/>
                </a:solidFill>
              </a:rPr>
              <a:t>Glossary of terms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bright:</a:t>
            </a:r>
            <a:r>
              <a:rPr lang="en-GB" dirty="0">
                <a:solidFill>
                  <a:schemeClr val="tx1"/>
                </a:solidFill>
              </a:rPr>
              <a:t> If an object is </a:t>
            </a:r>
            <a:r>
              <a:rPr lang="en-GB" b="1" dirty="0">
                <a:solidFill>
                  <a:schemeClr val="tx1"/>
                </a:solidFill>
              </a:rPr>
              <a:t>bright </a:t>
            </a:r>
            <a:r>
              <a:rPr lang="en-GB" dirty="0">
                <a:solidFill>
                  <a:schemeClr val="tx1"/>
                </a:solidFill>
              </a:rPr>
              <a:t>it gives out or reflects much light.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dark </a:t>
            </a:r>
            <a:r>
              <a:rPr lang="en-GB" b="1" i="1" dirty="0">
                <a:solidFill>
                  <a:srgbClr val="0070C0"/>
                </a:solidFill>
              </a:rPr>
              <a:t>(scientific)</a:t>
            </a:r>
            <a:r>
              <a:rPr lang="en-GB" b="1" dirty="0">
                <a:solidFill>
                  <a:srgbClr val="0070C0"/>
                </a:solidFill>
              </a:rPr>
              <a:t>: </a:t>
            </a:r>
            <a:r>
              <a:rPr lang="en-GB" b="1" dirty="0">
                <a:solidFill>
                  <a:schemeClr val="tx1"/>
                </a:solidFill>
              </a:rPr>
              <a:t>Dark</a:t>
            </a:r>
            <a:r>
              <a:rPr lang="en-GB" dirty="0">
                <a:solidFill>
                  <a:schemeClr val="tx1"/>
                </a:solidFill>
              </a:rPr>
              <a:t> is the absence of light.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dark </a:t>
            </a:r>
            <a:r>
              <a:rPr lang="en-GB" b="1" i="1" dirty="0">
                <a:solidFill>
                  <a:srgbClr val="0070C0"/>
                </a:solidFill>
              </a:rPr>
              <a:t>(everyday)</a:t>
            </a:r>
            <a:r>
              <a:rPr lang="en-GB" b="1" dirty="0">
                <a:solidFill>
                  <a:srgbClr val="0070C0"/>
                </a:solidFill>
              </a:rPr>
              <a:t>: </a:t>
            </a:r>
            <a:r>
              <a:rPr lang="en-GB" dirty="0">
                <a:solidFill>
                  <a:schemeClr val="tx1"/>
                </a:solidFill>
              </a:rPr>
              <a:t>very little amount of light</a:t>
            </a:r>
            <a:r>
              <a:rPr lang="en-GB" dirty="0"/>
              <a:t>.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dull: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</a:rPr>
              <a:t>If an object is </a:t>
            </a:r>
            <a:r>
              <a:rPr lang="en-GB" b="1" dirty="0">
                <a:solidFill>
                  <a:schemeClr val="tx1"/>
                </a:solidFill>
              </a:rPr>
              <a:t>dull </a:t>
            </a:r>
            <a:r>
              <a:rPr lang="en-GB" dirty="0">
                <a:solidFill>
                  <a:schemeClr val="tx1"/>
                </a:solidFill>
              </a:rPr>
              <a:t>it is not shiny or bright</a:t>
            </a:r>
            <a:r>
              <a:rPr lang="en-GB" dirty="0"/>
              <a:t>.</a:t>
            </a:r>
            <a:endParaRPr lang="en-GB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light: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b="1" dirty="0">
                <a:solidFill>
                  <a:schemeClr val="tx1"/>
                </a:solidFill>
              </a:rPr>
              <a:t>Light</a:t>
            </a:r>
            <a:r>
              <a:rPr lang="en-GB" dirty="0">
                <a:solidFill>
                  <a:schemeClr val="tx1"/>
                </a:solidFill>
              </a:rPr>
              <a:t> is the form of energy that makes it possible for eyes to see.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material: </a:t>
            </a:r>
            <a:r>
              <a:rPr lang="en-GB" dirty="0">
                <a:solidFill>
                  <a:schemeClr val="tx1"/>
                </a:solidFill>
              </a:rPr>
              <a:t>Anything used for building or making something else.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shiny: </a:t>
            </a:r>
            <a:r>
              <a:rPr lang="en-GB" dirty="0">
                <a:solidFill>
                  <a:schemeClr val="tx1"/>
                </a:solidFill>
              </a:rPr>
              <a:t>Reflecting or glowing with light.</a:t>
            </a:r>
          </a:p>
          <a:p>
            <a:pPr marL="0" indent="0">
              <a:buNone/>
            </a:pPr>
            <a:r>
              <a:rPr lang="en-GB" b="1" dirty="0">
                <a:solidFill>
                  <a:srgbClr val="0070C0"/>
                </a:solidFill>
              </a:rPr>
              <a:t>surface: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</a:rPr>
              <a:t>The outside limit or top layer of something.</a:t>
            </a:r>
            <a:endParaRPr lang="en-GB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60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5D3255-F0A5-4F6E-8307-C2ECD988BDF3}"/>
              </a:ext>
            </a:extLst>
          </p:cNvPr>
          <p:cNvSpPr/>
          <p:nvPr/>
        </p:nvSpPr>
        <p:spPr>
          <a:xfrm rot="5400000">
            <a:off x="8527472" y="3193472"/>
            <a:ext cx="6858000" cy="471056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4" name="Picture 23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0EE25CAF-C579-48C2-9CA1-CC51C2EFB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9"/>
          <a:stretch/>
        </p:blipFill>
        <p:spPr>
          <a:xfrm>
            <a:off x="11800605" y="6481550"/>
            <a:ext cx="346945" cy="2956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C7A6832-0ED3-4245-83DB-D3AD92D15CCB}"/>
              </a:ext>
            </a:extLst>
          </p:cNvPr>
          <p:cNvSpPr txBox="1"/>
          <p:nvPr/>
        </p:nvSpPr>
        <p:spPr>
          <a:xfrm>
            <a:off x="177916" y="6444733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8820719-B322-4428-9BCE-2C4D3A7F3F33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3889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83873-1ACC-4285-9071-305DE9E2508F}"/>
              </a:ext>
            </a:extLst>
          </p:cNvPr>
          <p:cNvSpPr txBox="1">
            <a:spLocks/>
          </p:cNvSpPr>
          <p:nvPr/>
        </p:nvSpPr>
        <p:spPr>
          <a:xfrm>
            <a:off x="1979720" y="228599"/>
            <a:ext cx="7784976" cy="62161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solidFill>
                  <a:schemeClr val="tx1"/>
                </a:solidFill>
              </a:rPr>
              <a:t>Possible learning outcome for reviewing your work: </a:t>
            </a:r>
            <a:r>
              <a:rPr lang="en-GB" sz="2000" dirty="0">
                <a:solidFill>
                  <a:srgbClr val="FF0000"/>
                </a:solidFill>
              </a:rPr>
              <a:t>I can explore the need for light to see things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5D3255-F0A5-4F6E-8307-C2ECD988BDF3}"/>
              </a:ext>
            </a:extLst>
          </p:cNvPr>
          <p:cNvSpPr/>
          <p:nvPr/>
        </p:nvSpPr>
        <p:spPr>
          <a:xfrm rot="5400000">
            <a:off x="8527472" y="3193472"/>
            <a:ext cx="6858000" cy="471056"/>
          </a:xfrm>
          <a:prstGeom prst="rect">
            <a:avLst/>
          </a:prstGeom>
          <a:solidFill>
            <a:srgbClr val="0D5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4" name="Picture 23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0EE25CAF-C579-48C2-9CA1-CC51C2EFB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29"/>
          <a:stretch/>
        </p:blipFill>
        <p:spPr>
          <a:xfrm>
            <a:off x="11800605" y="6481550"/>
            <a:ext cx="346945" cy="2956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C7A6832-0ED3-4245-83DB-D3AD92D15CCB}"/>
              </a:ext>
            </a:extLst>
          </p:cNvPr>
          <p:cNvSpPr txBox="1"/>
          <p:nvPr/>
        </p:nvSpPr>
        <p:spPr>
          <a:xfrm>
            <a:off x="159871" y="6444733"/>
            <a:ext cx="470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401A7F-DEF2-471B-895A-AFB028894AAB}" type="slidenum">
              <a:rPr lang="en-GB" smtClean="0"/>
              <a:t>8</a:t>
            </a:fld>
            <a:endParaRPr lang="en-GB" dirty="0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B0153C04-974D-AE48-9332-9BCFAEBF4A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769985"/>
              </p:ext>
            </p:extLst>
          </p:nvPr>
        </p:nvGraphicFramePr>
        <p:xfrm>
          <a:off x="2091536" y="1140459"/>
          <a:ext cx="7561344" cy="4577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20448">
                  <a:extLst>
                    <a:ext uri="{9D8B030D-6E8A-4147-A177-3AD203B41FA5}">
                      <a16:colId xmlns:a16="http://schemas.microsoft.com/office/drawing/2014/main" val="3646186283"/>
                    </a:ext>
                  </a:extLst>
                </a:gridCol>
                <a:gridCol w="2520448">
                  <a:extLst>
                    <a:ext uri="{9D8B030D-6E8A-4147-A177-3AD203B41FA5}">
                      <a16:colId xmlns:a16="http://schemas.microsoft.com/office/drawing/2014/main" val="3452941607"/>
                    </a:ext>
                  </a:extLst>
                </a:gridCol>
                <a:gridCol w="2520448">
                  <a:extLst>
                    <a:ext uri="{9D8B030D-6E8A-4147-A177-3AD203B41FA5}">
                      <a16:colId xmlns:a16="http://schemas.microsoft.com/office/drawing/2014/main" val="37767504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Opaque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Translucent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Transparent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018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Harry Potter book</a:t>
                      </a:r>
                    </a:p>
                    <a:p>
                      <a:r>
                        <a:rPr lang="en-GB" dirty="0"/>
                        <a:t>My desk chair</a:t>
                      </a:r>
                    </a:p>
                    <a:p>
                      <a:r>
                        <a:rPr lang="en-GB" dirty="0"/>
                        <a:t>The wall</a:t>
                      </a:r>
                    </a:p>
                    <a:p>
                      <a:r>
                        <a:rPr lang="en-GB" dirty="0"/>
                        <a:t>curtains</a:t>
                      </a:r>
                    </a:p>
                    <a:p>
                      <a:r>
                        <a:rPr lang="en-GB" dirty="0"/>
                        <a:t>My slippers</a:t>
                      </a:r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Water bottle</a:t>
                      </a:r>
                    </a:p>
                    <a:p>
                      <a:r>
                        <a:rPr lang="en-GB" dirty="0"/>
                        <a:t>Ruler</a:t>
                      </a:r>
                    </a:p>
                    <a:p>
                      <a:r>
                        <a:rPr lang="en-GB" dirty="0"/>
                        <a:t>Plastic cup</a:t>
                      </a:r>
                    </a:p>
                    <a:p>
                      <a:r>
                        <a:rPr lang="en-GB" dirty="0"/>
                        <a:t>Light bulb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Window (glass part)</a:t>
                      </a:r>
                    </a:p>
                    <a:p>
                      <a:r>
                        <a:rPr lang="en-GB" dirty="0"/>
                        <a:t>My glasses</a:t>
                      </a:r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76791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71466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DF125A2BE7EC4BBA5D53924D00436D" ma:contentTypeVersion="12" ma:contentTypeDescription="Create a new document." ma:contentTypeScope="" ma:versionID="575cbe1e18fc33325407cdb5658b24df">
  <xsd:schema xmlns:xsd="http://www.w3.org/2001/XMLSchema" xmlns:xs="http://www.w3.org/2001/XMLSchema" xmlns:p="http://schemas.microsoft.com/office/2006/metadata/properties" xmlns:ns3="0ff8adc4-58f0-4cfe-ad48-79a46b32a9f8" xmlns:ns4="89114d93-40b0-4de1-aa32-14ecbdb0e84d" targetNamespace="http://schemas.microsoft.com/office/2006/metadata/properties" ma:root="true" ma:fieldsID="11bfb00312d532a8dc35d1905638ed22" ns3:_="" ns4:_="">
    <xsd:import namespace="0ff8adc4-58f0-4cfe-ad48-79a46b32a9f8"/>
    <xsd:import namespace="89114d93-40b0-4de1-aa32-14ecbdb0e84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f8adc4-58f0-4cfe-ad48-79a46b32a9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114d93-40b0-4de1-aa32-14ecbdb0e8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E97B64-45E2-443B-B583-1E31A8C59F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562C40-ACB1-464D-9655-61DD85FFCCB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8D7C033-BD12-44EB-AB3F-0C98CCCEB1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ff8adc4-58f0-4cfe-ad48-79a46b32a9f8"/>
    <ds:schemaRef ds:uri="89114d93-40b0-4de1-aa32-14ecbdb0e8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12935</TotalTime>
  <Words>720</Words>
  <Application>Microsoft Office PowerPoint</Application>
  <PresentationFormat>Widescreen</PresentationFormat>
  <Paragraphs>136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Lato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Lucy Wood</dc:creator>
  <cp:lastModifiedBy>Bexter Smith</cp:lastModifiedBy>
  <cp:revision>34</cp:revision>
  <cp:lastPrinted>2020-03-28T17:18:56Z</cp:lastPrinted>
  <dcterms:created xsi:type="dcterms:W3CDTF">2020-03-28T09:27:35Z</dcterms:created>
  <dcterms:modified xsi:type="dcterms:W3CDTF">2021-02-07T15:09:02Z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0x010100ECDF125A2BE7EC4BBA5D53924D00436D</vt:lpwstr>
  </property>
</Properties>
</file>