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9D3160-D969-40DE-B6F1-0E0D46AA924A}"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285474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D3160-D969-40DE-B6F1-0E0D46AA924A}"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123681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D3160-D969-40DE-B6F1-0E0D46AA924A}"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248666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D3160-D969-40DE-B6F1-0E0D46AA924A}"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260187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D3160-D969-40DE-B6F1-0E0D46AA924A}"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272793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9D3160-D969-40DE-B6F1-0E0D46AA924A}"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400073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9D3160-D969-40DE-B6F1-0E0D46AA924A}"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382999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9D3160-D969-40DE-B6F1-0E0D46AA924A}"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327692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D3160-D969-40DE-B6F1-0E0D46AA924A}"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330572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9D3160-D969-40DE-B6F1-0E0D46AA924A}"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191370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9D3160-D969-40DE-B6F1-0E0D46AA924A}"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B228C8-6128-421C-A59D-A64445B1D6C5}" type="slidenum">
              <a:rPr lang="en-GB" smtClean="0"/>
              <a:t>‹#›</a:t>
            </a:fld>
            <a:endParaRPr lang="en-GB"/>
          </a:p>
        </p:txBody>
      </p:sp>
    </p:spTree>
    <p:extLst>
      <p:ext uri="{BB962C8B-B14F-4D97-AF65-F5344CB8AC3E}">
        <p14:creationId xmlns:p14="http://schemas.microsoft.com/office/powerpoint/2010/main" val="376979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D3160-D969-40DE-B6F1-0E0D46AA924A}"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228C8-6128-421C-A59D-A64445B1D6C5}" type="slidenum">
              <a:rPr lang="en-GB" smtClean="0"/>
              <a:t>‹#›</a:t>
            </a:fld>
            <a:endParaRPr lang="en-GB"/>
          </a:p>
        </p:txBody>
      </p:sp>
    </p:spTree>
    <p:extLst>
      <p:ext uri="{BB962C8B-B14F-4D97-AF65-F5344CB8AC3E}">
        <p14:creationId xmlns:p14="http://schemas.microsoft.com/office/powerpoint/2010/main" val="1498844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audio" Target="../media/media5.m4a"/><Relationship Id="rId3" Type="http://schemas.microsoft.com/office/2007/relationships/media" Target="../media/media3.m4a"/><Relationship Id="rId7" Type="http://schemas.microsoft.com/office/2007/relationships/media" Target="../media/media5.m4a"/><Relationship Id="rId12"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image" Target="../media/image3.emf"/><Relationship Id="rId5" Type="http://schemas.microsoft.com/office/2007/relationships/media" Target="../media/media4.m4a"/><Relationship Id="rId10" Type="http://schemas.openxmlformats.org/officeDocument/2006/relationships/oleObject" Target="../embeddings/oleObject1.bin"/><Relationship Id="rId4" Type="http://schemas.openxmlformats.org/officeDocument/2006/relationships/audio" Target="../media/media3.m4a"/><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bcgoodfood.com/recipes/easy-pancak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F841-270B-42F3-9992-52A0EF1D9E83}"/>
              </a:ext>
            </a:extLst>
          </p:cNvPr>
          <p:cNvSpPr>
            <a:spLocks noGrp="1"/>
          </p:cNvSpPr>
          <p:nvPr>
            <p:ph type="ctrTitle"/>
          </p:nvPr>
        </p:nvSpPr>
        <p:spPr>
          <a:xfrm>
            <a:off x="622852" y="1122363"/>
            <a:ext cx="10045148" cy="2387600"/>
          </a:xfrm>
        </p:spPr>
        <p:txBody>
          <a:bodyPr>
            <a:normAutofit/>
          </a:bodyPr>
          <a:lstStyle/>
          <a:p>
            <a:r>
              <a:rPr lang="en-GB" sz="4400" dirty="0"/>
              <a:t>Bonjour </a:t>
            </a:r>
            <a:r>
              <a:rPr lang="en-GB" sz="4400" dirty="0" err="1"/>
              <a:t>Ann</a:t>
            </a:r>
            <a:r>
              <a:rPr lang="en-GB" sz="4400" dirty="0" err="1">
                <a:latin typeface="Calibri" panose="020F0502020204030204" pitchFamily="34" charset="0"/>
                <a:cs typeface="Calibri" panose="020F0502020204030204" pitchFamily="34" charset="0"/>
              </a:rPr>
              <a:t>ée</a:t>
            </a:r>
            <a:r>
              <a:rPr lang="en-GB" sz="4400" dirty="0"/>
              <a:t> 5! Ca </a:t>
            </a:r>
            <a:r>
              <a:rPr lang="en-GB" sz="4400" dirty="0" err="1"/>
              <a:t>va</a:t>
            </a:r>
            <a:r>
              <a:rPr lang="en-GB" sz="4400" dirty="0"/>
              <a:t>? Moi, </a:t>
            </a:r>
            <a:r>
              <a:rPr lang="en-GB" sz="4400" dirty="0" err="1">
                <a:latin typeface="Calibri" panose="020F0502020204030204" pitchFamily="34" charset="0"/>
                <a:cs typeface="Calibri" panose="020F0502020204030204" pitchFamily="34" charset="0"/>
              </a:rPr>
              <a:t>ç</a:t>
            </a:r>
            <a:r>
              <a:rPr lang="en-GB" sz="4400" dirty="0" err="1"/>
              <a:t>a</a:t>
            </a:r>
            <a:r>
              <a:rPr lang="en-GB" sz="4400" dirty="0"/>
              <a:t> </a:t>
            </a:r>
            <a:r>
              <a:rPr lang="en-GB" sz="4400" dirty="0" err="1"/>
              <a:t>va</a:t>
            </a:r>
            <a:r>
              <a:rPr lang="en-GB" sz="4400" dirty="0"/>
              <a:t> super!</a:t>
            </a:r>
          </a:p>
        </p:txBody>
      </p:sp>
      <p:sp>
        <p:nvSpPr>
          <p:cNvPr id="3" name="Subtitle 2">
            <a:extLst>
              <a:ext uri="{FF2B5EF4-FFF2-40B4-BE49-F238E27FC236}">
                <a16:creationId xmlns:a16="http://schemas.microsoft.com/office/drawing/2014/main" id="{FBB49709-2719-4A0B-9EE9-185208D90E45}"/>
              </a:ext>
            </a:extLst>
          </p:cNvPr>
          <p:cNvSpPr>
            <a:spLocks noGrp="1"/>
          </p:cNvSpPr>
          <p:nvPr>
            <p:ph type="subTitle" idx="1"/>
          </p:nvPr>
        </p:nvSpPr>
        <p:spPr>
          <a:xfrm>
            <a:off x="1524000" y="3602037"/>
            <a:ext cx="9144000" cy="2387599"/>
          </a:xfrm>
        </p:spPr>
        <p:txBody>
          <a:bodyPr>
            <a:normAutofit fontScale="55000" lnSpcReduction="20000"/>
          </a:bodyPr>
          <a:lstStyle/>
          <a:p>
            <a:r>
              <a:rPr lang="en-GB" sz="2900" dirty="0"/>
              <a:t>Today we are going to write our own sentences about the planets. Don’t worry. There is lots of help!</a:t>
            </a:r>
          </a:p>
          <a:p>
            <a:r>
              <a:rPr lang="en-GB" sz="2900" dirty="0"/>
              <a:t>There is a flow chart on the next slide and the sentences that we translated last week are on the slide after. You might like to look up some facts of your own such as what colour the planets appear and how many moons they have so you can add these to your sentences. Try to write at least one sentence for each planet. It’s up to you whether you include Pluto or not.</a:t>
            </a:r>
          </a:p>
          <a:p>
            <a:r>
              <a:rPr lang="en-GB" sz="2900" dirty="0"/>
              <a:t>Write today’s date and the learning objective in your book:</a:t>
            </a:r>
          </a:p>
          <a:p>
            <a:r>
              <a:rPr lang="en-GB" sz="3200" u="sng" dirty="0"/>
              <a:t>Can I write sentences about the planets?</a:t>
            </a:r>
          </a:p>
          <a:p>
            <a:r>
              <a:rPr lang="en-GB" sz="3200" dirty="0"/>
              <a:t>Listen to the audio buttons on the next slide before you start to help you.</a:t>
            </a:r>
          </a:p>
          <a:p>
            <a:r>
              <a:rPr lang="en-GB" sz="3200" dirty="0"/>
              <a:t>There’s a treat idea on the last slide!</a:t>
            </a:r>
          </a:p>
        </p:txBody>
      </p:sp>
      <p:pic>
        <p:nvPicPr>
          <p:cNvPr id="4" name="Recorded Sound">
            <a:hlinkClick r:id="" action="ppaction://media"/>
            <a:extLst>
              <a:ext uri="{FF2B5EF4-FFF2-40B4-BE49-F238E27FC236}">
                <a16:creationId xmlns:a16="http://schemas.microsoft.com/office/drawing/2014/main" id="{6E3CDA16-000D-4DE2-B4E1-DC75D94C40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7670" y="1859722"/>
            <a:ext cx="609600" cy="609600"/>
          </a:xfrm>
          <a:prstGeom prst="rect">
            <a:avLst/>
          </a:prstGeom>
        </p:spPr>
      </p:pic>
      <p:pic>
        <p:nvPicPr>
          <p:cNvPr id="5" name="Picture 4">
            <a:extLst>
              <a:ext uri="{FF2B5EF4-FFF2-40B4-BE49-F238E27FC236}">
                <a16:creationId xmlns:a16="http://schemas.microsoft.com/office/drawing/2014/main" id="{B385A7DB-AC97-47C3-ADBB-FE18400302D6}"/>
              </a:ext>
            </a:extLst>
          </p:cNvPr>
          <p:cNvPicPr>
            <a:picLocks noChangeAspect="1"/>
          </p:cNvPicPr>
          <p:nvPr/>
        </p:nvPicPr>
        <p:blipFill>
          <a:blip r:embed="rId5"/>
          <a:stretch>
            <a:fillRect/>
          </a:stretch>
        </p:blipFill>
        <p:spPr>
          <a:xfrm>
            <a:off x="-1" y="83518"/>
            <a:ext cx="6745357" cy="2558082"/>
          </a:xfrm>
          <a:prstGeom prst="rect">
            <a:avLst/>
          </a:prstGeom>
        </p:spPr>
      </p:pic>
    </p:spTree>
    <p:extLst>
      <p:ext uri="{BB962C8B-B14F-4D97-AF65-F5344CB8AC3E}">
        <p14:creationId xmlns:p14="http://schemas.microsoft.com/office/powerpoint/2010/main" val="6475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EABEB03-0314-4A7A-AE39-8DF53EEE110B}"/>
              </a:ext>
            </a:extLst>
          </p:cNvPr>
          <p:cNvGraphicFramePr>
            <a:graphicFrameLocks noChangeAspect="1"/>
          </p:cNvGraphicFramePr>
          <p:nvPr>
            <p:extLst>
              <p:ext uri="{D42A27DB-BD31-4B8C-83A1-F6EECF244321}">
                <p14:modId xmlns:p14="http://schemas.microsoft.com/office/powerpoint/2010/main" val="1602361282"/>
              </p:ext>
            </p:extLst>
          </p:nvPr>
        </p:nvGraphicFramePr>
        <p:xfrm>
          <a:off x="505045" y="331304"/>
          <a:ext cx="10706293" cy="6202018"/>
        </p:xfrm>
        <a:graphic>
          <a:graphicData uri="http://schemas.openxmlformats.org/presentationml/2006/ole">
            <mc:AlternateContent xmlns:mc="http://schemas.openxmlformats.org/markup-compatibility/2006">
              <mc:Choice xmlns:v="urn:schemas-microsoft-com:vml" Requires="v">
                <p:oleObj name="Acrobat Document" r:id="rId10" imgW="8020012" imgH="5667018" progId="AcroExch.Document.DC">
                  <p:embed/>
                </p:oleObj>
              </mc:Choice>
              <mc:Fallback>
                <p:oleObj name="Acrobat Document" r:id="rId10" imgW="8020012" imgH="5667018" progId="AcroExch.Document.DC">
                  <p:embed/>
                  <p:pic>
                    <p:nvPicPr>
                      <p:cNvPr id="4" name="Object 3">
                        <a:extLst>
                          <a:ext uri="{FF2B5EF4-FFF2-40B4-BE49-F238E27FC236}">
                            <a16:creationId xmlns:a16="http://schemas.microsoft.com/office/drawing/2014/main" id="{3EABEB03-0314-4A7A-AE39-8DF53EEE110B}"/>
                          </a:ext>
                        </a:extLst>
                      </p:cNvPr>
                      <p:cNvPicPr/>
                      <p:nvPr/>
                    </p:nvPicPr>
                    <p:blipFill>
                      <a:blip r:embed="rId11"/>
                      <a:stretch>
                        <a:fillRect/>
                      </a:stretch>
                    </p:blipFill>
                    <p:spPr>
                      <a:xfrm>
                        <a:off x="505045" y="331304"/>
                        <a:ext cx="10706293" cy="6202018"/>
                      </a:xfrm>
                      <a:prstGeom prst="rect">
                        <a:avLst/>
                      </a:prstGeom>
                    </p:spPr>
                  </p:pic>
                </p:oleObj>
              </mc:Fallback>
            </mc:AlternateContent>
          </a:graphicData>
        </a:graphic>
      </p:graphicFrame>
      <p:pic>
        <p:nvPicPr>
          <p:cNvPr id="5" name="Recorded Sound">
            <a:hlinkClick r:id="" action="ppaction://media"/>
            <a:extLst>
              <a:ext uri="{FF2B5EF4-FFF2-40B4-BE49-F238E27FC236}">
                <a16:creationId xmlns:a16="http://schemas.microsoft.com/office/drawing/2014/main" id="{3D183216-F377-4E3E-AEDF-C7D2537535C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295862" y="4051852"/>
            <a:ext cx="609600" cy="609600"/>
          </a:xfrm>
          <a:prstGeom prst="rect">
            <a:avLst/>
          </a:prstGeom>
        </p:spPr>
      </p:pic>
      <p:pic>
        <p:nvPicPr>
          <p:cNvPr id="6" name="Recorded Sound">
            <a:hlinkClick r:id="" action="ppaction://media"/>
            <a:extLst>
              <a:ext uri="{FF2B5EF4-FFF2-40B4-BE49-F238E27FC236}">
                <a16:creationId xmlns:a16="http://schemas.microsoft.com/office/drawing/2014/main" id="{03A5AA6F-4CE8-453F-84BE-971101B7C5A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468139" y="5204793"/>
            <a:ext cx="609600" cy="609600"/>
          </a:xfrm>
          <a:prstGeom prst="rect">
            <a:avLst/>
          </a:prstGeom>
        </p:spPr>
      </p:pic>
      <p:pic>
        <p:nvPicPr>
          <p:cNvPr id="7" name="Recorded Sound">
            <a:hlinkClick r:id="" action="ppaction://media"/>
            <a:extLst>
              <a:ext uri="{FF2B5EF4-FFF2-40B4-BE49-F238E27FC236}">
                <a16:creationId xmlns:a16="http://schemas.microsoft.com/office/drawing/2014/main" id="{D68FEDB8-5293-40CA-B777-FEFE5B6482DD}"/>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753600" y="4051852"/>
            <a:ext cx="609600" cy="609600"/>
          </a:xfrm>
          <a:prstGeom prst="rect">
            <a:avLst/>
          </a:prstGeom>
        </p:spPr>
      </p:pic>
      <p:pic>
        <p:nvPicPr>
          <p:cNvPr id="9" name="Recorded Sound">
            <a:hlinkClick r:id="" action="ppaction://media"/>
            <a:extLst>
              <a:ext uri="{FF2B5EF4-FFF2-40B4-BE49-F238E27FC236}">
                <a16:creationId xmlns:a16="http://schemas.microsoft.com/office/drawing/2014/main" id="{8197E880-83D3-412E-8CF0-FACC5114D71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753600" y="5204793"/>
            <a:ext cx="609600" cy="609600"/>
          </a:xfrm>
          <a:prstGeom prst="rect">
            <a:avLst/>
          </a:prstGeom>
        </p:spPr>
      </p:pic>
    </p:spTree>
    <p:extLst>
      <p:ext uri="{BB962C8B-B14F-4D97-AF65-F5344CB8AC3E}">
        <p14:creationId xmlns:p14="http://schemas.microsoft.com/office/powerpoint/2010/main" val="7062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9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259"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7474"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80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audio>
              <p:cMediaNode vol="80000">
                <p:cTn id="20" fill="hold" display="0">
                  <p:stCondLst>
                    <p:cond delay="indefinite"/>
                  </p:stCondLst>
                  <p:endCondLst>
                    <p:cond evt="onStopAudio" delay="0">
                      <p:tgtEl>
                        <p:sldTgt/>
                      </p:tgtEl>
                    </p:cond>
                  </p:endCondLst>
                </p:cTn>
                <p:tgtEl>
                  <p:spTgt spid="6"/>
                </p:tgtEl>
              </p:cMediaNode>
            </p:audio>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AFD1FE-62CC-4E30-B316-B224CEAC476C}"/>
              </a:ext>
            </a:extLst>
          </p:cNvPr>
          <p:cNvSpPr txBox="1"/>
          <p:nvPr/>
        </p:nvSpPr>
        <p:spPr>
          <a:xfrm>
            <a:off x="510209" y="1142529"/>
            <a:ext cx="10774017" cy="5223674"/>
          </a:xfrm>
          <a:prstGeom prst="rect">
            <a:avLst/>
          </a:prstGeom>
          <a:noFill/>
        </p:spPr>
        <p:txBody>
          <a:bodyPr wrap="square">
            <a:spAutoFit/>
          </a:bodyPr>
          <a:lstStyle/>
          <a:p>
            <a:pPr>
              <a:lnSpc>
                <a:spcPct val="119000"/>
              </a:lnSpc>
              <a:spcAft>
                <a:spcPts val="600"/>
              </a:spcAft>
            </a:pPr>
            <a:r>
              <a:rPr lang="fr-FR" sz="2000" kern="1400" dirty="0" err="1">
                <a:ln>
                  <a:noFill/>
                </a:ln>
                <a:solidFill>
                  <a:srgbClr val="FF0000"/>
                </a:solidFill>
                <a:effectLst/>
                <a:latin typeface="Comic Sans MS" panose="030F0702030302020204" pitchFamily="66" charset="0"/>
              </a:rPr>
              <a:t>Here</a:t>
            </a:r>
            <a:r>
              <a:rPr lang="fr-FR" sz="2000" kern="1400" dirty="0">
                <a:ln>
                  <a:noFill/>
                </a:ln>
                <a:solidFill>
                  <a:srgbClr val="FF0000"/>
                </a:solidFill>
                <a:effectLst/>
                <a:latin typeface="Comic Sans MS" panose="030F0702030302020204" pitchFamily="66" charset="0"/>
              </a:rPr>
              <a:t> are the sentences </a:t>
            </a:r>
            <a:r>
              <a:rPr lang="fr-FR" sz="2000" kern="1400" dirty="0" err="1">
                <a:ln>
                  <a:noFill/>
                </a:ln>
                <a:solidFill>
                  <a:srgbClr val="FF0000"/>
                </a:solidFill>
                <a:effectLst/>
                <a:latin typeface="Comic Sans MS" panose="030F0702030302020204" pitchFamily="66" charset="0"/>
              </a:rPr>
              <a:t>we</a:t>
            </a:r>
            <a:r>
              <a:rPr lang="fr-FR" sz="2000" kern="1400" dirty="0">
                <a:ln>
                  <a:noFill/>
                </a:ln>
                <a:solidFill>
                  <a:srgbClr val="FF0000"/>
                </a:solidFill>
                <a:effectLst/>
                <a:latin typeface="Comic Sans MS" panose="030F0702030302020204" pitchFamily="66" charset="0"/>
              </a:rPr>
              <a:t> </a:t>
            </a:r>
            <a:r>
              <a:rPr lang="fr-FR" sz="2000" kern="1400" dirty="0" err="1">
                <a:ln>
                  <a:noFill/>
                </a:ln>
                <a:solidFill>
                  <a:srgbClr val="FF0000"/>
                </a:solidFill>
                <a:effectLst/>
                <a:latin typeface="Comic Sans MS" panose="030F0702030302020204" pitchFamily="66" charset="0"/>
              </a:rPr>
              <a:t>transated</a:t>
            </a:r>
            <a:r>
              <a:rPr lang="fr-FR" sz="2000" kern="1400" dirty="0">
                <a:ln>
                  <a:noFill/>
                </a:ln>
                <a:solidFill>
                  <a:srgbClr val="FF0000"/>
                </a:solidFill>
                <a:effectLst/>
                <a:latin typeface="Comic Sans MS" panose="030F0702030302020204" pitchFamily="66" charset="0"/>
              </a:rPr>
              <a:t> </a:t>
            </a:r>
            <a:r>
              <a:rPr lang="fr-FR" sz="2000" kern="1400" dirty="0" err="1">
                <a:ln>
                  <a:noFill/>
                </a:ln>
                <a:solidFill>
                  <a:srgbClr val="FF0000"/>
                </a:solidFill>
                <a:effectLst/>
                <a:latin typeface="Comic Sans MS" panose="030F0702030302020204" pitchFamily="66" charset="0"/>
              </a:rPr>
              <a:t>into</a:t>
            </a:r>
            <a:r>
              <a:rPr lang="fr-FR" sz="2000" kern="1400" dirty="0">
                <a:ln>
                  <a:noFill/>
                </a:ln>
                <a:solidFill>
                  <a:srgbClr val="FF0000"/>
                </a:solidFill>
                <a:effectLst/>
                <a:latin typeface="Comic Sans MS" panose="030F0702030302020204" pitchFamily="66" charset="0"/>
              </a:rPr>
              <a:t> English last </a:t>
            </a:r>
            <a:r>
              <a:rPr lang="fr-FR" sz="2000" kern="1400" dirty="0" err="1">
                <a:ln>
                  <a:noFill/>
                </a:ln>
                <a:solidFill>
                  <a:srgbClr val="FF0000"/>
                </a:solidFill>
                <a:effectLst/>
                <a:latin typeface="Comic Sans MS" panose="030F0702030302020204" pitchFamily="66" charset="0"/>
              </a:rPr>
              <a:t>week</a:t>
            </a:r>
            <a:r>
              <a:rPr lang="fr-FR" sz="2000" kern="1400" dirty="0">
                <a:ln>
                  <a:noFill/>
                </a:ln>
                <a:solidFill>
                  <a:srgbClr val="FF0000"/>
                </a:solidFill>
                <a:effectLst/>
                <a:latin typeface="Comic Sans MS" panose="030F0702030302020204" pitchFamily="66" charset="0"/>
              </a:rPr>
              <a:t>.. Don’t copy </a:t>
            </a:r>
            <a:r>
              <a:rPr lang="fr-FR" sz="2000" kern="1400" dirty="0" err="1">
                <a:ln>
                  <a:noFill/>
                </a:ln>
                <a:solidFill>
                  <a:srgbClr val="FF0000"/>
                </a:solidFill>
                <a:effectLst/>
                <a:latin typeface="Comic Sans MS" panose="030F0702030302020204" pitchFamily="66" charset="0"/>
              </a:rPr>
              <a:t>them</a:t>
            </a:r>
            <a:r>
              <a:rPr lang="fr-FR" sz="2000" kern="1400" dirty="0">
                <a:ln>
                  <a:noFill/>
                </a:ln>
                <a:solidFill>
                  <a:srgbClr val="FF0000"/>
                </a:solidFill>
                <a:effectLst/>
                <a:latin typeface="Comic Sans MS" panose="030F0702030302020204" pitchFamily="66" charset="0"/>
              </a:rPr>
              <a:t> – </a:t>
            </a:r>
            <a:r>
              <a:rPr lang="fr-FR" sz="2000" kern="1400" dirty="0" err="1">
                <a:ln>
                  <a:noFill/>
                </a:ln>
                <a:solidFill>
                  <a:srgbClr val="FF0000"/>
                </a:solidFill>
                <a:effectLst/>
                <a:latin typeface="Comic Sans MS" panose="030F0702030302020204" pitchFamily="66" charset="0"/>
              </a:rPr>
              <a:t>just</a:t>
            </a:r>
            <a:r>
              <a:rPr lang="fr-FR" sz="2000" kern="1400" dirty="0">
                <a:ln>
                  <a:noFill/>
                </a:ln>
                <a:solidFill>
                  <a:srgbClr val="FF0000"/>
                </a:solidFill>
                <a:effectLst/>
                <a:latin typeface="Comic Sans MS" panose="030F0702030302020204" pitchFamily="66" charset="0"/>
              </a:rPr>
              <a:t> use </a:t>
            </a:r>
            <a:r>
              <a:rPr lang="fr-FR" sz="2000" kern="1400" dirty="0" err="1">
                <a:ln>
                  <a:noFill/>
                </a:ln>
                <a:solidFill>
                  <a:srgbClr val="FF0000"/>
                </a:solidFill>
                <a:effectLst/>
                <a:latin typeface="Comic Sans MS" panose="030F0702030302020204" pitchFamily="66" charset="0"/>
              </a:rPr>
              <a:t>them</a:t>
            </a:r>
            <a:r>
              <a:rPr lang="fr-FR" sz="2000" kern="1400" dirty="0">
                <a:ln>
                  <a:noFill/>
                </a:ln>
                <a:solidFill>
                  <a:srgbClr val="FF0000"/>
                </a:solidFill>
                <a:effectLst/>
                <a:latin typeface="Comic Sans MS" panose="030F0702030302020204" pitchFamily="66" charset="0"/>
              </a:rPr>
              <a:t> for </a:t>
            </a:r>
            <a:r>
              <a:rPr lang="fr-FR" sz="2000" kern="1400" dirty="0" err="1">
                <a:ln>
                  <a:noFill/>
                </a:ln>
                <a:solidFill>
                  <a:srgbClr val="FF0000"/>
                </a:solidFill>
                <a:effectLst/>
                <a:latin typeface="Comic Sans MS" panose="030F0702030302020204" pitchFamily="66" charset="0"/>
              </a:rPr>
              <a:t>some</a:t>
            </a:r>
            <a:r>
              <a:rPr lang="fr-FR" sz="2000" kern="1400" dirty="0">
                <a:ln>
                  <a:noFill/>
                </a:ln>
                <a:solidFill>
                  <a:srgbClr val="FF0000"/>
                </a:solidFill>
                <a:effectLst/>
                <a:latin typeface="Comic Sans MS" panose="030F0702030302020204" pitchFamily="66" charset="0"/>
              </a:rPr>
              <a:t> more </a:t>
            </a:r>
            <a:r>
              <a:rPr lang="fr-FR" sz="2000" kern="1400" dirty="0" err="1">
                <a:ln>
                  <a:noFill/>
                </a:ln>
                <a:solidFill>
                  <a:srgbClr val="FF0000"/>
                </a:solidFill>
                <a:effectLst/>
                <a:latin typeface="Comic Sans MS" panose="030F0702030302020204" pitchFamily="66" charset="0"/>
              </a:rPr>
              <a:t>ideas</a:t>
            </a:r>
            <a:r>
              <a:rPr lang="fr-FR" sz="2000" kern="1400" dirty="0">
                <a:ln>
                  <a:noFill/>
                </a:ln>
                <a:solidFill>
                  <a:srgbClr val="FF0000"/>
                </a:solidFill>
                <a:effectLst/>
                <a:latin typeface="Comic Sans MS" panose="030F0702030302020204" pitchFamily="66" charset="0"/>
              </a:rPr>
              <a:t> or </a:t>
            </a:r>
            <a:r>
              <a:rPr lang="fr-FR" sz="2000" kern="1400" dirty="0" err="1">
                <a:ln>
                  <a:noFill/>
                </a:ln>
                <a:solidFill>
                  <a:srgbClr val="FF0000"/>
                </a:solidFill>
                <a:effectLst/>
                <a:latin typeface="Comic Sans MS" panose="030F0702030302020204" pitchFamily="66" charset="0"/>
              </a:rPr>
              <a:t>vocabulary</a:t>
            </a:r>
            <a:r>
              <a:rPr lang="fr-FR" sz="2000" kern="1400" dirty="0">
                <a:solidFill>
                  <a:srgbClr val="FF0000"/>
                </a:solidFill>
                <a:latin typeface="Comic Sans MS" panose="030F0702030302020204" pitchFamily="66" charset="0"/>
              </a:rPr>
              <a:t>.</a:t>
            </a:r>
          </a:p>
          <a:p>
            <a:pPr>
              <a:lnSpc>
                <a:spcPct val="119000"/>
              </a:lnSpc>
              <a:spcAft>
                <a:spcPts val="600"/>
              </a:spcAft>
            </a:pPr>
            <a:r>
              <a:rPr lang="fr-FR" sz="2000" kern="1400" dirty="0">
                <a:ln>
                  <a:noFill/>
                </a:ln>
                <a:solidFill>
                  <a:schemeClr val="accent1"/>
                </a:solidFill>
                <a:effectLst/>
                <a:latin typeface="Comic Sans MS" panose="030F0702030302020204" pitchFamily="66" charset="0"/>
              </a:rPr>
              <a:t>Mercure est une plan</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te lente. Un jour dure cinquante-neuf jours terrestres. </a:t>
            </a:r>
          </a:p>
          <a:p>
            <a:pPr>
              <a:lnSpc>
                <a:spcPct val="119000"/>
              </a:lnSpc>
              <a:spcAft>
                <a:spcPts val="600"/>
              </a:spcAft>
            </a:pPr>
            <a:r>
              <a:rPr lang="fr-FR" sz="2000" kern="1400" dirty="0">
                <a:ln>
                  <a:noFill/>
                </a:ln>
                <a:solidFill>
                  <a:schemeClr val="accent1"/>
                </a:solidFill>
                <a:effectLst/>
                <a:latin typeface="Comic Sans MS" panose="030F0702030302020204" pitchFamily="66" charset="0"/>
              </a:rPr>
              <a:t>V</a:t>
            </a:r>
            <a:r>
              <a:rPr lang="fr-FR" sz="2000" kern="1400" dirty="0">
                <a:ln>
                  <a:noFill/>
                </a:ln>
                <a:solidFill>
                  <a:schemeClr val="accent1"/>
                </a:solidFill>
                <a:effectLst/>
                <a:latin typeface="Calibri" panose="020F0502020204030204" pitchFamily="34" charset="0"/>
              </a:rPr>
              <a:t>é</a:t>
            </a:r>
            <a:r>
              <a:rPr lang="fr-FR" sz="2000" kern="1400" dirty="0">
                <a:ln>
                  <a:noFill/>
                </a:ln>
                <a:solidFill>
                  <a:schemeClr val="accent1"/>
                </a:solidFill>
                <a:effectLst/>
                <a:latin typeface="Comic Sans MS" panose="030F0702030302020204" pitchFamily="66" charset="0"/>
              </a:rPr>
              <a:t>nus est une plan</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te tr</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s chaude car elle est pr</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s du soleil.</a:t>
            </a:r>
            <a:endParaRPr lang="fr-FR" sz="2000" kern="1400" dirty="0">
              <a:ln>
                <a:noFill/>
              </a:ln>
              <a:solidFill>
                <a:schemeClr val="accent1"/>
              </a:solidFill>
              <a:effectLst/>
              <a:latin typeface="Calibri" panose="020F0502020204030204" pitchFamily="34" charset="0"/>
            </a:endParaRPr>
          </a:p>
          <a:p>
            <a:pPr>
              <a:lnSpc>
                <a:spcPct val="119000"/>
              </a:lnSpc>
              <a:spcAft>
                <a:spcPts val="600"/>
              </a:spcAft>
            </a:pPr>
            <a:r>
              <a:rPr lang="fr-FR" sz="2000" kern="1400" dirty="0">
                <a:ln>
                  <a:noFill/>
                </a:ln>
                <a:solidFill>
                  <a:schemeClr val="accent1"/>
                </a:solidFill>
                <a:effectLst/>
                <a:latin typeface="Comic Sans MS" panose="030F0702030302020204" pitchFamily="66" charset="0"/>
              </a:rPr>
              <a:t>La Terre est parfaite pour les </a:t>
            </a:r>
            <a:r>
              <a:rPr lang="fr-FR" sz="2000" kern="1400" dirty="0">
                <a:ln>
                  <a:noFill/>
                </a:ln>
                <a:solidFill>
                  <a:schemeClr val="accent1"/>
                </a:solidFill>
                <a:effectLst/>
                <a:latin typeface="Calibri" panose="020F0502020204030204" pitchFamily="34" charset="0"/>
              </a:rPr>
              <a:t>ê</a:t>
            </a:r>
            <a:r>
              <a:rPr lang="fr-FR" sz="2000" kern="1400" dirty="0">
                <a:ln>
                  <a:noFill/>
                </a:ln>
                <a:solidFill>
                  <a:schemeClr val="accent1"/>
                </a:solidFill>
                <a:effectLst/>
                <a:latin typeface="Comic Sans MS" panose="030F0702030302020204" pitchFamily="66" charset="0"/>
              </a:rPr>
              <a:t>tres humains - pas trop chaude ni trop froide. Elle est bleue et verte.</a:t>
            </a:r>
            <a:endParaRPr lang="fr-FR" sz="2000" kern="1400" dirty="0">
              <a:ln>
                <a:noFill/>
              </a:ln>
              <a:solidFill>
                <a:schemeClr val="accent1"/>
              </a:solidFill>
              <a:effectLst/>
              <a:latin typeface="Calibri" panose="020F0502020204030204" pitchFamily="34" charset="0"/>
            </a:endParaRPr>
          </a:p>
          <a:p>
            <a:pPr>
              <a:lnSpc>
                <a:spcPct val="119000"/>
              </a:lnSpc>
              <a:spcAft>
                <a:spcPts val="600"/>
              </a:spcAft>
            </a:pPr>
            <a:r>
              <a:rPr lang="fr-FR" sz="2000" kern="1400" dirty="0">
                <a:ln>
                  <a:noFill/>
                </a:ln>
                <a:solidFill>
                  <a:schemeClr val="accent1"/>
                </a:solidFill>
                <a:effectLst/>
                <a:latin typeface="Comic Sans MS" panose="030F0702030302020204" pitchFamily="66" charset="0"/>
              </a:rPr>
              <a:t>Mars est une petite plan</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te rouge.</a:t>
            </a:r>
            <a:endParaRPr lang="fr-FR" sz="2000" kern="1400" dirty="0">
              <a:ln>
                <a:noFill/>
              </a:ln>
              <a:solidFill>
                <a:schemeClr val="accent1"/>
              </a:solidFill>
              <a:effectLst/>
              <a:latin typeface="Calibri" panose="020F0502020204030204" pitchFamily="34" charset="0"/>
            </a:endParaRPr>
          </a:p>
          <a:p>
            <a:pPr>
              <a:lnSpc>
                <a:spcPct val="119000"/>
              </a:lnSpc>
              <a:spcAft>
                <a:spcPts val="600"/>
              </a:spcAft>
            </a:pPr>
            <a:r>
              <a:rPr lang="fr-FR" sz="2000" kern="1400" dirty="0">
                <a:ln>
                  <a:noFill/>
                </a:ln>
                <a:solidFill>
                  <a:schemeClr val="accent1"/>
                </a:solidFill>
                <a:effectLst/>
                <a:latin typeface="Comic Sans MS" panose="030F0702030302020204" pitchFamily="66" charset="0"/>
              </a:rPr>
              <a:t>Jupiter est une grande plan</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te </a:t>
            </a:r>
            <a:r>
              <a:rPr lang="fr-FR" sz="2000" i="1" u="sng" kern="1400" dirty="0">
                <a:ln>
                  <a:noFill/>
                </a:ln>
                <a:solidFill>
                  <a:schemeClr val="accent1"/>
                </a:solidFill>
                <a:effectLst/>
                <a:latin typeface="Comic Sans MS" panose="030F0702030302020204" pitchFamily="66" charset="0"/>
              </a:rPr>
              <a:t>gazeuse</a:t>
            </a:r>
            <a:r>
              <a:rPr lang="fr-FR" sz="2000" kern="1400" dirty="0">
                <a:ln>
                  <a:noFill/>
                </a:ln>
                <a:solidFill>
                  <a:schemeClr val="accent1"/>
                </a:solidFill>
                <a:effectLst/>
                <a:latin typeface="Comic Sans MS" panose="030F0702030302020204" pitchFamily="66" charset="0"/>
              </a:rPr>
              <a:t>, tr</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s loin du soleil.</a:t>
            </a:r>
            <a:endParaRPr lang="fr-FR" sz="2000" kern="1400" dirty="0">
              <a:ln>
                <a:noFill/>
              </a:ln>
              <a:solidFill>
                <a:schemeClr val="accent1"/>
              </a:solidFill>
              <a:effectLst/>
              <a:latin typeface="Calibri" panose="020F0502020204030204" pitchFamily="34" charset="0"/>
            </a:endParaRPr>
          </a:p>
          <a:p>
            <a:pPr marL="0" marR="0" indent="0" algn="l">
              <a:lnSpc>
                <a:spcPct val="119000"/>
              </a:lnSpc>
              <a:spcBef>
                <a:spcPts val="0"/>
              </a:spcBef>
              <a:spcAft>
                <a:spcPts val="600"/>
              </a:spcAft>
            </a:pPr>
            <a:r>
              <a:rPr lang="fr-FR" sz="2000" kern="1400" dirty="0">
                <a:ln>
                  <a:noFill/>
                </a:ln>
                <a:solidFill>
                  <a:schemeClr val="accent1"/>
                </a:solidFill>
                <a:effectLst/>
                <a:latin typeface="Comic Sans MS" panose="030F0702030302020204" pitchFamily="66" charset="0"/>
              </a:rPr>
              <a:t>Saturne est une plan</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te rapide. Un jour dure neuf heures quarante minutes.</a:t>
            </a:r>
            <a:endParaRPr lang="fr-FR" sz="2000" kern="1400" dirty="0">
              <a:ln>
                <a:noFill/>
              </a:ln>
              <a:solidFill>
                <a:schemeClr val="accent1"/>
              </a:solidFill>
              <a:effectLst/>
              <a:latin typeface="Calibri" panose="020F0502020204030204" pitchFamily="34" charset="0"/>
            </a:endParaRPr>
          </a:p>
          <a:p>
            <a:pPr>
              <a:lnSpc>
                <a:spcPct val="119000"/>
              </a:lnSpc>
              <a:spcAft>
                <a:spcPts val="600"/>
              </a:spcAft>
            </a:pPr>
            <a:r>
              <a:rPr lang="fr-FR" sz="2000" kern="1400" dirty="0">
                <a:solidFill>
                  <a:schemeClr val="accent1"/>
                </a:solidFill>
                <a:latin typeface="Comic Sans MS" panose="030F0702030302020204" pitchFamily="66" charset="0"/>
              </a:rPr>
              <a:t>Uranus est la septième planète du système solaire. </a:t>
            </a:r>
            <a:r>
              <a:rPr lang="fr-FR" sz="2000" i="1" u="sng" kern="1400" dirty="0">
                <a:solidFill>
                  <a:schemeClr val="accent1"/>
                </a:solidFill>
                <a:latin typeface="Comic Sans MS" panose="030F0702030302020204" pitchFamily="66" charset="0"/>
              </a:rPr>
              <a:t>Elle a vingt-sept lunes.​</a:t>
            </a:r>
            <a:r>
              <a:rPr lang="fr-FR" sz="2000" i="1" u="sng" kern="1400" dirty="0">
                <a:solidFill>
                  <a:schemeClr val="accent1"/>
                </a:solidFill>
                <a:latin typeface="Calibri" panose="020F0502020204030204" pitchFamily="34" charset="0"/>
              </a:rPr>
              <a:t> </a:t>
            </a:r>
            <a:endParaRPr lang="fr-FR" sz="2000" i="1" u="sng" kern="1400" dirty="0">
              <a:ln>
                <a:noFill/>
              </a:ln>
              <a:solidFill>
                <a:schemeClr val="accent1"/>
              </a:solidFill>
              <a:effectLst/>
              <a:latin typeface="Calibri" panose="020F0502020204030204" pitchFamily="34" charset="0"/>
            </a:endParaRPr>
          </a:p>
          <a:p>
            <a:pPr>
              <a:lnSpc>
                <a:spcPct val="119000"/>
              </a:lnSpc>
              <a:spcAft>
                <a:spcPts val="600"/>
              </a:spcAft>
            </a:pPr>
            <a:r>
              <a:rPr lang="fr-FR" sz="2000" kern="1400" dirty="0">
                <a:ln>
                  <a:noFill/>
                </a:ln>
                <a:solidFill>
                  <a:schemeClr val="accent1"/>
                </a:solidFill>
                <a:effectLst/>
                <a:latin typeface="Comic Sans MS" panose="030F0702030302020204" pitchFamily="66" charset="0"/>
              </a:rPr>
              <a:t>Neptune est une plan</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te glaciale car elle est tr</a:t>
            </a:r>
            <a:r>
              <a:rPr lang="fr-FR" sz="2000" kern="1400" dirty="0">
                <a:ln>
                  <a:noFill/>
                </a:ln>
                <a:solidFill>
                  <a:schemeClr val="accent1"/>
                </a:solidFill>
                <a:effectLst/>
                <a:latin typeface="Calibri" panose="020F0502020204030204" pitchFamily="34" charset="0"/>
              </a:rPr>
              <a:t>è</a:t>
            </a:r>
            <a:r>
              <a:rPr lang="fr-FR" sz="2000" kern="1400" dirty="0">
                <a:ln>
                  <a:noFill/>
                </a:ln>
                <a:solidFill>
                  <a:schemeClr val="accent1"/>
                </a:solidFill>
                <a:effectLst/>
                <a:latin typeface="Comic Sans MS" panose="030F0702030302020204" pitchFamily="66" charset="0"/>
              </a:rPr>
              <a:t>s loin du soleil.</a:t>
            </a:r>
            <a:endParaRPr lang="fr-FR" sz="2000" kern="1400" dirty="0">
              <a:ln>
                <a:noFill/>
              </a:ln>
              <a:solidFill>
                <a:schemeClr val="accent1"/>
              </a:solidFill>
              <a:effectLst/>
              <a:latin typeface="Calibri" panose="020F0502020204030204" pitchFamily="34" charset="0"/>
            </a:endParaRPr>
          </a:p>
          <a:p>
            <a:pPr marL="0" marR="0" indent="0" algn="l">
              <a:lnSpc>
                <a:spcPct val="119000"/>
              </a:lnSpc>
              <a:spcBef>
                <a:spcPts val="0"/>
              </a:spcBef>
              <a:spcAft>
                <a:spcPts val="600"/>
              </a:spcAft>
            </a:pPr>
            <a:r>
              <a:rPr lang="fr-FR" sz="2400" kern="1400" dirty="0">
                <a:ln>
                  <a:noFill/>
                </a:ln>
                <a:solidFill>
                  <a:srgbClr val="000000"/>
                </a:solidFill>
                <a:effectLst/>
                <a:latin typeface="Comic Sans MS" panose="030F0702030302020204" pitchFamily="66" charset="0"/>
              </a:rPr>
              <a:t> </a:t>
            </a:r>
            <a:r>
              <a:rPr lang="fr-FR" sz="24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6923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E1B383-7A2D-40D5-B47A-52B9BFDC9376}"/>
              </a:ext>
            </a:extLst>
          </p:cNvPr>
          <p:cNvSpPr txBox="1"/>
          <p:nvPr/>
        </p:nvSpPr>
        <p:spPr>
          <a:xfrm>
            <a:off x="715617" y="662609"/>
            <a:ext cx="9925879" cy="5632311"/>
          </a:xfrm>
          <a:prstGeom prst="rect">
            <a:avLst/>
          </a:prstGeom>
          <a:noFill/>
        </p:spPr>
        <p:txBody>
          <a:bodyPr wrap="square" rtlCol="0">
            <a:spAutoFit/>
          </a:bodyPr>
          <a:lstStyle/>
          <a:p>
            <a:r>
              <a:rPr lang="en-GB" dirty="0"/>
              <a:t>I hope you have managed at least  one sentence for each planet. Copy the word order and spellings carefully from the flow chart, please. If you upload a picture of your work to Seesaw, I will check it for you before we copy it out onto special paper next week. </a:t>
            </a:r>
          </a:p>
          <a:p>
            <a:pPr algn="ctr"/>
            <a:endParaRPr lang="en-GB" u="sng" dirty="0"/>
          </a:p>
          <a:p>
            <a:pPr algn="ctr"/>
            <a:r>
              <a:rPr lang="en-GB" u="sng" dirty="0"/>
              <a:t>French Pancake Day – 2 </a:t>
            </a:r>
            <a:r>
              <a:rPr lang="en-GB" u="sng" dirty="0" err="1"/>
              <a:t>f</a:t>
            </a:r>
            <a:r>
              <a:rPr lang="en-GB" u="sng" dirty="0" err="1">
                <a:latin typeface="Calibri" panose="020F0502020204030204" pitchFamily="34" charset="0"/>
                <a:cs typeface="Calibri" panose="020F0502020204030204" pitchFamily="34" charset="0"/>
              </a:rPr>
              <a:t>évrier</a:t>
            </a:r>
            <a:r>
              <a:rPr lang="en-GB" u="sng" dirty="0">
                <a:latin typeface="Calibri" panose="020F0502020204030204" pitchFamily="34" charset="0"/>
                <a:cs typeface="Calibri" panose="020F0502020204030204" pitchFamily="34" charset="0"/>
              </a:rPr>
              <a:t> – 2</a:t>
            </a:r>
            <a:r>
              <a:rPr lang="en-GB" u="sng" baseline="30000" dirty="0">
                <a:latin typeface="Calibri" panose="020F0502020204030204" pitchFamily="34" charset="0"/>
                <a:cs typeface="Calibri" panose="020F0502020204030204" pitchFamily="34" charset="0"/>
              </a:rPr>
              <a:t>nd</a:t>
            </a:r>
            <a:r>
              <a:rPr lang="en-GB" u="sng" dirty="0">
                <a:latin typeface="Calibri" panose="020F0502020204030204" pitchFamily="34" charset="0"/>
                <a:cs typeface="Calibri" panose="020F0502020204030204" pitchFamily="34" charset="0"/>
              </a:rPr>
              <a:t> February</a:t>
            </a:r>
            <a:endParaRPr lang="en-GB" u="sng" dirty="0"/>
          </a:p>
          <a:p>
            <a:endParaRPr lang="en-GB" dirty="0"/>
          </a:p>
          <a:p>
            <a:r>
              <a:rPr lang="en-GB" dirty="0"/>
              <a:t>This week in France, people celebrate La </a:t>
            </a:r>
            <a:r>
              <a:rPr lang="en-GB" dirty="0" err="1"/>
              <a:t>Chandeleur</a:t>
            </a:r>
            <a:r>
              <a:rPr lang="en-GB" dirty="0"/>
              <a:t> or Candlemas. It is the feast of the Presentation, when Jesus was taken to the Temple for the first time, 40 days after Christmas. It marks the official end of the Christmas season. French people use this feast as a good reason to eat pancakes – it is their pancake day! Why pancakes? Well, historically, it was a way of using up last year’s wheat before this year’s harvest. People also say that a pancake looks a bit like the sun and reminds us that the dark days of Winter are beginning to pass and the lighter days of Spring will soon be here. When they toss a pancake, it is like the sun rising in the sky. That’s a good enough reason for me to eat pancakes!</a:t>
            </a:r>
          </a:p>
          <a:p>
            <a:r>
              <a:rPr lang="en-GB" dirty="0"/>
              <a:t>If you’d like to join in, here’s a link to a pancake recipe.</a:t>
            </a:r>
          </a:p>
          <a:p>
            <a:endParaRPr lang="en-GB" dirty="0"/>
          </a:p>
          <a:p>
            <a:r>
              <a:rPr lang="en-GB" dirty="0">
                <a:hlinkClick r:id="rId2"/>
              </a:rPr>
              <a:t>https://www.bbcgoodfood.com/recipes/easy-pancakes</a:t>
            </a:r>
            <a:endParaRPr lang="en-GB" dirty="0"/>
          </a:p>
          <a:p>
            <a:endParaRPr lang="en-GB" dirty="0"/>
          </a:p>
          <a:p>
            <a:r>
              <a:rPr lang="en-GB" dirty="0"/>
              <a:t>Obviously, you should ask an adult to help you.  Enjoy! Bon app</a:t>
            </a:r>
            <a:r>
              <a:rPr lang="en-GB" dirty="0">
                <a:latin typeface="Calibri" panose="020F0502020204030204" pitchFamily="34" charset="0"/>
                <a:cs typeface="Calibri" panose="020F0502020204030204" pitchFamily="34" charset="0"/>
              </a:rPr>
              <a:t>étit! Moi, </a:t>
            </a:r>
            <a:r>
              <a:rPr lang="en-GB" dirty="0" err="1">
                <a:latin typeface="Calibri" panose="020F0502020204030204" pitchFamily="34" charset="0"/>
                <a:cs typeface="Calibri" panose="020F0502020204030204" pitchFamily="34" charset="0"/>
              </a:rPr>
              <a:t>j’adore</a:t>
            </a:r>
            <a:r>
              <a:rPr lang="en-GB" dirty="0">
                <a:latin typeface="Calibri" panose="020F0502020204030204" pitchFamily="34" charset="0"/>
                <a:cs typeface="Calibri" panose="020F0502020204030204" pitchFamily="34" charset="0"/>
              </a:rPr>
              <a:t> les crêpes au beurre, sucre et citron. Et </a:t>
            </a:r>
            <a:r>
              <a:rPr lang="en-GB" dirty="0" err="1">
                <a:latin typeface="Calibri" panose="020F0502020204030204" pitchFamily="34" charset="0"/>
                <a:cs typeface="Calibri" panose="020F0502020204030204" pitchFamily="34" charset="0"/>
              </a:rPr>
              <a:t>toi</a:t>
            </a:r>
            <a:r>
              <a:rPr lang="en-GB" dirty="0">
                <a:latin typeface="Calibri" panose="020F0502020204030204" pitchFamily="34" charset="0"/>
                <a:cs typeface="Calibri" panose="020F0502020204030204" pitchFamily="34" charset="0"/>
              </a:rPr>
              <a:t>? </a:t>
            </a:r>
            <a:endParaRPr lang="en-GB" dirty="0"/>
          </a:p>
          <a:p>
            <a:endParaRPr lang="en-GB" dirty="0"/>
          </a:p>
        </p:txBody>
      </p:sp>
    </p:spTree>
    <p:extLst>
      <p:ext uri="{BB962C8B-B14F-4D97-AF65-F5344CB8AC3E}">
        <p14:creationId xmlns:p14="http://schemas.microsoft.com/office/powerpoint/2010/main" val="27253798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565</Words>
  <Application>Microsoft Office PowerPoint</Application>
  <PresentationFormat>Widescreen</PresentationFormat>
  <Paragraphs>27</Paragraphs>
  <Slides>4</Slides>
  <Notes>0</Notes>
  <HiddenSlides>0</HiddenSlides>
  <MMClips>5</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0" baseType="lpstr">
      <vt:lpstr>Arial</vt:lpstr>
      <vt:lpstr>Calibri</vt:lpstr>
      <vt:lpstr>Calibri Light</vt:lpstr>
      <vt:lpstr>Comic Sans MS</vt:lpstr>
      <vt:lpstr>Office Theme</vt:lpstr>
      <vt:lpstr>Acrobat Document</vt:lpstr>
      <vt:lpstr>Bonjour Année 5! Ca va? Moi, ça va super!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 Year 5! Ca va? Moi, ça va super!</dc:title>
  <dc:creator>Sarah Quilliam</dc:creator>
  <cp:lastModifiedBy>Maria Gravili</cp:lastModifiedBy>
  <cp:revision>6</cp:revision>
  <dcterms:created xsi:type="dcterms:W3CDTF">2021-01-30T15:59:00Z</dcterms:created>
  <dcterms:modified xsi:type="dcterms:W3CDTF">2021-02-01T13:55:54Z</dcterms:modified>
</cp:coreProperties>
</file>