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handoutMasterIdLst>
    <p:handoutMasterId r:id="rId15"/>
  </p:handoutMasterIdLst>
  <p:sldIdLst>
    <p:sldId id="258" r:id="rId5"/>
    <p:sldId id="266" r:id="rId6"/>
    <p:sldId id="267" r:id="rId7"/>
    <p:sldId id="268" r:id="rId8"/>
    <p:sldId id="270" r:id="rId9"/>
    <p:sldId id="271" r:id="rId10"/>
    <p:sldId id="272" r:id="rId11"/>
    <p:sldId id="273" r:id="rId12"/>
    <p:sldId id="274" r:id="rId13"/>
    <p:sldId id="276"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Sassoon Infant Md" panose="02000603050000020003" charset="0"/>
      <p:regular r:id="rId20"/>
    </p:embeddedFont>
    <p:embeddedFont>
      <p:font typeface="Sassoon Infant Rg" panose="02000503030000020003" charset="0"/>
      <p:regular r:id="rId21"/>
      <p:bold r:id="rId22"/>
    </p:embeddedFont>
    <p:embeddedFont>
      <p:font typeface="BPreplay" panose="0200050300000002000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AA98"/>
    <a:srgbClr val="A3D1C7"/>
    <a:srgbClr val="E9C973"/>
    <a:srgbClr val="EE7919"/>
    <a:srgbClr val="FEFBDA"/>
    <a:srgbClr val="FFFFE1"/>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414"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D30EA2-AD87-4A87-B282-1FE00CE49D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6405798B-0BBA-4CBD-B676-904E541EF1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45A0F5-6DA7-4890-9DCE-516BC845FFB2}" type="datetimeFigureOut">
              <a:rPr lang="en-GB"/>
              <a:pPr>
                <a:defRPr/>
              </a:pPr>
              <a:t>27/01/2021</a:t>
            </a:fld>
            <a:endParaRPr lang="en-GB"/>
          </a:p>
        </p:txBody>
      </p:sp>
      <p:sp>
        <p:nvSpPr>
          <p:cNvPr id="4" name="Footer Placeholder 3">
            <a:extLst>
              <a:ext uri="{FF2B5EF4-FFF2-40B4-BE49-F238E27FC236}">
                <a16:creationId xmlns:a16="http://schemas.microsoft.com/office/drawing/2014/main" id="{AFB3311F-BBBF-499E-8C2D-801527A554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9093B8ED-E26A-4AF9-91BE-F0F08ADFB09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5358450C-2719-4EBB-AE8E-F348CE68F312}"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71556A5-EBF5-45E5-B32B-2CEB7238B48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74993E81-81E0-405D-8DFB-1C00E649F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895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492887C-7CA3-4E8A-8F1F-B992C91DACA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541690F2-0571-486F-9792-EB4EBDE5B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39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CDF1F294-1062-4FF5-8DDD-C77CD36BBC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536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8018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71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E7A23A9-2F1F-4CB1-AABE-AF9A8C74FC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02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7EEC93-E10B-4530-AA82-730D74FF717F}"/>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0D8524C-78C2-4ACB-8A8E-860E689224E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1" r:id="rId4"/>
    <p:sldLayoutId id="2147483692" r:id="rId5"/>
    <p:sldLayoutId id="214748369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Twinkl Logo">
            <a:extLst>
              <a:ext uri="{FF2B5EF4-FFF2-40B4-BE49-F238E27FC236}">
                <a16:creationId xmlns:a16="http://schemas.microsoft.com/office/drawing/2014/main" id="{96ED77A8-7033-4A42-A204-345D224AC189}"/>
              </a:ext>
            </a:extLst>
          </p:cNvPr>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07706-710F-4754-A40D-2D14F15D7A5A}"/>
              </a:ext>
            </a:extLst>
          </p:cNvPr>
          <p:cNvSpPr/>
          <p:nvPr/>
        </p:nvSpPr>
        <p:spPr>
          <a:xfrm>
            <a:off x="822325" y="2405063"/>
            <a:ext cx="7497763" cy="3608387"/>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67" name="Picture 10">
            <a:extLst>
              <a:ext uri="{FF2B5EF4-FFF2-40B4-BE49-F238E27FC236}">
                <a16:creationId xmlns:a16="http://schemas.microsoft.com/office/drawing/2014/main" id="{64ECA0CC-588A-480B-9C32-6755DEC2891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11563" y="2613025"/>
            <a:ext cx="4572000" cy="3233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8" name="Title 5">
            <a:extLst>
              <a:ext uri="{FF2B5EF4-FFF2-40B4-BE49-F238E27FC236}">
                <a16:creationId xmlns:a16="http://schemas.microsoft.com/office/drawing/2014/main" id="{98A59470-D0BD-475C-ABD4-CA7177A0E9A3}"/>
              </a:ext>
            </a:extLst>
          </p:cNvPr>
          <p:cNvSpPr>
            <a:spLocks noGrp="1"/>
          </p:cNvSpPr>
          <p:nvPr>
            <p:ph type="title"/>
          </p:nvPr>
        </p:nvSpPr>
        <p:spPr>
          <a:xfrm>
            <a:off x="503238" y="609600"/>
            <a:ext cx="8137525" cy="847725"/>
          </a:xfrm>
        </p:spPr>
        <p:txBody>
          <a:bodyPr>
            <a:normAutofit fontScale="90000"/>
          </a:bodyPr>
          <a:lstStyle/>
          <a:p>
            <a:pPr eaLnBrk="1" hangingPunct="1">
              <a:defRPr/>
            </a:pPr>
            <a:r>
              <a:rPr lang="en-GB" altLang="en-US"/>
              <a:t>Maya Writing Fact Hunt</a:t>
            </a:r>
          </a:p>
        </p:txBody>
      </p:sp>
      <p:sp>
        <p:nvSpPr>
          <p:cNvPr id="11269" name="Content Placeholder 6">
            <a:extLst>
              <a:ext uri="{FF2B5EF4-FFF2-40B4-BE49-F238E27FC236}">
                <a16:creationId xmlns:a16="http://schemas.microsoft.com/office/drawing/2014/main" id="{A3A02111-7C65-45FF-9F7D-7B08589CD7E1}"/>
              </a:ext>
            </a:extLst>
          </p:cNvPr>
          <p:cNvSpPr>
            <a:spLocks noGrp="1"/>
          </p:cNvSpPr>
          <p:nvPr>
            <p:ph idx="1"/>
          </p:nvPr>
        </p:nvSpPr>
        <p:spPr>
          <a:xfrm>
            <a:off x="503238" y="1227138"/>
            <a:ext cx="8137525" cy="1343025"/>
          </a:xfrm>
        </p:spPr>
        <p:txBody>
          <a:bodyPr/>
          <a:lstStyle/>
          <a:p>
            <a:pPr marL="0" indent="0" algn="ctr" eaLnBrk="1" hangingPunct="1">
              <a:buFont typeface="Arial" panose="020B0604020202020204" pitchFamily="34" charset="0"/>
              <a:buNone/>
            </a:pPr>
            <a:r>
              <a:rPr lang="en-GB" altLang="en-US"/>
              <a:t>Can you work with a partner to find and read all the Maya Writing Fact Cards?</a:t>
            </a:r>
          </a:p>
          <a:p>
            <a:pPr marL="0" indent="0" algn="ctr" eaLnBrk="1" hangingPunct="1">
              <a:buFont typeface="Arial" panose="020B0604020202020204" pitchFamily="34" charset="0"/>
              <a:buNone/>
            </a:pPr>
            <a:r>
              <a:rPr lang="en-GB" altLang="en-US"/>
              <a:t>Use the information on the fact cards to help you complete the Maya Writing Fact Hunt Activity Sheet.</a:t>
            </a:r>
          </a:p>
        </p:txBody>
      </p:sp>
      <p:pic>
        <p:nvPicPr>
          <p:cNvPr id="11270" name="Picture 3">
            <a:extLst>
              <a:ext uri="{FF2B5EF4-FFF2-40B4-BE49-F238E27FC236}">
                <a16:creationId xmlns:a16="http://schemas.microsoft.com/office/drawing/2014/main" id="{1FDF3A05-A1A6-4E1F-B2FE-239A09BA2A0E}"/>
              </a:ext>
            </a:extLst>
          </p:cNvPr>
          <p:cNvPicPr>
            <a:picLocks noChangeAspect="1"/>
          </p:cNvPicPr>
          <p:nvPr/>
        </p:nvPicPr>
        <p:blipFill>
          <a:blip r:embed="rId3">
            <a:extLst>
              <a:ext uri="{28A0092B-C50C-407E-A947-70E740481C1C}">
                <a14:useLocalDpi xmlns:a14="http://schemas.microsoft.com/office/drawing/2010/main" val="0"/>
              </a:ext>
            </a:extLst>
          </a:blip>
          <a:srcRect l="1616" t="1775" r="51228" b="52084"/>
          <a:stretch>
            <a:fillRect/>
          </a:stretch>
        </p:blipFill>
        <p:spPr bwMode="auto">
          <a:xfrm rot="424684">
            <a:off x="2957513" y="2606675"/>
            <a:ext cx="22987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34661864-3F2F-4C53-BD3C-9053CB5A2640}"/>
              </a:ext>
            </a:extLst>
          </p:cNvPr>
          <p:cNvPicPr>
            <a:picLocks noChangeAspect="1"/>
          </p:cNvPicPr>
          <p:nvPr/>
        </p:nvPicPr>
        <p:blipFill>
          <a:blip r:embed="rId3">
            <a:extLst>
              <a:ext uri="{28A0092B-C50C-407E-A947-70E740481C1C}">
                <a14:useLocalDpi xmlns:a14="http://schemas.microsoft.com/office/drawing/2010/main" val="0"/>
              </a:ext>
            </a:extLst>
          </a:blip>
          <a:srcRect l="51564" t="1775" r="1450" b="52084"/>
          <a:stretch>
            <a:fillRect/>
          </a:stretch>
        </p:blipFill>
        <p:spPr bwMode="auto">
          <a:xfrm rot="-421671">
            <a:off x="1397000" y="4214813"/>
            <a:ext cx="229076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4BB4F49D-C737-48A1-AA23-4EE65B5023F9}"/>
              </a:ext>
            </a:extLst>
          </p:cNvPr>
          <p:cNvPicPr>
            <a:picLocks noChangeAspect="1"/>
          </p:cNvPicPr>
          <p:nvPr/>
        </p:nvPicPr>
        <p:blipFill>
          <a:blip r:embed="rId4">
            <a:extLst>
              <a:ext uri="{28A0092B-C50C-407E-A947-70E740481C1C}">
                <a14:useLocalDpi xmlns:a14="http://schemas.microsoft.com/office/drawing/2010/main" val="0"/>
              </a:ext>
            </a:extLst>
          </a:blip>
          <a:srcRect l="51395" t="51501" r="1619" b="2357"/>
          <a:stretch>
            <a:fillRect/>
          </a:stretch>
        </p:blipFill>
        <p:spPr bwMode="auto">
          <a:xfrm rot="-260553">
            <a:off x="2473325" y="3654425"/>
            <a:ext cx="22907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a:extLst>
              <a:ext uri="{FF2B5EF4-FFF2-40B4-BE49-F238E27FC236}">
                <a16:creationId xmlns:a16="http://schemas.microsoft.com/office/drawing/2014/main" id="{F9837D1C-0D4F-495D-B82B-B2B7687BC25F}"/>
              </a:ext>
            </a:extLst>
          </p:cNvPr>
          <p:cNvPicPr>
            <a:picLocks noChangeAspect="1"/>
          </p:cNvPicPr>
          <p:nvPr/>
        </p:nvPicPr>
        <p:blipFill>
          <a:blip r:embed="rId3">
            <a:extLst>
              <a:ext uri="{28A0092B-C50C-407E-A947-70E740481C1C}">
                <a14:useLocalDpi xmlns:a14="http://schemas.microsoft.com/office/drawing/2010/main" val="0"/>
              </a:ext>
            </a:extLst>
          </a:blip>
          <a:srcRect l="1704" t="51740" r="51311" b="2119"/>
          <a:stretch>
            <a:fillRect/>
          </a:stretch>
        </p:blipFill>
        <p:spPr bwMode="auto">
          <a:xfrm rot="-415884">
            <a:off x="996950" y="2508250"/>
            <a:ext cx="22891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
            <a:extLst>
              <a:ext uri="{FF2B5EF4-FFF2-40B4-BE49-F238E27FC236}">
                <a16:creationId xmlns:a16="http://schemas.microsoft.com/office/drawing/2014/main" id="{014E6C04-0FFF-46B9-92C6-42B1F0EEF6DA}"/>
              </a:ext>
            </a:extLst>
          </p:cNvPr>
          <p:cNvPicPr>
            <a:picLocks noChangeAspect="1"/>
          </p:cNvPicPr>
          <p:nvPr/>
        </p:nvPicPr>
        <p:blipFill>
          <a:blip r:embed="rId5">
            <a:extLst>
              <a:ext uri="{28A0092B-C50C-407E-A947-70E740481C1C}">
                <a14:useLocalDpi xmlns:a14="http://schemas.microsoft.com/office/drawing/2010/main" val="0"/>
              </a:ext>
            </a:extLst>
          </a:blip>
          <a:srcRect l="1575" t="1666" r="51100" b="51955"/>
          <a:stretch>
            <a:fillRect/>
          </a:stretch>
        </p:blipFill>
        <p:spPr bwMode="auto">
          <a:xfrm rot="227133">
            <a:off x="925513" y="3643313"/>
            <a:ext cx="23066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airs">
            <a:extLst>
              <a:ext uri="{FF2B5EF4-FFF2-40B4-BE49-F238E27FC236}">
                <a16:creationId xmlns:a16="http://schemas.microsoft.com/office/drawing/2014/main" id="{A58CA1D1-DDDB-4386-A42C-2F06DF22CF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38ED2B-AF4B-4184-ADC2-5BD86AC983A8}"/>
              </a:ext>
            </a:extLst>
          </p:cNvPr>
          <p:cNvSpPr/>
          <p:nvPr/>
        </p:nvSpPr>
        <p:spPr>
          <a:xfrm>
            <a:off x="822325" y="2882900"/>
            <a:ext cx="7497763" cy="3130550"/>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1" name="Title 5">
            <a:extLst>
              <a:ext uri="{FF2B5EF4-FFF2-40B4-BE49-F238E27FC236}">
                <a16:creationId xmlns:a16="http://schemas.microsoft.com/office/drawing/2014/main" id="{0BCE3CA4-5121-4250-891E-C6A6BD691A62}"/>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Codices</a:t>
            </a:r>
          </a:p>
        </p:txBody>
      </p:sp>
      <p:sp>
        <p:nvSpPr>
          <p:cNvPr id="12292" name="Content Placeholder 6">
            <a:extLst>
              <a:ext uri="{FF2B5EF4-FFF2-40B4-BE49-F238E27FC236}">
                <a16:creationId xmlns:a16="http://schemas.microsoft.com/office/drawing/2014/main" id="{AF40D868-F8AC-4612-A17A-5B4A5CA46716}"/>
              </a:ext>
            </a:extLst>
          </p:cNvPr>
          <p:cNvSpPr>
            <a:spLocks noGrp="1"/>
          </p:cNvSpPr>
          <p:nvPr>
            <p:ph idx="1"/>
          </p:nvPr>
        </p:nvSpPr>
        <p:spPr>
          <a:xfrm>
            <a:off x="503238" y="1009650"/>
            <a:ext cx="8137525" cy="1341438"/>
          </a:xfrm>
        </p:spPr>
        <p:txBody>
          <a:bodyPr/>
          <a:lstStyle/>
          <a:p>
            <a:pPr marL="0" indent="0" algn="ctr" eaLnBrk="1" hangingPunct="1">
              <a:buFont typeface="Arial" panose="020B0604020202020204" pitchFamily="34" charset="0"/>
              <a:buNone/>
            </a:pPr>
            <a:r>
              <a:rPr lang="en-GB" altLang="en-US"/>
              <a:t>The Maya people also wrote books made of the bark from fig trees. One book is called a codex and the plural is codices.</a:t>
            </a:r>
          </a:p>
          <a:p>
            <a:pPr marL="0" indent="0" algn="ctr" eaLnBrk="1" hangingPunct="1">
              <a:buFont typeface="Arial" panose="020B0604020202020204" pitchFamily="34" charset="0"/>
              <a:buNone/>
            </a:pPr>
            <a:r>
              <a:rPr lang="en-GB" altLang="en-US"/>
              <a:t>The codices were written by professional scribes and contained information about astronomy, gods, war and history.</a:t>
            </a:r>
          </a:p>
          <a:p>
            <a:pPr marL="0" indent="0" algn="ctr" eaLnBrk="1" hangingPunct="1">
              <a:buFont typeface="Arial" panose="020B0604020202020204" pitchFamily="34" charset="0"/>
              <a:buNone/>
            </a:pPr>
            <a:r>
              <a:rPr lang="en-GB" altLang="en-US"/>
              <a:t>Rather than having separate pages, the codices unfolded like a concertina.</a:t>
            </a:r>
          </a:p>
        </p:txBody>
      </p:sp>
      <p:pic>
        <p:nvPicPr>
          <p:cNvPr id="12293" name="Picture 2">
            <a:extLst>
              <a:ext uri="{FF2B5EF4-FFF2-40B4-BE49-F238E27FC236}">
                <a16:creationId xmlns:a16="http://schemas.microsoft.com/office/drawing/2014/main" id="{44AAB7AA-9E23-49FF-9C7B-ACAD12E146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4713" y="2954338"/>
            <a:ext cx="4852987"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AD50EC-8A58-4494-93AF-88E5ADA3D6B0}"/>
              </a:ext>
            </a:extLst>
          </p:cNvPr>
          <p:cNvSpPr/>
          <p:nvPr/>
        </p:nvSpPr>
        <p:spPr>
          <a:xfrm>
            <a:off x="822325" y="2619375"/>
            <a:ext cx="7497763" cy="3394075"/>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5" name="Title 5">
            <a:extLst>
              <a:ext uri="{FF2B5EF4-FFF2-40B4-BE49-F238E27FC236}">
                <a16:creationId xmlns:a16="http://schemas.microsoft.com/office/drawing/2014/main" id="{BC037EEA-C5E8-4E48-8981-5320504EED34}"/>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The Last Codices</a:t>
            </a:r>
          </a:p>
        </p:txBody>
      </p:sp>
      <p:sp>
        <p:nvSpPr>
          <p:cNvPr id="13316" name="Content Placeholder 6">
            <a:extLst>
              <a:ext uri="{FF2B5EF4-FFF2-40B4-BE49-F238E27FC236}">
                <a16:creationId xmlns:a16="http://schemas.microsoft.com/office/drawing/2014/main" id="{9327BB39-F2D0-4F80-B4DB-8DDB1D613D47}"/>
              </a:ext>
            </a:extLst>
          </p:cNvPr>
          <p:cNvSpPr>
            <a:spLocks noGrp="1"/>
          </p:cNvSpPr>
          <p:nvPr>
            <p:ph idx="1"/>
          </p:nvPr>
        </p:nvSpPr>
        <p:spPr>
          <a:xfrm>
            <a:off x="503238" y="1009650"/>
            <a:ext cx="8137525" cy="1341438"/>
          </a:xfrm>
        </p:spPr>
        <p:txBody>
          <a:bodyPr/>
          <a:lstStyle/>
          <a:p>
            <a:pPr marL="0" indent="0" eaLnBrk="1" hangingPunct="1">
              <a:buFont typeface="Arial" panose="020B0604020202020204" pitchFamily="34" charset="0"/>
              <a:buNone/>
            </a:pPr>
            <a:r>
              <a:rPr lang="en-GB" altLang="en-US"/>
              <a:t>Unfortunately, when the Spanish arrived and set to conquer the Maya, their priests burned as many Maya codices as they could find as they considered them to be the work of the devil. Three genuine Maya codices remain, and they were discovered ‘hiding out’ in Europe. These codices are named after the places they are kept.</a:t>
            </a:r>
          </a:p>
        </p:txBody>
      </p:sp>
      <p:sp>
        <p:nvSpPr>
          <p:cNvPr id="8" name="Content Placeholder 6">
            <a:extLst>
              <a:ext uri="{FF2B5EF4-FFF2-40B4-BE49-F238E27FC236}">
                <a16:creationId xmlns:a16="http://schemas.microsoft.com/office/drawing/2014/main" id="{94D579B7-3B1A-4999-B917-02E338E8D151}"/>
              </a:ext>
            </a:extLst>
          </p:cNvPr>
          <p:cNvSpPr txBox="1">
            <a:spLocks/>
          </p:cNvSpPr>
          <p:nvPr/>
        </p:nvSpPr>
        <p:spPr>
          <a:xfrm>
            <a:off x="649288" y="2471738"/>
            <a:ext cx="4202112" cy="3435350"/>
          </a:xfrm>
          <a:prstGeom prst="roundRect">
            <a:avLst>
              <a:gd name="adj" fmla="val 2585"/>
            </a:avLst>
          </a:prstGeom>
          <a:noFill/>
          <a:ln w="25400">
            <a:noFill/>
          </a:ln>
        </p:spPr>
        <p:txBody>
          <a:bodyPr lIns="252000" tIns="252000" rIns="252000" bIns="252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b="1" dirty="0"/>
              <a:t>The Dresden Codex</a:t>
            </a:r>
            <a:r>
              <a:rPr lang="en-GB" dirty="0"/>
              <a:t>: part of the Royal Library collection in Dresden, Germany.</a:t>
            </a:r>
          </a:p>
          <a:p>
            <a:pPr fontAlgn="auto">
              <a:spcAft>
                <a:spcPts val="0"/>
              </a:spcAft>
              <a:defRPr/>
            </a:pPr>
            <a:r>
              <a:rPr lang="en-GB" b="1" dirty="0"/>
              <a:t>The Madrid Codex</a:t>
            </a:r>
            <a:r>
              <a:rPr lang="en-GB" dirty="0"/>
              <a:t>: Housed in the Madrid Archaeological Museum, Spain.</a:t>
            </a:r>
          </a:p>
          <a:p>
            <a:pPr fontAlgn="auto">
              <a:spcAft>
                <a:spcPts val="0"/>
              </a:spcAft>
              <a:defRPr/>
            </a:pPr>
            <a:r>
              <a:rPr lang="en-GB" b="1" dirty="0"/>
              <a:t>The Paris Codex</a:t>
            </a:r>
            <a:r>
              <a:rPr lang="en-GB" dirty="0"/>
              <a:t>: Housed in the National Library of Paris, France.</a:t>
            </a:r>
          </a:p>
          <a:p>
            <a:pPr marL="0" indent="0" fontAlgn="auto">
              <a:spcAft>
                <a:spcPts val="0"/>
              </a:spcAft>
              <a:buFont typeface="Arial" panose="020B0604020202020204" pitchFamily="34" charset="0"/>
              <a:buNone/>
              <a:defRPr/>
            </a:pPr>
            <a:r>
              <a:rPr lang="en-GB" dirty="0"/>
              <a:t>A fourth codex was discovered in the 1960s, but historians cannot decide if it is real. It is called the Grolier codex.</a:t>
            </a:r>
          </a:p>
          <a:p>
            <a:pPr marL="0" indent="0" fontAlgn="auto">
              <a:spcAft>
                <a:spcPts val="0"/>
              </a:spcAft>
              <a:buFont typeface="Arial" panose="020B0604020202020204" pitchFamily="34" charset="0"/>
              <a:buNone/>
              <a:defRPr/>
            </a:pPr>
            <a:endParaRPr lang="en-GB" dirty="0"/>
          </a:p>
        </p:txBody>
      </p:sp>
      <p:pic>
        <p:nvPicPr>
          <p:cNvPr id="13318" name="Picture 1">
            <a:extLst>
              <a:ext uri="{FF2B5EF4-FFF2-40B4-BE49-F238E27FC236}">
                <a16:creationId xmlns:a16="http://schemas.microsoft.com/office/drawing/2014/main" id="{9282D107-1F8B-413D-8823-6325DE152DAC}"/>
              </a:ext>
            </a:extLst>
          </p:cNvPr>
          <p:cNvPicPr>
            <a:picLocks noChangeAspect="1"/>
          </p:cNvPicPr>
          <p:nvPr/>
        </p:nvPicPr>
        <p:blipFill>
          <a:blip r:embed="rId2">
            <a:extLst>
              <a:ext uri="{28A0092B-C50C-407E-A947-70E740481C1C}">
                <a14:useLocalDpi xmlns:a14="http://schemas.microsoft.com/office/drawing/2010/main" val="0"/>
              </a:ext>
            </a:extLst>
          </a:blip>
          <a:srcRect r="9306"/>
          <a:stretch>
            <a:fillRect/>
          </a:stretch>
        </p:blipFill>
        <p:spPr bwMode="auto">
          <a:xfrm>
            <a:off x="4576763" y="2659063"/>
            <a:ext cx="3686175"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3">
            <a:extLst>
              <a:ext uri="{FF2B5EF4-FFF2-40B4-BE49-F238E27FC236}">
                <a16:creationId xmlns:a16="http://schemas.microsoft.com/office/drawing/2014/main" id="{6185B5F3-6568-4F9C-9096-5A9FABE2834F}"/>
              </a:ext>
            </a:extLst>
          </p:cNvPr>
          <p:cNvSpPr>
            <a:spLocks noChangeArrowheads="1"/>
          </p:cNvSpPr>
          <p:nvPr/>
        </p:nvSpPr>
        <p:spPr bwMode="auto">
          <a:xfrm>
            <a:off x="2284413" y="613410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BPreplay" pitchFamily="50" charset="0"/>
              </a:rPr>
              <a:t>Photo courtesy of David Holt London (@flickr.com) - granted under creative commons licence - attribution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D536DBAD-13DA-444D-ABA5-FD76A63D1A28}"/>
              </a:ext>
            </a:extLst>
          </p:cNvPr>
          <p:cNvCxnSpPr/>
          <p:nvPr/>
        </p:nvCxnSpPr>
        <p:spPr>
          <a:xfrm>
            <a:off x="5303838" y="4346575"/>
            <a:ext cx="2087562" cy="1238250"/>
          </a:xfrm>
          <a:prstGeom prst="line">
            <a:avLst/>
          </a:prstGeom>
          <a:ln w="57150">
            <a:solidFill>
              <a:srgbClr val="57AA9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50CE46-CE16-4741-9A86-E9446CD31A86}"/>
              </a:ext>
            </a:extLst>
          </p:cNvPr>
          <p:cNvCxnSpPr/>
          <p:nvPr/>
        </p:nvCxnSpPr>
        <p:spPr>
          <a:xfrm flipV="1">
            <a:off x="3490913" y="4491038"/>
            <a:ext cx="3900487" cy="1158875"/>
          </a:xfrm>
          <a:prstGeom prst="line">
            <a:avLst/>
          </a:prstGeom>
          <a:ln w="57150">
            <a:solidFill>
              <a:srgbClr val="57AA9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871E89-5465-46A3-95AC-8AC687764D23}"/>
              </a:ext>
            </a:extLst>
          </p:cNvPr>
          <p:cNvCxnSpPr/>
          <p:nvPr/>
        </p:nvCxnSpPr>
        <p:spPr>
          <a:xfrm flipV="1">
            <a:off x="1651000" y="4364038"/>
            <a:ext cx="2089150" cy="1220787"/>
          </a:xfrm>
          <a:prstGeom prst="line">
            <a:avLst/>
          </a:prstGeom>
          <a:ln w="57150">
            <a:solidFill>
              <a:srgbClr val="57AA9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E71369-051B-4B18-B55A-5B59A8BC09F6}"/>
              </a:ext>
            </a:extLst>
          </p:cNvPr>
          <p:cNvCxnSpPr>
            <a:stCxn id="15375" idx="2"/>
          </p:cNvCxnSpPr>
          <p:nvPr/>
        </p:nvCxnSpPr>
        <p:spPr>
          <a:xfrm>
            <a:off x="1852613" y="4456113"/>
            <a:ext cx="3716337" cy="1133475"/>
          </a:xfrm>
          <a:prstGeom prst="line">
            <a:avLst/>
          </a:prstGeom>
          <a:ln w="57150">
            <a:solidFill>
              <a:srgbClr val="57AA9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A0C19CE-124C-44B9-9D78-26EA7F888604}"/>
              </a:ext>
            </a:extLst>
          </p:cNvPr>
          <p:cNvSpPr/>
          <p:nvPr/>
        </p:nvSpPr>
        <p:spPr>
          <a:xfrm>
            <a:off x="981075" y="3089275"/>
            <a:ext cx="1744663" cy="1474788"/>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7" name="Title 5">
            <a:extLst>
              <a:ext uri="{FF2B5EF4-FFF2-40B4-BE49-F238E27FC236}">
                <a16:creationId xmlns:a16="http://schemas.microsoft.com/office/drawing/2014/main" id="{6997F2F9-AC5B-4B2B-B1DE-9012D8511B3A}"/>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Maya Hieroglyphs</a:t>
            </a:r>
          </a:p>
        </p:txBody>
      </p:sp>
      <p:sp>
        <p:nvSpPr>
          <p:cNvPr id="15368" name="Content Placeholder 6">
            <a:extLst>
              <a:ext uri="{FF2B5EF4-FFF2-40B4-BE49-F238E27FC236}">
                <a16:creationId xmlns:a16="http://schemas.microsoft.com/office/drawing/2014/main" id="{9DA49B2E-2B43-4F83-9CE4-AE47E0A7F8EA}"/>
              </a:ext>
            </a:extLst>
          </p:cNvPr>
          <p:cNvSpPr>
            <a:spLocks noGrp="1"/>
          </p:cNvSpPr>
          <p:nvPr>
            <p:ph idx="1"/>
          </p:nvPr>
        </p:nvSpPr>
        <p:spPr>
          <a:xfrm>
            <a:off x="755650" y="1162050"/>
            <a:ext cx="7632700" cy="900113"/>
          </a:xfrm>
        </p:spPr>
        <p:txBody>
          <a:bodyPr/>
          <a:lstStyle/>
          <a:p>
            <a:pPr marL="0" indent="0" algn="ctr" eaLnBrk="1" hangingPunct="1">
              <a:buFont typeface="Arial" panose="020B0604020202020204" pitchFamily="34" charset="0"/>
              <a:buNone/>
            </a:pPr>
            <a:r>
              <a:rPr lang="en-GB" altLang="en-US"/>
              <a:t>Maya hieroglyphic writing can be made up of syllabograms (representing sounds) or logograms (representing whole words).</a:t>
            </a:r>
          </a:p>
          <a:p>
            <a:pPr marL="0" indent="0" algn="ctr" eaLnBrk="1" hangingPunct="1">
              <a:buFont typeface="Arial" panose="020B0604020202020204" pitchFamily="34" charset="0"/>
              <a:buNone/>
            </a:pPr>
            <a:r>
              <a:rPr lang="en-GB" altLang="en-US"/>
              <a:t>Logograms often resemble the thing that they represent, so it is easy for us to see what they mean, but others are more tricky.</a:t>
            </a:r>
          </a:p>
          <a:p>
            <a:pPr marL="0" indent="0" algn="ctr" eaLnBrk="1" hangingPunct="1">
              <a:buFont typeface="Arial" panose="020B0604020202020204" pitchFamily="34" charset="0"/>
              <a:buNone/>
            </a:pPr>
            <a:r>
              <a:rPr lang="en-GB" altLang="en-US"/>
              <a:t>Look closely at these logograms. Can you match them to their meanings?</a:t>
            </a:r>
          </a:p>
        </p:txBody>
      </p:sp>
      <p:sp>
        <p:nvSpPr>
          <p:cNvPr id="19" name="Rectangle 18">
            <a:extLst>
              <a:ext uri="{FF2B5EF4-FFF2-40B4-BE49-F238E27FC236}">
                <a16:creationId xmlns:a16="http://schemas.microsoft.com/office/drawing/2014/main" id="{A44D8CFE-F9D2-4AEC-89E3-5BAFC266ABEA}"/>
              </a:ext>
            </a:extLst>
          </p:cNvPr>
          <p:cNvSpPr/>
          <p:nvPr/>
        </p:nvSpPr>
        <p:spPr>
          <a:xfrm>
            <a:off x="2797175" y="3089275"/>
            <a:ext cx="1746250" cy="1474788"/>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a:extLst>
              <a:ext uri="{FF2B5EF4-FFF2-40B4-BE49-F238E27FC236}">
                <a16:creationId xmlns:a16="http://schemas.microsoft.com/office/drawing/2014/main" id="{FBF3F111-F326-4FCF-968F-89E271D91AF1}"/>
              </a:ext>
            </a:extLst>
          </p:cNvPr>
          <p:cNvSpPr/>
          <p:nvPr/>
        </p:nvSpPr>
        <p:spPr>
          <a:xfrm>
            <a:off x="4613275" y="3089275"/>
            <a:ext cx="1746250" cy="1474788"/>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ectangle 20">
            <a:extLst>
              <a:ext uri="{FF2B5EF4-FFF2-40B4-BE49-F238E27FC236}">
                <a16:creationId xmlns:a16="http://schemas.microsoft.com/office/drawing/2014/main" id="{EB36E5BE-22AB-4FD7-93C0-31FADB8BE6D9}"/>
              </a:ext>
            </a:extLst>
          </p:cNvPr>
          <p:cNvSpPr/>
          <p:nvPr/>
        </p:nvSpPr>
        <p:spPr>
          <a:xfrm>
            <a:off x="6429375" y="3089275"/>
            <a:ext cx="1746250" cy="1474788"/>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5372" name="Picture 1">
            <a:extLst>
              <a:ext uri="{FF2B5EF4-FFF2-40B4-BE49-F238E27FC236}">
                <a16:creationId xmlns:a16="http://schemas.microsoft.com/office/drawing/2014/main" id="{58B5F1D1-8736-4C07-BDA4-7150F8AC19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1663" y="3213100"/>
            <a:ext cx="7016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
            <a:extLst>
              <a:ext uri="{FF2B5EF4-FFF2-40B4-BE49-F238E27FC236}">
                <a16:creationId xmlns:a16="http://schemas.microsoft.com/office/drawing/2014/main" id="{118CC75D-1548-4DBD-A7F4-131CFF5D3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3162300"/>
            <a:ext cx="120332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7">
            <a:extLst>
              <a:ext uri="{FF2B5EF4-FFF2-40B4-BE49-F238E27FC236}">
                <a16:creationId xmlns:a16="http://schemas.microsoft.com/office/drawing/2014/main" id="{39599751-CD82-4497-A069-8771C237F4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5138" y="3213100"/>
            <a:ext cx="1201737"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8">
            <a:extLst>
              <a:ext uri="{FF2B5EF4-FFF2-40B4-BE49-F238E27FC236}">
                <a16:creationId xmlns:a16="http://schemas.microsoft.com/office/drawing/2014/main" id="{AF1CD3C6-D211-4D96-8290-A166AAD4E0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3187700"/>
            <a:ext cx="12160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7BD56D06-A1E5-4865-BBD1-2F5C8FC79F36}"/>
              </a:ext>
            </a:extLst>
          </p:cNvPr>
          <p:cNvSpPr/>
          <p:nvPr/>
        </p:nvSpPr>
        <p:spPr>
          <a:xfrm>
            <a:off x="981075" y="5518150"/>
            <a:ext cx="1744663" cy="501650"/>
          </a:xfrm>
          <a:prstGeom prst="rect">
            <a:avLst/>
          </a:prstGeom>
          <a:solidFill>
            <a:srgbClr val="57AA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a:extLst>
              <a:ext uri="{FF2B5EF4-FFF2-40B4-BE49-F238E27FC236}">
                <a16:creationId xmlns:a16="http://schemas.microsoft.com/office/drawing/2014/main" id="{C638488C-7631-4FA3-9B73-5C93A6C8D335}"/>
              </a:ext>
            </a:extLst>
          </p:cNvPr>
          <p:cNvSpPr/>
          <p:nvPr/>
        </p:nvSpPr>
        <p:spPr>
          <a:xfrm>
            <a:off x="2797175" y="5518150"/>
            <a:ext cx="1746250" cy="501650"/>
          </a:xfrm>
          <a:prstGeom prst="rect">
            <a:avLst/>
          </a:prstGeom>
          <a:solidFill>
            <a:srgbClr val="57AA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a:extLst>
              <a:ext uri="{FF2B5EF4-FFF2-40B4-BE49-F238E27FC236}">
                <a16:creationId xmlns:a16="http://schemas.microsoft.com/office/drawing/2014/main" id="{7EB605F8-60D4-4FB4-B3A7-CEE357292BFD}"/>
              </a:ext>
            </a:extLst>
          </p:cNvPr>
          <p:cNvSpPr/>
          <p:nvPr/>
        </p:nvSpPr>
        <p:spPr>
          <a:xfrm>
            <a:off x="4613275" y="5518150"/>
            <a:ext cx="1746250" cy="501650"/>
          </a:xfrm>
          <a:prstGeom prst="rect">
            <a:avLst/>
          </a:prstGeom>
          <a:solidFill>
            <a:srgbClr val="57AA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ectangle 24">
            <a:extLst>
              <a:ext uri="{FF2B5EF4-FFF2-40B4-BE49-F238E27FC236}">
                <a16:creationId xmlns:a16="http://schemas.microsoft.com/office/drawing/2014/main" id="{501C7FD3-C4E5-4692-B043-553074F804C5}"/>
              </a:ext>
            </a:extLst>
          </p:cNvPr>
          <p:cNvSpPr/>
          <p:nvPr/>
        </p:nvSpPr>
        <p:spPr>
          <a:xfrm>
            <a:off x="6429375" y="5518150"/>
            <a:ext cx="1746250" cy="501650"/>
          </a:xfrm>
          <a:prstGeom prst="rect">
            <a:avLst/>
          </a:prstGeom>
          <a:solidFill>
            <a:srgbClr val="57AA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80" name="Content Placeholder 6">
            <a:extLst>
              <a:ext uri="{FF2B5EF4-FFF2-40B4-BE49-F238E27FC236}">
                <a16:creationId xmlns:a16="http://schemas.microsoft.com/office/drawing/2014/main" id="{E77820CB-D95D-41A5-BAAE-5910B3FFA8EF}"/>
              </a:ext>
            </a:extLst>
          </p:cNvPr>
          <p:cNvSpPr>
            <a:spLocks/>
          </p:cNvSpPr>
          <p:nvPr/>
        </p:nvSpPr>
        <p:spPr bwMode="auto">
          <a:xfrm>
            <a:off x="981075" y="5426075"/>
            <a:ext cx="17446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to grab</a:t>
            </a:r>
          </a:p>
        </p:txBody>
      </p:sp>
      <p:sp>
        <p:nvSpPr>
          <p:cNvPr id="15381" name="Content Placeholder 6">
            <a:extLst>
              <a:ext uri="{FF2B5EF4-FFF2-40B4-BE49-F238E27FC236}">
                <a16:creationId xmlns:a16="http://schemas.microsoft.com/office/drawing/2014/main" id="{C99B488D-FC49-470F-9847-44AC4C1A9347}"/>
              </a:ext>
            </a:extLst>
          </p:cNvPr>
          <p:cNvSpPr>
            <a:spLocks/>
          </p:cNvSpPr>
          <p:nvPr/>
        </p:nvSpPr>
        <p:spPr bwMode="auto">
          <a:xfrm>
            <a:off x="2792413" y="5419725"/>
            <a:ext cx="1746250"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fire</a:t>
            </a:r>
          </a:p>
        </p:txBody>
      </p:sp>
      <p:sp>
        <p:nvSpPr>
          <p:cNvPr id="15382" name="Content Placeholder 6">
            <a:extLst>
              <a:ext uri="{FF2B5EF4-FFF2-40B4-BE49-F238E27FC236}">
                <a16:creationId xmlns:a16="http://schemas.microsoft.com/office/drawing/2014/main" id="{B353F77D-5357-4EDC-80D5-CC78F2E26E65}"/>
              </a:ext>
            </a:extLst>
          </p:cNvPr>
          <p:cNvSpPr>
            <a:spLocks/>
          </p:cNvSpPr>
          <p:nvPr/>
        </p:nvSpPr>
        <p:spPr bwMode="auto">
          <a:xfrm>
            <a:off x="4605338" y="5413375"/>
            <a:ext cx="1746250"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to scatter</a:t>
            </a:r>
          </a:p>
        </p:txBody>
      </p:sp>
      <p:sp>
        <p:nvSpPr>
          <p:cNvPr id="15383" name="Content Placeholder 6">
            <a:extLst>
              <a:ext uri="{FF2B5EF4-FFF2-40B4-BE49-F238E27FC236}">
                <a16:creationId xmlns:a16="http://schemas.microsoft.com/office/drawing/2014/main" id="{30DA2BA0-84F2-4A92-BCCA-66186621D54E}"/>
              </a:ext>
            </a:extLst>
          </p:cNvPr>
          <p:cNvSpPr>
            <a:spLocks/>
          </p:cNvSpPr>
          <p:nvPr/>
        </p:nvSpPr>
        <p:spPr bwMode="auto">
          <a:xfrm>
            <a:off x="6418263" y="5407025"/>
            <a:ext cx="1746250"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jaguar</a:t>
            </a:r>
          </a:p>
        </p:txBody>
      </p:sp>
      <p:pic>
        <p:nvPicPr>
          <p:cNvPr id="15384" name="Whole Class">
            <a:extLst>
              <a:ext uri="{FF2B5EF4-FFF2-40B4-BE49-F238E27FC236}">
                <a16:creationId xmlns:a16="http://schemas.microsoft.com/office/drawing/2014/main" id="{EFD7277D-2578-431B-B3EF-3FEECF20A1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25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125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1250"/>
                                        <p:tgtEl>
                                          <p:spTgt spid="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a:extLst>
              <a:ext uri="{FF2B5EF4-FFF2-40B4-BE49-F238E27FC236}">
                <a16:creationId xmlns:a16="http://schemas.microsoft.com/office/drawing/2014/main" id="{F88B2746-2347-430C-96DB-6C7AC4F32583}"/>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Maya Hieroglyphs</a:t>
            </a:r>
          </a:p>
        </p:txBody>
      </p:sp>
      <p:sp>
        <p:nvSpPr>
          <p:cNvPr id="16387" name="Content Placeholder 6">
            <a:extLst>
              <a:ext uri="{FF2B5EF4-FFF2-40B4-BE49-F238E27FC236}">
                <a16:creationId xmlns:a16="http://schemas.microsoft.com/office/drawing/2014/main" id="{A54A8E4D-C91B-4421-A7D7-41826954D2E5}"/>
              </a:ext>
            </a:extLst>
          </p:cNvPr>
          <p:cNvSpPr>
            <a:spLocks noGrp="1"/>
          </p:cNvSpPr>
          <p:nvPr>
            <p:ph idx="1"/>
          </p:nvPr>
        </p:nvSpPr>
        <p:spPr>
          <a:xfrm>
            <a:off x="503238" y="1162050"/>
            <a:ext cx="8137525" cy="900113"/>
          </a:xfrm>
        </p:spPr>
        <p:txBody>
          <a:bodyPr/>
          <a:lstStyle/>
          <a:p>
            <a:pPr marL="0" indent="0" algn="ctr" eaLnBrk="1" hangingPunct="1">
              <a:buFont typeface="Arial" panose="020B0604020202020204" pitchFamily="34" charset="0"/>
              <a:buNone/>
            </a:pPr>
            <a:r>
              <a:rPr lang="en-GB" altLang="en-US"/>
              <a:t>Choose a few of your favourite logograms to draw carefully. Write down its meaning too.</a:t>
            </a:r>
          </a:p>
          <a:p>
            <a:pPr marL="0" indent="0" algn="ctr" eaLnBrk="1" hangingPunct="1">
              <a:buFont typeface="Arial" panose="020B0604020202020204" pitchFamily="34" charset="0"/>
              <a:buNone/>
            </a:pPr>
            <a:r>
              <a:rPr lang="en-GB" altLang="en-US"/>
              <a:t>Why not have a go at creating your own logograms in the Maya style?</a:t>
            </a:r>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endParaRPr lang="en-GB" altLang="en-US"/>
          </a:p>
          <a:p>
            <a:pPr marL="0" indent="0" algn="ctr" eaLnBrk="1" hangingPunct="1">
              <a:buFont typeface="Arial" panose="020B0604020202020204" pitchFamily="34" charset="0"/>
              <a:buNone/>
            </a:pPr>
            <a:r>
              <a:rPr lang="en-GB" altLang="en-US" b="1"/>
              <a:t>Click the image to view a larger version.</a:t>
            </a:r>
          </a:p>
        </p:txBody>
      </p:sp>
      <p:grpSp>
        <p:nvGrpSpPr>
          <p:cNvPr id="13" name="Group 12">
            <a:extLst>
              <a:ext uri="{FF2B5EF4-FFF2-40B4-BE49-F238E27FC236}">
                <a16:creationId xmlns:a16="http://schemas.microsoft.com/office/drawing/2014/main" id="{922DA940-6525-4ACE-83E6-1F75D113BE5B}"/>
              </a:ext>
            </a:extLst>
          </p:cNvPr>
          <p:cNvGrpSpPr>
            <a:grpSpLocks/>
          </p:cNvGrpSpPr>
          <p:nvPr/>
        </p:nvGrpSpPr>
        <p:grpSpPr bwMode="auto">
          <a:xfrm>
            <a:off x="2462213" y="2430463"/>
            <a:ext cx="4219575" cy="3203575"/>
            <a:chOff x="2067698" y="2520776"/>
            <a:chExt cx="4621426" cy="3509321"/>
          </a:xfrm>
        </p:grpSpPr>
        <p:sp>
          <p:nvSpPr>
            <p:cNvPr id="5" name="Rectangle 4">
              <a:extLst>
                <a:ext uri="{FF2B5EF4-FFF2-40B4-BE49-F238E27FC236}">
                  <a16:creationId xmlns:a16="http://schemas.microsoft.com/office/drawing/2014/main" id="{0A007728-32A8-4D79-8B05-C9995835A4C4}"/>
                </a:ext>
              </a:extLst>
            </p:cNvPr>
            <p:cNvSpPr/>
            <p:nvPr/>
          </p:nvSpPr>
          <p:spPr>
            <a:xfrm>
              <a:off x="2067698" y="2520776"/>
              <a:ext cx="4621426" cy="3509321"/>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394" name="Picture 11">
              <a:extLst>
                <a:ext uri="{FF2B5EF4-FFF2-40B4-BE49-F238E27FC236}">
                  <a16:creationId xmlns:a16="http://schemas.microsoft.com/office/drawing/2014/main" id="{081D8E8C-FEF0-46E6-9A92-4424D482F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5495" y="2639638"/>
              <a:ext cx="4085832" cy="324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9" name="Individual Work">
            <a:extLst>
              <a:ext uri="{FF2B5EF4-FFF2-40B4-BE49-F238E27FC236}">
                <a16:creationId xmlns:a16="http://schemas.microsoft.com/office/drawing/2014/main" id="{11750839-6ABB-4F33-BDC7-2CF511807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AB68D705-9194-4074-9706-7FDFE9515DFF}"/>
              </a:ext>
            </a:extLst>
          </p:cNvPr>
          <p:cNvGrpSpPr>
            <a:grpSpLocks/>
          </p:cNvGrpSpPr>
          <p:nvPr/>
        </p:nvGrpSpPr>
        <p:grpSpPr bwMode="auto">
          <a:xfrm>
            <a:off x="0" y="-85725"/>
            <a:ext cx="9144000" cy="6943725"/>
            <a:chOff x="2067698" y="2520776"/>
            <a:chExt cx="4621426" cy="3509321"/>
          </a:xfrm>
        </p:grpSpPr>
        <p:sp>
          <p:nvSpPr>
            <p:cNvPr id="37" name="Rectangle 36">
              <a:extLst>
                <a:ext uri="{FF2B5EF4-FFF2-40B4-BE49-F238E27FC236}">
                  <a16:creationId xmlns:a16="http://schemas.microsoft.com/office/drawing/2014/main" id="{8EA37E46-CDD6-4DAD-A20F-0AC9835796FB}"/>
                </a:ext>
              </a:extLst>
            </p:cNvPr>
            <p:cNvSpPr/>
            <p:nvPr/>
          </p:nvSpPr>
          <p:spPr>
            <a:xfrm>
              <a:off x="2067698" y="2520776"/>
              <a:ext cx="4621426" cy="3509321"/>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392" name="Picture 37">
              <a:extLst>
                <a:ext uri="{FF2B5EF4-FFF2-40B4-BE49-F238E27FC236}">
                  <a16:creationId xmlns:a16="http://schemas.microsoft.com/office/drawing/2014/main" id="{EFC0F7C4-2D14-4DB8-9B59-1E397DE62F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5495" y="2639638"/>
              <a:ext cx="4085832" cy="324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35"/>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35"/>
                                        </p:tgtEl>
                                        <p:attrNameLst>
                                          <p:attrName>ppt_x</p:attrName>
                                        </p:attrNameLst>
                                      </p:cBhvr>
                                      <p:tavLst>
                                        <p:tav tm="0">
                                          <p:val>
                                            <p:strVal val="ppt_x"/>
                                          </p:val>
                                        </p:tav>
                                        <p:tav tm="100000">
                                          <p:val>
                                            <p:strVal val="ppt_x"/>
                                          </p:val>
                                        </p:tav>
                                      </p:tavLst>
                                    </p:anim>
                                    <p:anim calcmode="lin" valueType="num">
                                      <p:cBhvr additive="base">
                                        <p:cTn id="14" dur="500"/>
                                        <p:tgtEl>
                                          <p:spTgt spid="35"/>
                                        </p:tgtEl>
                                        <p:attrNameLst>
                                          <p:attrName>ppt_y</p:attrName>
                                        </p:attrNameLst>
                                      </p:cBhvr>
                                      <p:tavLst>
                                        <p:tav tm="0">
                                          <p:val>
                                            <p:strVal val="ppt_y"/>
                                          </p:val>
                                        </p:tav>
                                        <p:tav tm="100000">
                                          <p:val>
                                            <p:strVal val="1+ppt_h/2"/>
                                          </p:val>
                                        </p:tav>
                                      </p:tavLst>
                                    </p:anim>
                                    <p:set>
                                      <p:cBhvr>
                                        <p:cTn id="1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2FB7E327-7BA3-440B-A85D-2E404DEF1A59}"/>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Syllabograms</a:t>
            </a:r>
          </a:p>
        </p:txBody>
      </p:sp>
      <p:sp>
        <p:nvSpPr>
          <p:cNvPr id="17411" name="Content Placeholder 6">
            <a:extLst>
              <a:ext uri="{FF2B5EF4-FFF2-40B4-BE49-F238E27FC236}">
                <a16:creationId xmlns:a16="http://schemas.microsoft.com/office/drawing/2014/main" id="{9958331B-372C-4458-A74A-90FC9EAEB403}"/>
              </a:ext>
            </a:extLst>
          </p:cNvPr>
          <p:cNvSpPr>
            <a:spLocks noGrp="1"/>
          </p:cNvSpPr>
          <p:nvPr>
            <p:ph idx="1"/>
          </p:nvPr>
        </p:nvSpPr>
        <p:spPr>
          <a:xfrm>
            <a:off x="755650" y="1162050"/>
            <a:ext cx="7632700" cy="946150"/>
          </a:xfrm>
        </p:spPr>
        <p:txBody>
          <a:bodyPr/>
          <a:lstStyle/>
          <a:p>
            <a:pPr marL="0" indent="0" algn="ctr" eaLnBrk="1" hangingPunct="1">
              <a:buFont typeface="Arial" panose="020B0604020202020204" pitchFamily="34" charset="0"/>
              <a:buNone/>
            </a:pPr>
            <a:r>
              <a:rPr lang="en-GB" altLang="en-US"/>
              <a:t>About 150 syllabograms were used in the Maya script and syllables were often represented by more than one glyph. This meant that different people could spell the same words differently depending on which syllabograms they chose to use.</a:t>
            </a:r>
          </a:p>
          <a:p>
            <a:pPr marL="0" indent="0" algn="ctr" eaLnBrk="1" hangingPunct="1">
              <a:buFont typeface="Arial" panose="020B0604020202020204" pitchFamily="34" charset="0"/>
              <a:buNone/>
            </a:pPr>
            <a:r>
              <a:rPr lang="en-GB" altLang="en-US"/>
              <a:t>For example, the Maya word for jaguar is b’alam which can be split into three syllables b’a – la – am, with the final ‘a’ silent.</a:t>
            </a:r>
          </a:p>
          <a:p>
            <a:pPr marL="0" indent="0" algn="ctr" eaLnBrk="1" hangingPunct="1">
              <a:buFont typeface="Arial" panose="020B0604020202020204" pitchFamily="34" charset="0"/>
              <a:buNone/>
            </a:pPr>
            <a:r>
              <a:rPr lang="en-GB" altLang="en-US"/>
              <a:t>Have a look at the syllabograms for the syllables in b’alam. How many different ways of spelling the word can you find?</a:t>
            </a:r>
          </a:p>
          <a:p>
            <a:pPr marL="0" indent="0" algn="ctr" eaLnBrk="1" hangingPunct="1">
              <a:buFont typeface="Arial" panose="020B0604020202020204" pitchFamily="34" charset="0"/>
              <a:buNone/>
            </a:pPr>
            <a:r>
              <a:rPr lang="en-GB" altLang="en-US" b="1"/>
              <a:t>Remember there is a logogram for the word jaguar too!</a:t>
            </a:r>
          </a:p>
        </p:txBody>
      </p:sp>
      <p:sp>
        <p:nvSpPr>
          <p:cNvPr id="20" name="Rectangle 19">
            <a:extLst>
              <a:ext uri="{FF2B5EF4-FFF2-40B4-BE49-F238E27FC236}">
                <a16:creationId xmlns:a16="http://schemas.microsoft.com/office/drawing/2014/main" id="{1193D04B-2BF8-4CC0-A8AB-04F884483B2D}"/>
              </a:ext>
            </a:extLst>
          </p:cNvPr>
          <p:cNvSpPr/>
          <p:nvPr/>
        </p:nvSpPr>
        <p:spPr>
          <a:xfrm>
            <a:off x="1301750" y="4170363"/>
            <a:ext cx="2155825" cy="182086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13" name="Picture 3">
            <a:extLst>
              <a:ext uri="{FF2B5EF4-FFF2-40B4-BE49-F238E27FC236}">
                <a16:creationId xmlns:a16="http://schemas.microsoft.com/office/drawing/2014/main" id="{32511F68-1BC7-47F3-975F-84C9A91DC3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4243388"/>
            <a:ext cx="148590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a:extLst>
              <a:ext uri="{FF2B5EF4-FFF2-40B4-BE49-F238E27FC236}">
                <a16:creationId xmlns:a16="http://schemas.microsoft.com/office/drawing/2014/main" id="{21064A63-7C31-4286-A1A9-7DE288EA6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4217988"/>
            <a:ext cx="41814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airs">
            <a:extLst>
              <a:ext uri="{FF2B5EF4-FFF2-40B4-BE49-F238E27FC236}">
                <a16:creationId xmlns:a16="http://schemas.microsoft.com/office/drawing/2014/main" id="{B46BF836-6D07-4882-819A-146AAED702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a:extLst>
              <a:ext uri="{FF2B5EF4-FFF2-40B4-BE49-F238E27FC236}">
                <a16:creationId xmlns:a16="http://schemas.microsoft.com/office/drawing/2014/main" id="{FE3E9D34-8364-4D18-A7C1-9389C51C57CE}"/>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Jaguar – b’alam</a:t>
            </a:r>
          </a:p>
        </p:txBody>
      </p:sp>
      <p:sp>
        <p:nvSpPr>
          <p:cNvPr id="20" name="Rectangle 19">
            <a:extLst>
              <a:ext uri="{FF2B5EF4-FFF2-40B4-BE49-F238E27FC236}">
                <a16:creationId xmlns:a16="http://schemas.microsoft.com/office/drawing/2014/main" id="{7E52D209-F16B-4882-991D-CB80571389F6}"/>
              </a:ext>
            </a:extLst>
          </p:cNvPr>
          <p:cNvSpPr/>
          <p:nvPr/>
        </p:nvSpPr>
        <p:spPr>
          <a:xfrm>
            <a:off x="1539875" y="1547813"/>
            <a:ext cx="1820863" cy="1470025"/>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8436" name="Picture 4">
            <a:extLst>
              <a:ext uri="{FF2B5EF4-FFF2-40B4-BE49-F238E27FC236}">
                <a16:creationId xmlns:a16="http://schemas.microsoft.com/office/drawing/2014/main" id="{506425CF-7AF0-4B34-9438-03C4860616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1609725"/>
            <a:ext cx="11620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93AE86A-0489-4499-BB59-44321299C8F1}"/>
              </a:ext>
            </a:extLst>
          </p:cNvPr>
          <p:cNvSpPr/>
          <p:nvPr/>
        </p:nvSpPr>
        <p:spPr>
          <a:xfrm>
            <a:off x="1539875" y="3084513"/>
            <a:ext cx="1820863" cy="147161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a:extLst>
              <a:ext uri="{FF2B5EF4-FFF2-40B4-BE49-F238E27FC236}">
                <a16:creationId xmlns:a16="http://schemas.microsoft.com/office/drawing/2014/main" id="{50A15337-BD81-440A-9248-9D9CC3E1B156}"/>
              </a:ext>
            </a:extLst>
          </p:cNvPr>
          <p:cNvSpPr/>
          <p:nvPr/>
        </p:nvSpPr>
        <p:spPr>
          <a:xfrm>
            <a:off x="1539875" y="4621213"/>
            <a:ext cx="1820863" cy="147161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8439" name="Picture 7">
            <a:extLst>
              <a:ext uri="{FF2B5EF4-FFF2-40B4-BE49-F238E27FC236}">
                <a16:creationId xmlns:a16="http://schemas.microsoft.com/office/drawing/2014/main" id="{22EF3FAB-0539-4295-9665-A61FD34CE4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3225800"/>
            <a:ext cx="1597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a:extLst>
              <a:ext uri="{FF2B5EF4-FFF2-40B4-BE49-F238E27FC236}">
                <a16:creationId xmlns:a16="http://schemas.microsoft.com/office/drawing/2014/main" id="{386D8350-5213-4648-99ED-F7FBE279EC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4621213"/>
            <a:ext cx="1336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D8BFBE6-367E-425F-9960-4090FD10AB13}"/>
              </a:ext>
            </a:extLst>
          </p:cNvPr>
          <p:cNvSpPr/>
          <p:nvPr/>
        </p:nvSpPr>
        <p:spPr>
          <a:xfrm>
            <a:off x="3663950" y="1547813"/>
            <a:ext cx="1820863" cy="1470025"/>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044ED40E-D83C-424D-968F-DAB514609BB4}"/>
              </a:ext>
            </a:extLst>
          </p:cNvPr>
          <p:cNvSpPr/>
          <p:nvPr/>
        </p:nvSpPr>
        <p:spPr>
          <a:xfrm>
            <a:off x="3663950" y="3084513"/>
            <a:ext cx="1820863" cy="903287"/>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ectangle 15">
            <a:extLst>
              <a:ext uri="{FF2B5EF4-FFF2-40B4-BE49-F238E27FC236}">
                <a16:creationId xmlns:a16="http://schemas.microsoft.com/office/drawing/2014/main" id="{E36C06C2-7027-4478-BAFA-AEEC54D638F5}"/>
              </a:ext>
            </a:extLst>
          </p:cNvPr>
          <p:cNvSpPr/>
          <p:nvPr/>
        </p:nvSpPr>
        <p:spPr>
          <a:xfrm>
            <a:off x="5788025" y="1547813"/>
            <a:ext cx="1820863" cy="1470025"/>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6">
            <a:extLst>
              <a:ext uri="{FF2B5EF4-FFF2-40B4-BE49-F238E27FC236}">
                <a16:creationId xmlns:a16="http://schemas.microsoft.com/office/drawing/2014/main" id="{96A3CAE0-63C1-4DC5-91B5-47D0A053A1CA}"/>
              </a:ext>
            </a:extLst>
          </p:cNvPr>
          <p:cNvSpPr/>
          <p:nvPr/>
        </p:nvSpPr>
        <p:spPr>
          <a:xfrm>
            <a:off x="5788025" y="3084513"/>
            <a:ext cx="1820863" cy="147161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8445" name="Picture 11">
            <a:extLst>
              <a:ext uri="{FF2B5EF4-FFF2-40B4-BE49-F238E27FC236}">
                <a16:creationId xmlns:a16="http://schemas.microsoft.com/office/drawing/2014/main" id="{E3ADE729-EBEB-4AB5-AC44-CB3C98530A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1288" y="1635125"/>
            <a:ext cx="12461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8">
            <a:extLst>
              <a:ext uri="{FF2B5EF4-FFF2-40B4-BE49-F238E27FC236}">
                <a16:creationId xmlns:a16="http://schemas.microsoft.com/office/drawing/2014/main" id="{CA834229-B3FD-442C-B66A-F8CD460D808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3178175"/>
            <a:ext cx="16668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0">
            <a:extLst>
              <a:ext uri="{FF2B5EF4-FFF2-40B4-BE49-F238E27FC236}">
                <a16:creationId xmlns:a16="http://schemas.microsoft.com/office/drawing/2014/main" id="{D59FFE7A-D961-4248-AA8A-8982D79C0E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6475" y="1557338"/>
            <a:ext cx="12239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1">
            <a:extLst>
              <a:ext uri="{FF2B5EF4-FFF2-40B4-BE49-F238E27FC236}">
                <a16:creationId xmlns:a16="http://schemas.microsoft.com/office/drawing/2014/main" id="{4D1D7551-5443-4700-9F52-BCC5E4F23AB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38838" y="3132138"/>
            <a:ext cx="15208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6C1C54EB-82AE-4FBF-9824-CBEEF98730CB}"/>
              </a:ext>
            </a:extLst>
          </p:cNvPr>
          <p:cNvSpPr/>
          <p:nvPr/>
        </p:nvSpPr>
        <p:spPr>
          <a:xfrm>
            <a:off x="5788025" y="4621213"/>
            <a:ext cx="1820863" cy="68421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8450" name="Picture 24">
            <a:extLst>
              <a:ext uri="{FF2B5EF4-FFF2-40B4-BE49-F238E27FC236}">
                <a16:creationId xmlns:a16="http://schemas.microsoft.com/office/drawing/2014/main" id="{D3BDA18D-40F8-446E-B093-03D786C9550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38838" y="4737100"/>
            <a:ext cx="1520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55E7B957-6F60-4E01-9DF6-65C5146F3CF9}"/>
              </a:ext>
            </a:extLst>
          </p:cNvPr>
          <p:cNvSpPr/>
          <p:nvPr/>
        </p:nvSpPr>
        <p:spPr>
          <a:xfrm>
            <a:off x="5792788" y="5373688"/>
            <a:ext cx="1820862" cy="684212"/>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8452" name="Picture 26">
            <a:extLst>
              <a:ext uri="{FF2B5EF4-FFF2-40B4-BE49-F238E27FC236}">
                <a16:creationId xmlns:a16="http://schemas.microsoft.com/office/drawing/2014/main" id="{65615B71-0426-486B-BC40-4A33A98359C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08688" y="5421313"/>
            <a:ext cx="13811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Content Placeholder 6">
            <a:extLst>
              <a:ext uri="{FF2B5EF4-FFF2-40B4-BE49-F238E27FC236}">
                <a16:creationId xmlns:a16="http://schemas.microsoft.com/office/drawing/2014/main" id="{25960D6A-D850-49C3-934D-5DFC1076DDF5}"/>
              </a:ext>
            </a:extLst>
          </p:cNvPr>
          <p:cNvSpPr>
            <a:spLocks/>
          </p:cNvSpPr>
          <p:nvPr/>
        </p:nvSpPr>
        <p:spPr bwMode="auto">
          <a:xfrm>
            <a:off x="1539875" y="1049338"/>
            <a:ext cx="18208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ba</a:t>
            </a:r>
          </a:p>
        </p:txBody>
      </p:sp>
      <p:sp>
        <p:nvSpPr>
          <p:cNvPr id="18454" name="Content Placeholder 6">
            <a:extLst>
              <a:ext uri="{FF2B5EF4-FFF2-40B4-BE49-F238E27FC236}">
                <a16:creationId xmlns:a16="http://schemas.microsoft.com/office/drawing/2014/main" id="{3D9B8384-97B1-410D-93DB-736F9B22D6A2}"/>
              </a:ext>
            </a:extLst>
          </p:cNvPr>
          <p:cNvSpPr>
            <a:spLocks/>
          </p:cNvSpPr>
          <p:nvPr/>
        </p:nvSpPr>
        <p:spPr bwMode="auto">
          <a:xfrm>
            <a:off x="3663950" y="1089025"/>
            <a:ext cx="18208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la</a:t>
            </a:r>
          </a:p>
        </p:txBody>
      </p:sp>
      <p:sp>
        <p:nvSpPr>
          <p:cNvPr id="18455" name="Content Placeholder 6">
            <a:extLst>
              <a:ext uri="{FF2B5EF4-FFF2-40B4-BE49-F238E27FC236}">
                <a16:creationId xmlns:a16="http://schemas.microsoft.com/office/drawing/2014/main" id="{681C87BB-1D2B-44A4-8FB7-25C87D35666F}"/>
              </a:ext>
            </a:extLst>
          </p:cNvPr>
          <p:cNvSpPr>
            <a:spLocks/>
          </p:cNvSpPr>
          <p:nvPr/>
        </p:nvSpPr>
        <p:spPr bwMode="auto">
          <a:xfrm>
            <a:off x="5788025" y="1068388"/>
            <a:ext cx="18208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am</a:t>
            </a:r>
          </a:p>
        </p:txBody>
      </p:sp>
      <p:sp>
        <p:nvSpPr>
          <p:cNvPr id="18456" name="Content Placeholder 6">
            <a:extLst>
              <a:ext uri="{FF2B5EF4-FFF2-40B4-BE49-F238E27FC236}">
                <a16:creationId xmlns:a16="http://schemas.microsoft.com/office/drawing/2014/main" id="{A48660DB-2083-410C-B8B6-FF396A6EBEEE}"/>
              </a:ext>
            </a:extLst>
          </p:cNvPr>
          <p:cNvSpPr>
            <a:spLocks/>
          </p:cNvSpPr>
          <p:nvPr/>
        </p:nvSpPr>
        <p:spPr bwMode="auto">
          <a:xfrm>
            <a:off x="2593975" y="2670175"/>
            <a:ext cx="18208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a:t>
            </a:r>
          </a:p>
        </p:txBody>
      </p:sp>
      <p:sp>
        <p:nvSpPr>
          <p:cNvPr id="18457" name="Content Placeholder 6">
            <a:extLst>
              <a:ext uri="{FF2B5EF4-FFF2-40B4-BE49-F238E27FC236}">
                <a16:creationId xmlns:a16="http://schemas.microsoft.com/office/drawing/2014/main" id="{CA9D9EF5-D708-4D54-9841-3610B6375A9A}"/>
              </a:ext>
            </a:extLst>
          </p:cNvPr>
          <p:cNvSpPr>
            <a:spLocks/>
          </p:cNvSpPr>
          <p:nvPr/>
        </p:nvSpPr>
        <p:spPr bwMode="auto">
          <a:xfrm>
            <a:off x="4729163" y="2670175"/>
            <a:ext cx="1820862"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a:t>
            </a:r>
          </a:p>
        </p:txBody>
      </p:sp>
      <p:sp>
        <p:nvSpPr>
          <p:cNvPr id="18458" name="Content Placeholder 6">
            <a:extLst>
              <a:ext uri="{FF2B5EF4-FFF2-40B4-BE49-F238E27FC236}">
                <a16:creationId xmlns:a16="http://schemas.microsoft.com/office/drawing/2014/main" id="{DB30B0C4-6567-4218-A17A-E99745300BD9}"/>
              </a:ext>
            </a:extLst>
          </p:cNvPr>
          <p:cNvSpPr>
            <a:spLocks/>
          </p:cNvSpPr>
          <p:nvPr/>
        </p:nvSpPr>
        <p:spPr bwMode="auto">
          <a:xfrm>
            <a:off x="6864350" y="2670175"/>
            <a:ext cx="1820863"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a:t>
            </a:r>
          </a:p>
        </p:txBody>
      </p:sp>
      <p:pic>
        <p:nvPicPr>
          <p:cNvPr id="18459" name="Pairs">
            <a:extLst>
              <a:ext uri="{FF2B5EF4-FFF2-40B4-BE49-F238E27FC236}">
                <a16:creationId xmlns:a16="http://schemas.microsoft.com/office/drawing/2014/main" id="{E2DFDE4C-DEFB-4DD7-AD4E-04B3FF8B429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a:extLst>
              <a:ext uri="{FF2B5EF4-FFF2-40B4-BE49-F238E27FC236}">
                <a16:creationId xmlns:a16="http://schemas.microsoft.com/office/drawing/2014/main" id="{BBB8BAF1-553C-438E-B514-5026C39E965B}"/>
              </a:ext>
            </a:extLst>
          </p:cNvPr>
          <p:cNvSpPr>
            <a:spLocks noGrp="1"/>
          </p:cNvSpPr>
          <p:nvPr>
            <p:ph type="title"/>
          </p:nvPr>
        </p:nvSpPr>
        <p:spPr>
          <a:xfrm>
            <a:off x="503238" y="584200"/>
            <a:ext cx="8137525" cy="849313"/>
          </a:xfrm>
        </p:spPr>
        <p:txBody>
          <a:bodyPr>
            <a:normAutofit fontScale="90000"/>
          </a:bodyPr>
          <a:lstStyle/>
          <a:p>
            <a:pPr eaLnBrk="1" hangingPunct="1">
              <a:defRPr/>
            </a:pPr>
            <a:r>
              <a:rPr lang="en-GB" altLang="en-US"/>
              <a:t>Creating a Glyph Block</a:t>
            </a:r>
          </a:p>
        </p:txBody>
      </p:sp>
      <p:sp>
        <p:nvSpPr>
          <p:cNvPr id="19459" name="Content Placeholder 6">
            <a:extLst>
              <a:ext uri="{FF2B5EF4-FFF2-40B4-BE49-F238E27FC236}">
                <a16:creationId xmlns:a16="http://schemas.microsoft.com/office/drawing/2014/main" id="{7915F7B6-5D8D-470E-8F64-D95F6A479F57}"/>
              </a:ext>
            </a:extLst>
          </p:cNvPr>
          <p:cNvSpPr>
            <a:spLocks noGrp="1"/>
          </p:cNvSpPr>
          <p:nvPr>
            <p:ph idx="1"/>
          </p:nvPr>
        </p:nvSpPr>
        <p:spPr>
          <a:xfrm>
            <a:off x="755650" y="1162050"/>
            <a:ext cx="7632700" cy="952500"/>
          </a:xfrm>
        </p:spPr>
        <p:txBody>
          <a:bodyPr/>
          <a:lstStyle/>
          <a:p>
            <a:pPr marL="0" indent="0" algn="ctr" eaLnBrk="1" hangingPunct="1">
              <a:buFont typeface="Arial" panose="020B0604020202020204" pitchFamily="34" charset="0"/>
              <a:buNone/>
            </a:pPr>
            <a:r>
              <a:rPr lang="en-GB" altLang="en-US"/>
              <a:t>Now you have three syllabograms to write b’alam, you need to combine them into one glyph block.</a:t>
            </a:r>
          </a:p>
          <a:p>
            <a:pPr marL="0" indent="0" algn="ctr" eaLnBrk="1" hangingPunct="1">
              <a:buFont typeface="Arial" panose="020B0604020202020204" pitchFamily="34" charset="0"/>
              <a:buNone/>
            </a:pPr>
            <a:r>
              <a:rPr lang="en-GB" altLang="en-US"/>
              <a:t>Maya glyphs were roughly read top to bottom and left to right. </a:t>
            </a:r>
          </a:p>
          <a:p>
            <a:pPr marL="0" indent="0" algn="ctr" eaLnBrk="1" hangingPunct="1">
              <a:buFont typeface="Arial" panose="020B0604020202020204" pitchFamily="34" charset="0"/>
              <a:buNone/>
            </a:pPr>
            <a:r>
              <a:rPr lang="en-GB" altLang="en-US"/>
              <a:t>For example:</a:t>
            </a:r>
          </a:p>
        </p:txBody>
      </p:sp>
      <p:sp>
        <p:nvSpPr>
          <p:cNvPr id="20" name="Rectangle 19">
            <a:extLst>
              <a:ext uri="{FF2B5EF4-FFF2-40B4-BE49-F238E27FC236}">
                <a16:creationId xmlns:a16="http://schemas.microsoft.com/office/drawing/2014/main" id="{9E166CF9-6AAC-40AF-8F50-9E2E1C1F2292}"/>
              </a:ext>
            </a:extLst>
          </p:cNvPr>
          <p:cNvSpPr/>
          <p:nvPr/>
        </p:nvSpPr>
        <p:spPr>
          <a:xfrm>
            <a:off x="1878013" y="4613275"/>
            <a:ext cx="5400675" cy="1343025"/>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461" name="Picture 1">
            <a:extLst>
              <a:ext uri="{FF2B5EF4-FFF2-40B4-BE49-F238E27FC236}">
                <a16:creationId xmlns:a16="http://schemas.microsoft.com/office/drawing/2014/main" id="{5D3C1CF0-B3F2-426C-8DF1-23F260F5CC9D}"/>
              </a:ext>
            </a:extLst>
          </p:cNvPr>
          <p:cNvPicPr>
            <a:picLocks noChangeAspect="1"/>
          </p:cNvPicPr>
          <p:nvPr/>
        </p:nvPicPr>
        <p:blipFill>
          <a:blip r:embed="rId2">
            <a:extLst>
              <a:ext uri="{28A0092B-C50C-407E-A947-70E740481C1C}">
                <a14:useLocalDpi xmlns:a14="http://schemas.microsoft.com/office/drawing/2010/main" val="0"/>
              </a:ext>
            </a:extLst>
          </a:blip>
          <a:srcRect r="54402" b="49805"/>
          <a:stretch>
            <a:fillRect/>
          </a:stretch>
        </p:blipFill>
        <p:spPr bwMode="auto">
          <a:xfrm>
            <a:off x="1119188" y="2874963"/>
            <a:ext cx="15748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a:extLst>
              <a:ext uri="{FF2B5EF4-FFF2-40B4-BE49-F238E27FC236}">
                <a16:creationId xmlns:a16="http://schemas.microsoft.com/office/drawing/2014/main" id="{EDD258EF-853D-44A2-869D-238F4ACB27BD}"/>
              </a:ext>
            </a:extLst>
          </p:cNvPr>
          <p:cNvPicPr>
            <a:picLocks noChangeAspect="1"/>
          </p:cNvPicPr>
          <p:nvPr/>
        </p:nvPicPr>
        <p:blipFill>
          <a:blip r:embed="rId3">
            <a:extLst>
              <a:ext uri="{28A0092B-C50C-407E-A947-70E740481C1C}">
                <a14:useLocalDpi xmlns:a14="http://schemas.microsoft.com/office/drawing/2010/main" val="0"/>
              </a:ext>
            </a:extLst>
          </a:blip>
          <a:srcRect l="49057" t="-2760" r="-2502" b="52565"/>
          <a:stretch>
            <a:fillRect/>
          </a:stretch>
        </p:blipFill>
        <p:spPr bwMode="auto">
          <a:xfrm>
            <a:off x="2735263" y="2871788"/>
            <a:ext cx="1844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a:extLst>
              <a:ext uri="{FF2B5EF4-FFF2-40B4-BE49-F238E27FC236}">
                <a16:creationId xmlns:a16="http://schemas.microsoft.com/office/drawing/2014/main" id="{FFABC3E6-644F-4083-817F-A7D66D3A6695}"/>
              </a:ext>
            </a:extLst>
          </p:cNvPr>
          <p:cNvPicPr>
            <a:picLocks noChangeAspect="1"/>
          </p:cNvPicPr>
          <p:nvPr/>
        </p:nvPicPr>
        <p:blipFill>
          <a:blip r:embed="rId4">
            <a:extLst>
              <a:ext uri="{28A0092B-C50C-407E-A947-70E740481C1C}">
                <a14:useLocalDpi xmlns:a14="http://schemas.microsoft.com/office/drawing/2010/main" val="0"/>
              </a:ext>
            </a:extLst>
          </a:blip>
          <a:srcRect l="-2599" t="53458" r="55595" b="-3654"/>
          <a:stretch>
            <a:fillRect/>
          </a:stretch>
        </p:blipFill>
        <p:spPr bwMode="auto">
          <a:xfrm>
            <a:off x="4738688" y="2786063"/>
            <a:ext cx="16224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a:extLst>
              <a:ext uri="{FF2B5EF4-FFF2-40B4-BE49-F238E27FC236}">
                <a16:creationId xmlns:a16="http://schemas.microsoft.com/office/drawing/2014/main" id="{DBA073C2-DE2C-497F-B3DA-D92DF084E62C}"/>
              </a:ext>
            </a:extLst>
          </p:cNvPr>
          <p:cNvPicPr>
            <a:picLocks noChangeAspect="1"/>
          </p:cNvPicPr>
          <p:nvPr/>
        </p:nvPicPr>
        <p:blipFill>
          <a:blip r:embed="rId4">
            <a:extLst>
              <a:ext uri="{28A0092B-C50C-407E-A947-70E740481C1C}">
                <a14:useLocalDpi xmlns:a14="http://schemas.microsoft.com/office/drawing/2010/main" val="0"/>
              </a:ext>
            </a:extLst>
          </a:blip>
          <a:srcRect l="47984" t="53458" r="5013" b="-3654"/>
          <a:stretch>
            <a:fillRect/>
          </a:stretch>
        </p:blipFill>
        <p:spPr bwMode="auto">
          <a:xfrm>
            <a:off x="6519863" y="2786063"/>
            <a:ext cx="162401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Content Placeholder 6">
            <a:extLst>
              <a:ext uri="{FF2B5EF4-FFF2-40B4-BE49-F238E27FC236}">
                <a16:creationId xmlns:a16="http://schemas.microsoft.com/office/drawing/2014/main" id="{7BEB0AAA-1820-49C5-A395-477B88119704}"/>
              </a:ext>
            </a:extLst>
          </p:cNvPr>
          <p:cNvSpPr>
            <a:spLocks/>
          </p:cNvSpPr>
          <p:nvPr/>
        </p:nvSpPr>
        <p:spPr bwMode="auto">
          <a:xfrm>
            <a:off x="1317625" y="2751138"/>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1</a:t>
            </a:r>
          </a:p>
        </p:txBody>
      </p:sp>
      <p:sp>
        <p:nvSpPr>
          <p:cNvPr id="19466" name="Content Placeholder 6">
            <a:extLst>
              <a:ext uri="{FF2B5EF4-FFF2-40B4-BE49-F238E27FC236}">
                <a16:creationId xmlns:a16="http://schemas.microsoft.com/office/drawing/2014/main" id="{DF5C7ED3-6C00-4E1A-B739-83FEA537993B}"/>
              </a:ext>
            </a:extLst>
          </p:cNvPr>
          <p:cNvSpPr>
            <a:spLocks/>
          </p:cNvSpPr>
          <p:nvPr/>
        </p:nvSpPr>
        <p:spPr bwMode="auto">
          <a:xfrm>
            <a:off x="1914525" y="2751138"/>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2</a:t>
            </a:r>
          </a:p>
        </p:txBody>
      </p:sp>
      <p:sp>
        <p:nvSpPr>
          <p:cNvPr id="19467" name="Content Placeholder 6">
            <a:extLst>
              <a:ext uri="{FF2B5EF4-FFF2-40B4-BE49-F238E27FC236}">
                <a16:creationId xmlns:a16="http://schemas.microsoft.com/office/drawing/2014/main" id="{32EACBF1-3B48-492B-B68C-CA596F3AB657}"/>
              </a:ext>
            </a:extLst>
          </p:cNvPr>
          <p:cNvSpPr>
            <a:spLocks/>
          </p:cNvSpPr>
          <p:nvPr/>
        </p:nvSpPr>
        <p:spPr bwMode="auto">
          <a:xfrm>
            <a:off x="1570038" y="3440113"/>
            <a:ext cx="395287"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3</a:t>
            </a:r>
          </a:p>
        </p:txBody>
      </p:sp>
      <p:sp>
        <p:nvSpPr>
          <p:cNvPr id="19468" name="Content Placeholder 6">
            <a:extLst>
              <a:ext uri="{FF2B5EF4-FFF2-40B4-BE49-F238E27FC236}">
                <a16:creationId xmlns:a16="http://schemas.microsoft.com/office/drawing/2014/main" id="{9D5398F1-63BF-49B5-AA6E-237E8E422936}"/>
              </a:ext>
            </a:extLst>
          </p:cNvPr>
          <p:cNvSpPr>
            <a:spLocks/>
          </p:cNvSpPr>
          <p:nvPr/>
        </p:nvSpPr>
        <p:spPr bwMode="auto">
          <a:xfrm>
            <a:off x="3362325" y="3121025"/>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1</a:t>
            </a:r>
          </a:p>
        </p:txBody>
      </p:sp>
      <p:sp>
        <p:nvSpPr>
          <p:cNvPr id="19469" name="Content Placeholder 6">
            <a:extLst>
              <a:ext uri="{FF2B5EF4-FFF2-40B4-BE49-F238E27FC236}">
                <a16:creationId xmlns:a16="http://schemas.microsoft.com/office/drawing/2014/main" id="{A6E0697C-3206-4802-86AC-96ACA1E801EF}"/>
              </a:ext>
            </a:extLst>
          </p:cNvPr>
          <p:cNvSpPr>
            <a:spLocks/>
          </p:cNvSpPr>
          <p:nvPr/>
        </p:nvSpPr>
        <p:spPr bwMode="auto">
          <a:xfrm>
            <a:off x="4067175" y="3121025"/>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2</a:t>
            </a:r>
          </a:p>
        </p:txBody>
      </p:sp>
      <p:sp>
        <p:nvSpPr>
          <p:cNvPr id="19470" name="Content Placeholder 6">
            <a:extLst>
              <a:ext uri="{FF2B5EF4-FFF2-40B4-BE49-F238E27FC236}">
                <a16:creationId xmlns:a16="http://schemas.microsoft.com/office/drawing/2014/main" id="{4689811A-3128-43C5-B927-D6911F9742DA}"/>
              </a:ext>
            </a:extLst>
          </p:cNvPr>
          <p:cNvSpPr>
            <a:spLocks/>
          </p:cNvSpPr>
          <p:nvPr/>
        </p:nvSpPr>
        <p:spPr bwMode="auto">
          <a:xfrm>
            <a:off x="3424238" y="3757613"/>
            <a:ext cx="395287"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3</a:t>
            </a:r>
          </a:p>
        </p:txBody>
      </p:sp>
      <p:sp>
        <p:nvSpPr>
          <p:cNvPr id="19471" name="Content Placeholder 6">
            <a:extLst>
              <a:ext uri="{FF2B5EF4-FFF2-40B4-BE49-F238E27FC236}">
                <a16:creationId xmlns:a16="http://schemas.microsoft.com/office/drawing/2014/main" id="{741CD3E7-C6D3-4046-9B55-89B51B446561}"/>
              </a:ext>
            </a:extLst>
          </p:cNvPr>
          <p:cNvSpPr>
            <a:spLocks/>
          </p:cNvSpPr>
          <p:nvPr/>
        </p:nvSpPr>
        <p:spPr bwMode="auto">
          <a:xfrm>
            <a:off x="5327650" y="3076575"/>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1</a:t>
            </a:r>
          </a:p>
        </p:txBody>
      </p:sp>
      <p:sp>
        <p:nvSpPr>
          <p:cNvPr id="19472" name="Content Placeholder 6">
            <a:extLst>
              <a:ext uri="{FF2B5EF4-FFF2-40B4-BE49-F238E27FC236}">
                <a16:creationId xmlns:a16="http://schemas.microsoft.com/office/drawing/2014/main" id="{ED8B9E30-CAE7-4F55-987B-50F4C3DDA778}"/>
              </a:ext>
            </a:extLst>
          </p:cNvPr>
          <p:cNvSpPr>
            <a:spLocks/>
          </p:cNvSpPr>
          <p:nvPr/>
        </p:nvSpPr>
        <p:spPr bwMode="auto">
          <a:xfrm>
            <a:off x="4868863" y="3749675"/>
            <a:ext cx="396875"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2</a:t>
            </a:r>
          </a:p>
        </p:txBody>
      </p:sp>
      <p:sp>
        <p:nvSpPr>
          <p:cNvPr id="19473" name="Content Placeholder 6">
            <a:extLst>
              <a:ext uri="{FF2B5EF4-FFF2-40B4-BE49-F238E27FC236}">
                <a16:creationId xmlns:a16="http://schemas.microsoft.com/office/drawing/2014/main" id="{382D3CCB-9B33-46C8-ACFC-4B1B0BDB9866}"/>
              </a:ext>
            </a:extLst>
          </p:cNvPr>
          <p:cNvSpPr>
            <a:spLocks/>
          </p:cNvSpPr>
          <p:nvPr/>
        </p:nvSpPr>
        <p:spPr bwMode="auto">
          <a:xfrm>
            <a:off x="5549900" y="3757613"/>
            <a:ext cx="395288"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3</a:t>
            </a:r>
          </a:p>
        </p:txBody>
      </p:sp>
      <p:sp>
        <p:nvSpPr>
          <p:cNvPr id="19474" name="Content Placeholder 6">
            <a:extLst>
              <a:ext uri="{FF2B5EF4-FFF2-40B4-BE49-F238E27FC236}">
                <a16:creationId xmlns:a16="http://schemas.microsoft.com/office/drawing/2014/main" id="{C7126E74-688F-4302-B8F4-F3F4E95E4A0D}"/>
              </a:ext>
            </a:extLst>
          </p:cNvPr>
          <p:cNvSpPr>
            <a:spLocks/>
          </p:cNvSpPr>
          <p:nvPr/>
        </p:nvSpPr>
        <p:spPr bwMode="auto">
          <a:xfrm>
            <a:off x="6751638" y="3167063"/>
            <a:ext cx="396875"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1</a:t>
            </a:r>
          </a:p>
        </p:txBody>
      </p:sp>
      <p:sp>
        <p:nvSpPr>
          <p:cNvPr id="19475" name="Content Placeholder 6">
            <a:extLst>
              <a:ext uri="{FF2B5EF4-FFF2-40B4-BE49-F238E27FC236}">
                <a16:creationId xmlns:a16="http://schemas.microsoft.com/office/drawing/2014/main" id="{82D523CB-A7E7-450F-97BC-39B3ED7005FB}"/>
              </a:ext>
            </a:extLst>
          </p:cNvPr>
          <p:cNvSpPr>
            <a:spLocks/>
          </p:cNvSpPr>
          <p:nvPr/>
        </p:nvSpPr>
        <p:spPr bwMode="auto">
          <a:xfrm>
            <a:off x="7380288" y="3167063"/>
            <a:ext cx="395287"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2</a:t>
            </a:r>
          </a:p>
        </p:txBody>
      </p:sp>
      <p:sp>
        <p:nvSpPr>
          <p:cNvPr id="19476" name="Content Placeholder 6">
            <a:extLst>
              <a:ext uri="{FF2B5EF4-FFF2-40B4-BE49-F238E27FC236}">
                <a16:creationId xmlns:a16="http://schemas.microsoft.com/office/drawing/2014/main" id="{8A43437D-D7EE-4DD0-BCF3-C292769F3DBB}"/>
              </a:ext>
            </a:extLst>
          </p:cNvPr>
          <p:cNvSpPr>
            <a:spLocks/>
          </p:cNvSpPr>
          <p:nvPr/>
        </p:nvSpPr>
        <p:spPr bwMode="auto">
          <a:xfrm>
            <a:off x="7439025" y="3684588"/>
            <a:ext cx="396875" cy="488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a:t>3</a:t>
            </a:r>
          </a:p>
        </p:txBody>
      </p:sp>
      <p:sp>
        <p:nvSpPr>
          <p:cNvPr id="19477" name="Content Placeholder 6">
            <a:extLst>
              <a:ext uri="{FF2B5EF4-FFF2-40B4-BE49-F238E27FC236}">
                <a16:creationId xmlns:a16="http://schemas.microsoft.com/office/drawing/2014/main" id="{36A200C3-B58F-47A1-B271-4948DFE0AC95}"/>
              </a:ext>
            </a:extLst>
          </p:cNvPr>
          <p:cNvSpPr>
            <a:spLocks/>
          </p:cNvSpPr>
          <p:nvPr/>
        </p:nvSpPr>
        <p:spPr bwMode="auto">
          <a:xfrm>
            <a:off x="1741488" y="4911725"/>
            <a:ext cx="4281487" cy="9699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buFont typeface="Arial" panose="020B0604020202020204" pitchFamily="34" charset="0"/>
              <a:buNone/>
            </a:pPr>
            <a:r>
              <a:rPr lang="en-GB" altLang="en-US"/>
              <a:t>So the word b’alam could look like this:</a:t>
            </a:r>
          </a:p>
        </p:txBody>
      </p:sp>
      <p:pic>
        <p:nvPicPr>
          <p:cNvPr id="19478" name="Picture 4">
            <a:extLst>
              <a:ext uri="{FF2B5EF4-FFF2-40B4-BE49-F238E27FC236}">
                <a16:creationId xmlns:a16="http://schemas.microsoft.com/office/drawing/2014/main" id="{23FDD969-9EB2-4106-8683-3E29059BE7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4413250"/>
            <a:ext cx="141763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airs">
            <a:extLst>
              <a:ext uri="{FF2B5EF4-FFF2-40B4-BE49-F238E27FC236}">
                <a16:creationId xmlns:a16="http://schemas.microsoft.com/office/drawing/2014/main" id="{0BAF4721-2DAE-4FD3-B879-3576EED06C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608CA2200DF45A4D9CE298E20B6FB" ma:contentTypeVersion="13" ma:contentTypeDescription="Create a new document." ma:contentTypeScope="" ma:versionID="96213abf7c69357b249f7f24612086cb">
  <xsd:schema xmlns:xsd="http://www.w3.org/2001/XMLSchema" xmlns:xs="http://www.w3.org/2001/XMLSchema" xmlns:p="http://schemas.microsoft.com/office/2006/metadata/properties" xmlns:ns3="593f91e3-ac3f-4e10-8b1f-0696a7f1f8be" xmlns:ns4="5759cccb-a7f8-4aed-b9dd-96de8545fd4b" targetNamespace="http://schemas.microsoft.com/office/2006/metadata/properties" ma:root="true" ma:fieldsID="10b948cf98dac5e0eee89b3ed7beabb4" ns3:_="" ns4:_="">
    <xsd:import namespace="593f91e3-ac3f-4e10-8b1f-0696a7f1f8be"/>
    <xsd:import namespace="5759cccb-a7f8-4aed-b9dd-96de8545fd4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3f91e3-ac3f-4e10-8b1f-0696a7f1f8b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59cccb-a7f8-4aed-b9dd-96de8545fd4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11ECBE-4CE4-413C-9BD1-B5CE074DC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3f91e3-ac3f-4e10-8b1f-0696a7f1f8be"/>
    <ds:schemaRef ds:uri="5759cccb-a7f8-4aed-b9dd-96de8545f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35C2CA-6406-48BE-82ED-CA5939234794}">
  <ds:schemaRefs>
    <ds:schemaRef ds:uri="http://schemas.microsoft.com/sharepoint/v3/contenttype/forms"/>
  </ds:schemaRefs>
</ds:datastoreItem>
</file>

<file path=customXml/itemProps3.xml><?xml version="1.0" encoding="utf-8"?>
<ds:datastoreItem xmlns:ds="http://schemas.openxmlformats.org/officeDocument/2006/customXml" ds:itemID="{1B071A2C-439F-4CE7-AB9E-B2330E23D756}">
  <ds:schemaRefs>
    <ds:schemaRef ds:uri="593f91e3-ac3f-4e10-8b1f-0696a7f1f8be"/>
    <ds:schemaRef ds:uri="http://purl.org/dc/terms/"/>
    <ds:schemaRef ds:uri="http://schemas.microsoft.com/office/2006/documentManagement/types"/>
    <ds:schemaRef ds:uri="5759cccb-a7f8-4aed-b9dd-96de8545fd4b"/>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1169</TotalTime>
  <Words>538</Words>
  <Application>Microsoft Office PowerPoint</Application>
  <PresentationFormat>On-screen Show (4:3)</PresentationFormat>
  <Paragraphs>64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Sassoon Infant Md</vt:lpstr>
      <vt:lpstr>Sassoon Infant Rg</vt:lpstr>
      <vt:lpstr>Arial</vt:lpstr>
      <vt:lpstr>BPreplay</vt:lpstr>
      <vt:lpstr>Office Theme</vt:lpstr>
      <vt:lpstr>PowerPoint Presentation</vt:lpstr>
      <vt:lpstr>Maya Writing Fact Hunt</vt:lpstr>
      <vt:lpstr>Codices</vt:lpstr>
      <vt:lpstr>The Last Codices</vt:lpstr>
      <vt:lpstr>Maya Hieroglyphs</vt:lpstr>
      <vt:lpstr>Maya Hieroglyphs</vt:lpstr>
      <vt:lpstr>Syllabograms</vt:lpstr>
      <vt:lpstr>Jaguar – b’alam</vt:lpstr>
      <vt:lpstr>Creating a Glyph Block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Mears, James</cp:lastModifiedBy>
  <cp:revision>84</cp:revision>
  <dcterms:created xsi:type="dcterms:W3CDTF">2014-10-01T16:09:27Z</dcterms:created>
  <dcterms:modified xsi:type="dcterms:W3CDTF">2021-01-27T16:30:38Z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0x010100150608CA2200DF45A4D9CE298E20B6FB</vt:lpwstr>
  </property>
</Properties>
</file>