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Lato Black" panose="020B060402020202020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iYRbrelK1pcOGH9Llfab4QhzH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DE54F-2406-4708-AE38-F8147A081984}" v="3" dt="2020-04-18T14:30:2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82ADE54F-2406-4708-AE38-F8147A081984}"/>
    <pc:docChg chg="custSel modSld">
      <pc:chgData name="Alistair Strayton" userId="54cf08bdfc25132b" providerId="LiveId" clId="{82ADE54F-2406-4708-AE38-F8147A081984}" dt="2020-04-18T14:31:04.870" v="14" actId="478"/>
      <pc:docMkLst>
        <pc:docMk/>
      </pc:docMkLst>
      <pc:sldChg chg="addSp delSp modSp">
        <pc:chgData name="Alistair Strayton" userId="54cf08bdfc25132b" providerId="LiveId" clId="{82ADE54F-2406-4708-AE38-F8147A081984}" dt="2020-04-18T14:31:04.870" v="14" actId="478"/>
        <pc:sldMkLst>
          <pc:docMk/>
          <pc:sldMk cId="0" sldId="256"/>
        </pc:sldMkLst>
        <pc:spChg chg="mod">
          <ac:chgData name="Alistair Strayton" userId="54cf08bdfc25132b" providerId="LiveId" clId="{82ADE54F-2406-4708-AE38-F8147A081984}" dt="2020-04-18T14:30:40.881" v="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Alistair Strayton" userId="54cf08bdfc25132b" providerId="LiveId" clId="{82ADE54F-2406-4708-AE38-F8147A081984}" dt="2020-04-18T14:30:34.954" v="7" actId="1076"/>
          <ac:spMkLst>
            <pc:docMk/>
            <pc:sldMk cId="0" sldId="256"/>
            <ac:spMk id="91" creationId="{00000000-0000-0000-0000-000000000000}"/>
          </ac:spMkLst>
        </pc:spChg>
        <pc:spChg chg="mod">
          <ac:chgData name="Alistair Strayton" userId="54cf08bdfc25132b" providerId="LiveId" clId="{82ADE54F-2406-4708-AE38-F8147A081984}" dt="2020-04-18T14:30:37.226" v="8" actId="1076"/>
          <ac:spMkLst>
            <pc:docMk/>
            <pc:sldMk cId="0" sldId="256"/>
            <ac:spMk id="96" creationId="{00000000-0000-0000-0000-000000000000}"/>
          </ac:spMkLst>
        </pc:spChg>
        <pc:spChg chg="mod">
          <ac:chgData name="Alistair Strayton" userId="54cf08bdfc25132b" providerId="LiveId" clId="{82ADE54F-2406-4708-AE38-F8147A081984}" dt="2020-04-18T14:30:53.130" v="11" actId="14100"/>
          <ac:spMkLst>
            <pc:docMk/>
            <pc:sldMk cId="0" sldId="256"/>
            <ac:spMk id="100" creationId="{00000000-0000-0000-0000-000000000000}"/>
          </ac:spMkLst>
        </pc:spChg>
        <pc:picChg chg="add mod">
          <ac:chgData name="Alistair Strayton" userId="54cf08bdfc25132b" providerId="LiveId" clId="{82ADE54F-2406-4708-AE38-F8147A081984}" dt="2020-04-18T14:30:24.237" v="5" actId="571"/>
          <ac:picMkLst>
            <pc:docMk/>
            <pc:sldMk cId="0" sldId="256"/>
            <ac:picMk id="15" creationId="{53E2696B-F310-4F8D-ADE7-9AB8861C6538}"/>
          </ac:picMkLst>
        </pc:picChg>
        <pc:picChg chg="mod">
          <ac:chgData name="Alistair Strayton" userId="54cf08bdfc25132b" providerId="LiveId" clId="{82ADE54F-2406-4708-AE38-F8147A081984}" dt="2020-04-18T14:31:01.238" v="13" actId="14100"/>
          <ac:picMkLst>
            <pc:docMk/>
            <pc:sldMk cId="0" sldId="256"/>
            <ac:picMk id="88" creationId="{00000000-0000-0000-0000-000000000000}"/>
          </ac:picMkLst>
        </pc:picChg>
        <pc:picChg chg="del">
          <ac:chgData name="Alistair Strayton" userId="54cf08bdfc25132b" providerId="LiveId" clId="{82ADE54F-2406-4708-AE38-F8147A081984}" dt="2020-04-18T14:31:04.870" v="14" actId="478"/>
          <ac:picMkLst>
            <pc:docMk/>
            <pc:sldMk cId="0" sldId="256"/>
            <ac:picMk id="92" creationId="{00000000-0000-0000-0000-000000000000}"/>
          </ac:picMkLst>
        </pc:picChg>
        <pc:picChg chg="mod">
          <ac:chgData name="Alistair Strayton" userId="54cf08bdfc25132b" providerId="LiveId" clId="{82ADE54F-2406-4708-AE38-F8147A081984}" dt="2020-04-18T14:30:55.522" v="12" actId="14100"/>
          <ac:picMkLst>
            <pc:docMk/>
            <pc:sldMk cId="0" sldId="256"/>
            <ac:picMk id="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382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sHHKwtXQ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wellcome.ac.uk/en/activities/odd-one-out/sources-of-ligh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One glowing light bulb in sea of unlit bulbs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 flipH="1">
            <a:off x="3340359" y="466821"/>
            <a:ext cx="8851641" cy="59243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6706177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1510695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1733158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sources of light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/ Key Stage 2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7-8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7423727" y="466820"/>
            <a:ext cx="4490107" cy="6245295"/>
            <a:chOff x="7416011" y="641565"/>
            <a:chExt cx="4228298" cy="5918097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416011" y="641565"/>
              <a:ext cx="4228298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 txBox="1"/>
            <p:nvPr/>
          </p:nvSpPr>
          <p:spPr>
            <a:xfrm>
              <a:off x="7559836" y="697498"/>
              <a:ext cx="3816952" cy="5862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 and carers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learning and what you need to get ready.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lined paper, slide 5 may be printed for your child to record on.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 &amp; 4, as needed.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is a further, optional activity.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 dirty="0"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 e.g.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objects, for example, the sun, a lit light bulb and a burning candle are sources of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are easier to see if there is more light.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07" name="Google Shape;107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3-5): approx.30-40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ruler and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5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6): approx. 10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light source is the odd one out?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which objects are sources of light and which reflect light.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light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7" name="Google Shape;117;p2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around your home and jot down any light sources you can see.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think about: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 used for (its function)?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bulb is it?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 is the light?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it powered?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26" name="Google Shape;126;p3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‘light’ is your home?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6" name="Google Shape;136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 descr="A close up of a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6867" y="2190065"/>
            <a:ext cx="5012267" cy="333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light sources: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https://www.youtube.com/watch?v=1PsHHKwtXQU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sources of light did you see in the video?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light source emits beams of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Light sources allow us to see objects.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Light leaves a light source in straight lines.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can see the world around us because of reflected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Sun is our largest light source and emits light in all directions .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light?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5" name="Google Shape;155;p4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7" name="Google Shape;157;p4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A close up of a person wearing a helme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1259" y="1774246"/>
            <a:ext cx="3775482" cy="203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03724" y="4267111"/>
            <a:ext cx="3118557" cy="16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5"/>
              <a:buNone/>
            </a:pPr>
            <a:r>
              <a:rPr lang="en-GB" sz="240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Sort the images into two groups: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35"/>
              <a:buChar char="•"/>
            </a:pPr>
            <a:r>
              <a:rPr lang="en-GB" sz="203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light source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35"/>
              <a:buChar char="•"/>
            </a:pPr>
            <a:r>
              <a:rPr lang="en-GB" sz="203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reflects light</a:t>
            </a:r>
            <a:endParaRPr/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 you think of any other sources of light to add to the group?</a:t>
            </a:r>
            <a:endParaRPr/>
          </a:p>
          <a:p>
            <a:pPr marL="228600" lvl="0" indent="-7588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 any of these surprise you? Why?</a:t>
            </a:r>
            <a:endParaRPr/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outcome: I can identify which objects are sources of light and which reflect light 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3826125" y="257452"/>
            <a:ext cx="1574412" cy="1047968"/>
            <a:chOff x="3826125" y="1080722"/>
            <a:chExt cx="1574412" cy="1047968"/>
          </a:xfrm>
        </p:grpSpPr>
        <p:pic>
          <p:nvPicPr>
            <p:cNvPr id="171" name="Google Shape;17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6125" y="1080722"/>
              <a:ext cx="1574412" cy="104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5"/>
            <p:cNvSpPr txBox="1"/>
            <p:nvPr/>
          </p:nvSpPr>
          <p:spPr>
            <a:xfrm>
              <a:off x="3983502" y="1723774"/>
              <a:ext cx="534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Sun</a:t>
              </a:r>
              <a:endParaRPr/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5929788" y="475207"/>
            <a:ext cx="2218804" cy="1109402"/>
            <a:chOff x="6013829" y="1145432"/>
            <a:chExt cx="2218804" cy="1109402"/>
          </a:xfrm>
        </p:grpSpPr>
        <p:pic>
          <p:nvPicPr>
            <p:cNvPr id="174" name="Google Shape;17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3829" y="1145432"/>
              <a:ext cx="2218804" cy="1109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5"/>
            <p:cNvSpPr txBox="1"/>
            <p:nvPr/>
          </p:nvSpPr>
          <p:spPr>
            <a:xfrm>
              <a:off x="6366041" y="1780219"/>
              <a:ext cx="1085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television</a:t>
              </a:r>
              <a:endParaRPr/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3884626" y="1726542"/>
            <a:ext cx="1743492" cy="1555532"/>
            <a:chOff x="9296323" y="872841"/>
            <a:chExt cx="1743492" cy="1555532"/>
          </a:xfrm>
        </p:grpSpPr>
        <p:pic>
          <p:nvPicPr>
            <p:cNvPr id="177" name="Google Shape;17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96323" y="872841"/>
              <a:ext cx="1743492" cy="155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 txBox="1"/>
            <p:nvPr/>
          </p:nvSpPr>
          <p:spPr>
            <a:xfrm>
              <a:off x="10050899" y="1908440"/>
              <a:ext cx="503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 D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5838941" y="2204775"/>
            <a:ext cx="2693008" cy="1790365"/>
            <a:chOff x="8165059" y="3129587"/>
            <a:chExt cx="2693008" cy="1790365"/>
          </a:xfrm>
        </p:grpSpPr>
        <p:pic>
          <p:nvPicPr>
            <p:cNvPr id="180" name="Google Shape;180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65059" y="3129587"/>
              <a:ext cx="2693008" cy="1790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5"/>
            <p:cNvSpPr txBox="1"/>
            <p:nvPr/>
          </p:nvSpPr>
          <p:spPr>
            <a:xfrm>
              <a:off x="9716767" y="3185518"/>
              <a:ext cx="8350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cutlery</a:t>
              </a:r>
              <a:endParaRPr/>
            </a:p>
          </p:txBody>
        </p:sp>
      </p:grpSp>
      <p:grpSp>
        <p:nvGrpSpPr>
          <p:cNvPr id="182" name="Google Shape;182;p5"/>
          <p:cNvGrpSpPr/>
          <p:nvPr/>
        </p:nvGrpSpPr>
        <p:grpSpPr>
          <a:xfrm>
            <a:off x="8723332" y="2906485"/>
            <a:ext cx="2362787" cy="1447207"/>
            <a:chOff x="4250563" y="2945162"/>
            <a:chExt cx="2362787" cy="1447207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0563" y="2945162"/>
              <a:ext cx="2362787" cy="144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5"/>
            <p:cNvSpPr txBox="1"/>
            <p:nvPr/>
          </p:nvSpPr>
          <p:spPr>
            <a:xfrm>
              <a:off x="5694447" y="2987451"/>
              <a:ext cx="803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candle</a:t>
              </a: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685867" y="501883"/>
            <a:ext cx="2096354" cy="1775637"/>
            <a:chOff x="5400537" y="4690532"/>
            <a:chExt cx="2096354" cy="1775637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400537" y="4690532"/>
              <a:ext cx="2043899" cy="17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5"/>
            <p:cNvSpPr txBox="1"/>
            <p:nvPr/>
          </p:nvSpPr>
          <p:spPr>
            <a:xfrm>
              <a:off x="6749571" y="6096837"/>
              <a:ext cx="747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Moon</a:t>
              </a:r>
              <a:endParaRPr/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7732148" y="4775127"/>
            <a:ext cx="3088531" cy="1597350"/>
            <a:chOff x="8146125" y="4090284"/>
            <a:chExt cx="3088531" cy="1597350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146125" y="4090284"/>
              <a:ext cx="3088531" cy="159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5"/>
            <p:cNvSpPr txBox="1"/>
            <p:nvPr/>
          </p:nvSpPr>
          <p:spPr>
            <a:xfrm>
              <a:off x="8146125" y="4108326"/>
              <a:ext cx="11427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high-visability jacket</a:t>
              </a: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4084926" y="4353692"/>
            <a:ext cx="2856835" cy="1868230"/>
            <a:chOff x="4084926" y="4353692"/>
            <a:chExt cx="2856835" cy="1868230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84926" y="4353692"/>
              <a:ext cx="2856835" cy="186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4187580" y="4464022"/>
              <a:ext cx="12899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lights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10515602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Explorify ‘Odd One Out’ on Light sources: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https://explorify.wellcome.ac.uk/en/activities/odd-one-out/sources-of-light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Put your child’s observation skills to the test with these three sources of light.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Show the three images and ask them to come up with as many similarities and differences as they can. If they get stuck, prompt them to think about: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appearance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what they 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where they might be found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Then, everyone needs to decide which one is the odd one out and why.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Encourage a reason for every answer; there is no wrong answer!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light sources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the odd one out?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(15 minutes)</a:t>
            </a: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08" name="Google Shape;208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6" descr="A picture containing object, lit, orange, fro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4889" y="2995366"/>
            <a:ext cx="3338689" cy="115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 descr="A close up of a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bright: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gives out or reflects much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(scientific)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absence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(everyday)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amount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shiny or bright.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form of energy that makes it possible for eyes to see.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used for building or making something else.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shiny: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or glowing with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surface: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outside limit or top layer of something.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work: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can identify which objects are sources of light and which reflect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228" name="Google Shape;228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346229" y="390617"/>
              <a:ext cx="1453718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these are sources of light. Children may not think that the TV emits light, but most modern televisions use LEDs or LCD to produce light.</a:t>
              </a: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231" name="Google Shape;231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346229" y="390617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Sun and the candle are the two natural sources of light. The television and the traffic light are man-made sources of light.</a:t>
              </a: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9853474" y="328474"/>
            <a:ext cx="1544715" cy="2423604"/>
            <a:chOff x="257452" y="328474"/>
            <a:chExt cx="1544715" cy="2423604"/>
          </a:xfrm>
        </p:grpSpPr>
        <p:sp>
          <p:nvSpPr>
            <p:cNvPr id="234" name="Google Shape;234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346229" y="390617"/>
              <a:ext cx="1367161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children will think the Moon is a light source, but it actually reflects the light from the sun.</a:t>
              </a: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9860154" y="3650202"/>
            <a:ext cx="1544715" cy="2423604"/>
            <a:chOff x="257452" y="328474"/>
            <a:chExt cx="1544715" cy="2423604"/>
          </a:xfrm>
        </p:grpSpPr>
        <p:sp>
          <p:nvSpPr>
            <p:cNvPr id="237" name="Google Shape;237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346229" y="390617"/>
              <a:ext cx="1367161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these objects reflect light. High-vis</a:t>
              </a: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bility jackets are designed to reflect as much light as possible.</a:t>
              </a:r>
              <a:endParaRPr/>
            </a:p>
          </p:txBody>
        </p:sp>
      </p:grpSp>
      <p:sp>
        <p:nvSpPr>
          <p:cNvPr id="239" name="Google Shape;239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2065523" y="4068247"/>
            <a:ext cx="1574412" cy="1047968"/>
            <a:chOff x="3826125" y="1080722"/>
            <a:chExt cx="1574412" cy="1047968"/>
          </a:xfrm>
        </p:grpSpPr>
        <p:pic>
          <p:nvPicPr>
            <p:cNvPr id="243" name="Google Shape;243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6125" y="1080722"/>
              <a:ext cx="1574412" cy="104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8"/>
            <p:cNvSpPr txBox="1"/>
            <p:nvPr/>
          </p:nvSpPr>
          <p:spPr>
            <a:xfrm>
              <a:off x="3983502" y="1723774"/>
              <a:ext cx="534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Sun</a:t>
              </a: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2824313" y="2895098"/>
            <a:ext cx="2218804" cy="1109402"/>
            <a:chOff x="6013829" y="1145432"/>
            <a:chExt cx="2218804" cy="1109402"/>
          </a:xfrm>
        </p:grpSpPr>
        <p:pic>
          <p:nvPicPr>
            <p:cNvPr id="246" name="Google Shape;246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3829" y="1145432"/>
              <a:ext cx="2218804" cy="1109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8"/>
            <p:cNvSpPr txBox="1"/>
            <p:nvPr/>
          </p:nvSpPr>
          <p:spPr>
            <a:xfrm>
              <a:off x="6366041" y="1780219"/>
              <a:ext cx="1085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television</a:t>
              </a: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5308783" y="2452585"/>
            <a:ext cx="2693008" cy="1790365"/>
            <a:chOff x="8165059" y="3129587"/>
            <a:chExt cx="2693008" cy="1790365"/>
          </a:xfrm>
        </p:grpSpPr>
        <p:pic>
          <p:nvPicPr>
            <p:cNvPr id="249" name="Google Shape;249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65059" y="3129587"/>
              <a:ext cx="2693008" cy="1790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8"/>
            <p:cNvSpPr txBox="1"/>
            <p:nvPr/>
          </p:nvSpPr>
          <p:spPr>
            <a:xfrm>
              <a:off x="9716767" y="3185518"/>
              <a:ext cx="8350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cutlery</a:t>
              </a:r>
              <a:endParaRPr/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2790797" y="4876566"/>
            <a:ext cx="2362787" cy="1447207"/>
            <a:chOff x="4250563" y="2945162"/>
            <a:chExt cx="2362787" cy="1447207"/>
          </a:xfrm>
        </p:grpSpPr>
        <p:pic>
          <p:nvPicPr>
            <p:cNvPr id="252" name="Google Shape;25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50563" y="2945162"/>
              <a:ext cx="2362787" cy="144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8"/>
            <p:cNvSpPr txBox="1"/>
            <p:nvPr/>
          </p:nvSpPr>
          <p:spPr>
            <a:xfrm>
              <a:off x="5694447" y="2987451"/>
              <a:ext cx="803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candle</a:t>
              </a: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>
            <a:off x="6534804" y="715992"/>
            <a:ext cx="2096354" cy="1775637"/>
            <a:chOff x="5400537" y="4690532"/>
            <a:chExt cx="2096354" cy="1775637"/>
          </a:xfrm>
        </p:grpSpPr>
        <p:pic>
          <p:nvPicPr>
            <p:cNvPr id="255" name="Google Shape;255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00537" y="4690532"/>
              <a:ext cx="2043899" cy="17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8"/>
            <p:cNvSpPr txBox="1"/>
            <p:nvPr/>
          </p:nvSpPr>
          <p:spPr>
            <a:xfrm>
              <a:off x="6749571" y="6096837"/>
              <a:ext cx="747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Moon</a:t>
              </a: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6105471" y="4376146"/>
            <a:ext cx="3088531" cy="1597350"/>
            <a:chOff x="8146125" y="4090284"/>
            <a:chExt cx="3088531" cy="1597350"/>
          </a:xfrm>
        </p:grpSpPr>
        <p:pic>
          <p:nvPicPr>
            <p:cNvPr id="258" name="Google Shape;258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46125" y="4090284"/>
              <a:ext cx="3088531" cy="159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8"/>
            <p:cNvSpPr txBox="1"/>
            <p:nvPr/>
          </p:nvSpPr>
          <p:spPr>
            <a:xfrm>
              <a:off x="8146125" y="4108326"/>
              <a:ext cx="11427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high-visability jacket</a:t>
              </a: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2043191" y="967499"/>
            <a:ext cx="2856835" cy="1868230"/>
            <a:chOff x="4084926" y="4353692"/>
            <a:chExt cx="2856835" cy="1868230"/>
          </a:xfrm>
        </p:grpSpPr>
        <p:pic>
          <p:nvPicPr>
            <p:cNvPr id="261" name="Google Shape;261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084926" y="4353692"/>
              <a:ext cx="2856835" cy="186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8"/>
            <p:cNvSpPr txBox="1"/>
            <p:nvPr/>
          </p:nvSpPr>
          <p:spPr>
            <a:xfrm>
              <a:off x="4187580" y="4464022"/>
              <a:ext cx="12899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lights</a:t>
              </a: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7824851" y="2603869"/>
            <a:ext cx="1743492" cy="1555532"/>
            <a:chOff x="9296323" y="872841"/>
            <a:chExt cx="1743492" cy="1555532"/>
          </a:xfrm>
        </p:grpSpPr>
        <p:pic>
          <p:nvPicPr>
            <p:cNvPr id="264" name="Google Shape;264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296323" y="872841"/>
              <a:ext cx="1743492" cy="155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8"/>
            <p:cNvSpPr txBox="1"/>
            <p:nvPr/>
          </p:nvSpPr>
          <p:spPr>
            <a:xfrm>
              <a:off x="10050899" y="1908440"/>
              <a:ext cx="503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 D</a:t>
              </a:r>
              <a:endParaRPr/>
            </a:p>
          </p:txBody>
        </p:sp>
      </p:grpSp>
      <p:sp>
        <p:nvSpPr>
          <p:cNvPr id="266" name="Google Shape;266;p8"/>
          <p:cNvSpPr/>
          <p:nvPr/>
        </p:nvSpPr>
        <p:spPr>
          <a:xfrm>
            <a:off x="1966212" y="877187"/>
            <a:ext cx="3328182" cy="5590124"/>
          </a:xfrm>
          <a:prstGeom prst="roundRect">
            <a:avLst>
              <a:gd name="adj" fmla="val 411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5505796" y="654737"/>
            <a:ext cx="4162808" cy="5590124"/>
          </a:xfrm>
          <a:prstGeom prst="roundRect">
            <a:avLst>
              <a:gd name="adj" fmla="val 411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Custom</PresentationFormat>
  <Paragraphs>134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whissy</cp:lastModifiedBy>
  <cp:revision>1</cp:revision>
  <dcterms:created xsi:type="dcterms:W3CDTF">2020-03-28T09:27:35Z</dcterms:created>
  <dcterms:modified xsi:type="dcterms:W3CDTF">2021-01-24T15:48:53Z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