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57"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p:scale>
          <a:sx n="80" d="100"/>
          <a:sy n="80" d="100"/>
        </p:scale>
        <p:origin x="-10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D71FAA-FA58-4487-B52D-7708E2B4DE2C}"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FCFFF7-CDC4-4C80-90D6-F80576CF166B}" type="slidenum">
              <a:rPr lang="en-GB" smtClean="0"/>
              <a:t>‹#›</a:t>
            </a:fld>
            <a:endParaRPr lang="en-GB"/>
          </a:p>
        </p:txBody>
      </p:sp>
    </p:spTree>
    <p:extLst>
      <p:ext uri="{BB962C8B-B14F-4D97-AF65-F5344CB8AC3E}">
        <p14:creationId xmlns:p14="http://schemas.microsoft.com/office/powerpoint/2010/main" val="365128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D71FAA-FA58-4487-B52D-7708E2B4DE2C}"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FCFFF7-CDC4-4C80-90D6-F80576CF166B}" type="slidenum">
              <a:rPr lang="en-GB" smtClean="0"/>
              <a:t>‹#›</a:t>
            </a:fld>
            <a:endParaRPr lang="en-GB"/>
          </a:p>
        </p:txBody>
      </p:sp>
    </p:spTree>
    <p:extLst>
      <p:ext uri="{BB962C8B-B14F-4D97-AF65-F5344CB8AC3E}">
        <p14:creationId xmlns:p14="http://schemas.microsoft.com/office/powerpoint/2010/main" val="328997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D71FAA-FA58-4487-B52D-7708E2B4DE2C}"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FCFFF7-CDC4-4C80-90D6-F80576CF166B}" type="slidenum">
              <a:rPr lang="en-GB" smtClean="0"/>
              <a:t>‹#›</a:t>
            </a:fld>
            <a:endParaRPr lang="en-GB"/>
          </a:p>
        </p:txBody>
      </p:sp>
    </p:spTree>
    <p:extLst>
      <p:ext uri="{BB962C8B-B14F-4D97-AF65-F5344CB8AC3E}">
        <p14:creationId xmlns:p14="http://schemas.microsoft.com/office/powerpoint/2010/main" val="172134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D71FAA-FA58-4487-B52D-7708E2B4DE2C}"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FCFFF7-CDC4-4C80-90D6-F80576CF166B}" type="slidenum">
              <a:rPr lang="en-GB" smtClean="0"/>
              <a:t>‹#›</a:t>
            </a:fld>
            <a:endParaRPr lang="en-GB"/>
          </a:p>
        </p:txBody>
      </p:sp>
    </p:spTree>
    <p:extLst>
      <p:ext uri="{BB962C8B-B14F-4D97-AF65-F5344CB8AC3E}">
        <p14:creationId xmlns:p14="http://schemas.microsoft.com/office/powerpoint/2010/main" val="318692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D71FAA-FA58-4487-B52D-7708E2B4DE2C}"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FCFFF7-CDC4-4C80-90D6-F80576CF166B}" type="slidenum">
              <a:rPr lang="en-GB" smtClean="0"/>
              <a:t>‹#›</a:t>
            </a:fld>
            <a:endParaRPr lang="en-GB"/>
          </a:p>
        </p:txBody>
      </p:sp>
    </p:spTree>
    <p:extLst>
      <p:ext uri="{BB962C8B-B14F-4D97-AF65-F5344CB8AC3E}">
        <p14:creationId xmlns:p14="http://schemas.microsoft.com/office/powerpoint/2010/main" val="397866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D71FAA-FA58-4487-B52D-7708E2B4DE2C}" type="datetimeFigureOut">
              <a:rPr lang="en-GB" smtClean="0"/>
              <a:t>24/01/2021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FCFFF7-CDC4-4C80-90D6-F80576CF166B}" type="slidenum">
              <a:rPr lang="en-GB" smtClean="0"/>
              <a:t>‹#›</a:t>
            </a:fld>
            <a:endParaRPr lang="en-GB"/>
          </a:p>
        </p:txBody>
      </p:sp>
    </p:spTree>
    <p:extLst>
      <p:ext uri="{BB962C8B-B14F-4D97-AF65-F5344CB8AC3E}">
        <p14:creationId xmlns:p14="http://schemas.microsoft.com/office/powerpoint/2010/main" val="219333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D71FAA-FA58-4487-B52D-7708E2B4DE2C}" type="datetimeFigureOut">
              <a:rPr lang="en-GB" smtClean="0"/>
              <a:t>24/01/2021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FCFFF7-CDC4-4C80-90D6-F80576CF166B}" type="slidenum">
              <a:rPr lang="en-GB" smtClean="0"/>
              <a:t>‹#›</a:t>
            </a:fld>
            <a:endParaRPr lang="en-GB"/>
          </a:p>
        </p:txBody>
      </p:sp>
    </p:spTree>
    <p:extLst>
      <p:ext uri="{BB962C8B-B14F-4D97-AF65-F5344CB8AC3E}">
        <p14:creationId xmlns:p14="http://schemas.microsoft.com/office/powerpoint/2010/main" val="273557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D71FAA-FA58-4487-B52D-7708E2B4DE2C}" type="datetimeFigureOut">
              <a:rPr lang="en-GB" smtClean="0"/>
              <a:t>24/01/2021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FCFFF7-CDC4-4C80-90D6-F80576CF166B}" type="slidenum">
              <a:rPr lang="en-GB" smtClean="0"/>
              <a:t>‹#›</a:t>
            </a:fld>
            <a:endParaRPr lang="en-GB"/>
          </a:p>
        </p:txBody>
      </p:sp>
    </p:spTree>
    <p:extLst>
      <p:ext uri="{BB962C8B-B14F-4D97-AF65-F5344CB8AC3E}">
        <p14:creationId xmlns:p14="http://schemas.microsoft.com/office/powerpoint/2010/main" val="621468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71FAA-FA58-4487-B52D-7708E2B4DE2C}" type="datetimeFigureOut">
              <a:rPr lang="en-GB" smtClean="0"/>
              <a:t>24/01/2021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FCFFF7-CDC4-4C80-90D6-F80576CF166B}" type="slidenum">
              <a:rPr lang="en-GB" smtClean="0"/>
              <a:t>‹#›</a:t>
            </a:fld>
            <a:endParaRPr lang="en-GB"/>
          </a:p>
        </p:txBody>
      </p:sp>
    </p:spTree>
    <p:extLst>
      <p:ext uri="{BB962C8B-B14F-4D97-AF65-F5344CB8AC3E}">
        <p14:creationId xmlns:p14="http://schemas.microsoft.com/office/powerpoint/2010/main" val="278873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71FAA-FA58-4487-B52D-7708E2B4DE2C}" type="datetimeFigureOut">
              <a:rPr lang="en-GB" smtClean="0"/>
              <a:t>24/01/2021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FCFFF7-CDC4-4C80-90D6-F80576CF166B}" type="slidenum">
              <a:rPr lang="en-GB" smtClean="0"/>
              <a:t>‹#›</a:t>
            </a:fld>
            <a:endParaRPr lang="en-GB"/>
          </a:p>
        </p:txBody>
      </p:sp>
    </p:spTree>
    <p:extLst>
      <p:ext uri="{BB962C8B-B14F-4D97-AF65-F5344CB8AC3E}">
        <p14:creationId xmlns:p14="http://schemas.microsoft.com/office/powerpoint/2010/main" val="658701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71FAA-FA58-4487-B52D-7708E2B4DE2C}" type="datetimeFigureOut">
              <a:rPr lang="en-GB" smtClean="0"/>
              <a:t>24/01/2021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FCFFF7-CDC4-4C80-90D6-F80576CF166B}" type="slidenum">
              <a:rPr lang="en-GB" smtClean="0"/>
              <a:t>‹#›</a:t>
            </a:fld>
            <a:endParaRPr lang="en-GB"/>
          </a:p>
        </p:txBody>
      </p:sp>
    </p:spTree>
    <p:extLst>
      <p:ext uri="{BB962C8B-B14F-4D97-AF65-F5344CB8AC3E}">
        <p14:creationId xmlns:p14="http://schemas.microsoft.com/office/powerpoint/2010/main" val="116477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71FAA-FA58-4487-B52D-7708E2B4DE2C}" type="datetimeFigureOut">
              <a:rPr lang="en-GB" smtClean="0"/>
              <a:t>24/01/2021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CFFF7-CDC4-4C80-90D6-F80576CF166B}" type="slidenum">
              <a:rPr lang="en-GB" smtClean="0"/>
              <a:t>‹#›</a:t>
            </a:fld>
            <a:endParaRPr lang="en-GB"/>
          </a:p>
        </p:txBody>
      </p:sp>
    </p:spTree>
    <p:extLst>
      <p:ext uri="{BB962C8B-B14F-4D97-AF65-F5344CB8AC3E}">
        <p14:creationId xmlns:p14="http://schemas.microsoft.com/office/powerpoint/2010/main" val="3159056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458200" cy="1754326"/>
          </a:xfrm>
          <a:prstGeom prst="rect">
            <a:avLst/>
          </a:prstGeom>
          <a:noFill/>
        </p:spPr>
        <p:txBody>
          <a:bodyPr wrap="square" rtlCol="0">
            <a:spAutoFit/>
          </a:bodyPr>
          <a:lstStyle/>
          <a:p>
            <a:r>
              <a:rPr lang="en-GB" sz="2400" u="sng" dirty="0" smtClean="0">
                <a:latin typeface="Comic Sans MS" panose="030F0702030302020204" pitchFamily="66" charset="0"/>
              </a:rPr>
              <a:t>Monday 25</a:t>
            </a:r>
            <a:r>
              <a:rPr lang="en-GB" sz="2400" u="sng" baseline="30000" dirty="0" smtClean="0">
                <a:latin typeface="Comic Sans MS" panose="030F0702030302020204" pitchFamily="66" charset="0"/>
              </a:rPr>
              <a:t>th</a:t>
            </a:r>
            <a:r>
              <a:rPr lang="en-GB" sz="2400" u="sng" dirty="0" smtClean="0">
                <a:latin typeface="Comic Sans MS" panose="030F0702030302020204" pitchFamily="66" charset="0"/>
              </a:rPr>
              <a:t> January 2021</a:t>
            </a:r>
          </a:p>
          <a:p>
            <a:pPr algn="ctr"/>
            <a:endParaRPr lang="en-GB" sz="2400" u="sng" dirty="0">
              <a:latin typeface="Comic Sans MS" panose="030F0702030302020204" pitchFamily="66" charset="0"/>
            </a:endParaRPr>
          </a:p>
          <a:p>
            <a:pPr algn="ctr"/>
            <a:r>
              <a:rPr lang="en-GB" sz="2400" u="sng" dirty="0" smtClean="0">
                <a:latin typeface="Comic Sans MS" panose="030F0702030302020204" pitchFamily="66" charset="0"/>
              </a:rPr>
              <a:t>Can I use conjunctions?</a:t>
            </a:r>
          </a:p>
          <a:p>
            <a:endParaRPr lang="en-GB" dirty="0" smtClean="0"/>
          </a:p>
          <a:p>
            <a:endParaRPr lang="en-GB" dirty="0"/>
          </a:p>
        </p:txBody>
      </p:sp>
      <p:sp>
        <p:nvSpPr>
          <p:cNvPr id="3" name="TextBox 2"/>
          <p:cNvSpPr txBox="1"/>
          <p:nvPr/>
        </p:nvSpPr>
        <p:spPr>
          <a:xfrm>
            <a:off x="381000" y="1371600"/>
            <a:ext cx="4191000" cy="5386090"/>
          </a:xfrm>
          <a:prstGeom prst="rect">
            <a:avLst/>
          </a:prstGeom>
          <a:noFill/>
        </p:spPr>
        <p:txBody>
          <a:bodyPr wrap="square" rtlCol="0">
            <a:spAutoFit/>
          </a:bodyPr>
          <a:lstStyle/>
          <a:p>
            <a:r>
              <a:rPr lang="en-GB" sz="2800" dirty="0" smtClean="0">
                <a:latin typeface="Comic Sans MS" panose="030F0702030302020204" pitchFamily="66" charset="0"/>
              </a:rPr>
              <a:t>Because</a:t>
            </a:r>
          </a:p>
          <a:p>
            <a:r>
              <a:rPr lang="en-GB" sz="2800" dirty="0" smtClean="0">
                <a:latin typeface="Comic Sans MS" panose="030F0702030302020204" pitchFamily="66" charset="0"/>
              </a:rPr>
              <a:t>Even though</a:t>
            </a:r>
          </a:p>
          <a:p>
            <a:r>
              <a:rPr lang="en-GB" sz="2800" dirty="0" smtClean="0">
                <a:latin typeface="Comic Sans MS" panose="030F0702030302020204" pitchFamily="66" charset="0"/>
              </a:rPr>
              <a:t>If</a:t>
            </a:r>
          </a:p>
          <a:p>
            <a:r>
              <a:rPr lang="en-GB" sz="2800" dirty="0" smtClean="0">
                <a:latin typeface="Comic Sans MS" panose="030F0702030302020204" pitchFamily="66" charset="0"/>
              </a:rPr>
              <a:t>When</a:t>
            </a:r>
          </a:p>
          <a:p>
            <a:r>
              <a:rPr lang="en-GB" sz="2800" dirty="0" smtClean="0">
                <a:latin typeface="Comic Sans MS" panose="030F0702030302020204" pitchFamily="66" charset="0"/>
              </a:rPr>
              <a:t>So </a:t>
            </a:r>
          </a:p>
          <a:p>
            <a:r>
              <a:rPr lang="en-GB" sz="2800" dirty="0" smtClean="0">
                <a:latin typeface="Comic Sans MS" panose="030F0702030302020204" pitchFamily="66" charset="0"/>
              </a:rPr>
              <a:t>So that</a:t>
            </a:r>
          </a:p>
          <a:p>
            <a:r>
              <a:rPr lang="en-GB" sz="2800" dirty="0" smtClean="0">
                <a:latin typeface="Comic Sans MS" panose="030F0702030302020204" pitchFamily="66" charset="0"/>
              </a:rPr>
              <a:t>Despite</a:t>
            </a:r>
          </a:p>
          <a:p>
            <a:r>
              <a:rPr lang="en-GB" sz="2800" dirty="0" smtClean="0">
                <a:latin typeface="Comic Sans MS" panose="030F0702030302020204" pitchFamily="66" charset="0"/>
              </a:rPr>
              <a:t>Unless </a:t>
            </a:r>
          </a:p>
          <a:p>
            <a:r>
              <a:rPr lang="en-GB" sz="2800" dirty="0" smtClean="0">
                <a:latin typeface="Comic Sans MS" panose="030F0702030302020204" pitchFamily="66" charset="0"/>
              </a:rPr>
              <a:t>Before</a:t>
            </a:r>
          </a:p>
          <a:p>
            <a:r>
              <a:rPr lang="en-GB" sz="2800" dirty="0" smtClean="0">
                <a:latin typeface="Comic Sans MS" panose="030F0702030302020204" pitchFamily="66" charset="0"/>
              </a:rPr>
              <a:t>After </a:t>
            </a:r>
          </a:p>
          <a:p>
            <a:r>
              <a:rPr lang="en-GB" sz="2800" dirty="0" smtClean="0">
                <a:latin typeface="Comic Sans MS" panose="030F0702030302020204" pitchFamily="66" charset="0"/>
              </a:rPr>
              <a:t>As </a:t>
            </a:r>
          </a:p>
          <a:p>
            <a:endParaRPr lang="en-GB" dirty="0" smtClean="0"/>
          </a:p>
          <a:p>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
        <p:nvSpPr>
          <p:cNvPr id="6" name="TextBox 5"/>
          <p:cNvSpPr txBox="1"/>
          <p:nvPr/>
        </p:nvSpPr>
        <p:spPr>
          <a:xfrm>
            <a:off x="3581400" y="2362200"/>
            <a:ext cx="5257800" cy="2185214"/>
          </a:xfrm>
          <a:prstGeom prst="rect">
            <a:avLst/>
          </a:prstGeom>
          <a:noFill/>
        </p:spPr>
        <p:txBody>
          <a:bodyPr wrap="square" rtlCol="0">
            <a:spAutoFit/>
          </a:bodyPr>
          <a:lstStyle/>
          <a:p>
            <a:r>
              <a:rPr lang="en-GB" sz="2000" dirty="0" smtClean="0">
                <a:latin typeface="Comic Sans MS" panose="030F0702030302020204" pitchFamily="66" charset="0"/>
              </a:rPr>
              <a:t>They covered their faces and skin </a:t>
            </a:r>
            <a:r>
              <a:rPr lang="en-GB" sz="2000" u="sng" dirty="0" smtClean="0">
                <a:latin typeface="Comic Sans MS" panose="030F0702030302020204" pitchFamily="66" charset="0"/>
              </a:rPr>
              <a:t>even though </a:t>
            </a:r>
            <a:r>
              <a:rPr lang="en-GB" sz="2000" dirty="0" smtClean="0">
                <a:latin typeface="Comic Sans MS" panose="030F0702030302020204" pitchFamily="66" charset="0"/>
              </a:rPr>
              <a:t>it was very humid. </a:t>
            </a:r>
          </a:p>
          <a:p>
            <a:endParaRPr lang="en-GB" sz="2000" dirty="0">
              <a:latin typeface="Comic Sans MS" panose="030F0702030302020204" pitchFamily="66" charset="0"/>
            </a:endParaRPr>
          </a:p>
          <a:p>
            <a:r>
              <a:rPr lang="en-GB" sz="2000" u="sng" dirty="0" smtClean="0">
                <a:latin typeface="Comic Sans MS" panose="030F0702030302020204" pitchFamily="66" charset="0"/>
              </a:rPr>
              <a:t>Even though </a:t>
            </a:r>
            <a:r>
              <a:rPr lang="en-GB" sz="2000" dirty="0" smtClean="0">
                <a:latin typeface="Comic Sans MS" panose="030F0702030302020204" pitchFamily="66" charset="0"/>
              </a:rPr>
              <a:t>it was very humid, they covered their faces and skin. </a:t>
            </a:r>
            <a:endParaRPr lang="en-GB" sz="2000" dirty="0" smtClean="0">
              <a:latin typeface="Comic Sans MS" panose="030F0702030302020204" pitchFamily="66" charset="0"/>
            </a:endParaRPr>
          </a:p>
          <a:p>
            <a:endParaRPr lang="en-GB" dirty="0" smtClean="0"/>
          </a:p>
          <a:p>
            <a:endParaRPr lang="en-GB" dirty="0"/>
          </a:p>
        </p:txBody>
      </p:sp>
    </p:spTree>
    <p:extLst>
      <p:ext uri="{BB962C8B-B14F-4D97-AF65-F5344CB8AC3E}">
        <p14:creationId xmlns:p14="http://schemas.microsoft.com/office/powerpoint/2010/main" val="1587270900"/>
      </p:ext>
    </p:extLst>
  </p:cSld>
  <p:clrMapOvr>
    <a:masterClrMapping/>
  </p:clrMapOvr>
  <mc:AlternateContent xmlns:mc="http://schemas.openxmlformats.org/markup-compatibility/2006" xmlns:p14="http://schemas.microsoft.com/office/powerpoint/2010/main">
    <mc:Choice Requires="p14">
      <p:transition spd="slow" p14:dur="2000" advTm="34438"/>
    </mc:Choice>
    <mc:Fallback xmlns="">
      <p:transition spd="slow" advTm="344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5161787"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15000" y="228600"/>
            <a:ext cx="3048000" cy="6370975"/>
          </a:xfrm>
          <a:prstGeom prst="rect">
            <a:avLst/>
          </a:prstGeom>
        </p:spPr>
        <p:txBody>
          <a:bodyPr wrap="square">
            <a:spAutoFit/>
          </a:bodyPr>
          <a:lstStyle/>
          <a:p>
            <a:r>
              <a:rPr lang="en-GB" sz="2400" dirty="0">
                <a:latin typeface="Comic Sans MS" panose="030F0702030302020204" pitchFamily="66" charset="0"/>
              </a:rPr>
              <a:t>It had all gone wrong at home. That was why they had left and moved to the forest.</a:t>
            </a:r>
          </a:p>
          <a:p>
            <a:r>
              <a:rPr lang="en-GB" sz="2400" dirty="0">
                <a:latin typeface="Comic Sans MS" panose="030F0702030302020204" pitchFamily="66" charset="0"/>
              </a:rPr>
              <a:t>They had now been living here amongst the trees and ferns and tumbling streams for years. They had lived here for so long that in many ways they had changed completely. In many ways they had become part of the forest...</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24608985"/>
      </p:ext>
    </p:extLst>
  </p:cSld>
  <p:clrMapOvr>
    <a:masterClrMapping/>
  </p:clrMapOvr>
  <mc:AlternateContent xmlns:mc="http://schemas.openxmlformats.org/markup-compatibility/2006" xmlns:p14="http://schemas.microsoft.com/office/powerpoint/2010/main">
    <mc:Choice Requires="p14">
      <p:transition spd="slow" p14:dur="2000" advTm="35607"/>
    </mc:Choice>
    <mc:Fallback xmlns="">
      <p:transition spd="slow" advTm="356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9067800" cy="2708434"/>
          </a:xfrm>
          <a:prstGeom prst="rect">
            <a:avLst/>
          </a:prstGeom>
        </p:spPr>
        <p:txBody>
          <a:bodyPr wrap="square">
            <a:spAutoFit/>
          </a:bodyPr>
          <a:lstStyle/>
          <a:p>
            <a:r>
              <a:rPr lang="en-GB" sz="2000" dirty="0" smtClean="0">
                <a:latin typeface="Comic Sans MS" panose="030F0702030302020204" pitchFamily="66" charset="0"/>
              </a:rPr>
              <a:t>They moved to the forest because …</a:t>
            </a:r>
          </a:p>
          <a:p>
            <a:endParaRPr lang="en-GB" sz="2000" dirty="0">
              <a:latin typeface="Comic Sans MS" panose="030F0702030302020204" pitchFamily="66" charset="0"/>
            </a:endParaRPr>
          </a:p>
          <a:p>
            <a:r>
              <a:rPr lang="en-GB" sz="2000" dirty="0" smtClean="0">
                <a:latin typeface="Comic Sans MS" panose="030F0702030302020204" pitchFamily="66" charset="0"/>
              </a:rPr>
              <a:t>As they have been living in the rainforest </a:t>
            </a:r>
            <a:r>
              <a:rPr lang="en-GB" sz="2000" dirty="0" smtClean="0">
                <a:latin typeface="Comic Sans MS" panose="030F0702030302020204" pitchFamily="66" charset="0"/>
              </a:rPr>
              <a:t>for years</a:t>
            </a:r>
            <a:r>
              <a:rPr lang="en-GB" sz="2000" dirty="0" smtClean="0">
                <a:latin typeface="Comic Sans MS" panose="030F0702030302020204" pitchFamily="66" charset="0"/>
              </a:rPr>
              <a:t>, they have learned how to survive. They…</a:t>
            </a:r>
          </a:p>
          <a:p>
            <a:endParaRPr lang="en-GB" dirty="0"/>
          </a:p>
          <a:p>
            <a:endParaRPr lang="en-GB" dirty="0" smtClean="0"/>
          </a:p>
          <a:p>
            <a:r>
              <a:rPr lang="en-GB" dirty="0" smtClean="0"/>
              <a:t> </a:t>
            </a:r>
          </a:p>
          <a:p>
            <a:endParaRPr lang="en-GB" dirty="0"/>
          </a:p>
          <a:p>
            <a:endParaRPr lang="en-GB" dirty="0"/>
          </a:p>
        </p:txBody>
      </p:sp>
      <p:pic>
        <p:nvPicPr>
          <p:cNvPr id="3" name="Picture 2" descr="re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1676400"/>
            <a:ext cx="4724400" cy="3347671"/>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17601998"/>
      </p:ext>
    </p:extLst>
  </p:cSld>
  <p:clrMapOvr>
    <a:masterClrMapping/>
  </p:clrMapOvr>
  <mc:AlternateContent xmlns:mc="http://schemas.openxmlformats.org/markup-compatibility/2006" xmlns:p14="http://schemas.microsoft.com/office/powerpoint/2010/main">
    <mc:Choice Requires="p14">
      <p:transition spd="slow" p14:dur="2000" advTm="124442"/>
    </mc:Choice>
    <mc:Fallback xmlns="">
      <p:transition spd="slow" advTm="124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4572000" cy="4154984"/>
          </a:xfrm>
          <a:prstGeom prst="rect">
            <a:avLst/>
          </a:prstGeom>
        </p:spPr>
        <p:txBody>
          <a:bodyPr>
            <a:spAutoFit/>
          </a:bodyPr>
          <a:lstStyle/>
          <a:p>
            <a:r>
              <a:rPr lang="en-GB" sz="2400" u="sng" dirty="0">
                <a:latin typeface="Comic Sans MS" panose="030F0702030302020204" pitchFamily="66" charset="0"/>
              </a:rPr>
              <a:t>Remember:</a:t>
            </a:r>
          </a:p>
          <a:p>
            <a:r>
              <a:rPr lang="en-GB" sz="2400" dirty="0">
                <a:latin typeface="Comic Sans MS" panose="030F0702030302020204" pitchFamily="66" charset="0"/>
              </a:rPr>
              <a:t>Capital letters and full stops</a:t>
            </a:r>
          </a:p>
          <a:p>
            <a:r>
              <a:rPr lang="en-GB" sz="2400" dirty="0">
                <a:latin typeface="Comic Sans MS" panose="030F0702030302020204" pitchFamily="66" charset="0"/>
              </a:rPr>
              <a:t>Perfect spelling</a:t>
            </a:r>
          </a:p>
          <a:p>
            <a:r>
              <a:rPr lang="en-GB" sz="2400" dirty="0">
                <a:latin typeface="Comic Sans MS" panose="030F0702030302020204" pitchFamily="66" charset="0"/>
              </a:rPr>
              <a:t>Beautiful handwriting</a:t>
            </a:r>
          </a:p>
          <a:p>
            <a:r>
              <a:rPr lang="en-GB" sz="2400" dirty="0">
                <a:latin typeface="Comic Sans MS" panose="030F0702030302020204" pitchFamily="66" charset="0"/>
              </a:rPr>
              <a:t> </a:t>
            </a:r>
          </a:p>
          <a:p>
            <a:r>
              <a:rPr lang="en-GB" sz="2400" u="sng" dirty="0">
                <a:latin typeface="Comic Sans MS" panose="030F0702030302020204" pitchFamily="66" charset="0"/>
              </a:rPr>
              <a:t>To make it even better:</a:t>
            </a:r>
          </a:p>
          <a:p>
            <a:r>
              <a:rPr lang="en-GB" sz="2400" dirty="0">
                <a:latin typeface="Comic Sans MS" panose="030F0702030302020204" pitchFamily="66" charset="0"/>
              </a:rPr>
              <a:t>Add a simile</a:t>
            </a:r>
          </a:p>
          <a:p>
            <a:r>
              <a:rPr lang="en-GB" sz="2400" dirty="0">
                <a:latin typeface="Comic Sans MS" panose="030F0702030302020204" pitchFamily="66" charset="0"/>
              </a:rPr>
              <a:t>Include a question</a:t>
            </a:r>
          </a:p>
          <a:p>
            <a:r>
              <a:rPr lang="en-GB" sz="2400" dirty="0">
                <a:latin typeface="Comic Sans MS" panose="030F0702030302020204" pitchFamily="66" charset="0"/>
              </a:rPr>
              <a:t>Use an exclamation </a:t>
            </a:r>
            <a:r>
              <a:rPr lang="en-GB" sz="2400" dirty="0" smtClean="0">
                <a:latin typeface="Comic Sans MS" panose="030F0702030302020204" pitchFamily="66" charset="0"/>
              </a:rPr>
              <a:t>mark</a:t>
            </a:r>
          </a:p>
          <a:p>
            <a:r>
              <a:rPr lang="en-GB" sz="2400" dirty="0" smtClean="0">
                <a:latin typeface="Comic Sans MS" panose="030F0702030302020204" pitchFamily="66" charset="0"/>
              </a:rPr>
              <a:t>Use exciting words </a:t>
            </a:r>
          </a:p>
          <a:p>
            <a:r>
              <a:rPr lang="en-GB" sz="2400" dirty="0" smtClean="0">
                <a:latin typeface="Comic Sans MS" panose="030F0702030302020204" pitchFamily="66" charset="0"/>
              </a:rPr>
              <a:t>Use commas </a:t>
            </a:r>
            <a:endParaRPr lang="en-GB" sz="2400" dirty="0">
              <a:latin typeface="Comic Sans MS" panose="030F0702030302020204" pitchFamily="66"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65974675"/>
      </p:ext>
    </p:extLst>
  </p:cSld>
  <p:clrMapOvr>
    <a:masterClrMapping/>
  </p:clrMapOvr>
  <mc:AlternateContent xmlns:mc="http://schemas.openxmlformats.org/markup-compatibility/2006" xmlns:p14="http://schemas.microsoft.com/office/powerpoint/2010/main">
    <mc:Choice Requires="p14">
      <p:transition spd="slow" p14:dur="2000" advTm="19105"/>
    </mc:Choice>
    <mc:Fallback xmlns="">
      <p:transition spd="slow" advTm="19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458200" cy="1754326"/>
          </a:xfrm>
          <a:prstGeom prst="rect">
            <a:avLst/>
          </a:prstGeom>
          <a:noFill/>
        </p:spPr>
        <p:txBody>
          <a:bodyPr wrap="square" rtlCol="0">
            <a:spAutoFit/>
          </a:bodyPr>
          <a:lstStyle/>
          <a:p>
            <a:r>
              <a:rPr lang="en-GB" sz="2400" u="sng" dirty="0" smtClean="0">
                <a:latin typeface="Comic Sans MS" panose="030F0702030302020204" pitchFamily="66" charset="0"/>
              </a:rPr>
              <a:t>Monday 25</a:t>
            </a:r>
            <a:r>
              <a:rPr lang="en-GB" sz="2400" u="sng" baseline="30000" dirty="0" smtClean="0">
                <a:latin typeface="Comic Sans MS" panose="030F0702030302020204" pitchFamily="66" charset="0"/>
              </a:rPr>
              <a:t>th</a:t>
            </a:r>
            <a:r>
              <a:rPr lang="en-GB" sz="2400" u="sng" dirty="0" smtClean="0">
                <a:latin typeface="Comic Sans MS" panose="030F0702030302020204" pitchFamily="66" charset="0"/>
              </a:rPr>
              <a:t> January 2021</a:t>
            </a:r>
          </a:p>
          <a:p>
            <a:pPr algn="ctr"/>
            <a:endParaRPr lang="en-GB" sz="2400" u="sng" dirty="0">
              <a:latin typeface="Comic Sans MS" panose="030F0702030302020204" pitchFamily="66" charset="0"/>
            </a:endParaRPr>
          </a:p>
          <a:p>
            <a:pPr algn="ctr"/>
            <a:r>
              <a:rPr lang="en-GB" sz="2400" u="sng" dirty="0" smtClean="0">
                <a:latin typeface="Comic Sans MS" panose="030F0702030302020204" pitchFamily="66" charset="0"/>
              </a:rPr>
              <a:t>Can I use conjunctions?</a:t>
            </a:r>
          </a:p>
          <a:p>
            <a:endParaRPr lang="en-GB" dirty="0" smtClean="0"/>
          </a:p>
          <a:p>
            <a:endParaRPr lang="en-GB" dirty="0"/>
          </a:p>
        </p:txBody>
      </p:sp>
      <p:sp>
        <p:nvSpPr>
          <p:cNvPr id="3" name="TextBox 2"/>
          <p:cNvSpPr txBox="1"/>
          <p:nvPr/>
        </p:nvSpPr>
        <p:spPr>
          <a:xfrm>
            <a:off x="381000" y="1371600"/>
            <a:ext cx="4191000" cy="5386090"/>
          </a:xfrm>
          <a:prstGeom prst="rect">
            <a:avLst/>
          </a:prstGeom>
          <a:noFill/>
        </p:spPr>
        <p:txBody>
          <a:bodyPr wrap="square" rtlCol="0">
            <a:spAutoFit/>
          </a:bodyPr>
          <a:lstStyle/>
          <a:p>
            <a:r>
              <a:rPr lang="en-GB" sz="2800" dirty="0" smtClean="0">
                <a:latin typeface="Comic Sans MS" panose="030F0702030302020204" pitchFamily="66" charset="0"/>
              </a:rPr>
              <a:t>Because</a:t>
            </a:r>
          </a:p>
          <a:p>
            <a:r>
              <a:rPr lang="en-GB" sz="2800" dirty="0" smtClean="0">
                <a:latin typeface="Comic Sans MS" panose="030F0702030302020204" pitchFamily="66" charset="0"/>
              </a:rPr>
              <a:t>Even though</a:t>
            </a:r>
          </a:p>
          <a:p>
            <a:r>
              <a:rPr lang="en-GB" sz="2800" dirty="0" smtClean="0">
                <a:latin typeface="Comic Sans MS" panose="030F0702030302020204" pitchFamily="66" charset="0"/>
              </a:rPr>
              <a:t>If</a:t>
            </a:r>
          </a:p>
          <a:p>
            <a:r>
              <a:rPr lang="en-GB" sz="2800" dirty="0" smtClean="0">
                <a:latin typeface="Comic Sans MS" panose="030F0702030302020204" pitchFamily="66" charset="0"/>
              </a:rPr>
              <a:t>When</a:t>
            </a:r>
          </a:p>
          <a:p>
            <a:r>
              <a:rPr lang="en-GB" sz="2800" dirty="0" smtClean="0">
                <a:latin typeface="Comic Sans MS" panose="030F0702030302020204" pitchFamily="66" charset="0"/>
              </a:rPr>
              <a:t>So </a:t>
            </a:r>
          </a:p>
          <a:p>
            <a:r>
              <a:rPr lang="en-GB" sz="2800" dirty="0" smtClean="0">
                <a:latin typeface="Comic Sans MS" panose="030F0702030302020204" pitchFamily="66" charset="0"/>
              </a:rPr>
              <a:t>So that</a:t>
            </a:r>
          </a:p>
          <a:p>
            <a:r>
              <a:rPr lang="en-GB" sz="2800" dirty="0" smtClean="0">
                <a:latin typeface="Comic Sans MS" panose="030F0702030302020204" pitchFamily="66" charset="0"/>
              </a:rPr>
              <a:t>Despite</a:t>
            </a:r>
          </a:p>
          <a:p>
            <a:r>
              <a:rPr lang="en-GB" sz="2800" dirty="0" smtClean="0">
                <a:latin typeface="Comic Sans MS" panose="030F0702030302020204" pitchFamily="66" charset="0"/>
              </a:rPr>
              <a:t>Unless </a:t>
            </a:r>
          </a:p>
          <a:p>
            <a:r>
              <a:rPr lang="en-GB" sz="2800" dirty="0" smtClean="0">
                <a:latin typeface="Comic Sans MS" panose="030F0702030302020204" pitchFamily="66" charset="0"/>
              </a:rPr>
              <a:t>Before</a:t>
            </a:r>
          </a:p>
          <a:p>
            <a:r>
              <a:rPr lang="en-GB" sz="2800" dirty="0" smtClean="0">
                <a:latin typeface="Comic Sans MS" panose="030F0702030302020204" pitchFamily="66" charset="0"/>
              </a:rPr>
              <a:t>After </a:t>
            </a:r>
          </a:p>
          <a:p>
            <a:r>
              <a:rPr lang="en-GB" sz="2800" dirty="0" smtClean="0">
                <a:latin typeface="Comic Sans MS" panose="030F0702030302020204" pitchFamily="66" charset="0"/>
              </a:rPr>
              <a:t>As </a:t>
            </a:r>
          </a:p>
          <a:p>
            <a:endParaRPr lang="en-GB" dirty="0" smtClean="0"/>
          </a:p>
          <a:p>
            <a:endParaRPr lang="en-GB"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71388322"/>
      </p:ext>
    </p:extLst>
  </p:cSld>
  <p:clrMapOvr>
    <a:masterClrMapping/>
  </p:clrMapOvr>
  <mc:AlternateContent xmlns:mc="http://schemas.openxmlformats.org/markup-compatibility/2006" xmlns:p14="http://schemas.microsoft.com/office/powerpoint/2010/main">
    <mc:Choice Requires="p14">
      <p:transition spd="slow" p14:dur="2000" advTm="8711"/>
    </mc:Choice>
    <mc:Fallback xmlns="">
      <p:transition spd="slow" advTm="87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174</Words>
  <Application>Microsoft Office PowerPoint</Application>
  <PresentationFormat>On-screen Show (4:3)</PresentationFormat>
  <Paragraphs>50</Paragraphs>
  <Slides>5</Slides>
  <Notes>0</Notes>
  <HiddenSlides>0</HiddenSlides>
  <MMClips>5</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whissy</dc:creator>
  <cp:lastModifiedBy>whissy</cp:lastModifiedBy>
  <cp:revision>4</cp:revision>
  <dcterms:created xsi:type="dcterms:W3CDTF">2021-01-24T16:42:28Z</dcterms:created>
  <dcterms:modified xsi:type="dcterms:W3CDTF">2021-01-24T17:29:34Z</dcterms:modified>
</cp:coreProperties>
</file>