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80" r:id="rId2"/>
    <p:sldId id="258" r:id="rId3"/>
    <p:sldId id="281" r:id="rId4"/>
    <p:sldId id="290" r:id="rId5"/>
    <p:sldId id="291" r:id="rId6"/>
    <p:sldId id="395" r:id="rId7"/>
    <p:sldId id="396" r:id="rId8"/>
    <p:sldId id="397" r:id="rId9"/>
    <p:sldId id="388" r:id="rId10"/>
    <p:sldId id="389" r:id="rId11"/>
    <p:sldId id="393" r:id="rId12"/>
    <p:sldId id="394" r:id="rId13"/>
    <p:sldId id="398" r:id="rId14"/>
    <p:sldId id="304" r:id="rId15"/>
  </p:sldIdLst>
  <p:sldSz cx="12192000" cy="6858000"/>
  <p:notesSz cx="9317038" cy="6877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 userDrawn="1">
          <p15:clr>
            <a:srgbClr val="A4A3A4"/>
          </p15:clr>
        </p15:guide>
        <p15:guide id="2" pos="293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D18E"/>
    <a:srgbClr val="85FFBC"/>
    <a:srgbClr val="89FFBE"/>
    <a:srgbClr val="43FF98"/>
    <a:srgbClr val="75FFB3"/>
    <a:srgbClr val="0000FF"/>
    <a:srgbClr val="9BC2E5"/>
    <a:srgbClr val="FF0000"/>
    <a:srgbClr val="006600"/>
    <a:srgbClr val="B6D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80" autoAdjust="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>
        <p:guide orient="horz" pos="227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66"/>
      </p:cViewPr>
      <p:guideLst>
        <p:guide orient="horz" pos="2166"/>
        <p:guide pos="29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221C3B-08D9-41C7-9764-028918C4F5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5A6C1-11ED-4EE7-AF28-F335DA17A9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7499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1DB14C20-92EE-41F6-A384-9A169F7400DB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31C02-C3E6-4B59-B39B-EF5D5F09CA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6DBD1-CD75-4352-A8BF-DE6286EB42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7499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9816AE54-E6D1-4CFD-87C9-DCDF41B5A2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31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7499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6963" y="515938"/>
            <a:ext cx="4583112" cy="2578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704" y="3266599"/>
            <a:ext cx="7453630" cy="3094673"/>
          </a:xfrm>
          <a:prstGeom prst="rect">
            <a:avLst/>
          </a:prstGeom>
        </p:spPr>
        <p:txBody>
          <a:bodyPr vert="horz" lIns="92537" tIns="46269" rIns="92537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7499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9BC24-41CC-4FC4-BA18-F894B7ED82D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480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849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3255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4564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8954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6987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1462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3009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045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1945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8794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8491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4516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479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783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19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23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71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67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10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24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02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51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7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20/01/2021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37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close up of a desert&#10;&#10;Description automatically generated">
            <a:extLst>
              <a:ext uri="{FF2B5EF4-FFF2-40B4-BE49-F238E27FC236}">
                <a16:creationId xmlns:a16="http://schemas.microsoft.com/office/drawing/2014/main" id="{951C210C-C8DF-40AF-9980-07880A259D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0F8FFAC-2C6A-46D3-B2C2-16FEC4BC9CFD}"/>
              </a:ext>
            </a:extLst>
          </p:cNvPr>
          <p:cNvSpPr txBox="1">
            <a:spLocks/>
          </p:cNvSpPr>
          <p:nvPr/>
        </p:nvSpPr>
        <p:spPr>
          <a:xfrm>
            <a:off x="236483" y="640080"/>
            <a:ext cx="3531475" cy="2709275"/>
          </a:xfrm>
          <a:prstGeom prst="ellipse">
            <a:avLst/>
          </a:prstGeom>
          <a:solidFill>
            <a:srgbClr val="FFFFFF"/>
          </a:solidFill>
          <a:ln w="174625" cmpd="thinThick">
            <a:solidFill>
              <a:srgbClr val="FFFFFF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Aft>
                <a:spcPts val="600"/>
              </a:spcAft>
            </a:pPr>
            <a:r>
              <a:rPr lang="en-GB" sz="1800" b="1" dirty="0">
                <a:solidFill>
                  <a:srgbClr val="262626"/>
                </a:solidFill>
              </a:rPr>
              <a:t>Use relative clauses </a:t>
            </a:r>
          </a:p>
          <a:p>
            <a:pPr lvl="0">
              <a:spcAft>
                <a:spcPts val="600"/>
              </a:spcAft>
            </a:pPr>
            <a:r>
              <a:rPr lang="en-GB" sz="1800" b="1" dirty="0">
                <a:solidFill>
                  <a:srgbClr val="262626"/>
                </a:solidFill>
              </a:rPr>
              <a:t>Use relative pronouns to introduce relative clauses</a:t>
            </a:r>
          </a:p>
          <a:p>
            <a:pPr lvl="0">
              <a:spcAft>
                <a:spcPts val="600"/>
              </a:spcAft>
            </a:pPr>
            <a:r>
              <a:rPr kumimoji="0" lang="en-US" sz="1800" b="0" i="1" u="none" strike="noStrike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</a:rPr>
              <a:t>Faraway Fiction</a:t>
            </a:r>
          </a:p>
        </p:txBody>
      </p:sp>
    </p:spTree>
    <p:extLst>
      <p:ext uri="{BB962C8B-B14F-4D97-AF65-F5344CB8AC3E}">
        <p14:creationId xmlns:p14="http://schemas.microsoft.com/office/powerpoint/2010/main" val="672044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</a:t>
            </a:r>
            <a:r>
              <a:rPr lang="en-GB" sz="3200" b="1" dirty="0">
                <a:solidFill>
                  <a:srgbClr val="0000FF"/>
                </a:solidFill>
              </a:rPr>
              <a:t> </a:t>
            </a:r>
            <a:r>
              <a:rPr lang="en-GB" sz="3200" b="1" dirty="0">
                <a:solidFill>
                  <a:srgbClr val="00B050"/>
                </a:solidFill>
              </a:rPr>
              <a:t>Embedded Relative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29897" y="2050026"/>
            <a:ext cx="1201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85610" y="1542194"/>
            <a:ext cx="10573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Sometimes the </a:t>
            </a:r>
            <a:r>
              <a:rPr lang="en-GB" sz="2400" dirty="0">
                <a:solidFill>
                  <a:srgbClr val="00B050"/>
                </a:solidFill>
              </a:rPr>
              <a:t>relative clause </a:t>
            </a:r>
            <a:r>
              <a:rPr lang="en-GB" sz="2400" dirty="0"/>
              <a:t>is </a:t>
            </a:r>
            <a:r>
              <a:rPr lang="en-GB" sz="2400" i="1" dirty="0"/>
              <a:t>embedded</a:t>
            </a:r>
            <a:r>
              <a:rPr lang="en-GB" sz="2400" dirty="0"/>
              <a:t> in the </a:t>
            </a:r>
            <a:r>
              <a:rPr lang="en-GB" sz="2400" b="1" dirty="0"/>
              <a:t>main clause</a:t>
            </a:r>
            <a:r>
              <a:rPr lang="en-GB" sz="24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163" y="3564300"/>
            <a:ext cx="4507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Issa </a:t>
            </a:r>
            <a:r>
              <a:rPr lang="en-GB" sz="2400" dirty="0">
                <a:latin typeface="+mj-lt"/>
              </a:rPr>
              <a:t>cared for Mariama as his own.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3698742" y="1297606"/>
            <a:ext cx="124049" cy="427162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2846287" y="2972823"/>
            <a:ext cx="1805071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5" name="Rounded Rectangular Callout 2"/>
          <p:cNvSpPr/>
          <p:nvPr/>
        </p:nvSpPr>
        <p:spPr>
          <a:xfrm>
            <a:off x="785610" y="5102049"/>
            <a:ext cx="3893528" cy="541576"/>
          </a:xfrm>
          <a:prstGeom prst="wedgeRoundRectCallout">
            <a:avLst>
              <a:gd name="adj1" fmla="val -54525"/>
              <a:gd name="adj2" fmla="val 14721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Issa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896579" y="4935739"/>
            <a:ext cx="4416944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 </a:t>
            </a:r>
            <a:r>
              <a:rPr lang="en-GB" sz="2000" b="1" dirty="0">
                <a:solidFill>
                  <a:srgbClr val="00B050"/>
                </a:solidFill>
              </a:rPr>
              <a:t>relative clause </a:t>
            </a:r>
            <a:r>
              <a:rPr lang="en-GB" sz="2000" dirty="0"/>
              <a:t>needs to be next to the </a:t>
            </a:r>
            <a:r>
              <a:rPr lang="en-GB" sz="2000" b="1" dirty="0"/>
              <a:t>noun</a:t>
            </a:r>
            <a:r>
              <a:rPr lang="en-GB" sz="2000" dirty="0"/>
              <a:t>: </a:t>
            </a:r>
            <a:r>
              <a:rPr lang="en-GB" sz="2000" b="1" dirty="0"/>
              <a:t>Issa</a:t>
            </a:r>
            <a:r>
              <a:rPr lang="en-GB" sz="2000" dirty="0"/>
              <a:t>.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 flipV="1">
            <a:off x="2065283" y="4025965"/>
            <a:ext cx="3831297" cy="122506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30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/>
      <p:bldP spid="18" grpId="0" animBg="1"/>
      <p:bldP spid="19" grpId="0" animBg="1"/>
      <p:bldP spid="25" grpId="0" animBg="1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</a:t>
            </a:r>
            <a:r>
              <a:rPr lang="en-GB" sz="3200" b="1" dirty="0">
                <a:solidFill>
                  <a:srgbClr val="0000FF"/>
                </a:solidFill>
              </a:rPr>
              <a:t> </a:t>
            </a:r>
            <a:r>
              <a:rPr lang="en-GB" sz="3200" b="1" dirty="0">
                <a:solidFill>
                  <a:srgbClr val="00B050"/>
                </a:solidFill>
              </a:rPr>
              <a:t>Embedded Relative Clauses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29897" y="2050026"/>
            <a:ext cx="1201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85610" y="1542194"/>
            <a:ext cx="10573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Sometimes the </a:t>
            </a:r>
            <a:r>
              <a:rPr lang="en-GB" sz="2400" dirty="0">
                <a:solidFill>
                  <a:srgbClr val="00B050"/>
                </a:solidFill>
              </a:rPr>
              <a:t>relative clause </a:t>
            </a:r>
            <a:r>
              <a:rPr lang="en-GB" sz="2400" dirty="0"/>
              <a:t>is </a:t>
            </a:r>
            <a:r>
              <a:rPr lang="en-GB" sz="2400" i="1" dirty="0"/>
              <a:t>embedded</a:t>
            </a:r>
            <a:r>
              <a:rPr lang="en-GB" sz="2400" dirty="0"/>
              <a:t> in the </a:t>
            </a:r>
            <a:r>
              <a:rPr lang="en-GB" sz="2400" b="1" dirty="0"/>
              <a:t>main clause</a:t>
            </a:r>
            <a:r>
              <a:rPr lang="en-GB" sz="24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163" y="3564300"/>
            <a:ext cx="9512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+mj-lt"/>
              </a:rPr>
              <a:t>Issa</a:t>
            </a:r>
            <a:r>
              <a:rPr lang="en-GB" sz="2400" dirty="0">
                <a:solidFill>
                  <a:schemeClr val="bg1"/>
                </a:solidFill>
              </a:rPr>
              <a:t>, who was the best guide in the land,</a:t>
            </a:r>
            <a:r>
              <a:rPr lang="en-GB" sz="24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2400" dirty="0">
                <a:latin typeface="+mj-lt"/>
              </a:rPr>
              <a:t>cared for Mariama as his own.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1799029" y="3197320"/>
            <a:ext cx="144455" cy="492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1192769" y="2972823"/>
            <a:ext cx="1314287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5" name="Rounded Rectangular Callout 2"/>
          <p:cNvSpPr/>
          <p:nvPr/>
        </p:nvSpPr>
        <p:spPr>
          <a:xfrm>
            <a:off x="785610" y="5102049"/>
            <a:ext cx="3893528" cy="541576"/>
          </a:xfrm>
          <a:prstGeom prst="wedgeRoundRectCallout">
            <a:avLst>
              <a:gd name="adj1" fmla="val -54525"/>
              <a:gd name="adj2" fmla="val 14721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Issa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896579" y="4935739"/>
            <a:ext cx="4416944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 </a:t>
            </a:r>
            <a:r>
              <a:rPr lang="en-GB" sz="2000" b="1" dirty="0"/>
              <a:t>main clause </a:t>
            </a:r>
            <a:r>
              <a:rPr lang="en-GB" sz="2000" dirty="0"/>
              <a:t>splits to make space...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 flipV="1">
            <a:off x="4848225" y="3848100"/>
            <a:ext cx="1048355" cy="140293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eft Brace 14"/>
          <p:cNvSpPr/>
          <p:nvPr/>
        </p:nvSpPr>
        <p:spPr>
          <a:xfrm rot="5400000">
            <a:off x="8464223" y="1666547"/>
            <a:ext cx="144454" cy="355414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7653238" y="2972823"/>
            <a:ext cx="1805071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</p:spTree>
    <p:extLst>
      <p:ext uri="{BB962C8B-B14F-4D97-AF65-F5344CB8AC3E}">
        <p14:creationId xmlns:p14="http://schemas.microsoft.com/office/powerpoint/2010/main" val="2677832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229897" y="2050026"/>
            <a:ext cx="1201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85610" y="1542194"/>
            <a:ext cx="10573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Sometimes the </a:t>
            </a:r>
            <a:r>
              <a:rPr lang="en-GB" sz="2400" dirty="0">
                <a:solidFill>
                  <a:srgbClr val="00B050"/>
                </a:solidFill>
              </a:rPr>
              <a:t>relative clause </a:t>
            </a:r>
            <a:r>
              <a:rPr lang="en-GB" sz="2400" dirty="0"/>
              <a:t>is </a:t>
            </a:r>
            <a:r>
              <a:rPr lang="en-GB" sz="2400" i="1" dirty="0"/>
              <a:t>embedded</a:t>
            </a:r>
            <a:r>
              <a:rPr lang="en-GB" sz="2400" dirty="0"/>
              <a:t> in the </a:t>
            </a:r>
            <a:r>
              <a:rPr lang="en-GB" sz="2400" b="1" dirty="0"/>
              <a:t>main clause</a:t>
            </a:r>
            <a:r>
              <a:rPr lang="en-GB" sz="2400" dirty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163" y="3564300"/>
            <a:ext cx="8991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Issa</a:t>
            </a:r>
            <a:r>
              <a:rPr lang="en-GB" sz="2400" dirty="0">
                <a:solidFill>
                  <a:srgbClr val="00B050"/>
                </a:solidFill>
              </a:rPr>
              <a:t>, who was the best guide in the land,</a:t>
            </a:r>
            <a:r>
              <a:rPr lang="en-GB" sz="2400" b="1" dirty="0">
                <a:solidFill>
                  <a:srgbClr val="00B050"/>
                </a:solidFill>
              </a:rPr>
              <a:t> </a:t>
            </a:r>
            <a:r>
              <a:rPr lang="en-GB" sz="2400" dirty="0"/>
              <a:t>cared for Mariama as his own.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96579" y="4935739"/>
            <a:ext cx="4416944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The </a:t>
            </a:r>
            <a:r>
              <a:rPr lang="en-GB" sz="2000" b="1" dirty="0"/>
              <a:t>main clause </a:t>
            </a:r>
            <a:r>
              <a:rPr lang="en-GB" sz="2000" dirty="0"/>
              <a:t>splits to make space...</a:t>
            </a:r>
          </a:p>
          <a:p>
            <a:pPr algn="ctr"/>
            <a:r>
              <a:rPr lang="en-GB" sz="2000" dirty="0"/>
              <a:t>for the </a:t>
            </a:r>
            <a:r>
              <a:rPr lang="en-GB" sz="2000" b="1" dirty="0">
                <a:solidFill>
                  <a:srgbClr val="00B050"/>
                </a:solidFill>
              </a:rPr>
              <a:t>relative clause</a:t>
            </a:r>
            <a:r>
              <a:rPr lang="en-GB" sz="2000" dirty="0"/>
              <a:t>.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 flipH="1" flipV="1">
            <a:off x="5021179" y="4025965"/>
            <a:ext cx="875402" cy="122506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ular Callout 2">
            <a:extLst>
              <a:ext uri="{FF2B5EF4-FFF2-40B4-BE49-F238E27FC236}">
                <a16:creationId xmlns:a16="http://schemas.microsoft.com/office/drawing/2014/main" id="{E5943176-3D8E-4B56-9C91-BDA61F5C2BF3}"/>
              </a:ext>
            </a:extLst>
          </p:cNvPr>
          <p:cNvSpPr/>
          <p:nvPr/>
        </p:nvSpPr>
        <p:spPr>
          <a:xfrm>
            <a:off x="785610" y="5102049"/>
            <a:ext cx="3893528" cy="541576"/>
          </a:xfrm>
          <a:prstGeom prst="wedgeRoundRectCallout">
            <a:avLst>
              <a:gd name="adj1" fmla="val -54525"/>
              <a:gd name="adj2" fmla="val 147218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Issa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D04FEA-659B-4A17-9E48-4FC2C0A78F7A}"/>
              </a:ext>
            </a:extLst>
          </p:cNvPr>
          <p:cNvSpPr txBox="1"/>
          <p:nvPr/>
        </p:nvSpPr>
        <p:spPr>
          <a:xfrm>
            <a:off x="785610" y="830492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</a:t>
            </a:r>
            <a:r>
              <a:rPr lang="en-GB" sz="3200" b="1" dirty="0">
                <a:solidFill>
                  <a:srgbClr val="0000FF"/>
                </a:solidFill>
              </a:rPr>
              <a:t> </a:t>
            </a:r>
            <a:r>
              <a:rPr lang="en-GB" sz="3200" b="1" dirty="0">
                <a:solidFill>
                  <a:srgbClr val="00B050"/>
                </a:solidFill>
              </a:rPr>
              <a:t>Embedded Relative Clauses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47E54B56-513A-46F4-8408-CF0C450639A4}"/>
              </a:ext>
            </a:extLst>
          </p:cNvPr>
          <p:cNvSpPr/>
          <p:nvPr/>
        </p:nvSpPr>
        <p:spPr>
          <a:xfrm rot="5400000">
            <a:off x="1799029" y="3197320"/>
            <a:ext cx="144455" cy="492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97D6DA-2493-4968-9871-C551FA85FF03}"/>
              </a:ext>
            </a:extLst>
          </p:cNvPr>
          <p:cNvSpPr txBox="1"/>
          <p:nvPr/>
        </p:nvSpPr>
        <p:spPr>
          <a:xfrm>
            <a:off x="1192769" y="2972823"/>
            <a:ext cx="1314287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4" name="Left Brace 23">
            <a:extLst>
              <a:ext uri="{FF2B5EF4-FFF2-40B4-BE49-F238E27FC236}">
                <a16:creationId xmlns:a16="http://schemas.microsoft.com/office/drawing/2014/main" id="{D7F6434B-DBF2-4EDA-8671-7277E3A7AB3B}"/>
              </a:ext>
            </a:extLst>
          </p:cNvPr>
          <p:cNvSpPr/>
          <p:nvPr/>
        </p:nvSpPr>
        <p:spPr>
          <a:xfrm rot="5400000">
            <a:off x="8464223" y="1666547"/>
            <a:ext cx="144454" cy="355414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2227B60-24BE-48F9-AD09-81507B4BBD2D}"/>
              </a:ext>
            </a:extLst>
          </p:cNvPr>
          <p:cNvSpPr txBox="1"/>
          <p:nvPr/>
        </p:nvSpPr>
        <p:spPr>
          <a:xfrm>
            <a:off x="7653238" y="2972823"/>
            <a:ext cx="1805071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D0DA19-4BC7-40C4-9CA1-4C0A543FDB0D}"/>
              </a:ext>
            </a:extLst>
          </p:cNvPr>
          <p:cNvSpPr txBox="1"/>
          <p:nvPr/>
        </p:nvSpPr>
        <p:spPr>
          <a:xfrm>
            <a:off x="1141286" y="2254416"/>
            <a:ext cx="9172237" cy="40011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/>
              <a:t>Commas</a:t>
            </a:r>
            <a:r>
              <a:rPr lang="en-GB" sz="2000" dirty="0"/>
              <a:t> separate the clauses because the </a:t>
            </a:r>
            <a:r>
              <a:rPr lang="en-GB" sz="2000" b="1" dirty="0">
                <a:solidFill>
                  <a:srgbClr val="00B050"/>
                </a:solidFill>
              </a:rPr>
              <a:t>relative clause </a:t>
            </a:r>
            <a:r>
              <a:rPr lang="en-GB" sz="2000" dirty="0"/>
              <a:t>breaks up the </a:t>
            </a:r>
            <a:r>
              <a:rPr lang="en-GB" sz="2000" b="1" dirty="0"/>
              <a:t>main clause</a:t>
            </a:r>
            <a:r>
              <a:rPr lang="en-GB" sz="2000" dirty="0"/>
              <a:t>.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D04B829-F645-4C3F-94BF-3D53491BB9FE}"/>
              </a:ext>
            </a:extLst>
          </p:cNvPr>
          <p:cNvCxnSpPr>
            <a:cxnSpLocks/>
          </p:cNvCxnSpPr>
          <p:nvPr/>
        </p:nvCxnSpPr>
        <p:spPr>
          <a:xfrm flipH="1">
            <a:off x="2117557" y="2654526"/>
            <a:ext cx="1186767" cy="1167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4DCC0E3-5BDC-4E1A-BD37-22A317C71830}"/>
              </a:ext>
            </a:extLst>
          </p:cNvPr>
          <p:cNvCxnSpPr>
            <a:cxnSpLocks/>
          </p:cNvCxnSpPr>
          <p:nvPr/>
        </p:nvCxnSpPr>
        <p:spPr>
          <a:xfrm>
            <a:off x="6461156" y="2654526"/>
            <a:ext cx="113065" cy="1083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46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2" grpId="0" animBg="1"/>
      <p:bldP spid="23" grpId="0" animBg="1"/>
      <p:bldP spid="24" grpId="0" animBg="1"/>
      <p:bldP spid="27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050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200" b="1" dirty="0"/>
              <a:t>Punctuating</a:t>
            </a:r>
            <a:r>
              <a:rPr lang="en-GB" sz="3200" b="1" dirty="0">
                <a:solidFill>
                  <a:srgbClr val="00B050"/>
                </a:solidFill>
              </a:rPr>
              <a:t> Relative Clauses </a:t>
            </a:r>
          </a:p>
          <a:p>
            <a:pPr algn="ctr">
              <a:lnSpc>
                <a:spcPct val="114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Where are the relative clauses? Which need to be punctuated with commas?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844" y="2184468"/>
            <a:ext cx="8343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climbed the steep path which was just a crack in the rock.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8844" y="2806734"/>
            <a:ext cx="9732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mountain peaks which were grooved like ancient teeth touched the clouds.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8844" y="3403949"/>
            <a:ext cx="82353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who had never seen anything so beautiful cried aloud.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48C8DB-CE87-4A2D-9E81-2B36253F8589}"/>
              </a:ext>
            </a:extLst>
          </p:cNvPr>
          <p:cNvSpPr/>
          <p:nvPr/>
        </p:nvSpPr>
        <p:spPr>
          <a:xfrm>
            <a:off x="1018843" y="4026215"/>
            <a:ext cx="93283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She spotted a little twist of smoke that drifted up from the valley.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707839-F681-4E26-8361-A837EBFBD824}"/>
              </a:ext>
            </a:extLst>
          </p:cNvPr>
          <p:cNvSpPr/>
          <p:nvPr/>
        </p:nvSpPr>
        <p:spPr>
          <a:xfrm>
            <a:off x="1018844" y="4648481"/>
            <a:ext cx="68726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Issa who was waiting for her asked what she had seen.</a:t>
            </a:r>
            <a:endParaRPr lang="en-GB" sz="2400" i="1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" name="Rounded Rectangular Callout 2">
            <a:extLst>
              <a:ext uri="{FF2B5EF4-FFF2-40B4-BE49-F238E27FC236}">
                <a16:creationId xmlns:a16="http://schemas.microsoft.com/office/drawing/2014/main" id="{B0842405-04FC-41D5-AE5E-9B0FD5038C5E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266E44-8EF8-485E-A551-F266EB44A2F2}"/>
              </a:ext>
            </a:extLst>
          </p:cNvPr>
          <p:cNvSpPr/>
          <p:nvPr/>
        </p:nvSpPr>
        <p:spPr>
          <a:xfrm>
            <a:off x="5136509" y="2205548"/>
            <a:ext cx="4226158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C45EE66-AEA9-4541-BC25-38641B3A0D1A}"/>
              </a:ext>
            </a:extLst>
          </p:cNvPr>
          <p:cNvSpPr/>
          <p:nvPr/>
        </p:nvSpPr>
        <p:spPr>
          <a:xfrm>
            <a:off x="3601860" y="2848082"/>
            <a:ext cx="4691908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B36004-CDFD-4D5E-A714-1237DA720A0E}"/>
              </a:ext>
            </a:extLst>
          </p:cNvPr>
          <p:cNvSpPr/>
          <p:nvPr/>
        </p:nvSpPr>
        <p:spPr>
          <a:xfrm>
            <a:off x="2306663" y="3399331"/>
            <a:ext cx="5056663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8E8B1C-5321-414F-87EB-D3F17FA2AAB3}"/>
              </a:ext>
            </a:extLst>
          </p:cNvPr>
          <p:cNvSpPr/>
          <p:nvPr/>
        </p:nvSpPr>
        <p:spPr>
          <a:xfrm>
            <a:off x="5190755" y="4078565"/>
            <a:ext cx="3776782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D05F44D-56EA-4C80-8AA3-4D1AB9AF8F97}"/>
              </a:ext>
            </a:extLst>
          </p:cNvPr>
          <p:cNvSpPr/>
          <p:nvPr/>
        </p:nvSpPr>
        <p:spPr>
          <a:xfrm>
            <a:off x="1649294" y="4694867"/>
            <a:ext cx="2954789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981FC76-C5CF-4293-A878-5DBD60B44B7E}"/>
              </a:ext>
            </a:extLst>
          </p:cNvPr>
          <p:cNvSpPr/>
          <p:nvPr/>
        </p:nvSpPr>
        <p:spPr>
          <a:xfrm>
            <a:off x="3469452" y="2821623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6B9BF7-6D56-46C2-A293-B59C184BE86C}"/>
              </a:ext>
            </a:extLst>
          </p:cNvPr>
          <p:cNvSpPr/>
          <p:nvPr/>
        </p:nvSpPr>
        <p:spPr>
          <a:xfrm>
            <a:off x="8093120" y="2821623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CB89E8-7040-4FE4-AEB2-60016DB19792}"/>
              </a:ext>
            </a:extLst>
          </p:cNvPr>
          <p:cNvSpPr/>
          <p:nvPr/>
        </p:nvSpPr>
        <p:spPr>
          <a:xfrm>
            <a:off x="2154141" y="3421144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46C8F6-5E22-4742-8F90-E950D9BE54C1}"/>
              </a:ext>
            </a:extLst>
          </p:cNvPr>
          <p:cNvSpPr/>
          <p:nvPr/>
        </p:nvSpPr>
        <p:spPr>
          <a:xfrm>
            <a:off x="7230003" y="3455798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078D862-72CA-45CA-96C4-561D651E2CA5}"/>
              </a:ext>
            </a:extLst>
          </p:cNvPr>
          <p:cNvSpPr/>
          <p:nvPr/>
        </p:nvSpPr>
        <p:spPr>
          <a:xfrm>
            <a:off x="1493231" y="4673785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1AF3EF-C3C5-4015-BAD8-EBFD7E05C571}"/>
              </a:ext>
            </a:extLst>
          </p:cNvPr>
          <p:cNvSpPr/>
          <p:nvPr/>
        </p:nvSpPr>
        <p:spPr>
          <a:xfrm>
            <a:off x="4455169" y="4694867"/>
            <a:ext cx="2648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i="1" dirty="0"/>
              <a:t>,</a:t>
            </a:r>
            <a:endParaRPr lang="en-GB" sz="2400" b="1" dirty="0"/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2E45AB7C-E62C-4529-BCE1-7B3F9492BD96}"/>
              </a:ext>
            </a:extLst>
          </p:cNvPr>
          <p:cNvSpPr/>
          <p:nvPr/>
        </p:nvSpPr>
        <p:spPr>
          <a:xfrm>
            <a:off x="6864996" y="5270747"/>
            <a:ext cx="4720286" cy="902087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Commas are used when the </a:t>
            </a:r>
            <a:r>
              <a:rPr lang="en-GB" sz="2000" dirty="0">
                <a:solidFill>
                  <a:srgbClr val="00B05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relative clause 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GB" sz="20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embedded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i="1" dirty="0">
              <a:solidFill>
                <a:schemeClr val="tx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12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9" grpId="0"/>
      <p:bldP spid="13" grpId="0"/>
      <p:bldP spid="8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3" grpId="0"/>
      <p:bldP spid="18" grpId="0"/>
      <p:bldP spid="19" grpId="0"/>
      <p:bldP spid="20" grpId="0"/>
      <p:bldP spid="21" grpId="0"/>
      <p:bldP spid="22" grpId="0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B050"/>
                </a:solidFill>
              </a:rPr>
              <a:t>Relative Clauses </a:t>
            </a:r>
          </a:p>
          <a:p>
            <a:pPr algn="ctr">
              <a:spcAft>
                <a:spcPts val="0"/>
              </a:spcAft>
            </a:pPr>
            <a:r>
              <a:rPr lang="en-GB" sz="28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clauses </a:t>
            </a:r>
            <a:r>
              <a:rPr lang="en-GB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can also </a:t>
            </a:r>
            <a:r>
              <a:rPr lang="en-GB" sz="2800" dirty="0">
                <a:ea typeface="Times New Roman" panose="02020603050405020304" pitchFamily="18" charset="0"/>
              </a:rPr>
              <a:t>relate to a </a:t>
            </a:r>
            <a:r>
              <a:rPr lang="en-GB" sz="2800" b="1" dirty="0">
                <a:ea typeface="Times New Roman" panose="02020603050405020304" pitchFamily="18" charset="0"/>
              </a:rPr>
              <a:t>whole</a:t>
            </a:r>
            <a:r>
              <a:rPr lang="en-GB" sz="2800" dirty="0">
                <a:ea typeface="Times New Roman" panose="02020603050405020304" pitchFamily="18" charset="0"/>
              </a:rPr>
              <a:t> </a:t>
            </a:r>
            <a:r>
              <a:rPr lang="en-GB" sz="2800" b="1" dirty="0">
                <a:ea typeface="Times New Roman" panose="02020603050405020304" pitchFamily="18" charset="0"/>
              </a:rPr>
              <a:t>sentence</a:t>
            </a:r>
            <a:r>
              <a:rPr lang="en-GB" sz="2800" dirty="0">
                <a:ea typeface="Times New Roman" panose="02020603050405020304" pitchFamily="18" charset="0"/>
              </a:rPr>
              <a:t> or </a:t>
            </a:r>
            <a:r>
              <a:rPr lang="en-GB" sz="2800" b="1" dirty="0">
                <a:ea typeface="Times New Roman" panose="02020603050405020304" pitchFamily="18" charset="0"/>
              </a:rPr>
              <a:t>clause</a:t>
            </a:r>
            <a:r>
              <a:rPr lang="en-GB" sz="2800" dirty="0"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5609" y="2306716"/>
            <a:ext cx="5665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Issa’s sight was failing.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785611" y="3788335"/>
            <a:ext cx="6127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>
                <a:latin typeface="+mj-lt"/>
              </a:rPr>
              <a:t>Issa’s sight was failing, </a:t>
            </a:r>
            <a:r>
              <a:rPr lang="en-GB" sz="2400" dirty="0">
                <a:solidFill>
                  <a:srgbClr val="00B050"/>
                </a:solidFill>
                <a:latin typeface="+mj-lt"/>
              </a:rPr>
              <a:t>which worried Mariama</a:t>
            </a:r>
            <a:r>
              <a:rPr lang="en-GB" sz="2400" dirty="0">
                <a:latin typeface="+mj-lt"/>
              </a:rPr>
              <a:t>. </a:t>
            </a:r>
          </a:p>
        </p:txBody>
      </p:sp>
      <p:sp>
        <p:nvSpPr>
          <p:cNvPr id="3" name="Speech Bubble: Rectangle with Corners Rounded 2"/>
          <p:cNvSpPr/>
          <p:nvPr/>
        </p:nvSpPr>
        <p:spPr>
          <a:xfrm>
            <a:off x="7706987" y="2245243"/>
            <a:ext cx="3652178" cy="646166"/>
          </a:xfrm>
          <a:prstGeom prst="wedgeRoundRectCallout">
            <a:avLst>
              <a:gd name="adj1" fmla="val 49780"/>
              <a:gd name="adj2" fmla="val 81548"/>
              <a:gd name="adj3" fmla="val 16667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This is a </a:t>
            </a:r>
            <a:r>
              <a:rPr lang="en-GB" b="1" dirty="0">
                <a:ln w="19050">
                  <a:noFill/>
                </a:ln>
                <a:solidFill>
                  <a:schemeClr val="tx1"/>
                </a:solidFill>
              </a:rPr>
              <a:t>sentence</a:t>
            </a:r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" name="Speech Bubble: Rectangle with Corners Rounded 11"/>
          <p:cNvSpPr/>
          <p:nvPr/>
        </p:nvSpPr>
        <p:spPr>
          <a:xfrm>
            <a:off x="7750285" y="3869274"/>
            <a:ext cx="3652178" cy="1458925"/>
          </a:xfrm>
          <a:prstGeom prst="wedgeRoundRectCallout">
            <a:avLst>
              <a:gd name="adj1" fmla="val 49780"/>
              <a:gd name="adj2" fmla="val 81548"/>
              <a:gd name="adj3" fmla="val 16667"/>
            </a:avLst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It is not the </a:t>
            </a:r>
            <a:r>
              <a:rPr lang="en-GB" i="1" dirty="0">
                <a:ln w="19050">
                  <a:noFill/>
                </a:ln>
                <a:solidFill>
                  <a:schemeClr val="tx1"/>
                </a:solidFill>
              </a:rPr>
              <a:t>sight</a:t>
            </a:r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 which worried Mariama. It is the </a:t>
            </a:r>
            <a:r>
              <a:rPr lang="en-GB" i="1" dirty="0">
                <a:ln w="19050">
                  <a:noFill/>
                </a:ln>
                <a:solidFill>
                  <a:schemeClr val="tx1"/>
                </a:solidFill>
              </a:rPr>
              <a:t>failing of the sight</a:t>
            </a:r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. The </a:t>
            </a:r>
            <a:r>
              <a:rPr lang="en-GB" b="1" dirty="0">
                <a:ln w="19050">
                  <a:noFill/>
                </a:ln>
                <a:solidFill>
                  <a:schemeClr val="tx1"/>
                </a:solidFill>
              </a:rPr>
              <a:t>relative clause </a:t>
            </a:r>
            <a:r>
              <a:rPr lang="en-GB" dirty="0">
                <a:ln w="19050">
                  <a:noFill/>
                </a:ln>
                <a:solidFill>
                  <a:schemeClr val="tx1"/>
                </a:solidFill>
              </a:rPr>
              <a:t>relates to the whole sentence.</a:t>
            </a:r>
          </a:p>
        </p:txBody>
      </p:sp>
    </p:spTree>
    <p:extLst>
      <p:ext uri="{BB962C8B-B14F-4D97-AF65-F5344CB8AC3E}">
        <p14:creationId xmlns:p14="http://schemas.microsoft.com/office/powerpoint/2010/main" val="303174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build="p"/>
      <p:bldP spid="4" grpId="0"/>
      <p:bldP spid="3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B050"/>
                </a:solidFill>
              </a:rPr>
              <a:t>Pronouns</a:t>
            </a:r>
            <a:r>
              <a:rPr lang="en-GB" sz="3600" b="1" dirty="0"/>
              <a:t> 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We can use a </a:t>
            </a: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pronoun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 in the place of a </a:t>
            </a:r>
            <a:r>
              <a:rPr lang="en-GB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noun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400" dirty="0"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2400" dirty="0">
                <a:solidFill>
                  <a:srgbClr val="0000CC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7329" y="2437761"/>
            <a:ext cx="9950116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b="1" i="1" dirty="0">
                <a:latin typeface="+mj-lt"/>
              </a:rPr>
              <a:t>Issa</a:t>
            </a:r>
            <a:r>
              <a:rPr lang="en-GB" sz="2400" i="1" dirty="0">
                <a:latin typeface="+mj-lt"/>
              </a:rPr>
              <a:t> watched the </a:t>
            </a:r>
            <a:r>
              <a:rPr lang="en-GB" sz="2400" b="1" i="1" dirty="0">
                <a:latin typeface="+mj-lt"/>
              </a:rPr>
              <a:t>sun</a:t>
            </a:r>
            <a:r>
              <a:rPr lang="en-GB" sz="2400" i="1" dirty="0">
                <a:latin typeface="+mj-lt"/>
              </a:rPr>
              <a:t>. The </a:t>
            </a:r>
            <a:r>
              <a:rPr lang="en-GB" sz="2400" b="1" i="1" dirty="0">
                <a:latin typeface="+mj-lt"/>
              </a:rPr>
              <a:t>sun</a:t>
            </a:r>
            <a:r>
              <a:rPr lang="en-GB" sz="2400" i="1" dirty="0">
                <a:latin typeface="+mj-lt"/>
              </a:rPr>
              <a:t> warmed </a:t>
            </a:r>
            <a:r>
              <a:rPr lang="en-GB" sz="2400" b="1" i="1" dirty="0">
                <a:latin typeface="+mj-lt"/>
              </a:rPr>
              <a:t>Issa</a:t>
            </a:r>
            <a:r>
              <a:rPr lang="en-GB" sz="2400" i="1" dirty="0">
                <a:latin typeface="+mj-lt"/>
              </a:rPr>
              <a:t>. </a:t>
            </a:r>
            <a:r>
              <a:rPr lang="en-GB" sz="2400" b="1" i="1" dirty="0">
                <a:latin typeface="+mj-lt"/>
              </a:rPr>
              <a:t>Issa</a:t>
            </a:r>
            <a:r>
              <a:rPr lang="en-GB" sz="2400" i="1" dirty="0">
                <a:latin typeface="+mj-lt"/>
              </a:rPr>
              <a:t> smiled. </a:t>
            </a:r>
          </a:p>
          <a:p>
            <a:pPr algn="ctr">
              <a:lnSpc>
                <a:spcPct val="150000"/>
              </a:lnSpc>
            </a:pPr>
            <a:r>
              <a:rPr lang="en-GB" sz="2400" i="1" dirty="0">
                <a:latin typeface="+mj-lt"/>
              </a:rPr>
              <a:t>Issa watched the sun. 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It</a:t>
            </a:r>
            <a:r>
              <a:rPr lang="en-GB" sz="2400" i="1" dirty="0">
                <a:latin typeface="+mj-lt"/>
              </a:rPr>
              <a:t> warmed 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him</a:t>
            </a:r>
            <a:r>
              <a:rPr lang="en-GB" sz="2400" i="1" dirty="0">
                <a:latin typeface="+mj-lt"/>
              </a:rPr>
              <a:t>. 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He</a:t>
            </a:r>
            <a:r>
              <a:rPr lang="en-GB" sz="2400" i="1" dirty="0">
                <a:latin typeface="+mj-lt"/>
              </a:rPr>
              <a:t> smiled.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220174" y="5801393"/>
            <a:ext cx="1325217" cy="369332"/>
          </a:xfrm>
          <a:prstGeom prst="rect">
            <a:avLst/>
          </a:prstGeom>
          <a:solidFill>
            <a:srgbClr val="8585FF"/>
          </a:solidFill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Revision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7306" y="5130842"/>
            <a:ext cx="1077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Pronouns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 help us avoid repeating the same </a:t>
            </a:r>
            <a:r>
              <a:rPr lang="en-GB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noun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They help keep writing varied and flowing.</a:t>
            </a:r>
            <a:endParaRPr lang="en-GB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5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07" y="655041"/>
            <a:ext cx="1057355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B050"/>
                </a:solidFill>
              </a:rPr>
              <a:t>Relative Pronouns 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pronouns 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are used differently to other </a:t>
            </a:r>
            <a:r>
              <a:rPr lang="en-GB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pronouns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</a:rPr>
              <a:t>They introduce a </a:t>
            </a: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</a:rPr>
              <a:t>relative clause</a:t>
            </a:r>
            <a:r>
              <a:rPr lang="en-GB" sz="2400" dirty="0">
                <a:ea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</a:rPr>
              <a:t>They </a:t>
            </a:r>
            <a:r>
              <a:rPr lang="en-GB" sz="2400" i="1" dirty="0">
                <a:ea typeface="Times New Roman" panose="02020603050405020304" pitchFamily="18" charset="0"/>
              </a:rPr>
              <a:t>relate</a:t>
            </a:r>
            <a:r>
              <a:rPr lang="en-GB" sz="2400" dirty="0">
                <a:ea typeface="Times New Roman" panose="02020603050405020304" pitchFamily="18" charset="0"/>
              </a:rPr>
              <a:t> the </a:t>
            </a:r>
            <a:r>
              <a:rPr lang="en-GB" sz="2400" b="1" dirty="0">
                <a:ea typeface="Times New Roman" panose="02020603050405020304" pitchFamily="18" charset="0"/>
              </a:rPr>
              <a:t>clause</a:t>
            </a:r>
            <a:r>
              <a:rPr lang="en-GB" sz="2400" dirty="0">
                <a:ea typeface="Times New Roman" panose="02020603050405020304" pitchFamily="18" charset="0"/>
              </a:rPr>
              <a:t> to the </a:t>
            </a:r>
            <a:r>
              <a:rPr lang="en-GB" sz="2400" b="1" u="sng" dirty="0">
                <a:ea typeface="Times New Roman" panose="02020603050405020304" pitchFamily="18" charset="0"/>
              </a:rPr>
              <a:t>noun</a:t>
            </a:r>
            <a:r>
              <a:rPr lang="en-GB" sz="2400" dirty="0">
                <a:ea typeface="Times New Roman" panose="02020603050405020304" pitchFamily="18" charset="0"/>
              </a:rPr>
              <a:t> or </a:t>
            </a:r>
            <a:r>
              <a:rPr lang="en-GB" sz="2400" b="1" u="sng" dirty="0">
                <a:ea typeface="Times New Roman" panose="02020603050405020304" pitchFamily="18" charset="0"/>
              </a:rPr>
              <a:t>pronoun</a:t>
            </a:r>
            <a:r>
              <a:rPr lang="en-GB" sz="2400" dirty="0">
                <a:ea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20413" y="2757786"/>
            <a:ext cx="7551174" cy="17524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2400" u="sng" dirty="0">
                <a:latin typeface="+mj-lt"/>
              </a:rPr>
              <a:t>The camel</a:t>
            </a:r>
            <a:r>
              <a:rPr lang="en-GB" sz="2400" dirty="0">
                <a:latin typeface="+mj-lt"/>
              </a:rPr>
              <a:t>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which 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was covered in sand</a:t>
            </a:r>
            <a:r>
              <a:rPr lang="en-GB" sz="2400" i="1" dirty="0">
                <a:latin typeface="+mj-lt"/>
              </a:rPr>
              <a:t>, refused to move</a:t>
            </a:r>
            <a:r>
              <a:rPr lang="en-GB" sz="2400" dirty="0">
                <a:latin typeface="+mj-lt"/>
              </a:rPr>
              <a:t>.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latin typeface="+mj-lt"/>
              </a:rPr>
              <a:t>It bared </a:t>
            </a:r>
            <a:r>
              <a:rPr lang="en-GB" sz="2400" u="sng" dirty="0">
                <a:latin typeface="+mj-lt"/>
              </a:rPr>
              <a:t>its teeth</a:t>
            </a:r>
            <a:r>
              <a:rPr lang="en-GB" sz="2400" dirty="0">
                <a:latin typeface="+mj-lt"/>
              </a:rPr>
              <a:t>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which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were yellow and crooked</a:t>
            </a:r>
            <a:r>
              <a:rPr lang="en-GB" sz="2400" dirty="0">
                <a:solidFill>
                  <a:srgbClr val="0000FF"/>
                </a:solidFill>
                <a:latin typeface="+mj-lt"/>
              </a:rPr>
              <a:t>.</a:t>
            </a:r>
          </a:p>
          <a:p>
            <a:pPr algn="ctr">
              <a:lnSpc>
                <a:spcPct val="114000"/>
              </a:lnSpc>
            </a:pPr>
            <a:r>
              <a:rPr lang="en-GB" sz="2400" u="sng" dirty="0">
                <a:latin typeface="+mj-lt"/>
              </a:rPr>
              <a:t>Issa</a:t>
            </a:r>
            <a:r>
              <a:rPr lang="en-GB" sz="2400" dirty="0">
                <a:latin typeface="+mj-lt"/>
              </a:rPr>
              <a:t>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had heard a cry</a:t>
            </a:r>
            <a:r>
              <a:rPr lang="en-GB" sz="2400" i="1" dirty="0">
                <a:latin typeface="+mj-lt"/>
              </a:rPr>
              <a:t>, cautiously approached. </a:t>
            </a:r>
            <a:r>
              <a:rPr lang="en-GB" sz="2400" dirty="0">
                <a:latin typeface="+mj-lt"/>
              </a:rPr>
              <a:t> </a:t>
            </a:r>
          </a:p>
          <a:p>
            <a:pPr algn="ctr">
              <a:lnSpc>
                <a:spcPct val="114000"/>
              </a:lnSpc>
            </a:pPr>
            <a:r>
              <a:rPr lang="en-GB" sz="2400" dirty="0">
                <a:latin typeface="+mj-lt"/>
              </a:rPr>
              <a:t>He gently pulled at </a:t>
            </a:r>
            <a:r>
              <a:rPr lang="en-GB" sz="2400" u="sng" dirty="0">
                <a:latin typeface="+mj-lt"/>
              </a:rPr>
              <a:t>the bridle</a:t>
            </a:r>
            <a:r>
              <a:rPr lang="en-GB" sz="2400" dirty="0">
                <a:latin typeface="+mj-lt"/>
              </a:rPr>
              <a:t>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that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the camel was wearing</a:t>
            </a:r>
            <a:r>
              <a:rPr lang="en-GB" sz="2400" dirty="0">
                <a:latin typeface="+mj-lt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64706" y="4961068"/>
            <a:ext cx="6062587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Relative Pronouns</a:t>
            </a:r>
          </a:p>
          <a:p>
            <a:pPr algn="ctr"/>
            <a:r>
              <a:rPr lang="en-GB" sz="2800" dirty="0"/>
              <a:t>who, which, where, when, whose, that</a:t>
            </a:r>
          </a:p>
        </p:txBody>
      </p:sp>
    </p:spTree>
    <p:extLst>
      <p:ext uri="{BB962C8B-B14F-4D97-AF65-F5344CB8AC3E}">
        <p14:creationId xmlns:p14="http://schemas.microsoft.com/office/powerpoint/2010/main" val="67983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build="p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B050"/>
                </a:solidFill>
              </a:rPr>
              <a:t>Relative Clauses 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clauses </a:t>
            </a:r>
            <a:r>
              <a:rPr lang="en-GB" sz="24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can </a:t>
            </a:r>
            <a:r>
              <a:rPr lang="en-GB" sz="2400" dirty="0">
                <a:ea typeface="Times New Roman" panose="02020603050405020304" pitchFamily="18" charset="0"/>
              </a:rPr>
              <a:t>give more information about a </a:t>
            </a:r>
            <a:r>
              <a:rPr lang="en-GB" sz="2400" b="1" dirty="0">
                <a:ea typeface="Times New Roman" panose="02020603050405020304" pitchFamily="18" charset="0"/>
              </a:rPr>
              <a:t>noun</a:t>
            </a:r>
            <a:r>
              <a:rPr lang="en-GB" sz="2400" dirty="0">
                <a:ea typeface="Times New Roman" panose="02020603050405020304" pitchFamily="18" charset="0"/>
              </a:rPr>
              <a:t> or </a:t>
            </a:r>
            <a:r>
              <a:rPr lang="en-GB" sz="2400" b="1" dirty="0">
                <a:ea typeface="Times New Roman" panose="02020603050405020304" pitchFamily="18" charset="0"/>
              </a:rPr>
              <a:t>pronoun</a:t>
            </a:r>
            <a:r>
              <a:rPr lang="en-GB" sz="2400" dirty="0">
                <a:ea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They usually begin with a </a:t>
            </a:r>
            <a:r>
              <a:rPr lang="en-GB" sz="2400" b="1" dirty="0">
                <a:ea typeface="Times New Roman" panose="02020603050405020304" pitchFamily="18" charset="0"/>
                <a:cs typeface="Arial" panose="020B0604020202020204" pitchFamily="34" charset="0"/>
              </a:rPr>
              <a:t>relative pronoun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1318" y="2506156"/>
            <a:ext cx="728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The child </a:t>
            </a:r>
            <a:r>
              <a:rPr lang="en-GB" sz="2400" dirty="0"/>
              <a:t>wailed.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1093" y="5202226"/>
            <a:ext cx="6062587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Relative Pronouns</a:t>
            </a:r>
          </a:p>
          <a:p>
            <a:pPr algn="ctr"/>
            <a:r>
              <a:rPr lang="en-GB" sz="2800" dirty="0"/>
              <a:t>who, which, where, when, whose, that</a:t>
            </a:r>
          </a:p>
        </p:txBody>
      </p:sp>
      <p:sp>
        <p:nvSpPr>
          <p:cNvPr id="6" name="Rounded Rectangular Callout 2"/>
          <p:cNvSpPr/>
          <p:nvPr/>
        </p:nvSpPr>
        <p:spPr>
          <a:xfrm>
            <a:off x="6018425" y="2502783"/>
            <a:ext cx="4437842" cy="541576"/>
          </a:xfrm>
          <a:prstGeom prst="wedgeRoundRectCallout">
            <a:avLst>
              <a:gd name="adj1" fmla="val 71935"/>
              <a:gd name="adj2" fmla="val 4058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the child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1169046" y="3274413"/>
            <a:ext cx="100589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dirty="0">
                <a:latin typeface="+mj-lt"/>
              </a:rPr>
              <a:t>The child,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was wrapped in finest, softest cotton</a:t>
            </a:r>
            <a:r>
              <a:rPr lang="en-GB" sz="2400" dirty="0">
                <a:latin typeface="+mj-lt"/>
              </a:rPr>
              <a:t>, wailed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69046" y="3896679"/>
            <a:ext cx="67504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>
                <a:latin typeface="+mj-lt"/>
              </a:rPr>
              <a:t>The child,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had huge black pearls for eyes</a:t>
            </a:r>
            <a:r>
              <a:rPr lang="en-GB" sz="2400" dirty="0">
                <a:latin typeface="+mj-lt"/>
              </a:rPr>
              <a:t>, wailed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69046" y="4518945"/>
            <a:ext cx="80021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dirty="0">
                <a:latin typeface="+mj-lt"/>
              </a:rPr>
              <a:t>The child,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had been hidden inside the woven basket</a:t>
            </a:r>
            <a:r>
              <a:rPr lang="en-GB" sz="2400" dirty="0">
                <a:latin typeface="+mj-lt"/>
              </a:rPr>
              <a:t>, wailed.</a:t>
            </a:r>
            <a:endParaRPr lang="en-GB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960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5" grpId="0" uiExpand="1" build="p"/>
      <p:bldP spid="9" grpId="0" animBg="1"/>
      <p:bldP spid="6" grpId="0" animBg="1"/>
      <p:bldP spid="4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00B050"/>
                </a:solidFill>
              </a:rPr>
              <a:t>Relative Clauses </a:t>
            </a:r>
          </a:p>
          <a:p>
            <a:pPr algn="ctr">
              <a:spcAft>
                <a:spcPts val="0"/>
              </a:spcAft>
            </a:pPr>
            <a:r>
              <a:rPr lang="en-GB" sz="28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clauses </a:t>
            </a:r>
            <a:r>
              <a:rPr lang="en-GB" sz="28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can </a:t>
            </a:r>
            <a:r>
              <a:rPr lang="en-GB" sz="2800" dirty="0">
                <a:ea typeface="Times New Roman" panose="02020603050405020304" pitchFamily="18" charset="0"/>
              </a:rPr>
              <a:t>give more information about a </a:t>
            </a:r>
            <a:r>
              <a:rPr lang="en-GB" sz="2800" b="1" dirty="0">
                <a:ea typeface="Times New Roman" panose="02020603050405020304" pitchFamily="18" charset="0"/>
              </a:rPr>
              <a:t>noun</a:t>
            </a:r>
            <a:r>
              <a:rPr lang="en-GB" sz="2800" dirty="0">
                <a:ea typeface="Times New Roman" panose="02020603050405020304" pitchFamily="18" charset="0"/>
              </a:rPr>
              <a:t> or </a:t>
            </a:r>
            <a:r>
              <a:rPr lang="en-GB" sz="2800" b="1" dirty="0">
                <a:ea typeface="Times New Roman" panose="02020603050405020304" pitchFamily="18" charset="0"/>
              </a:rPr>
              <a:t>pronoun</a:t>
            </a:r>
            <a:r>
              <a:rPr lang="en-GB" sz="2800" dirty="0">
                <a:ea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en-GB" sz="2800" dirty="0">
                <a:ea typeface="Times New Roman" panose="02020603050405020304" pitchFamily="18" charset="0"/>
                <a:cs typeface="Arial" panose="020B0604020202020204" pitchFamily="34" charset="0"/>
              </a:rPr>
              <a:t>They usually begin with a </a:t>
            </a:r>
            <a:r>
              <a:rPr lang="en-GB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relative pronoun</a:t>
            </a:r>
            <a:r>
              <a:rPr lang="en-GB" sz="2800" dirty="0"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800" dirty="0"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1318" y="2506156"/>
            <a:ext cx="7282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Mariama knew </a:t>
            </a:r>
            <a:r>
              <a:rPr lang="en-GB" sz="2400" b="1" dirty="0"/>
              <a:t>the desert</a:t>
            </a:r>
            <a:r>
              <a:rPr lang="en-GB" sz="2400" dirty="0"/>
              <a:t>.</a:t>
            </a:r>
          </a:p>
        </p:txBody>
      </p:sp>
      <p:sp>
        <p:nvSpPr>
          <p:cNvPr id="6" name="Rounded Rectangular Callout 2"/>
          <p:cNvSpPr/>
          <p:nvPr/>
        </p:nvSpPr>
        <p:spPr>
          <a:xfrm>
            <a:off x="6163733" y="2502783"/>
            <a:ext cx="4292534" cy="541576"/>
          </a:xfrm>
          <a:prstGeom prst="wedgeRoundRectCallout">
            <a:avLst>
              <a:gd name="adj1" fmla="val 71935"/>
              <a:gd name="adj2" fmla="val 40581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Tell me more about </a:t>
            </a:r>
            <a:r>
              <a:rPr lang="en-GB" sz="2400" b="1" dirty="0">
                <a:solidFill>
                  <a:schemeClr val="tx1"/>
                </a:solidFill>
              </a:rPr>
              <a:t>the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b="1" dirty="0">
                <a:solidFill>
                  <a:schemeClr val="tx1"/>
                </a:solidFill>
              </a:rPr>
              <a:t>desert</a:t>
            </a:r>
            <a:r>
              <a:rPr lang="en-GB" sz="2400" dirty="0">
                <a:solidFill>
                  <a:schemeClr val="tx1"/>
                </a:solidFill>
              </a:rPr>
              <a:t>.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1251318" y="3274413"/>
            <a:ext cx="69681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knew the desert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which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was vast and beautiful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51318" y="3896679"/>
            <a:ext cx="83236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knew the desert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where 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many travellers needed guiding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51318" y="4518945"/>
            <a:ext cx="62763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knew the desert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that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 became her home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E92F2E-66B6-4865-A6A2-201BB12390BC}"/>
              </a:ext>
            </a:extLst>
          </p:cNvPr>
          <p:cNvSpPr txBox="1"/>
          <p:nvPr/>
        </p:nvSpPr>
        <p:spPr>
          <a:xfrm>
            <a:off x="3041093" y="5202226"/>
            <a:ext cx="6062587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Relative Pronouns</a:t>
            </a:r>
          </a:p>
          <a:p>
            <a:pPr algn="ctr"/>
            <a:r>
              <a:rPr lang="en-GB" sz="2800" dirty="0"/>
              <a:t>who, which, where, when, whose, that</a:t>
            </a:r>
          </a:p>
        </p:txBody>
      </p:sp>
    </p:spTree>
    <p:extLst>
      <p:ext uri="{BB962C8B-B14F-4D97-AF65-F5344CB8AC3E}">
        <p14:creationId xmlns:p14="http://schemas.microsoft.com/office/powerpoint/2010/main" val="396232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4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050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200" b="1" dirty="0"/>
              <a:t>Spotting</a:t>
            </a:r>
            <a:r>
              <a:rPr lang="en-GB" sz="3200" b="1" dirty="0">
                <a:solidFill>
                  <a:srgbClr val="00B050"/>
                </a:solidFill>
              </a:rPr>
              <a:t> Relative Clauses </a:t>
            </a:r>
          </a:p>
          <a:p>
            <a:pPr algn="ctr">
              <a:lnSpc>
                <a:spcPct val="114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Read the sentences below. Can you spot the </a:t>
            </a: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 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in each?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844" y="2184468"/>
            <a:ext cx="7636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travellers, who needed a guide, were always sent to Issa.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8844" y="2806734"/>
            <a:ext cx="5846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Issa, who loved the desert, was never lost in it.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8844" y="3403949"/>
            <a:ext cx="8856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camel, which was carrying Mariama, protected her from the storm.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48C8DB-CE87-4A2D-9E81-2B36253F8589}"/>
              </a:ext>
            </a:extLst>
          </p:cNvPr>
          <p:cNvSpPr/>
          <p:nvPr/>
        </p:nvSpPr>
        <p:spPr>
          <a:xfrm>
            <a:off x="1018844" y="4026215"/>
            <a:ext cx="73999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wore a pendant that was the shape of half a star.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707839-F681-4E26-8361-A837EBFBD824}"/>
              </a:ext>
            </a:extLst>
          </p:cNvPr>
          <p:cNvSpPr/>
          <p:nvPr/>
        </p:nvSpPr>
        <p:spPr>
          <a:xfrm>
            <a:off x="1018844" y="4648481"/>
            <a:ext cx="6718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grew up in the desert where she was found.</a:t>
            </a:r>
          </a:p>
        </p:txBody>
      </p:sp>
      <p:sp>
        <p:nvSpPr>
          <p:cNvPr id="15" name="Rounded Rectangular Callout 2">
            <a:extLst>
              <a:ext uri="{FF2B5EF4-FFF2-40B4-BE49-F238E27FC236}">
                <a16:creationId xmlns:a16="http://schemas.microsoft.com/office/drawing/2014/main" id="{596B75AD-052A-4B70-AA7C-B828F36C52FC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D20D40-3856-4FA9-A4A1-A831029ABD81}"/>
              </a:ext>
            </a:extLst>
          </p:cNvPr>
          <p:cNvSpPr/>
          <p:nvPr/>
        </p:nvSpPr>
        <p:spPr>
          <a:xfrm>
            <a:off x="2845446" y="2205548"/>
            <a:ext cx="2526224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04A72B-78C0-4F32-B067-DE5983815453}"/>
              </a:ext>
            </a:extLst>
          </p:cNvPr>
          <p:cNvSpPr/>
          <p:nvPr/>
        </p:nvSpPr>
        <p:spPr>
          <a:xfrm>
            <a:off x="1646502" y="2806734"/>
            <a:ext cx="2664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FCDC47-9624-41DB-BA74-6B44F3A3D69D}"/>
              </a:ext>
            </a:extLst>
          </p:cNvPr>
          <p:cNvSpPr/>
          <p:nvPr/>
        </p:nvSpPr>
        <p:spPr>
          <a:xfrm>
            <a:off x="2451461" y="3446111"/>
            <a:ext cx="3600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F5FC8E-67BA-4367-B50D-79A085CEFFA0}"/>
              </a:ext>
            </a:extLst>
          </p:cNvPr>
          <p:cNvSpPr/>
          <p:nvPr/>
        </p:nvSpPr>
        <p:spPr>
          <a:xfrm>
            <a:off x="4262376" y="4032102"/>
            <a:ext cx="4140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1B5B40-D511-43B5-8C02-727D7FCC3E38}"/>
              </a:ext>
            </a:extLst>
          </p:cNvPr>
          <p:cNvSpPr/>
          <p:nvPr/>
        </p:nvSpPr>
        <p:spPr>
          <a:xfrm>
            <a:off x="4960208" y="4669561"/>
            <a:ext cx="2664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A2767BC-7931-4EE8-8EDD-32311C9FF3B9}"/>
              </a:ext>
            </a:extLst>
          </p:cNvPr>
          <p:cNvSpPr/>
          <p:nvPr/>
        </p:nvSpPr>
        <p:spPr>
          <a:xfrm>
            <a:off x="6864996" y="5270747"/>
            <a:ext cx="4720286" cy="902087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relative pronouns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They introduce the relative clause.</a:t>
            </a:r>
          </a:p>
        </p:txBody>
      </p:sp>
    </p:spTree>
    <p:extLst>
      <p:ext uri="{BB962C8B-B14F-4D97-AF65-F5344CB8AC3E}">
        <p14:creationId xmlns:p14="http://schemas.microsoft.com/office/powerpoint/2010/main" val="8535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9" grpId="0"/>
      <p:bldP spid="13" grpId="0"/>
      <p:bldP spid="15" grpId="0" animBg="1"/>
      <p:bldP spid="3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050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200" b="1" dirty="0"/>
              <a:t>Spotting</a:t>
            </a:r>
            <a:r>
              <a:rPr lang="en-GB" sz="3200" b="1" dirty="0">
                <a:solidFill>
                  <a:srgbClr val="00B050"/>
                </a:solidFill>
              </a:rPr>
              <a:t> Relative Clauses </a:t>
            </a:r>
          </a:p>
          <a:p>
            <a:pPr algn="ctr">
              <a:lnSpc>
                <a:spcPct val="114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Read the sentences below. Can you spot the </a:t>
            </a: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 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in each?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844" y="2184468"/>
            <a:ext cx="76366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travellers, </a:t>
            </a:r>
            <a:r>
              <a:rPr lang="en-GB" sz="2400" b="1" i="1" dirty="0">
                <a:latin typeface="+mj-lt"/>
              </a:rPr>
              <a:t>who</a:t>
            </a:r>
            <a:r>
              <a:rPr lang="en-GB" sz="2400" i="1" dirty="0">
                <a:latin typeface="+mj-lt"/>
              </a:rPr>
              <a:t> needed a guide, were always sent to Issa.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8844" y="2806734"/>
            <a:ext cx="5846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Issa, </a:t>
            </a:r>
            <a:r>
              <a:rPr lang="en-GB" sz="2400" b="1" i="1" dirty="0">
                <a:latin typeface="+mj-lt"/>
              </a:rPr>
              <a:t>who</a:t>
            </a:r>
            <a:r>
              <a:rPr lang="en-GB" sz="2400" i="1" dirty="0">
                <a:latin typeface="+mj-lt"/>
              </a:rPr>
              <a:t> loved the desert, was never lost in it.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8844" y="3403949"/>
            <a:ext cx="8856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camel, </a:t>
            </a:r>
            <a:r>
              <a:rPr lang="en-GB" sz="2400" b="1" i="1" dirty="0">
                <a:latin typeface="+mj-lt"/>
              </a:rPr>
              <a:t>which</a:t>
            </a:r>
            <a:r>
              <a:rPr lang="en-GB" sz="2400" i="1" dirty="0">
                <a:latin typeface="+mj-lt"/>
              </a:rPr>
              <a:t> was carrying Mariama, protected her from the storm.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48C8DB-CE87-4A2D-9E81-2B36253F8589}"/>
              </a:ext>
            </a:extLst>
          </p:cNvPr>
          <p:cNvSpPr/>
          <p:nvPr/>
        </p:nvSpPr>
        <p:spPr>
          <a:xfrm>
            <a:off x="1018844" y="4026215"/>
            <a:ext cx="73999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wore a pendant </a:t>
            </a:r>
            <a:r>
              <a:rPr lang="en-GB" sz="2400" b="1" i="1" dirty="0">
                <a:latin typeface="+mj-lt"/>
              </a:rPr>
              <a:t>that</a:t>
            </a:r>
            <a:r>
              <a:rPr lang="en-GB" sz="2400" i="1" dirty="0">
                <a:latin typeface="+mj-lt"/>
              </a:rPr>
              <a:t> was the shape of half a star.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707839-F681-4E26-8361-A837EBFBD824}"/>
              </a:ext>
            </a:extLst>
          </p:cNvPr>
          <p:cNvSpPr/>
          <p:nvPr/>
        </p:nvSpPr>
        <p:spPr>
          <a:xfrm>
            <a:off x="1018844" y="4648481"/>
            <a:ext cx="6718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Mariama grew up in the desert </a:t>
            </a:r>
            <a:r>
              <a:rPr lang="en-GB" sz="2400" b="1" i="1" dirty="0">
                <a:latin typeface="+mj-lt"/>
              </a:rPr>
              <a:t>where</a:t>
            </a:r>
            <a:r>
              <a:rPr lang="en-GB" sz="2400" i="1" dirty="0">
                <a:latin typeface="+mj-lt"/>
              </a:rPr>
              <a:t> she was found.</a:t>
            </a:r>
          </a:p>
        </p:txBody>
      </p:sp>
      <p:sp>
        <p:nvSpPr>
          <p:cNvPr id="15" name="Rounded Rectangular Callout 2">
            <a:extLst>
              <a:ext uri="{FF2B5EF4-FFF2-40B4-BE49-F238E27FC236}">
                <a16:creationId xmlns:a16="http://schemas.microsoft.com/office/drawing/2014/main" id="{596B75AD-052A-4B70-AA7C-B828F36C52FC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D20D40-3856-4FA9-A4A1-A831029ABD81}"/>
              </a:ext>
            </a:extLst>
          </p:cNvPr>
          <p:cNvSpPr/>
          <p:nvPr/>
        </p:nvSpPr>
        <p:spPr>
          <a:xfrm>
            <a:off x="2845446" y="2205548"/>
            <a:ext cx="2526224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D04A72B-78C0-4F32-B067-DE5983815453}"/>
              </a:ext>
            </a:extLst>
          </p:cNvPr>
          <p:cNvSpPr/>
          <p:nvPr/>
        </p:nvSpPr>
        <p:spPr>
          <a:xfrm>
            <a:off x="1646502" y="2806734"/>
            <a:ext cx="2664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FCDC47-9624-41DB-BA74-6B44F3A3D69D}"/>
              </a:ext>
            </a:extLst>
          </p:cNvPr>
          <p:cNvSpPr/>
          <p:nvPr/>
        </p:nvSpPr>
        <p:spPr>
          <a:xfrm>
            <a:off x="2451461" y="3446111"/>
            <a:ext cx="3600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F5FC8E-67BA-4367-B50D-79A085CEFFA0}"/>
              </a:ext>
            </a:extLst>
          </p:cNvPr>
          <p:cNvSpPr/>
          <p:nvPr/>
        </p:nvSpPr>
        <p:spPr>
          <a:xfrm>
            <a:off x="4262376" y="4032102"/>
            <a:ext cx="4140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1B5B40-D511-43B5-8C02-727D7FCC3E38}"/>
              </a:ext>
            </a:extLst>
          </p:cNvPr>
          <p:cNvSpPr/>
          <p:nvPr/>
        </p:nvSpPr>
        <p:spPr>
          <a:xfrm>
            <a:off x="4960208" y="4669561"/>
            <a:ext cx="2664000" cy="41950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0A2767BC-7931-4EE8-8EDD-32311C9FF3B9}"/>
              </a:ext>
            </a:extLst>
          </p:cNvPr>
          <p:cNvSpPr/>
          <p:nvPr/>
        </p:nvSpPr>
        <p:spPr>
          <a:xfrm>
            <a:off x="6864996" y="5270747"/>
            <a:ext cx="4720286" cy="902087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relative pronouns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They introduce the relative clause.</a:t>
            </a:r>
          </a:p>
        </p:txBody>
      </p:sp>
    </p:spTree>
    <p:extLst>
      <p:ext uri="{BB962C8B-B14F-4D97-AF65-F5344CB8AC3E}">
        <p14:creationId xmlns:p14="http://schemas.microsoft.com/office/powerpoint/2010/main" val="3385550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1050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GB" sz="3200" b="1" dirty="0"/>
              <a:t>Adding</a:t>
            </a:r>
            <a:r>
              <a:rPr lang="en-GB" sz="3200" b="1" dirty="0">
                <a:solidFill>
                  <a:srgbClr val="00B050"/>
                </a:solidFill>
              </a:rPr>
              <a:t> Relative Clauses </a:t>
            </a:r>
          </a:p>
          <a:p>
            <a:pPr algn="ctr">
              <a:lnSpc>
                <a:spcPct val="114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Can you add a </a:t>
            </a:r>
            <a:r>
              <a:rPr lang="en-GB" sz="2400" dirty="0">
                <a:solidFill>
                  <a:srgbClr val="00B05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relative clause </a:t>
            </a:r>
            <a:r>
              <a:rPr lang="en-GB" sz="2400" dirty="0">
                <a:ea typeface="Times New Roman" panose="02020603050405020304" pitchFamily="18" charset="0"/>
                <a:cs typeface="Arial" panose="020B0604020202020204" pitchFamily="34" charset="0"/>
              </a:rPr>
              <a:t>to these sentences?</a:t>
            </a: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8844" y="2184468"/>
            <a:ext cx="67458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camel,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which_________________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, </a:t>
            </a:r>
            <a:r>
              <a:rPr lang="en-GB" sz="2400" i="1" dirty="0">
                <a:latin typeface="+mj-lt"/>
              </a:rPr>
              <a:t>lurched along.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8844" y="2806734"/>
            <a:ext cx="67950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men,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who________________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, </a:t>
            </a:r>
            <a:r>
              <a:rPr lang="en-GB" sz="2400" i="1" dirty="0">
                <a:latin typeface="+mj-lt"/>
              </a:rPr>
              <a:t>came to the house.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18844" y="3403949"/>
            <a:ext cx="7149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The tea,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which______________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, </a:t>
            </a:r>
            <a:r>
              <a:rPr lang="en-GB" sz="2400" i="1" dirty="0">
                <a:latin typeface="+mj-lt"/>
              </a:rPr>
              <a:t>was given to the guests.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48C8DB-CE87-4A2D-9E81-2B36253F8589}"/>
              </a:ext>
            </a:extLst>
          </p:cNvPr>
          <p:cNvSpPr/>
          <p:nvPr/>
        </p:nvSpPr>
        <p:spPr>
          <a:xfrm>
            <a:off x="1018843" y="4026215"/>
            <a:ext cx="71495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Scarface gave Issa pearls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that______________________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707839-F681-4E26-8361-A837EBFBD824}"/>
              </a:ext>
            </a:extLst>
          </p:cNvPr>
          <p:cNvSpPr/>
          <p:nvPr/>
        </p:nvSpPr>
        <p:spPr>
          <a:xfrm>
            <a:off x="1018844" y="4648481"/>
            <a:ext cx="7203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400" i="1" dirty="0">
                <a:latin typeface="+mj-lt"/>
              </a:rPr>
              <a:t>Issa agreed to help the travellers </a:t>
            </a:r>
            <a:r>
              <a:rPr lang="en-GB" sz="2400" b="1" i="1" dirty="0">
                <a:solidFill>
                  <a:srgbClr val="00B050"/>
                </a:solidFill>
                <a:latin typeface="+mj-lt"/>
              </a:rPr>
              <a:t>whose______________</a:t>
            </a:r>
            <a:r>
              <a:rPr lang="en-GB" sz="2400" i="1" dirty="0">
                <a:solidFill>
                  <a:srgbClr val="00B05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54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9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45241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</a:t>
            </a:r>
            <a:r>
              <a:rPr lang="en-GB" sz="3200" b="1" dirty="0">
                <a:solidFill>
                  <a:srgbClr val="0000FF"/>
                </a:solidFill>
              </a:rPr>
              <a:t> </a:t>
            </a:r>
            <a:r>
              <a:rPr lang="en-GB" sz="3200" b="1" dirty="0">
                <a:solidFill>
                  <a:srgbClr val="00B050"/>
                </a:solidFill>
              </a:rPr>
              <a:t>Relative Clauses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87957" y="1673174"/>
            <a:ext cx="936885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/>
              <a:t>When the </a:t>
            </a:r>
            <a:r>
              <a:rPr lang="en-GB" sz="2400" dirty="0">
                <a:solidFill>
                  <a:srgbClr val="00B050"/>
                </a:solidFill>
              </a:rPr>
              <a:t>relative clause </a:t>
            </a:r>
            <a:r>
              <a:rPr lang="en-GB" sz="2400" dirty="0"/>
              <a:t>comes after the </a:t>
            </a:r>
            <a:r>
              <a:rPr lang="en-GB" sz="2400" b="1" dirty="0"/>
              <a:t>main clause</a:t>
            </a:r>
            <a:r>
              <a:rPr lang="en-GB" sz="2400" dirty="0"/>
              <a:t>,</a:t>
            </a:r>
          </a:p>
          <a:p>
            <a:pPr lvl="0" algn="ctr"/>
            <a:r>
              <a:rPr lang="en-GB" sz="2400" dirty="0"/>
              <a:t>we do not usually separate the clauses with a comma.</a:t>
            </a:r>
          </a:p>
          <a:p>
            <a:pPr lvl="0" algn="ctr"/>
            <a:r>
              <a:rPr lang="en-GB" sz="2800" dirty="0"/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27588" y="3489856"/>
            <a:ext cx="8289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800" dirty="0">
                <a:latin typeface="+mj-lt"/>
              </a:rPr>
              <a:t>Jin-Jin wriggled his </a:t>
            </a:r>
            <a:r>
              <a:rPr lang="en-GB" sz="2800" u="sng" dirty="0">
                <a:latin typeface="+mj-lt"/>
              </a:rPr>
              <a:t>nose</a:t>
            </a:r>
            <a:r>
              <a:rPr lang="en-GB" sz="2800" dirty="0">
                <a:latin typeface="+mj-lt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j-lt"/>
              </a:rPr>
              <a:t>which</a:t>
            </a:r>
            <a:r>
              <a:rPr lang="en-GB" sz="2800" dirty="0">
                <a:solidFill>
                  <a:srgbClr val="00B050"/>
                </a:solidFill>
                <a:latin typeface="+mj-lt"/>
              </a:rPr>
              <a:t> was sniffing the dawn air</a:t>
            </a:r>
            <a:r>
              <a:rPr lang="en-GB" sz="28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sp>
        <p:nvSpPr>
          <p:cNvPr id="18" name="Left Brace 17"/>
          <p:cNvSpPr/>
          <p:nvPr/>
        </p:nvSpPr>
        <p:spPr>
          <a:xfrm rot="5400000">
            <a:off x="3541029" y="1676390"/>
            <a:ext cx="289267" cy="342178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045663" y="2785205"/>
            <a:ext cx="1283109" cy="369332"/>
          </a:xfrm>
          <a:prstGeom prst="rect">
            <a:avLst/>
          </a:prstGeom>
          <a:solidFill>
            <a:srgbClr val="A6A6A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main clause</a:t>
            </a:r>
          </a:p>
        </p:txBody>
      </p:sp>
      <p:sp>
        <p:nvSpPr>
          <p:cNvPr id="23" name="Left Brace 22"/>
          <p:cNvSpPr/>
          <p:nvPr/>
        </p:nvSpPr>
        <p:spPr>
          <a:xfrm rot="5400000">
            <a:off x="7734414" y="1027745"/>
            <a:ext cx="334559" cy="4673788"/>
          </a:xfrm>
          <a:prstGeom prst="leftBrac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6947113" y="2780541"/>
            <a:ext cx="1940159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relative clause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11571" y="5489539"/>
            <a:ext cx="9368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800" dirty="0"/>
              <a:t>A </a:t>
            </a:r>
            <a:r>
              <a:rPr lang="en-GB" sz="2800" b="1" dirty="0"/>
              <a:t>comma</a:t>
            </a:r>
            <a:r>
              <a:rPr lang="en-GB" sz="2800" dirty="0"/>
              <a:t> would create an </a:t>
            </a:r>
            <a:r>
              <a:rPr lang="en-GB" sz="2800" i="1" dirty="0"/>
              <a:t>unnecessary break </a:t>
            </a:r>
            <a:r>
              <a:rPr lang="en-GB" sz="2800" dirty="0"/>
              <a:t>in the sentence.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C3F04D-8C44-4E01-8456-FAE288A3BBAA}"/>
              </a:ext>
            </a:extLst>
          </p:cNvPr>
          <p:cNvSpPr/>
          <p:nvPr/>
        </p:nvSpPr>
        <p:spPr>
          <a:xfrm>
            <a:off x="1926792" y="4086716"/>
            <a:ext cx="83384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800" dirty="0">
                <a:latin typeface="+mj-lt"/>
              </a:rPr>
              <a:t>Mariama spotted </a:t>
            </a:r>
            <a:r>
              <a:rPr lang="en-GB" sz="2800" u="sng" dirty="0">
                <a:latin typeface="+mj-lt"/>
              </a:rPr>
              <a:t>tracks</a:t>
            </a:r>
            <a:r>
              <a:rPr lang="en-GB" sz="2800" dirty="0">
                <a:latin typeface="+mj-lt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j-lt"/>
              </a:rPr>
              <a:t>where</a:t>
            </a:r>
            <a:r>
              <a:rPr lang="en-GB" sz="2800" dirty="0">
                <a:solidFill>
                  <a:srgbClr val="00B050"/>
                </a:solidFill>
                <a:latin typeface="+mj-lt"/>
              </a:rPr>
              <a:t> the travellers had walked</a:t>
            </a:r>
            <a:r>
              <a:rPr lang="en-GB" sz="28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BFA8AF0-867B-4A12-B309-860925FDF2C9}"/>
              </a:ext>
            </a:extLst>
          </p:cNvPr>
          <p:cNvSpPr/>
          <p:nvPr/>
        </p:nvSpPr>
        <p:spPr>
          <a:xfrm>
            <a:off x="2442695" y="4586589"/>
            <a:ext cx="8119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800" dirty="0">
                <a:latin typeface="+mj-lt"/>
              </a:rPr>
              <a:t>Issa taught </a:t>
            </a:r>
            <a:r>
              <a:rPr lang="en-GB" sz="2800" u="sng" dirty="0">
                <a:latin typeface="+mj-lt"/>
              </a:rPr>
              <a:t>Mariama</a:t>
            </a:r>
            <a:r>
              <a:rPr lang="en-GB" sz="2800" dirty="0">
                <a:latin typeface="+mj-lt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j-lt"/>
              </a:rPr>
              <a:t>who</a:t>
            </a:r>
            <a:r>
              <a:rPr lang="en-GB" sz="2800" dirty="0">
                <a:solidFill>
                  <a:srgbClr val="00B050"/>
                </a:solidFill>
                <a:latin typeface="+mj-lt"/>
              </a:rPr>
              <a:t> was keen to learn everything</a:t>
            </a:r>
            <a:r>
              <a:rPr lang="en-GB" sz="2800" i="1" dirty="0">
                <a:solidFill>
                  <a:srgbClr val="0000FF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233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3" grpId="0" animBg="1"/>
      <p:bldP spid="24" grpId="0" animBg="1"/>
      <p:bldP spid="11" grpId="0"/>
      <p:bldP spid="1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972</Words>
  <Application>Microsoft Office PowerPoint</Application>
  <PresentationFormat>Widescreen</PresentationFormat>
  <Paragraphs>135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Woollard</dc:creator>
  <cp:lastModifiedBy>Maria Gravili</cp:lastModifiedBy>
  <cp:revision>21</cp:revision>
  <dcterms:created xsi:type="dcterms:W3CDTF">2018-12-30T12:25:36Z</dcterms:created>
  <dcterms:modified xsi:type="dcterms:W3CDTF">2021-01-20T14:22:31Z</dcterms:modified>
</cp:coreProperties>
</file>