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65938" cy="9998075"/>
  <p:embeddedFontLst>
    <p:embeddedFont>
      <p:font typeface="Lato Black" panose="020B0604020202020204" charset="0"/>
      <p:bold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jkSZUKPKKf2JkjIXYJuw45JDC4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263F3-965D-4ECD-B421-A337624C78F9}" v="1" dt="2020-04-18T14:24:58.847"/>
  </p1510:revLst>
</p1510:revInfo>
</file>

<file path=ppt/tableStyles.xml><?xml version="1.0" encoding="utf-8"?>
<a:tblStyleLst xmlns:a="http://schemas.openxmlformats.org/drawingml/2006/main" def="{C0A2088F-0295-49D8-B00B-76C518AF97C8}">
  <a:tblStyle styleId="{C0A2088F-0295-49D8-B00B-76C518AF97C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Strayton" userId="54cf08bdfc25132b" providerId="LiveId" clId="{9F3263F3-965D-4ECD-B421-A337624C78F9}"/>
    <pc:docChg chg="modSld">
      <pc:chgData name="Alistair Strayton" userId="54cf08bdfc25132b" providerId="LiveId" clId="{9F3263F3-965D-4ECD-B421-A337624C78F9}" dt="2020-04-18T14:25:32.445" v="26" actId="1035"/>
      <pc:docMkLst>
        <pc:docMk/>
      </pc:docMkLst>
      <pc:sldChg chg="modSp">
        <pc:chgData name="Alistair Strayton" userId="54cf08bdfc25132b" providerId="LiveId" clId="{9F3263F3-965D-4ECD-B421-A337624C78F9}" dt="2020-04-18T14:25:32.445" v="26" actId="1035"/>
        <pc:sldMkLst>
          <pc:docMk/>
          <pc:sldMk cId="0" sldId="256"/>
        </pc:sldMkLst>
        <pc:spChg chg="mod">
          <ac:chgData name="Alistair Strayton" userId="54cf08bdfc25132b" providerId="LiveId" clId="{9F3263F3-965D-4ECD-B421-A337624C78F9}" dt="2020-04-18T14:25:32.445" v="26" actId="1035"/>
          <ac:spMkLst>
            <pc:docMk/>
            <pc:sldMk cId="0" sldId="256"/>
            <ac:spMk id="91" creationId="{00000000-0000-0000-0000-000000000000}"/>
          </ac:spMkLst>
        </pc:spChg>
        <pc:spChg chg="mod">
          <ac:chgData name="Alistair Strayton" userId="54cf08bdfc25132b" providerId="LiveId" clId="{9F3263F3-965D-4ECD-B421-A337624C78F9}" dt="2020-04-18T14:25:32.445" v="26" actId="1035"/>
          <ac:spMkLst>
            <pc:docMk/>
            <pc:sldMk cId="0" sldId="256"/>
            <ac:spMk id="96" creationId="{00000000-0000-0000-0000-000000000000}"/>
          </ac:spMkLst>
        </pc:spChg>
        <pc:picChg chg="mod">
          <ac:chgData name="Alistair Strayton" userId="54cf08bdfc25132b" providerId="LiveId" clId="{9F3263F3-965D-4ECD-B421-A337624C78F9}" dt="2020-04-18T14:25:04.311" v="1" actId="14100"/>
          <ac:picMkLst>
            <pc:docMk/>
            <pc:sldMk cId="0" sldId="256"/>
            <ac:picMk id="8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7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bssgk7/articles/z2s4xfr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b3s34j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ygvr8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Car trail lights on a Highway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3152938" y="466821"/>
            <a:ext cx="9039062" cy="603339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-19050" y="30500"/>
            <a:ext cx="7219950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22630" y="641564"/>
            <a:ext cx="54229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Light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722630" y="1417535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3300" y="7251692"/>
            <a:ext cx="1981200" cy="28916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A picture containing drawing, ligh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17550" y="1634575"/>
            <a:ext cx="5422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Exploring that we need light to see things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717550" y="5439710"/>
            <a:ext cx="5422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3 / Key Stage 2 </a:t>
            </a:r>
            <a:b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 7-8</a:t>
            </a:r>
            <a:endParaRPr/>
          </a:p>
        </p:txBody>
      </p:sp>
      <p:grpSp>
        <p:nvGrpSpPr>
          <p:cNvPr id="98" name="Google Shape;98;p1"/>
          <p:cNvGrpSpPr/>
          <p:nvPr/>
        </p:nvGrpSpPr>
        <p:grpSpPr>
          <a:xfrm>
            <a:off x="7291388" y="466820"/>
            <a:ext cx="4622446" cy="5969030"/>
            <a:chOff x="7291389" y="641565"/>
            <a:chExt cx="4352921" cy="5656306"/>
          </a:xfrm>
        </p:grpSpPr>
        <p:pic>
          <p:nvPicPr>
            <p:cNvPr id="99" name="Google Shape;99;p1"/>
            <p:cNvPicPr preferRelativeResize="0"/>
            <p:nvPr/>
          </p:nvPicPr>
          <p:blipFill rotWithShape="1">
            <a:blip r:embed="rId6">
              <a:alphaModFix amt="85000"/>
            </a:blip>
            <a:srcRect/>
            <a:stretch/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"/>
            <p:cNvSpPr txBox="1"/>
            <p:nvPr/>
          </p:nvSpPr>
          <p:spPr>
            <a:xfrm>
              <a:off x="7453312" y="697498"/>
              <a:ext cx="3923476" cy="5599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 parents and carers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Thank you for supporting your child’s learning in science.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Before the session: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Please read slide 2 so you know what your child learning and what you need to get ready.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 an alternative to lined paper, slide 5 may be printed for your child to record on.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During the session: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Share the learning intentions on slide 2.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 your child with the main activities on slides 3 &amp; 4, as needed. 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6 is a further, optional activity.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7 has a glossary of key terms.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Reviewing with your child:</a:t>
              </a:r>
              <a:endParaRPr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Char char="•"/>
              </a:pPr>
              <a:r>
                <a:rPr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Slide 8 gives an idea of what your child may produce.</a:t>
              </a:r>
              <a:endParaRPr/>
            </a:p>
            <a:p>
              <a:pPr marL="2857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31364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see objects because our eyes can sense light.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 is the absence of light.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cannot see anything in complete darkness.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surfaces reflect light.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107" name="Google Shape;107;p2"/>
          <p:cNvSpPr txBox="1"/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(pages 4-6): approx. 30 – 40 mins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 lined paper, ruler and pencil.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Alternatively, print page 6 as a worksheet.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Find out more… </a:t>
            </a: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 7): approx. 10 mins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Explore how people use lights in the dark to help others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recognise that you need light to see things.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 descr="Notepad, Memo, Pencil, Writing, No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3172" y="2921234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Light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Exploring that we need light to see things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17" name="Google Shape;117;p2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" descr="A close up of a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838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or think about what happens when you turn the lights off at home when it is dark.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you see?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can’t you see?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you think this is?</a:t>
            </a:r>
            <a:endParaRPr/>
          </a:p>
        </p:txBody>
      </p:sp>
      <p:sp>
        <p:nvSpPr>
          <p:cNvPr id="126" name="Google Shape;126;p3"/>
          <p:cNvSpPr txBox="1"/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clip about light.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https://www.bbc.co.uk/bitesize/topics/zbssgk7/articles/z2s4xfr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262626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262626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Why do you think we can’t see light ‘move’?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What does it mean if something is a ‘source of light’?</a:t>
            </a:r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review, think, talk…. 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 you already know about light?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(5 minutes)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36" name="Google Shape;136;p3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8168" y="1719791"/>
            <a:ext cx="3161665" cy="177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03646" y="4484557"/>
            <a:ext cx="19304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A close up of a clock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>
            <a:spLocks noGrp="1"/>
          </p:cNvSpPr>
          <p:nvPr>
            <p:ph type="body" idx="1"/>
          </p:nvPr>
        </p:nvSpPr>
        <p:spPr>
          <a:xfrm>
            <a:off x="838200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clip about a torch as a light source: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https://www.bbc.co.uk/bitesize/clips/zb3s34j</a:t>
            </a: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you manage to see in the dark?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light source is required to see objects in the dark.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shine a torch around a dark room, when you turn the torch off, you cannot see anything.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surfaces, such as the cat’s eyes reflect light from the torch.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Watch, read, listen…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Seeing in the dark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(10 minutes)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56" name="Google Shape;156;p4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58" name="Google Shape;15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9356" y="1750349"/>
            <a:ext cx="3059289" cy="2036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 descr="A close up of a clock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body" idx="1"/>
          </p:nvPr>
        </p:nvSpPr>
        <p:spPr>
          <a:xfrm>
            <a:off x="251534" y="257452"/>
            <a:ext cx="3317289" cy="62254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25"/>
              <a:buNone/>
            </a:pPr>
            <a:r>
              <a:rPr lang="en-GB" sz="1625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Instructions for Activity: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None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Use a shoe box, or any other cardboard box with a lid/opening. e.g. cereal box.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None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With an adult’s help, make one small eye hole at the end of the box and another at the other (to let in light).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None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Ask an adult, or someone else to put an object in the box and close the lid, so that it is as dark as possible.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None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Use your hand to cover the light hole and look through the small eye hole.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Char char="•"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Can you identify the object?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Char char="•"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 happens when you let different amounts of light in?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None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Children could control the amount of light that is entering, using their hand, paper or leaving it open.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25"/>
              <a:buNone/>
            </a:pPr>
            <a:r>
              <a:rPr lang="en-GB" sz="1625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Complete the table opposite to record your observations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outcome: 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 explore the need for light to see things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5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3914" y="484228"/>
            <a:ext cx="2527300" cy="1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/>
          <p:nvPr/>
        </p:nvSpPr>
        <p:spPr>
          <a:xfrm>
            <a:off x="8803161" y="1711663"/>
            <a:ext cx="27285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courtesy of: https://www.dltk-teach.com/alphabuddies/mhabitat.html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2" name="Google Shape;172;p5"/>
          <p:cNvGraphicFramePr/>
          <p:nvPr/>
        </p:nvGraphicFramePr>
        <p:xfrm>
          <a:off x="3812466" y="228586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{C0A2088F-0295-49D8-B00B-76C518AF97C8}</a:tableStyleId>
              </a:tblPr>
              <a:tblGrid>
                <a:gridCol w="188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u="none" strike="noStrike" cap="none"/>
                        <a:t>Can the object be seen with very little light?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Can the object be seen with more light?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What might the object be?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/>
                        <a:t>Were you correct? Why? Why not?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Explain why some objects were easier to see than others.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i="1"/>
                        <a:t>Try to use these scientific words in your explanation: material, shiny, dull, bright, surface, light, dark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>
            <a:spLocks noGrp="1"/>
          </p:cNvSpPr>
          <p:nvPr>
            <p:ph type="body" idx="1"/>
          </p:nvPr>
        </p:nvSpPr>
        <p:spPr>
          <a:xfrm>
            <a:off x="838200" y="1338307"/>
            <a:ext cx="5181600" cy="48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BBC bitesize clip about a cliffside rescue: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https://www.bbc.co.uk/bitesize/clips/zygvr82</a:t>
            </a: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The use of lights and a rescue dog to assist in a cliffside rescue at night.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The report shows the preparation before the rescue and the wide variety of torches and lamps used.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Why do the rescue workers wear brightly coloured jackets?</a:t>
            </a:r>
            <a:endParaRPr sz="2000"/>
          </a:p>
        </p:txBody>
      </p:sp>
      <p:sp>
        <p:nvSpPr>
          <p:cNvPr id="179" name="Google Shape;179;p6"/>
          <p:cNvSpPr txBox="1"/>
          <p:nvPr/>
        </p:nvSpPr>
        <p:spPr>
          <a:xfrm>
            <a:off x="6172202" y="1338307"/>
            <a:ext cx="5181600" cy="48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colours can we see the best in low-light conditions?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Put some similarly coloured counters in a box.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Cover the box with a blanket.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Go under the blanket and remember the colours you see.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Afterwards, tip the counters out into the light. 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231F2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1F20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Is it harder to distinguish colours in low light conditions?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1468076" y="-35650"/>
            <a:ext cx="9262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Find out more about using lights in the dark</a:t>
            </a:r>
            <a:endParaRPr/>
          </a:p>
        </p:txBody>
      </p:sp>
      <p:sp>
        <p:nvSpPr>
          <p:cNvPr id="183" name="Google Shape;183;p6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 people use lights to help others in the dark?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(10 minutes)</a:t>
            </a:r>
            <a:endParaRPr/>
          </a:p>
        </p:txBody>
      </p:sp>
      <p:sp>
        <p:nvSpPr>
          <p:cNvPr id="185" name="Google Shape;185;p6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88" name="Google Shape;188;p6" descr="A picture containing drawing, ligh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/>
          <p:nvPr/>
        </p:nvSpPr>
        <p:spPr>
          <a:xfrm>
            <a:off x="177916" y="6445614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6" descr="A close up of a clo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368" y="58854"/>
            <a:ext cx="1079500" cy="10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Glossary of terms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bright: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an object is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bright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gives out or reflects much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dark </a:t>
            </a:r>
            <a:r>
              <a:rPr lang="en-GB" sz="2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(scientific)</a:t>
            </a: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absence of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dark </a:t>
            </a:r>
            <a:r>
              <a:rPr lang="en-GB" sz="2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(everyday)</a:t>
            </a: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little amount of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dull:</a:t>
            </a: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an object is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dull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not shiny or bright.</a:t>
            </a:r>
            <a:endParaRPr sz="2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light:</a:t>
            </a:r>
            <a:r>
              <a:rPr lang="en-GB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form of energy that makes it possible for eyes to see.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material: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Anything used for building or making something else.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shiny: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Reflecting or glowing with light.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surface:</a:t>
            </a:r>
            <a:r>
              <a:rPr lang="en-GB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outside limit or top layer of something.</a:t>
            </a: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7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/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learning outcome for reviewing your work: </a:t>
            </a:r>
            <a:r>
              <a:rPr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can explore the need for light to see things</a:t>
            </a:r>
            <a:endParaRPr/>
          </a:p>
        </p:txBody>
      </p:sp>
      <p:grpSp>
        <p:nvGrpSpPr>
          <p:cNvPr id="206" name="Google Shape;206;p8"/>
          <p:cNvGrpSpPr/>
          <p:nvPr/>
        </p:nvGrpSpPr>
        <p:grpSpPr>
          <a:xfrm>
            <a:off x="257452" y="328474"/>
            <a:ext cx="1544715" cy="2423604"/>
            <a:chOff x="257452" y="328474"/>
            <a:chExt cx="1544715" cy="2423604"/>
          </a:xfrm>
        </p:grpSpPr>
        <p:sp>
          <p:nvSpPr>
            <p:cNvPr id="207" name="Google Shape;207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132"/>
                <a:gd name="adj2" fmla="val 71658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8"/>
            <p:cNvSpPr txBox="1"/>
            <p:nvPr/>
          </p:nvSpPr>
          <p:spPr>
            <a:xfrm>
              <a:off x="346229" y="390617"/>
              <a:ext cx="1453718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Unless they’re reflective, most objects can’t be seen in darkness</a:t>
              </a:r>
              <a:endParaRPr/>
            </a:p>
          </p:txBody>
        </p:sp>
      </p:grpSp>
      <p:grpSp>
        <p:nvGrpSpPr>
          <p:cNvPr id="209" name="Google Shape;209;p8"/>
          <p:cNvGrpSpPr/>
          <p:nvPr/>
        </p:nvGrpSpPr>
        <p:grpSpPr>
          <a:xfrm>
            <a:off x="257451" y="3588059"/>
            <a:ext cx="1544715" cy="2423604"/>
            <a:chOff x="257452" y="328474"/>
            <a:chExt cx="1544715" cy="2423604"/>
          </a:xfrm>
        </p:grpSpPr>
        <p:sp>
          <p:nvSpPr>
            <p:cNvPr id="210" name="Google Shape;210;p8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132"/>
                <a:gd name="adj2" fmla="val 71658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346229" y="390617"/>
              <a:ext cx="1367161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Depending on the surface of the object, some light may be reflected which will allow us to see them in low-light conditions</a:t>
              </a:r>
              <a:endParaRPr/>
            </a:p>
          </p:txBody>
        </p:sp>
      </p:grpSp>
      <p:grpSp>
        <p:nvGrpSpPr>
          <p:cNvPr id="212" name="Google Shape;212;p8"/>
          <p:cNvGrpSpPr/>
          <p:nvPr/>
        </p:nvGrpSpPr>
        <p:grpSpPr>
          <a:xfrm>
            <a:off x="9970462" y="1841185"/>
            <a:ext cx="1544715" cy="2423604"/>
            <a:chOff x="374440" y="1841185"/>
            <a:chExt cx="1544715" cy="2423604"/>
          </a:xfrm>
        </p:grpSpPr>
        <p:sp>
          <p:nvSpPr>
            <p:cNvPr id="213" name="Google Shape;213;p8"/>
            <p:cNvSpPr/>
            <p:nvPr/>
          </p:nvSpPr>
          <p:spPr>
            <a:xfrm>
              <a:off x="374440" y="1841185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 txBox="1"/>
            <p:nvPr/>
          </p:nvSpPr>
          <p:spPr>
            <a:xfrm>
              <a:off x="463217" y="1903328"/>
              <a:ext cx="1367161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Some colours are easier to see in low-light conditions because of how our eyes receive the light reflected from the object.</a:t>
              </a:r>
              <a:endParaRPr/>
            </a:p>
          </p:txBody>
        </p:sp>
      </p:grpSp>
      <p:sp>
        <p:nvSpPr>
          <p:cNvPr id="215" name="Google Shape;215;p8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8" descr="A picture containing drawing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8" name="Google Shape;218;p8"/>
          <p:cNvGraphicFramePr/>
          <p:nvPr/>
        </p:nvGraphicFramePr>
        <p:xfrm>
          <a:off x="2116022" y="85478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{C0A2088F-0295-49D8-B00B-76C518AF97C8}</a:tableStyleId>
              </a:tblPr>
              <a:tblGrid>
                <a:gridCol w="188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Can the object be seen with very little light?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Can the object be seen with more light?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What might the object be? Can you describe it?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/>
                        <a:t>Were you correct?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Yes – I can see something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Yes – it looks shiny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Necklace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I was correct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No – I can’t see anything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Yes – I can see something soft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Soft toy. It looks green and yellow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I was correct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No – I can’t see anything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Yes – it looks really black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Black Lego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I was correct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No – I can’t see anything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Yes – I can see some shiny writing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A black camera with the writing Sony on it.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I was correct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No – I can’t see anything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No - I still can’t see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Marbles.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I was incorrect – it was tinfoil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/>
                        <a:t>Explain why some objects were easier to see than others.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i="1"/>
                        <a:t>Try to use these scientific words in your explanation: material, shiny, dull, bright, surface, light, dark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i="0"/>
                        <a:t>Some objects are easier to see because the object is shiny or a bright colour. I. think dull objects are harder to see because there’s less light reflected from the surface of the object.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Microsoft Office PowerPoint</Application>
  <PresentationFormat>Widescreen</PresentationFormat>
  <Paragraphs>165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Lato Black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jonathan campbell</cp:lastModifiedBy>
  <cp:revision>1</cp:revision>
  <dcterms:created xsi:type="dcterms:W3CDTF">2020-03-28T09:27:35Z</dcterms:created>
  <dcterms:modified xsi:type="dcterms:W3CDTF">2021-01-12T11:47:51Z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