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80" r:id="rId2"/>
    <p:sldId id="361" r:id="rId3"/>
    <p:sldId id="363" r:id="rId4"/>
    <p:sldId id="364" r:id="rId5"/>
    <p:sldId id="347" r:id="rId6"/>
    <p:sldId id="365" r:id="rId7"/>
    <p:sldId id="366" r:id="rId8"/>
    <p:sldId id="367" r:id="rId9"/>
    <p:sldId id="346" r:id="rId10"/>
    <p:sldId id="368" r:id="rId11"/>
    <p:sldId id="369" r:id="rId12"/>
  </p:sldIdLst>
  <p:sldSz cx="12192000" cy="6858000"/>
  <p:notesSz cx="9317038" cy="6877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7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6" userDrawn="1">
          <p15:clr>
            <a:srgbClr val="A4A3A4"/>
          </p15:clr>
        </p15:guide>
        <p15:guide id="2" pos="293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BC2E5"/>
    <a:srgbClr val="FF0000"/>
    <a:srgbClr val="006600"/>
    <a:srgbClr val="B6D2EC"/>
    <a:srgbClr val="FF6600"/>
    <a:srgbClr val="33CCFF"/>
    <a:srgbClr val="00CC00"/>
    <a:srgbClr val="458DCF"/>
    <a:srgbClr val="2E74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80" autoAdjust="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>
        <p:guide orient="horz" pos="2273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3" d="100"/>
          <a:sy n="53" d="100"/>
        </p:scale>
        <p:origin x="2844" y="66"/>
      </p:cViewPr>
      <p:guideLst>
        <p:guide orient="horz" pos="2166"/>
        <p:guide pos="293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8221C3B-08D9-41C7-9764-028918C4F5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7383" cy="345047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05A6C1-11ED-4EE7-AF28-F335DA17A9B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77499" y="0"/>
            <a:ext cx="4037383" cy="345047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>
              <a:defRPr sz="1200"/>
            </a:lvl1pPr>
          </a:lstStyle>
          <a:p>
            <a:fld id="{1DB14C20-92EE-41F6-A384-9A169F7400DB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A31C02-C3E6-4B59-B39B-EF5D5F09CA1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32004"/>
            <a:ext cx="4037383" cy="345046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16DBD1-CD75-4352-A8BF-DE6286EB42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77499" y="6532004"/>
            <a:ext cx="4037383" cy="345046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>
              <a:defRPr sz="1200"/>
            </a:lvl1pPr>
          </a:lstStyle>
          <a:p>
            <a:fld id="{9816AE54-E6D1-4CFD-87C9-DCDF41B5A27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83114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7499" y="0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/>
          <a:lstStyle>
            <a:lvl1pPr algn="r">
              <a:defRPr sz="1200"/>
            </a:lvl1pPr>
          </a:lstStyle>
          <a:p>
            <a:fld id="{3145069D-0DA1-4F58-8F43-90C43489E8AD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6963" y="515938"/>
            <a:ext cx="4583112" cy="2578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37" tIns="46269" rIns="92537" bIns="4626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1704" y="3266599"/>
            <a:ext cx="7453630" cy="3094673"/>
          </a:xfrm>
          <a:prstGeom prst="rect">
            <a:avLst/>
          </a:prstGeom>
        </p:spPr>
        <p:txBody>
          <a:bodyPr vert="horz" lIns="92537" tIns="46269" rIns="92537" bIns="4626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32004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7499" y="6532004"/>
            <a:ext cx="4037383" cy="343853"/>
          </a:xfrm>
          <a:prstGeom prst="rect">
            <a:avLst/>
          </a:prstGeom>
        </p:spPr>
        <p:txBody>
          <a:bodyPr vert="horz" lIns="92537" tIns="46269" rIns="92537" bIns="46269" rtlCol="0" anchor="b"/>
          <a:lstStyle>
            <a:lvl1pPr algn="r">
              <a:defRPr sz="12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09BC24-41CC-4FC4-BA18-F894B7ED82D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14805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7170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7316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637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5494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95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7513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6489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39086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6231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125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783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1197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923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3711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9671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10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24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0021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5517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733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28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12/01/2021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370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ush green hillside&#10;&#10;Description automatically generated">
            <a:extLst>
              <a:ext uri="{FF2B5EF4-FFF2-40B4-BE49-F238E27FC236}">
                <a16:creationId xmlns:a16="http://schemas.microsoft.com/office/drawing/2014/main" id="{2CC9253C-4BB6-4961-A3D2-6DC60184454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2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0F8FFAC-2C6A-46D3-B2C2-16FEC4BC9CFD}"/>
              </a:ext>
            </a:extLst>
          </p:cNvPr>
          <p:cNvSpPr txBox="1">
            <a:spLocks/>
          </p:cNvSpPr>
          <p:nvPr/>
        </p:nvSpPr>
        <p:spPr>
          <a:xfrm>
            <a:off x="8022021" y="3231931"/>
            <a:ext cx="3852041" cy="1834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spcAft>
                <a:spcPts val="600"/>
              </a:spcAft>
            </a:pPr>
            <a:r>
              <a:rPr lang="en-US" sz="2800" b="1" dirty="0"/>
              <a:t>Expanded noun phrases can convey complicated information concisely</a:t>
            </a:r>
            <a:endParaRPr kumimoji="0" lang="en-US" sz="2800" b="0" i="1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800" b="0" i="1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Faraway Fiction</a:t>
            </a:r>
          </a:p>
        </p:txBody>
      </p:sp>
      <p:cxnSp>
        <p:nvCxnSpPr>
          <p:cNvPr id="31" name="Straight Connector 13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2044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Making Complicated Information Concise</a:t>
            </a:r>
          </a:p>
        </p:txBody>
      </p:sp>
      <p:sp>
        <p:nvSpPr>
          <p:cNvPr id="11" name="Speech Bubble: Rectangle 10"/>
          <p:cNvSpPr/>
          <p:nvPr/>
        </p:nvSpPr>
        <p:spPr>
          <a:xfrm>
            <a:off x="785611" y="2791947"/>
            <a:ext cx="3584912" cy="1108665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How many ideas can you find in this </a:t>
            </a:r>
            <a:r>
              <a:rPr lang="en-GB" sz="2000" dirty="0">
                <a:solidFill>
                  <a:srgbClr val="0000FF"/>
                </a:solidFill>
              </a:rPr>
              <a:t>expanded noun phrase</a:t>
            </a:r>
            <a:r>
              <a:rPr lang="en-GB" sz="20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131376" y="1786719"/>
            <a:ext cx="99292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He was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 bad-tempered man with a beaky nose and eyes like sharp little stones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4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938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1" y="519360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Making Complicated Information Concise</a:t>
            </a:r>
          </a:p>
        </p:txBody>
      </p:sp>
      <p:sp>
        <p:nvSpPr>
          <p:cNvPr id="11" name="Speech Bubble: Rectangle 10"/>
          <p:cNvSpPr/>
          <p:nvPr/>
        </p:nvSpPr>
        <p:spPr>
          <a:xfrm>
            <a:off x="785611" y="2559472"/>
            <a:ext cx="6576084" cy="1067132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Now try to collect as many ideas about this image as you can.</a:t>
            </a:r>
          </a:p>
          <a:p>
            <a:pPr algn="ctr"/>
            <a:r>
              <a:rPr lang="en-GB" sz="2000" dirty="0">
                <a:solidFill>
                  <a:schemeClr val="tx1"/>
                </a:solidFill>
              </a:rPr>
              <a:t>Write these down as words, phrases or sentences.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5611" y="1308128"/>
            <a:ext cx="6824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Tashi stared in wonder at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glowing emerald leaves which had appeared magically in her basket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GB" sz="2400" i="1" dirty="0">
              <a:latin typeface="+mj-lt"/>
            </a:endParaRPr>
          </a:p>
        </p:txBody>
      </p:sp>
      <p:pic>
        <p:nvPicPr>
          <p:cNvPr id="4" name="Picture 3" descr="A picture containing person, girl, window, indoor&#10;&#10;Description automatically generated">
            <a:extLst>
              <a:ext uri="{FF2B5EF4-FFF2-40B4-BE49-F238E27FC236}">
                <a16:creationId xmlns:a16="http://schemas.microsoft.com/office/drawing/2014/main" id="{C63AFB3E-DC72-45D0-85DD-41EAB316FA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135" y="1295065"/>
            <a:ext cx="3765725" cy="4248993"/>
          </a:xfrm>
          <a:prstGeom prst="rect">
            <a:avLst/>
          </a:prstGeom>
        </p:spPr>
      </p:pic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B0621FDE-4D01-4108-ADF1-3EC6F7400690}"/>
              </a:ext>
            </a:extLst>
          </p:cNvPr>
          <p:cNvSpPr/>
          <p:nvPr/>
        </p:nvSpPr>
        <p:spPr>
          <a:xfrm>
            <a:off x="785611" y="4230706"/>
            <a:ext cx="6576084" cy="1067132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Next, pick the most impactful ideas and condense into a vivid expanded noun phrase.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08F7D2-BD8D-4076-895E-083C61B48402}"/>
              </a:ext>
            </a:extLst>
          </p:cNvPr>
          <p:cNvSpPr/>
          <p:nvPr/>
        </p:nvSpPr>
        <p:spPr>
          <a:xfrm>
            <a:off x="682289" y="2262041"/>
            <a:ext cx="6824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kindly monkeys in the trees 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had given a precious gift to Tashi.</a:t>
            </a:r>
            <a:endParaRPr lang="en-GB" sz="2400" i="1" dirty="0">
              <a:latin typeface="+mj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2BD3B0-D5A4-4427-B969-D9B82347C724}"/>
              </a:ext>
            </a:extLst>
          </p:cNvPr>
          <p:cNvSpPr/>
          <p:nvPr/>
        </p:nvSpPr>
        <p:spPr>
          <a:xfrm>
            <a:off x="682289" y="3211105"/>
            <a:ext cx="6824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Amazed Tashi, who had felt so sad when the monkeys took her mother’s basket,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now understood.</a:t>
            </a:r>
            <a:endParaRPr lang="en-GB" sz="2400" i="1" dirty="0">
              <a:latin typeface="+mj-lt"/>
            </a:endParaRPr>
          </a:p>
        </p:txBody>
      </p:sp>
      <p:sp>
        <p:nvSpPr>
          <p:cNvPr id="10" name="Rounded Rectangular Callout 2">
            <a:extLst>
              <a:ext uri="{FF2B5EF4-FFF2-40B4-BE49-F238E27FC236}">
                <a16:creationId xmlns:a16="http://schemas.microsoft.com/office/drawing/2014/main" id="{64D28C45-7B18-4A4E-ABD1-EBB0F54B0434}"/>
              </a:ext>
            </a:extLst>
          </p:cNvPr>
          <p:cNvSpPr/>
          <p:nvPr/>
        </p:nvSpPr>
        <p:spPr>
          <a:xfrm>
            <a:off x="370739" y="6071996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IDEAS</a:t>
            </a:r>
          </a:p>
        </p:txBody>
      </p:sp>
    </p:spTree>
    <p:extLst>
      <p:ext uri="{BB962C8B-B14F-4D97-AF65-F5344CB8AC3E}">
        <p14:creationId xmlns:p14="http://schemas.microsoft.com/office/powerpoint/2010/main" val="207396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4" grpId="0"/>
      <p:bldP spid="7" grpId="0" animBg="1"/>
      <p:bldP spid="8" grpId="0"/>
      <p:bldP spid="9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00FF"/>
                </a:solidFill>
              </a:rPr>
              <a:t>Nouns and Noun Phrases</a:t>
            </a:r>
            <a:endParaRPr lang="en-GB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1091393" y="2603085"/>
            <a:ext cx="9071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Rows of glossy green tea bushes curved into the distance like waves.</a:t>
            </a:r>
            <a:endParaRPr lang="en-GB" sz="24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peech Bubble: Rectangle 9"/>
          <p:cNvSpPr/>
          <p:nvPr/>
        </p:nvSpPr>
        <p:spPr>
          <a:xfrm>
            <a:off x="1091393" y="4142811"/>
            <a:ext cx="5854156" cy="70912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What is the </a:t>
            </a:r>
            <a:r>
              <a:rPr lang="en-GB" sz="2400" u="sng" dirty="0">
                <a:solidFill>
                  <a:srgbClr val="0000FF"/>
                </a:solidFill>
              </a:rPr>
              <a:t>head</a:t>
            </a:r>
            <a:r>
              <a:rPr lang="en-GB" sz="2400" u="sng" dirty="0">
                <a:solidFill>
                  <a:schemeClr val="tx1"/>
                </a:solidFill>
              </a:rPr>
              <a:t> </a:t>
            </a:r>
            <a:r>
              <a:rPr lang="en-GB" sz="2400" u="sng" dirty="0">
                <a:solidFill>
                  <a:srgbClr val="0000FF"/>
                </a:solidFill>
              </a:rPr>
              <a:t>noun</a:t>
            </a:r>
            <a:r>
              <a:rPr lang="en-GB" sz="2400" dirty="0">
                <a:solidFill>
                  <a:srgbClr val="0000FF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in each noun phrase?</a:t>
            </a:r>
            <a:endParaRPr lang="en-GB" sz="2400" dirty="0"/>
          </a:p>
        </p:txBody>
      </p:sp>
      <p:sp>
        <p:nvSpPr>
          <p:cNvPr id="8" name="Rectangle 7"/>
          <p:cNvSpPr/>
          <p:nvPr/>
        </p:nvSpPr>
        <p:spPr>
          <a:xfrm>
            <a:off x="1091393" y="1743657"/>
            <a:ext cx="74744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effectLst/>
                <a:latin typeface="+mj-lt"/>
              </a:rPr>
              <a:t>Tashi shi</a:t>
            </a:r>
            <a:r>
              <a:rPr lang="en-GB" sz="2400" i="1" dirty="0">
                <a:latin typeface="+mj-lt"/>
              </a:rPr>
              <a:t>vered in the cold, blue morning.</a:t>
            </a:r>
            <a:endParaRPr lang="en-GB" sz="2400" i="1" dirty="0">
              <a:effectLst/>
              <a:latin typeface="+mj-lt"/>
            </a:endParaRPr>
          </a:p>
        </p:txBody>
      </p:sp>
      <p:pic>
        <p:nvPicPr>
          <p:cNvPr id="7" name="Picture 6" descr="A pile of green grass&#10;&#10;Description automatically generated">
            <a:extLst>
              <a:ext uri="{FF2B5EF4-FFF2-40B4-BE49-F238E27FC236}">
                <a16:creationId xmlns:a16="http://schemas.microsoft.com/office/drawing/2014/main" id="{B926A34A-08EC-43D7-9884-FC2EF602DE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132" y="3462513"/>
            <a:ext cx="4223848" cy="281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977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00FF"/>
                </a:solidFill>
              </a:rPr>
              <a:t>Nouns and Noun Phrases</a:t>
            </a:r>
            <a:endParaRPr lang="en-GB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1091393" y="2603085"/>
            <a:ext cx="9071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Rows of glossy green tea </a:t>
            </a:r>
            <a:r>
              <a:rPr lang="en-GB" sz="2400" i="1" u="sng" dirty="0">
                <a:solidFill>
                  <a:srgbClr val="0000FF"/>
                </a:solidFill>
                <a:latin typeface="+mj-lt"/>
              </a:rPr>
              <a:t>bushes</a:t>
            </a:r>
            <a:r>
              <a:rPr lang="en-GB" sz="2400" i="1" dirty="0">
                <a:latin typeface="+mj-lt"/>
              </a:rPr>
              <a:t> curved into the distance like waves.</a:t>
            </a:r>
            <a:endParaRPr lang="en-GB" sz="24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peech Bubble: Rectangle 9"/>
          <p:cNvSpPr/>
          <p:nvPr/>
        </p:nvSpPr>
        <p:spPr>
          <a:xfrm>
            <a:off x="1091393" y="4142811"/>
            <a:ext cx="5853600" cy="70912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What is the </a:t>
            </a:r>
            <a:r>
              <a:rPr lang="en-GB" sz="2400" u="sng" dirty="0">
                <a:solidFill>
                  <a:srgbClr val="0000FF"/>
                </a:solidFill>
              </a:rPr>
              <a:t>head</a:t>
            </a:r>
            <a:r>
              <a:rPr lang="en-GB" sz="2400" u="sng" dirty="0">
                <a:solidFill>
                  <a:schemeClr val="tx1"/>
                </a:solidFill>
              </a:rPr>
              <a:t> </a:t>
            </a:r>
            <a:r>
              <a:rPr lang="en-GB" sz="2400" u="sng" dirty="0">
                <a:solidFill>
                  <a:srgbClr val="0000FF"/>
                </a:solidFill>
              </a:rPr>
              <a:t>noun</a:t>
            </a:r>
            <a:r>
              <a:rPr lang="en-GB" sz="2400" dirty="0">
                <a:solidFill>
                  <a:srgbClr val="0000FF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in each noun phrase?</a:t>
            </a:r>
            <a:endParaRPr lang="en-GB" sz="2400" dirty="0"/>
          </a:p>
        </p:txBody>
      </p:sp>
      <p:sp>
        <p:nvSpPr>
          <p:cNvPr id="8" name="Rectangle 7"/>
          <p:cNvSpPr/>
          <p:nvPr/>
        </p:nvSpPr>
        <p:spPr>
          <a:xfrm>
            <a:off x="1091393" y="1743657"/>
            <a:ext cx="74744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effectLst/>
                <a:latin typeface="+mj-lt"/>
              </a:rPr>
              <a:t>Tashi shi</a:t>
            </a:r>
            <a:r>
              <a:rPr lang="en-GB" sz="2400" i="1" dirty="0">
                <a:latin typeface="+mj-lt"/>
              </a:rPr>
              <a:t>vered in the cold, blue </a:t>
            </a:r>
            <a:r>
              <a:rPr lang="en-GB" sz="2400" i="1" u="sng" dirty="0">
                <a:solidFill>
                  <a:srgbClr val="0000FF"/>
                </a:solidFill>
                <a:latin typeface="+mj-lt"/>
              </a:rPr>
              <a:t>morning</a:t>
            </a:r>
            <a:r>
              <a:rPr lang="en-GB" sz="2400" i="1" dirty="0">
                <a:latin typeface="+mj-lt"/>
              </a:rPr>
              <a:t>.</a:t>
            </a:r>
            <a:endParaRPr lang="en-GB" sz="2400" i="1" dirty="0">
              <a:effectLst/>
              <a:latin typeface="+mj-lt"/>
            </a:endParaRPr>
          </a:p>
        </p:txBody>
      </p:sp>
      <p:pic>
        <p:nvPicPr>
          <p:cNvPr id="7" name="Picture 6" descr="A pile of green grass&#10;&#10;Description automatically generated">
            <a:extLst>
              <a:ext uri="{FF2B5EF4-FFF2-40B4-BE49-F238E27FC236}">
                <a16:creationId xmlns:a16="http://schemas.microsoft.com/office/drawing/2014/main" id="{B926A34A-08EC-43D7-9884-FC2EF602DE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132" y="3462513"/>
            <a:ext cx="4223848" cy="2815898"/>
          </a:xfrm>
          <a:prstGeom prst="rect">
            <a:avLst/>
          </a:prstGeom>
        </p:spPr>
      </p:pic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3DC2BE40-EA51-484D-9D03-80C03C714DB4}"/>
              </a:ext>
            </a:extLst>
          </p:cNvPr>
          <p:cNvSpPr/>
          <p:nvPr/>
        </p:nvSpPr>
        <p:spPr>
          <a:xfrm>
            <a:off x="1091393" y="5332547"/>
            <a:ext cx="5853600" cy="70912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Which words make up the </a:t>
            </a:r>
            <a:r>
              <a:rPr lang="en-GB" sz="2400" dirty="0">
                <a:solidFill>
                  <a:srgbClr val="0000FF"/>
                </a:solidFill>
              </a:rPr>
              <a:t>noun phrase</a:t>
            </a:r>
            <a:r>
              <a:rPr lang="en-GB" sz="2400" dirty="0">
                <a:solidFill>
                  <a:schemeClr val="tx1"/>
                </a:solidFill>
              </a:rPr>
              <a:t>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7448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00FF"/>
                </a:solidFill>
              </a:rPr>
              <a:t>Nouns and Noun Phrases</a:t>
            </a:r>
            <a:endParaRPr lang="en-GB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1091393" y="2603085"/>
            <a:ext cx="90719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0000FF"/>
                </a:solidFill>
                <a:latin typeface="+mj-lt"/>
              </a:rPr>
              <a:t>Rows of glossy green tea </a:t>
            </a:r>
            <a:r>
              <a:rPr lang="en-GB" sz="2400" i="1" u="sng" dirty="0">
                <a:solidFill>
                  <a:srgbClr val="0000FF"/>
                </a:solidFill>
                <a:latin typeface="+mj-lt"/>
              </a:rPr>
              <a:t>bushes</a:t>
            </a:r>
            <a:r>
              <a:rPr lang="en-GB" sz="2400" i="1" dirty="0">
                <a:latin typeface="+mj-lt"/>
              </a:rPr>
              <a:t> curved into the distance like waves.</a:t>
            </a:r>
            <a:endParaRPr lang="en-GB" sz="2400" i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Speech Bubble: Rectangle 9"/>
          <p:cNvSpPr/>
          <p:nvPr/>
        </p:nvSpPr>
        <p:spPr>
          <a:xfrm>
            <a:off x="1091393" y="4142811"/>
            <a:ext cx="5853600" cy="70912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What is the </a:t>
            </a:r>
            <a:r>
              <a:rPr lang="en-GB" sz="2400" u="sng" dirty="0">
                <a:solidFill>
                  <a:srgbClr val="0000FF"/>
                </a:solidFill>
              </a:rPr>
              <a:t>head</a:t>
            </a:r>
            <a:r>
              <a:rPr lang="en-GB" sz="2400" u="sng" dirty="0">
                <a:solidFill>
                  <a:schemeClr val="tx1"/>
                </a:solidFill>
              </a:rPr>
              <a:t> </a:t>
            </a:r>
            <a:r>
              <a:rPr lang="en-GB" sz="2400" u="sng" dirty="0">
                <a:solidFill>
                  <a:srgbClr val="0000FF"/>
                </a:solidFill>
              </a:rPr>
              <a:t>noun</a:t>
            </a:r>
            <a:r>
              <a:rPr lang="en-GB" sz="2400" dirty="0">
                <a:solidFill>
                  <a:srgbClr val="0000FF"/>
                </a:solidFill>
              </a:rPr>
              <a:t> </a:t>
            </a:r>
            <a:r>
              <a:rPr lang="en-GB" sz="2400" dirty="0">
                <a:solidFill>
                  <a:schemeClr val="tx1"/>
                </a:solidFill>
              </a:rPr>
              <a:t>in each noun phrase?</a:t>
            </a:r>
            <a:endParaRPr lang="en-GB" sz="2400" dirty="0"/>
          </a:p>
        </p:txBody>
      </p:sp>
      <p:sp>
        <p:nvSpPr>
          <p:cNvPr id="8" name="Rectangle 7"/>
          <p:cNvSpPr/>
          <p:nvPr/>
        </p:nvSpPr>
        <p:spPr>
          <a:xfrm>
            <a:off x="1091393" y="1743657"/>
            <a:ext cx="74744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effectLst/>
                <a:latin typeface="+mj-lt"/>
              </a:rPr>
              <a:t>Tashi shi</a:t>
            </a:r>
            <a:r>
              <a:rPr lang="en-GB" sz="2400" i="1" dirty="0">
                <a:latin typeface="+mj-lt"/>
              </a:rPr>
              <a:t>vered in </a:t>
            </a:r>
            <a:r>
              <a:rPr lang="en-GB" sz="2400" i="1" dirty="0">
                <a:solidFill>
                  <a:srgbClr val="0000FF"/>
                </a:solidFill>
                <a:latin typeface="+mj-lt"/>
              </a:rPr>
              <a:t>the cold, blue </a:t>
            </a:r>
            <a:r>
              <a:rPr lang="en-GB" sz="2400" i="1" u="sng" dirty="0">
                <a:solidFill>
                  <a:srgbClr val="0000FF"/>
                </a:solidFill>
                <a:latin typeface="+mj-lt"/>
              </a:rPr>
              <a:t>morning</a:t>
            </a:r>
            <a:r>
              <a:rPr lang="en-GB" sz="2400" i="1" dirty="0">
                <a:latin typeface="+mj-lt"/>
              </a:rPr>
              <a:t>.</a:t>
            </a:r>
            <a:endParaRPr lang="en-GB" sz="2400" i="1" dirty="0">
              <a:effectLst/>
              <a:latin typeface="+mj-lt"/>
            </a:endParaRPr>
          </a:p>
        </p:txBody>
      </p:sp>
      <p:pic>
        <p:nvPicPr>
          <p:cNvPr id="7" name="Picture 6" descr="A pile of green grass&#10;&#10;Description automatically generated">
            <a:extLst>
              <a:ext uri="{FF2B5EF4-FFF2-40B4-BE49-F238E27FC236}">
                <a16:creationId xmlns:a16="http://schemas.microsoft.com/office/drawing/2014/main" id="{B926A34A-08EC-43D7-9884-FC2EF602DE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132" y="3462513"/>
            <a:ext cx="4223848" cy="2815898"/>
          </a:xfrm>
          <a:prstGeom prst="rect">
            <a:avLst/>
          </a:prstGeom>
        </p:spPr>
      </p:pic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3DC2BE40-EA51-484D-9D03-80C03C714DB4}"/>
              </a:ext>
            </a:extLst>
          </p:cNvPr>
          <p:cNvSpPr/>
          <p:nvPr/>
        </p:nvSpPr>
        <p:spPr>
          <a:xfrm>
            <a:off x="1091393" y="5332547"/>
            <a:ext cx="5853600" cy="70912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</a:rPr>
              <a:t>Which words make up the </a:t>
            </a:r>
            <a:r>
              <a:rPr lang="en-GB" sz="2400" dirty="0">
                <a:solidFill>
                  <a:srgbClr val="0000FF"/>
                </a:solidFill>
              </a:rPr>
              <a:t>noun phrase</a:t>
            </a:r>
            <a:r>
              <a:rPr lang="en-GB" sz="2400" dirty="0">
                <a:solidFill>
                  <a:schemeClr val="tx1"/>
                </a:solidFill>
              </a:rPr>
              <a:t>?</a:t>
            </a:r>
            <a:endParaRPr lang="en-GB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ED9F60-394F-4C3C-8AED-51151114D4A9}"/>
              </a:ext>
            </a:extLst>
          </p:cNvPr>
          <p:cNvSpPr/>
          <p:nvPr/>
        </p:nvSpPr>
        <p:spPr>
          <a:xfrm>
            <a:off x="9236805" y="979590"/>
            <a:ext cx="2407175" cy="16312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2000" dirty="0"/>
              <a:t>The words in the </a:t>
            </a:r>
            <a:r>
              <a:rPr lang="en-GB" sz="2000" dirty="0">
                <a:solidFill>
                  <a:srgbClr val="0000FF"/>
                </a:solidFill>
              </a:rPr>
              <a:t>noun phrase </a:t>
            </a:r>
            <a:r>
              <a:rPr lang="en-GB" sz="2000" dirty="0"/>
              <a:t>depend on the </a:t>
            </a:r>
            <a:r>
              <a:rPr lang="en-GB" sz="2000" u="sng" dirty="0">
                <a:solidFill>
                  <a:srgbClr val="0000FF"/>
                </a:solidFill>
              </a:rPr>
              <a:t>head</a:t>
            </a:r>
            <a:r>
              <a:rPr lang="en-GB" sz="2000" u="sng" dirty="0"/>
              <a:t> </a:t>
            </a:r>
            <a:r>
              <a:rPr lang="en-GB" sz="2000" u="sng" dirty="0">
                <a:solidFill>
                  <a:srgbClr val="0000FF"/>
                </a:solidFill>
              </a:rPr>
              <a:t>noun</a:t>
            </a:r>
            <a:r>
              <a:rPr lang="en-GB" sz="2000" dirty="0">
                <a:solidFill>
                  <a:srgbClr val="0000FF"/>
                </a:solidFill>
              </a:rPr>
              <a:t> </a:t>
            </a:r>
            <a:r>
              <a:rPr lang="en-GB" sz="2000" dirty="0"/>
              <a:t>and build on its meaning.</a:t>
            </a:r>
          </a:p>
        </p:txBody>
      </p:sp>
      <p:sp>
        <p:nvSpPr>
          <p:cNvPr id="12" name="Thought Bubble: Cloud 11">
            <a:extLst>
              <a:ext uri="{FF2B5EF4-FFF2-40B4-BE49-F238E27FC236}">
                <a16:creationId xmlns:a16="http://schemas.microsoft.com/office/drawing/2014/main" id="{39430C1D-92F1-4B1A-913F-5E51AB179190}"/>
              </a:ext>
            </a:extLst>
          </p:cNvPr>
          <p:cNvSpPr/>
          <p:nvPr/>
        </p:nvSpPr>
        <p:spPr>
          <a:xfrm>
            <a:off x="9302800" y="2957515"/>
            <a:ext cx="2566244" cy="1292531"/>
          </a:xfrm>
          <a:prstGeom prst="cloudCallout">
            <a:avLst>
              <a:gd name="adj1" fmla="val -16239"/>
              <a:gd name="adj2" fmla="val 9500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ln w="0"/>
                <a:solidFill>
                  <a:schemeClr val="tx1"/>
                </a:solidFill>
              </a:rPr>
              <a:t>We can replace a noun phrase with a pronoun.</a:t>
            </a:r>
            <a:endParaRPr lang="en-GB" sz="1600" dirty="0"/>
          </a:p>
        </p:txBody>
      </p:sp>
      <p:sp>
        <p:nvSpPr>
          <p:cNvPr id="13" name="Thought Bubble: Cloud 12">
            <a:extLst>
              <a:ext uri="{FF2B5EF4-FFF2-40B4-BE49-F238E27FC236}">
                <a16:creationId xmlns:a16="http://schemas.microsoft.com/office/drawing/2014/main" id="{C0C22BA9-6729-422E-AEFE-A10931B89FF5}"/>
              </a:ext>
            </a:extLst>
          </p:cNvPr>
          <p:cNvSpPr/>
          <p:nvPr/>
        </p:nvSpPr>
        <p:spPr>
          <a:xfrm>
            <a:off x="6202259" y="1617155"/>
            <a:ext cx="1217873" cy="680553"/>
          </a:xfrm>
          <a:prstGeom prst="cloudCallout">
            <a:avLst>
              <a:gd name="adj1" fmla="val 88563"/>
              <a:gd name="adj2" fmla="val 75586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ln w="0"/>
                <a:solidFill>
                  <a:schemeClr val="tx1"/>
                </a:solidFill>
              </a:rPr>
              <a:t>it</a:t>
            </a:r>
            <a:endParaRPr lang="en-GB" sz="1600" dirty="0"/>
          </a:p>
        </p:txBody>
      </p:sp>
      <p:sp>
        <p:nvSpPr>
          <p:cNvPr id="14" name="Thought Bubble: Cloud 13">
            <a:extLst>
              <a:ext uri="{FF2B5EF4-FFF2-40B4-BE49-F238E27FC236}">
                <a16:creationId xmlns:a16="http://schemas.microsoft.com/office/drawing/2014/main" id="{2E10B38C-2B2C-41CC-8509-94459D04E4F7}"/>
              </a:ext>
            </a:extLst>
          </p:cNvPr>
          <p:cNvSpPr/>
          <p:nvPr/>
        </p:nvSpPr>
        <p:spPr>
          <a:xfrm>
            <a:off x="4162932" y="3155682"/>
            <a:ext cx="1217873" cy="680553"/>
          </a:xfrm>
          <a:prstGeom prst="cloudCallout">
            <a:avLst>
              <a:gd name="adj1" fmla="val 115205"/>
              <a:gd name="adj2" fmla="val -2410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ln w="0"/>
                <a:solidFill>
                  <a:schemeClr val="tx1"/>
                </a:solidFill>
              </a:rPr>
              <a:t>they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71110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313" y="552865"/>
            <a:ext cx="10417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How to build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Expanded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Noun Phrases</a:t>
            </a:r>
            <a:endParaRPr lang="en-GB" sz="3600" b="1" dirty="0"/>
          </a:p>
        </p:txBody>
      </p:sp>
      <p:sp>
        <p:nvSpPr>
          <p:cNvPr id="3" name="Rectangle 2"/>
          <p:cNvSpPr/>
          <p:nvPr/>
        </p:nvSpPr>
        <p:spPr>
          <a:xfrm>
            <a:off x="932314" y="1199196"/>
            <a:ext cx="10070431" cy="1341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TT278t00"/>
              </a:rPr>
              <a:t>Add words before the head noun:</a:t>
            </a:r>
            <a:endParaRPr lang="en-GB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leaves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astonished Tashi.</a:t>
            </a:r>
            <a:endParaRPr lang="en-GB" sz="2400" i="1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fresh, green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leaves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astonished Tashi.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553667" y="2533487"/>
            <a:ext cx="12452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i="1" u="sng" dirty="0">
                <a:solidFill>
                  <a:srgbClr val="0000FF"/>
                </a:solidFill>
                <a:latin typeface="+mj-lt"/>
                <a:ea typeface="Calibri" panose="020F0502020204030204" pitchFamily="34" charset="0"/>
              </a:rPr>
              <a:t>leaves</a:t>
            </a:r>
          </a:p>
        </p:txBody>
      </p:sp>
      <p:sp>
        <p:nvSpPr>
          <p:cNvPr id="5" name="Rectangle 4"/>
          <p:cNvSpPr/>
          <p:nvPr/>
        </p:nvSpPr>
        <p:spPr>
          <a:xfrm>
            <a:off x="932313" y="2982714"/>
            <a:ext cx="8946205" cy="1341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TT278t00"/>
              </a:rPr>
              <a:t>Add words after the noun:</a:t>
            </a:r>
            <a:endParaRPr lang="en-GB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leaves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 in the basket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astonished Tashi.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leaves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, spangled with tiny droplets of water,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astonished Tashi.</a:t>
            </a:r>
          </a:p>
        </p:txBody>
      </p:sp>
      <p:sp>
        <p:nvSpPr>
          <p:cNvPr id="10" name="Rectangle 9"/>
          <p:cNvSpPr/>
          <p:nvPr/>
        </p:nvSpPr>
        <p:spPr>
          <a:xfrm>
            <a:off x="932313" y="4823132"/>
            <a:ext cx="9606317" cy="916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TT278t00"/>
              </a:rPr>
              <a:t>Or you can do both at once: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fresh, green leaves in the basket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astonished Tashi.</a:t>
            </a:r>
          </a:p>
        </p:txBody>
      </p:sp>
      <p:pic>
        <p:nvPicPr>
          <p:cNvPr id="9" name="Picture 8" descr="A picture containing outdoor, plant, green&#10;&#10;Description automatically generated">
            <a:extLst>
              <a:ext uri="{FF2B5EF4-FFF2-40B4-BE49-F238E27FC236}">
                <a16:creationId xmlns:a16="http://schemas.microsoft.com/office/drawing/2014/main" id="{6196757D-2242-41BF-A504-E1F2083CA3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1814" y="573344"/>
            <a:ext cx="2926080" cy="1935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054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uiExpand="1" build="p"/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313" y="552865"/>
            <a:ext cx="10417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How to build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Expanded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Noun Phrases</a:t>
            </a:r>
            <a:endParaRPr lang="en-GB" sz="3600" b="1" dirty="0"/>
          </a:p>
        </p:txBody>
      </p:sp>
      <p:sp>
        <p:nvSpPr>
          <p:cNvPr id="3" name="Rectangle 2"/>
          <p:cNvSpPr/>
          <p:nvPr/>
        </p:nvSpPr>
        <p:spPr>
          <a:xfrm>
            <a:off x="932314" y="1199196"/>
            <a:ext cx="7719317" cy="916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dirty="0">
                <a:ea typeface="Times New Roman" panose="02020603050405020304" pitchFamily="18" charset="0"/>
                <a:cs typeface="TT278t00"/>
              </a:rPr>
              <a:t>Different types of words, phrases and clauses can all be used in an expanded noun phrase.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914021" y="2967335"/>
            <a:ext cx="14358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i="1" u="sng" dirty="0">
                <a:solidFill>
                  <a:srgbClr val="0000FF"/>
                </a:solidFill>
                <a:latin typeface="+mj-lt"/>
                <a:ea typeface="Calibri" panose="020F0502020204030204" pitchFamily="34" charset="0"/>
              </a:rPr>
              <a:t>Tea-taster</a:t>
            </a:r>
          </a:p>
        </p:txBody>
      </p:sp>
      <p:pic>
        <p:nvPicPr>
          <p:cNvPr id="6" name="Picture 5" descr="A picture containing person, sitting, clothing, indoor&#10;&#10;Description automatically generated">
            <a:extLst>
              <a:ext uri="{FF2B5EF4-FFF2-40B4-BE49-F238E27FC236}">
                <a16:creationId xmlns:a16="http://schemas.microsoft.com/office/drawing/2014/main" id="{BB04A5EE-A426-4762-9A87-3D6A42B102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9469" y="681335"/>
            <a:ext cx="2028825" cy="2286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E6E48C4-AA82-48AD-9F8B-8028182552DC}"/>
              </a:ext>
            </a:extLst>
          </p:cNvPr>
          <p:cNvSpPr/>
          <p:nvPr/>
        </p:nvSpPr>
        <p:spPr>
          <a:xfrm>
            <a:off x="2797208" y="2978355"/>
            <a:ext cx="4059894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rather stern royal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tea-taster</a:t>
            </a:r>
            <a:endParaRPr lang="en-GB" sz="2400" i="1" u="sng" dirty="0">
              <a:solidFill>
                <a:srgbClr val="0000FF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CFD43E-2A94-444E-A6F5-B9ADB81FFEBF}"/>
              </a:ext>
            </a:extLst>
          </p:cNvPr>
          <p:cNvGrpSpPr/>
          <p:nvPr/>
        </p:nvGrpSpPr>
        <p:grpSpPr>
          <a:xfrm>
            <a:off x="1738663" y="2439215"/>
            <a:ext cx="1239253" cy="595080"/>
            <a:chOff x="1627203" y="2341798"/>
            <a:chExt cx="1239253" cy="595080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9B78216-BA4F-4B38-BCBE-76CF86EA926B}"/>
                </a:ext>
              </a:extLst>
            </p:cNvPr>
            <p:cNvSpPr txBox="1"/>
            <p:nvPr/>
          </p:nvSpPr>
          <p:spPr>
            <a:xfrm>
              <a:off x="1627203" y="2341798"/>
              <a:ext cx="12392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FF0000"/>
                  </a:solidFill>
                </a:rPr>
                <a:t>determiner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DA6D1DD-8609-435C-B806-4957378019EC}"/>
                </a:ext>
              </a:extLst>
            </p:cNvPr>
            <p:cNvCxnSpPr>
              <a:cxnSpLocks/>
            </p:cNvCxnSpPr>
            <p:nvPr/>
          </p:nvCxnSpPr>
          <p:spPr>
            <a:xfrm>
              <a:off x="2380649" y="2653217"/>
              <a:ext cx="416559" cy="28366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66B8D5B-C8A2-4788-9FB9-0E9A0B25D2E3}"/>
              </a:ext>
            </a:extLst>
          </p:cNvPr>
          <p:cNvGrpSpPr/>
          <p:nvPr/>
        </p:nvGrpSpPr>
        <p:grpSpPr>
          <a:xfrm>
            <a:off x="4238854" y="2254549"/>
            <a:ext cx="1239253" cy="784631"/>
            <a:chOff x="4238854" y="2254549"/>
            <a:chExt cx="1239253" cy="784631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F08743E2-392D-4A77-BB83-F56481F64F48}"/>
                </a:ext>
              </a:extLst>
            </p:cNvPr>
            <p:cNvGrpSpPr/>
            <p:nvPr/>
          </p:nvGrpSpPr>
          <p:grpSpPr>
            <a:xfrm>
              <a:off x="4238854" y="2254549"/>
              <a:ext cx="1239253" cy="784631"/>
              <a:chOff x="1074085" y="2429046"/>
              <a:chExt cx="1239253" cy="784631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235C8B7-561B-48D8-A948-73F854A1EC51}"/>
                  </a:ext>
                </a:extLst>
              </p:cNvPr>
              <p:cNvSpPr txBox="1"/>
              <p:nvPr/>
            </p:nvSpPr>
            <p:spPr>
              <a:xfrm>
                <a:off x="1074085" y="2429046"/>
                <a:ext cx="123925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rgbClr val="00B050"/>
                    </a:solidFill>
                  </a:rPr>
                  <a:t>adjectives</a:t>
                </a: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62998906-B49B-49BF-9352-713674B2B26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13514" y="2768333"/>
                <a:ext cx="203068" cy="445344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76B1786-01A6-4B30-81A6-FE799E45CD8A}"/>
                </a:ext>
              </a:extLst>
            </p:cNvPr>
            <p:cNvCxnSpPr>
              <a:cxnSpLocks/>
            </p:cNvCxnSpPr>
            <p:nvPr/>
          </p:nvCxnSpPr>
          <p:spPr>
            <a:xfrm>
              <a:off x="4928689" y="2623881"/>
              <a:ext cx="252504" cy="415299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89F230E-72AE-477C-A5BF-B2140C1B5E7C}"/>
              </a:ext>
            </a:extLst>
          </p:cNvPr>
          <p:cNvGrpSpPr/>
          <p:nvPr/>
        </p:nvGrpSpPr>
        <p:grpSpPr>
          <a:xfrm>
            <a:off x="2852263" y="2221428"/>
            <a:ext cx="1239253" cy="812867"/>
            <a:chOff x="1627203" y="2341798"/>
            <a:chExt cx="1239253" cy="812867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E25F442-D44C-4DAD-8942-CD505E492125}"/>
                </a:ext>
              </a:extLst>
            </p:cNvPr>
            <p:cNvSpPr txBox="1"/>
            <p:nvPr/>
          </p:nvSpPr>
          <p:spPr>
            <a:xfrm>
              <a:off x="1627203" y="2341798"/>
              <a:ext cx="12392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7030A0"/>
                  </a:solidFill>
                </a:rPr>
                <a:t>adverb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F529461-F9A9-4243-8C4C-36F39D82AB6A}"/>
                </a:ext>
              </a:extLst>
            </p:cNvPr>
            <p:cNvCxnSpPr>
              <a:cxnSpLocks/>
            </p:cNvCxnSpPr>
            <p:nvPr/>
          </p:nvCxnSpPr>
          <p:spPr>
            <a:xfrm>
              <a:off x="2150857" y="2653217"/>
              <a:ext cx="242536" cy="501448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6C5B9E78-BB2C-4C08-BDE8-D07E6DFB84C8}"/>
              </a:ext>
            </a:extLst>
          </p:cNvPr>
          <p:cNvSpPr/>
          <p:nvPr/>
        </p:nvSpPr>
        <p:spPr>
          <a:xfrm>
            <a:off x="1229092" y="3896600"/>
            <a:ext cx="7648248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tea-taster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 with a moustache like a spread of snowy wings</a:t>
            </a:r>
            <a:endParaRPr lang="en-GB" sz="2400" i="1" u="sng" dirty="0">
              <a:solidFill>
                <a:srgbClr val="0000FF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DC36DD5-DCED-4604-9A5F-1C3965A27F64}"/>
              </a:ext>
            </a:extLst>
          </p:cNvPr>
          <p:cNvGrpSpPr/>
          <p:nvPr/>
        </p:nvGrpSpPr>
        <p:grpSpPr>
          <a:xfrm>
            <a:off x="3050987" y="4291749"/>
            <a:ext cx="5652000" cy="561163"/>
            <a:chOff x="3050987" y="4291749"/>
            <a:chExt cx="5652000" cy="561163"/>
          </a:xfrm>
        </p:grpSpPr>
        <p:sp>
          <p:nvSpPr>
            <p:cNvPr id="21" name="Left Brace 20">
              <a:extLst>
                <a:ext uri="{FF2B5EF4-FFF2-40B4-BE49-F238E27FC236}">
                  <a16:creationId xmlns:a16="http://schemas.microsoft.com/office/drawing/2014/main" id="{96D5420C-9CAC-4232-8EC3-C1FECB6F17B4}"/>
                </a:ext>
              </a:extLst>
            </p:cNvPr>
            <p:cNvSpPr/>
            <p:nvPr/>
          </p:nvSpPr>
          <p:spPr>
            <a:xfrm rot="16200000">
              <a:off x="5824266" y="1518470"/>
              <a:ext cx="105442" cy="5652000"/>
            </a:xfrm>
            <a:prstGeom prst="leftBrac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546B459-B1CE-48B5-B1DA-47811037765B}"/>
                </a:ext>
              </a:extLst>
            </p:cNvPr>
            <p:cNvSpPr txBox="1"/>
            <p:nvPr/>
          </p:nvSpPr>
          <p:spPr>
            <a:xfrm>
              <a:off x="4737577" y="4483580"/>
              <a:ext cx="2278819" cy="36933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/>
                <a:t>Prepositional phrase</a:t>
              </a:r>
            </a:p>
          </p:txBody>
        </p: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04409E1A-6BEA-4607-9BFD-D6180F41E7DF}"/>
              </a:ext>
            </a:extLst>
          </p:cNvPr>
          <p:cNvSpPr/>
          <p:nvPr/>
        </p:nvSpPr>
        <p:spPr>
          <a:xfrm>
            <a:off x="1229092" y="5042103"/>
            <a:ext cx="9045297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</a:t>
            </a:r>
            <a:r>
              <a:rPr lang="en-GB" sz="2400" i="1" u="sng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tea-taster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, who travelled the world to taste tea,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examined the leaves.</a:t>
            </a:r>
            <a:endParaRPr lang="en-GB" sz="2400" i="1" u="sng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C7D7CD-F916-41D0-AE9F-612D2C52063E}"/>
              </a:ext>
            </a:extLst>
          </p:cNvPr>
          <p:cNvGrpSpPr/>
          <p:nvPr/>
        </p:nvGrpSpPr>
        <p:grpSpPr>
          <a:xfrm>
            <a:off x="3125937" y="5432596"/>
            <a:ext cx="4392000" cy="550570"/>
            <a:chOff x="3125937" y="5432596"/>
            <a:chExt cx="4392000" cy="550570"/>
          </a:xfrm>
        </p:grpSpPr>
        <p:sp>
          <p:nvSpPr>
            <p:cNvPr id="31" name="Left Brace 30">
              <a:extLst>
                <a:ext uri="{FF2B5EF4-FFF2-40B4-BE49-F238E27FC236}">
                  <a16:creationId xmlns:a16="http://schemas.microsoft.com/office/drawing/2014/main" id="{2F929EEF-C433-42FF-81E2-D508E6D54BF4}"/>
                </a:ext>
              </a:extLst>
            </p:cNvPr>
            <p:cNvSpPr/>
            <p:nvPr/>
          </p:nvSpPr>
          <p:spPr>
            <a:xfrm rot="16200000">
              <a:off x="5269216" y="3289317"/>
              <a:ext cx="105442" cy="4392000"/>
            </a:xfrm>
            <a:prstGeom prst="leftBrace">
              <a:avLst/>
            </a:prstGeom>
            <a:ln>
              <a:solidFill>
                <a:srgbClr val="9BC2E5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311981E-3139-4CA9-AD4C-4B2D9085D0A9}"/>
                </a:ext>
              </a:extLst>
            </p:cNvPr>
            <p:cNvSpPr txBox="1"/>
            <p:nvPr/>
          </p:nvSpPr>
          <p:spPr>
            <a:xfrm>
              <a:off x="4182527" y="5613834"/>
              <a:ext cx="2278819" cy="369332"/>
            </a:xfrm>
            <a:prstGeom prst="rect">
              <a:avLst/>
            </a:prstGeom>
            <a:solidFill>
              <a:srgbClr val="9BC2E5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/>
                <a:t>Relative clause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459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  <p:bldP spid="30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313" y="552865"/>
            <a:ext cx="10417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Spotting </a:t>
            </a:r>
            <a:r>
              <a:rPr lang="en-GB" sz="3600" b="1" dirty="0">
                <a:solidFill>
                  <a:srgbClr val="0000FF"/>
                </a:solidFill>
              </a:rPr>
              <a:t>Expanded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Noun Phrases</a:t>
            </a:r>
            <a:endParaRPr lang="en-GB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932313" y="1635883"/>
            <a:ext cx="9950546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With long and delicate fingers they groomed her thick dark hair.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On the cart was a grand chair with cushions and a tall back, like a throne.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The little man, who was the Deputy Chief Tea-Boiler, woke up.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0445BF2-37A5-4A3E-8DE8-CA486064028C}"/>
              </a:ext>
            </a:extLst>
          </p:cNvPr>
          <p:cNvSpPr/>
          <p:nvPr/>
        </p:nvSpPr>
        <p:spPr>
          <a:xfrm>
            <a:off x="6565693" y="3644402"/>
            <a:ext cx="5203284" cy="1577715"/>
          </a:xfrm>
          <a:prstGeom prst="wedgeRoundRectCallout">
            <a:avLst>
              <a:gd name="adj1" fmla="val 49461"/>
              <a:gd name="adj2" fmla="val 9860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Identify the </a:t>
            </a:r>
            <a:r>
              <a:rPr lang="en-GB" sz="2000" u="sng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head nouns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GB" sz="2000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other words make up the noun phrase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Hint: Can you replace them with a pronoun?</a:t>
            </a:r>
          </a:p>
        </p:txBody>
      </p:sp>
      <p:sp>
        <p:nvSpPr>
          <p:cNvPr id="12" name="Rounded Rectangular Callout 2">
            <a:extLst>
              <a:ext uri="{FF2B5EF4-FFF2-40B4-BE49-F238E27FC236}">
                <a16:creationId xmlns:a16="http://schemas.microsoft.com/office/drawing/2014/main" id="{8AF4B414-46C1-4C64-9681-CF1A1C7557D3}"/>
              </a:ext>
            </a:extLst>
          </p:cNvPr>
          <p:cNvSpPr/>
          <p:nvPr/>
        </p:nvSpPr>
        <p:spPr>
          <a:xfrm>
            <a:off x="370739" y="6071996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798C92-09F4-4149-8AB5-2938CD680A50}"/>
              </a:ext>
            </a:extLst>
          </p:cNvPr>
          <p:cNvCxnSpPr/>
          <p:nvPr/>
        </p:nvCxnSpPr>
        <p:spPr>
          <a:xfrm>
            <a:off x="3843580" y="2169763"/>
            <a:ext cx="8059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AF777B9-E46A-4F6F-8182-4131D91C1E77}"/>
              </a:ext>
            </a:extLst>
          </p:cNvPr>
          <p:cNvCxnSpPr/>
          <p:nvPr/>
        </p:nvCxnSpPr>
        <p:spPr>
          <a:xfrm>
            <a:off x="8227017" y="2169763"/>
            <a:ext cx="46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10CCF0F-E2F1-4B3B-8265-E7D56CB3426A}"/>
              </a:ext>
            </a:extLst>
          </p:cNvPr>
          <p:cNvCxnSpPr/>
          <p:nvPr/>
        </p:nvCxnSpPr>
        <p:spPr>
          <a:xfrm>
            <a:off x="4026977" y="2709621"/>
            <a:ext cx="57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1F353E-6098-4EC3-84B5-3FF1FCD79121}"/>
              </a:ext>
            </a:extLst>
          </p:cNvPr>
          <p:cNvCxnSpPr/>
          <p:nvPr/>
        </p:nvCxnSpPr>
        <p:spPr>
          <a:xfrm>
            <a:off x="2136183" y="3252877"/>
            <a:ext cx="5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510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2313" y="552865"/>
            <a:ext cx="10417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Spotting </a:t>
            </a:r>
            <a:r>
              <a:rPr lang="en-GB" sz="3600" b="1" dirty="0">
                <a:solidFill>
                  <a:srgbClr val="0000FF"/>
                </a:solidFill>
              </a:rPr>
              <a:t>Expanded</a:t>
            </a:r>
            <a:r>
              <a:rPr lang="en-GB" sz="3600" dirty="0"/>
              <a:t> </a:t>
            </a:r>
            <a:r>
              <a:rPr lang="en-GB" sz="3600" b="1" dirty="0">
                <a:solidFill>
                  <a:srgbClr val="0000FF"/>
                </a:solidFill>
              </a:rPr>
              <a:t>Noun Phrases</a:t>
            </a:r>
            <a:endParaRPr lang="en-GB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932313" y="1635883"/>
            <a:ext cx="9950546" cy="1697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With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long and delicate fingers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they groomed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her thick dark hair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On the cart was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a grand chair with cushions and a tall back, like a throne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.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2400" i="1" dirty="0">
                <a:solidFill>
                  <a:srgbClr val="0000FF"/>
                </a:solidFill>
                <a:latin typeface="+mj-lt"/>
                <a:ea typeface="Times New Roman" panose="02020603050405020304" pitchFamily="18" charset="0"/>
                <a:cs typeface="TT278t00"/>
              </a:rPr>
              <a:t>The little man, who was the Deputy Chief Tea-Boiler, </a:t>
            </a:r>
            <a:r>
              <a:rPr lang="en-GB" sz="2400" i="1" dirty="0">
                <a:latin typeface="+mj-lt"/>
                <a:ea typeface="Times New Roman" panose="02020603050405020304" pitchFamily="18" charset="0"/>
                <a:cs typeface="TT278t00"/>
              </a:rPr>
              <a:t>woke up.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30445BF2-37A5-4A3E-8DE8-CA486064028C}"/>
              </a:ext>
            </a:extLst>
          </p:cNvPr>
          <p:cNvSpPr/>
          <p:nvPr/>
        </p:nvSpPr>
        <p:spPr>
          <a:xfrm>
            <a:off x="6565693" y="3644402"/>
            <a:ext cx="5203284" cy="1577715"/>
          </a:xfrm>
          <a:prstGeom prst="wedgeRoundRectCallout">
            <a:avLst>
              <a:gd name="adj1" fmla="val 49461"/>
              <a:gd name="adj2" fmla="val 98604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Identify the </a:t>
            </a:r>
            <a:r>
              <a:rPr lang="en-GB" sz="2000" u="sng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head nouns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GB" sz="2000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other words make up the noun phrase</a:t>
            </a:r>
            <a:r>
              <a:rPr lang="en-GB" sz="2000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2000" i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Hint: Can you replace them with a pronoun?</a:t>
            </a:r>
          </a:p>
        </p:txBody>
      </p:sp>
      <p:sp>
        <p:nvSpPr>
          <p:cNvPr id="12" name="Rounded Rectangular Callout 2">
            <a:extLst>
              <a:ext uri="{FF2B5EF4-FFF2-40B4-BE49-F238E27FC236}">
                <a16:creationId xmlns:a16="http://schemas.microsoft.com/office/drawing/2014/main" id="{8AF4B414-46C1-4C64-9681-CF1A1C7557D3}"/>
              </a:ext>
            </a:extLst>
          </p:cNvPr>
          <p:cNvSpPr/>
          <p:nvPr/>
        </p:nvSpPr>
        <p:spPr>
          <a:xfrm>
            <a:off x="370739" y="6071996"/>
            <a:ext cx="1342724" cy="46627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ANSWERS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798C92-09F4-4149-8AB5-2938CD680A50}"/>
              </a:ext>
            </a:extLst>
          </p:cNvPr>
          <p:cNvCxnSpPr/>
          <p:nvPr/>
        </p:nvCxnSpPr>
        <p:spPr>
          <a:xfrm>
            <a:off x="3843580" y="2169763"/>
            <a:ext cx="8059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AF777B9-E46A-4F6F-8182-4131D91C1E77}"/>
              </a:ext>
            </a:extLst>
          </p:cNvPr>
          <p:cNvCxnSpPr/>
          <p:nvPr/>
        </p:nvCxnSpPr>
        <p:spPr>
          <a:xfrm>
            <a:off x="8227017" y="2169763"/>
            <a:ext cx="46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10CCF0F-E2F1-4B3B-8265-E7D56CB3426A}"/>
              </a:ext>
            </a:extLst>
          </p:cNvPr>
          <p:cNvCxnSpPr/>
          <p:nvPr/>
        </p:nvCxnSpPr>
        <p:spPr>
          <a:xfrm>
            <a:off x="4026977" y="2709621"/>
            <a:ext cx="576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91F353E-6098-4EC3-84B5-3FF1FCD79121}"/>
              </a:ext>
            </a:extLst>
          </p:cNvPr>
          <p:cNvCxnSpPr/>
          <p:nvPr/>
        </p:nvCxnSpPr>
        <p:spPr>
          <a:xfrm>
            <a:off x="2136183" y="3252877"/>
            <a:ext cx="54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862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610" y="830492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Making Complicated Information Concise</a:t>
            </a:r>
          </a:p>
        </p:txBody>
      </p:sp>
      <p:sp>
        <p:nvSpPr>
          <p:cNvPr id="8" name="Speech Bubble: Rectangle 7"/>
          <p:cNvSpPr/>
          <p:nvPr/>
        </p:nvSpPr>
        <p:spPr>
          <a:xfrm>
            <a:off x="785610" y="4499731"/>
            <a:ext cx="3584913" cy="1104447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You can give your reader lots of detail to create a vivid picture using  a few well-chosen words.</a:t>
            </a:r>
            <a:endParaRPr lang="en-GB" dirty="0"/>
          </a:p>
        </p:txBody>
      </p:sp>
      <p:sp>
        <p:nvSpPr>
          <p:cNvPr id="11" name="Speech Bubble: Rectangle 10"/>
          <p:cNvSpPr/>
          <p:nvPr/>
        </p:nvSpPr>
        <p:spPr>
          <a:xfrm>
            <a:off x="785611" y="2791947"/>
            <a:ext cx="3584912" cy="1108665"/>
          </a:xfrm>
          <a:prstGeom prst="wedgeRectCallout">
            <a:avLst>
              <a:gd name="adj1" fmla="val -41016"/>
              <a:gd name="adj2" fmla="val 9144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chemeClr val="tx1"/>
                </a:solidFill>
              </a:rPr>
              <a:t>There is quite a lot of information conveyed in this </a:t>
            </a:r>
            <a:r>
              <a:rPr lang="en-GB" sz="2000" dirty="0">
                <a:solidFill>
                  <a:srgbClr val="0000FF"/>
                </a:solidFill>
              </a:rPr>
              <a:t>expanded noun phrase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76027" y="1755723"/>
            <a:ext cx="9951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On </a:t>
            </a:r>
            <a:r>
              <a:rPr lang="en-GB" sz="2400" i="1" dirty="0">
                <a:solidFill>
                  <a:srgbClr val="0000FF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those wild mountain-tops above the clouds </a:t>
            </a: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were things Tashi was afraid of.</a:t>
            </a:r>
            <a:endParaRPr lang="en-GB" sz="2400" i="1" dirty="0"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32301" y="2723745"/>
            <a:ext cx="2058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There are tops.</a:t>
            </a:r>
            <a:endParaRPr lang="en-GB" sz="2400" i="1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85077" y="4132096"/>
            <a:ext cx="40177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mountains are wild.</a:t>
            </a:r>
            <a:endParaRPr lang="en-GB" sz="2400" i="1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32300" y="3212804"/>
            <a:ext cx="45386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They are the tops of mountains.</a:t>
            </a:r>
            <a:endParaRPr lang="en-GB" sz="2400" i="1" dirty="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085076" y="4589723"/>
            <a:ext cx="40177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There are clouds.</a:t>
            </a:r>
            <a:endParaRPr lang="en-GB" sz="2400" i="1" dirty="0">
              <a:latin typeface="+mj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EBF2C6-29AE-481A-9EA9-32D14C5C28A8}"/>
              </a:ext>
            </a:extLst>
          </p:cNvPr>
          <p:cNvSpPr/>
          <p:nvPr/>
        </p:nvSpPr>
        <p:spPr>
          <a:xfrm>
            <a:off x="5085076" y="3672591"/>
            <a:ext cx="54412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They are the mountains mentioned before.</a:t>
            </a:r>
            <a:endParaRPr lang="en-GB" sz="2400" i="1" dirty="0">
              <a:latin typeface="+mj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F82AFBE-DB22-45DC-9AB7-178093CC65B5}"/>
              </a:ext>
            </a:extLst>
          </p:cNvPr>
          <p:cNvSpPr/>
          <p:nvPr/>
        </p:nvSpPr>
        <p:spPr>
          <a:xfrm>
            <a:off x="5085076" y="5029264"/>
            <a:ext cx="62740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i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mountains are so high they are above the clouds.</a:t>
            </a:r>
            <a:endParaRPr lang="en-GB" sz="2400" i="1" dirty="0"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1D3E065-CAD7-46C8-9A10-DD2F36736AA7}"/>
              </a:ext>
            </a:extLst>
          </p:cNvPr>
          <p:cNvSpPr/>
          <p:nvPr/>
        </p:nvSpPr>
        <p:spPr>
          <a:xfrm>
            <a:off x="4445146" y="1742783"/>
            <a:ext cx="537093" cy="461665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1BC4AA-BF72-4913-A2D8-06293E5C38B4}"/>
              </a:ext>
            </a:extLst>
          </p:cNvPr>
          <p:cNvSpPr/>
          <p:nvPr/>
        </p:nvSpPr>
        <p:spPr>
          <a:xfrm>
            <a:off x="1902733" y="1745620"/>
            <a:ext cx="728421" cy="461665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38C5AFB-72F1-4B40-97DF-C3A3D24F1E77}"/>
              </a:ext>
            </a:extLst>
          </p:cNvPr>
          <p:cNvSpPr/>
          <p:nvPr/>
        </p:nvSpPr>
        <p:spPr>
          <a:xfrm>
            <a:off x="2652000" y="1757338"/>
            <a:ext cx="537093" cy="461665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340B575-73FD-41E4-A412-41B47CB23632}"/>
              </a:ext>
            </a:extLst>
          </p:cNvPr>
          <p:cNvSpPr/>
          <p:nvPr/>
        </p:nvSpPr>
        <p:spPr>
          <a:xfrm>
            <a:off x="3209939" y="1758051"/>
            <a:ext cx="1250197" cy="461665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B672250-0329-407B-A757-B6CA5CB41FB8}"/>
              </a:ext>
            </a:extLst>
          </p:cNvPr>
          <p:cNvSpPr/>
          <p:nvPr/>
        </p:nvSpPr>
        <p:spPr>
          <a:xfrm>
            <a:off x="6289944" y="1770714"/>
            <a:ext cx="864000" cy="465504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8EFADE-E729-4646-A9FF-B5415A6B7AB2}"/>
              </a:ext>
            </a:extLst>
          </p:cNvPr>
          <p:cNvSpPr/>
          <p:nvPr/>
        </p:nvSpPr>
        <p:spPr>
          <a:xfrm>
            <a:off x="5018082" y="1756857"/>
            <a:ext cx="2124000" cy="461665"/>
          </a:xfrm>
          <a:prstGeom prst="rect">
            <a:avLst/>
          </a:prstGeom>
          <a:solidFill>
            <a:srgbClr val="0000FF">
              <a:alpha val="2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745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0" grpId="0"/>
      <p:bldP spid="12" grpId="0"/>
      <p:bldP spid="13" grpId="0"/>
      <p:bldP spid="16" grpId="0"/>
      <p:bldP spid="15" grpId="0"/>
      <p:bldP spid="17" grpId="0"/>
      <p:bldP spid="3" grpId="0" animBg="1"/>
      <p:bldP spid="3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672</Words>
  <Application>Microsoft Office PowerPoint</Application>
  <PresentationFormat>Widescreen</PresentationFormat>
  <Paragraphs>89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TT278t00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Grace Woollard</dc:creator>
  <cp:lastModifiedBy>M Gravili</cp:lastModifiedBy>
  <cp:revision>22</cp:revision>
  <dcterms:created xsi:type="dcterms:W3CDTF">2018-12-23T09:10:37Z</dcterms:created>
  <dcterms:modified xsi:type="dcterms:W3CDTF">2021-01-12T16:18:30Z</dcterms:modified>
</cp:coreProperties>
</file>