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58" r:id="rId2"/>
    <p:sldId id="283" r:id="rId3"/>
    <p:sldId id="275" r:id="rId4"/>
    <p:sldId id="278" r:id="rId5"/>
    <p:sldId id="282" r:id="rId6"/>
    <p:sldId id="280" r:id="rId7"/>
    <p:sldId id="281" r:id="rId8"/>
    <p:sldId id="285" r:id="rId9"/>
    <p:sldId id="286" r:id="rId10"/>
    <p:sldId id="287" r:id="rId11"/>
    <p:sldId id="288" r:id="rId12"/>
    <p:sldId id="289" r:id="rId13"/>
    <p:sldId id="290" r:id="rId14"/>
    <p:sldId id="291" r:id="rId15"/>
    <p:sldId id="292" r:id="rId16"/>
    <p:sldId id="295" r:id="rId17"/>
    <p:sldId id="293" r:id="rId18"/>
    <p:sldId id="294"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Tuffy" panose="020B0603060100000000" charset="0"/>
      <p:regular r:id="rId26"/>
      <p:bold r:id="rId27"/>
      <p:italic r:id="rId28"/>
      <p:boldItalic r:id="rId29"/>
    </p:embeddedFont>
    <p:embeddedFont>
      <p:font typeface="Tuffy-TTF" panose="020B0603060100000000" charset="0"/>
      <p:regular r:id="rId30"/>
      <p:bold r:id="rId31"/>
      <p:italic r:id="rId32"/>
      <p:boldItalic r:id="rId33"/>
    </p:embeddedFont>
    <p:embeddedFont>
      <p:font typeface="Twinkl"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751"/>
    <a:srgbClr val="00649C"/>
    <a:srgbClr val="90C8E5"/>
    <a:srgbClr val="009386"/>
    <a:srgbClr val="0076B0"/>
    <a:srgbClr val="01407D"/>
    <a:srgbClr val="FFF9E7"/>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showGuides="1">
      <p:cViewPr varScale="1">
        <p:scale>
          <a:sx n="67" d="100"/>
          <a:sy n="67" d="100"/>
        </p:scale>
        <p:origin x="1168" y="56"/>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10/01/2021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10/01/2021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A180E0-86DD-4C3A-89DF-185CC5CB28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a:prstGeom prst="roundRect">
            <a:avLst>
              <a:gd name="adj" fmla="val 9641"/>
            </a:avLst>
          </a:prstGeom>
        </p:spPr>
        <p:txBody>
          <a:bodyPr>
            <a:noAutofit/>
          </a:bodyPr>
          <a:lstStyle>
            <a:lvl1pPr>
              <a:defRPr>
                <a:latin typeface="Twinkl" pitchFamily="2" charset="0"/>
              </a:defRPr>
            </a:lvl1pPr>
          </a:lstStyle>
          <a:p>
            <a:r>
              <a:rPr lang="en-US"/>
              <a:t>Click to edit Master title style</a:t>
            </a:r>
            <a:endParaRPr lang="en-GB" dirty="0"/>
          </a:p>
        </p:txBody>
      </p:sp>
      <p:pic>
        <p:nvPicPr>
          <p:cNvPr id="3" name="Picture 2">
            <a:extLst>
              <a:ext uri="{FF2B5EF4-FFF2-40B4-BE49-F238E27FC236}">
                <a16:creationId xmlns:a16="http://schemas.microsoft.com/office/drawing/2014/main" id="{EF756DEC-27D6-43E8-B672-41D26A596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6CE0F3C9-B053-4A87-A784-F1AA05FC36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17889-91F4-478B-8469-0AEEADFA9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C133575-5FAD-4322-B532-40FB4CF595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B0B9FBAA-7407-40C9-B51B-D81F3C0F3DD1}"/>
              </a:ext>
            </a:extLst>
          </p:cNvPr>
          <p:cNvSpPr/>
          <p:nvPr userDrawn="1"/>
        </p:nvSpPr>
        <p:spPr>
          <a:xfrm>
            <a:off x="496390" y="487680"/>
            <a:ext cx="8151222" cy="5878285"/>
          </a:xfrm>
          <a:prstGeom prst="rect">
            <a:avLst/>
          </a:prstGeom>
          <a:solidFill>
            <a:srgbClr val="FFF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50FEDAD9-AE27-43C2-8813-5C751534BF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D6880-7080-436B-A6A9-DE4B337305D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t2-a-105-new-william-morris-powerpoin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twinkl.co.uk/resource/t2-a-105-new-william-morris-powerpoin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736DED4-7260-4A14-A072-FBAFD3E95224}"/>
              </a:ext>
            </a:extLst>
          </p:cNvPr>
          <p:cNvSpPr/>
          <p:nvPr/>
        </p:nvSpPr>
        <p:spPr>
          <a:xfrm>
            <a:off x="4088423" y="5530360"/>
            <a:ext cx="958362" cy="60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7" name="Rectangle 16">
            <a:extLst>
              <a:ext uri="{FF2B5EF4-FFF2-40B4-BE49-F238E27FC236}">
                <a16:creationId xmlns:a16="http://schemas.microsoft.com/office/drawing/2014/main" id="{86C20148-1D37-4E91-9C31-67B0DF9FD83D}"/>
              </a:ext>
            </a:extLst>
          </p:cNvPr>
          <p:cNvSpPr/>
          <p:nvPr/>
        </p:nvSpPr>
        <p:spPr>
          <a:xfrm>
            <a:off x="3240653" y="1887545"/>
            <a:ext cx="3221403" cy="3895247"/>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F422603F-48EA-405A-B30B-1903DFCB7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041"/>
          <a:stretch/>
        </p:blipFill>
        <p:spPr>
          <a:xfrm>
            <a:off x="3065548" y="1517889"/>
            <a:ext cx="3012903" cy="3895247"/>
          </a:xfrm>
          <a:prstGeom prst="rect">
            <a:avLst/>
          </a:prstGeom>
        </p:spPr>
        <p:style>
          <a:lnRef idx="3">
            <a:schemeClr val="lt1"/>
          </a:lnRef>
          <a:fillRef idx="1">
            <a:schemeClr val="accent5"/>
          </a:fillRef>
          <a:effectRef idx="1">
            <a:schemeClr val="accent5"/>
          </a:effectRef>
          <a:fontRef idx="minor">
            <a:schemeClr val="lt1"/>
          </a:fontRef>
        </p:style>
      </p:pic>
      <p:sp>
        <p:nvSpPr>
          <p:cNvPr id="7" name="TextBox 6">
            <a:extLst>
              <a:ext uri="{FF2B5EF4-FFF2-40B4-BE49-F238E27FC236}">
                <a16:creationId xmlns:a16="http://schemas.microsoft.com/office/drawing/2014/main" id="{79518898-A43C-48A2-8128-9EBD0567FE49}"/>
              </a:ext>
            </a:extLst>
          </p:cNvPr>
          <p:cNvSpPr txBox="1"/>
          <p:nvPr/>
        </p:nvSpPr>
        <p:spPr>
          <a:xfrm>
            <a:off x="3240652" y="5413460"/>
            <a:ext cx="3221403" cy="369332"/>
          </a:xfrm>
          <a:prstGeom prst="rect">
            <a:avLst/>
          </a:prstGeom>
          <a:noFill/>
        </p:spPr>
        <p:txBody>
          <a:bodyPr wrap="square" rtlCol="0">
            <a:spAutoFit/>
          </a:bodyPr>
          <a:lstStyle/>
          <a:p>
            <a:r>
              <a:rPr lang="en-GB" dirty="0">
                <a:solidFill>
                  <a:schemeClr val="bg1"/>
                </a:solidFill>
              </a:rPr>
              <a:t>“Windrush” 1881-1883</a:t>
            </a:r>
          </a:p>
        </p:txBody>
      </p:sp>
    </p:spTree>
    <p:extLst>
      <p:ext uri="{BB962C8B-B14F-4D97-AF65-F5344CB8AC3E}">
        <p14:creationId xmlns:p14="http://schemas.microsoft.com/office/powerpoint/2010/main" val="32554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2843651" y="1913927"/>
            <a:ext cx="3456698" cy="3103172"/>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5300F719-1404-4199-9C20-FC1A47DC7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233" y="2303034"/>
            <a:ext cx="3456698" cy="3103172"/>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2843650" y="1913927"/>
            <a:ext cx="3452297" cy="369332"/>
          </a:xfrm>
          <a:prstGeom prst="rect">
            <a:avLst/>
          </a:prstGeom>
          <a:noFill/>
        </p:spPr>
        <p:txBody>
          <a:bodyPr wrap="square" rtlCol="0">
            <a:spAutoFit/>
          </a:bodyPr>
          <a:lstStyle/>
          <a:p>
            <a:r>
              <a:rPr lang="en-GB" dirty="0">
                <a:solidFill>
                  <a:schemeClr val="bg1"/>
                </a:solidFill>
              </a:rPr>
              <a:t>“Tulip and Willow” 1873</a:t>
            </a:r>
          </a:p>
        </p:txBody>
      </p:sp>
    </p:spTree>
    <p:extLst>
      <p:ext uri="{BB962C8B-B14F-4D97-AF65-F5344CB8AC3E}">
        <p14:creationId xmlns:p14="http://schemas.microsoft.com/office/powerpoint/2010/main" val="19791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0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1650686" y="1933369"/>
            <a:ext cx="5021072" cy="3303158"/>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925DE48A-884A-4739-B50A-E494BA913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262" y="2303034"/>
            <a:ext cx="5021072" cy="3303158"/>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1647684" y="1933702"/>
            <a:ext cx="3452297" cy="369332"/>
          </a:xfrm>
          <a:prstGeom prst="rect">
            <a:avLst/>
          </a:prstGeom>
          <a:noFill/>
        </p:spPr>
        <p:txBody>
          <a:bodyPr wrap="square" rtlCol="0">
            <a:spAutoFit/>
          </a:bodyPr>
          <a:lstStyle/>
          <a:p>
            <a:r>
              <a:rPr lang="en-GB" dirty="0">
                <a:solidFill>
                  <a:schemeClr val="bg1"/>
                </a:solidFill>
              </a:rPr>
              <a:t>“African Marigold” 1876</a:t>
            </a:r>
          </a:p>
        </p:txBody>
      </p:sp>
    </p:spTree>
    <p:extLst>
      <p:ext uri="{BB962C8B-B14F-4D97-AF65-F5344CB8AC3E}">
        <p14:creationId xmlns:p14="http://schemas.microsoft.com/office/powerpoint/2010/main" val="1665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000"/>
                                        <p:tgtEl>
                                          <p:spTgt spid="22"/>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3400439" y="1872034"/>
            <a:ext cx="3136392" cy="4138914"/>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56813610-DE09-4603-A723-87F5EC4DDFD2}"/>
              </a:ext>
            </a:extLst>
          </p:cNvPr>
          <p:cNvSpPr txBox="1"/>
          <p:nvPr/>
        </p:nvSpPr>
        <p:spPr>
          <a:xfrm>
            <a:off x="3418113" y="5641458"/>
            <a:ext cx="3452297" cy="369332"/>
          </a:xfrm>
          <a:prstGeom prst="rect">
            <a:avLst/>
          </a:prstGeom>
          <a:noFill/>
        </p:spPr>
        <p:txBody>
          <a:bodyPr wrap="square" rtlCol="0">
            <a:spAutoFit/>
          </a:bodyPr>
          <a:lstStyle/>
          <a:p>
            <a:r>
              <a:rPr lang="en-GB" dirty="0">
                <a:solidFill>
                  <a:schemeClr val="bg1"/>
                </a:solidFill>
              </a:rPr>
              <a:t>“Trellis” 1876</a:t>
            </a:r>
          </a:p>
        </p:txBody>
      </p:sp>
      <p:pic>
        <p:nvPicPr>
          <p:cNvPr id="5" name="Picture 4">
            <a:extLst>
              <a:ext uri="{FF2B5EF4-FFF2-40B4-BE49-F238E27FC236}">
                <a16:creationId xmlns:a16="http://schemas.microsoft.com/office/drawing/2014/main" id="{2023DF8B-9271-4914-A097-7B4147616E09}"/>
              </a:ext>
            </a:extLst>
          </p:cNvPr>
          <p:cNvPicPr>
            <a:picLocks noChangeAspect="1"/>
          </p:cNvPicPr>
          <p:nvPr/>
        </p:nvPicPr>
        <p:blipFill rotWithShape="1">
          <a:blip r:embed="rId2">
            <a:extLst>
              <a:ext uri="{28A0092B-C50C-407E-A947-70E740481C1C}">
                <a14:useLocalDpi xmlns:a14="http://schemas.microsoft.com/office/drawing/2010/main" val="0"/>
              </a:ext>
            </a:extLst>
          </a:blip>
          <a:srcRect t="31315"/>
          <a:stretch/>
        </p:blipFill>
        <p:spPr>
          <a:xfrm>
            <a:off x="3001602" y="1473201"/>
            <a:ext cx="3136392" cy="4138914"/>
          </a:xfrm>
          <a:prstGeom prst="rect">
            <a:avLst/>
          </a:prstGeom>
        </p:spPr>
        <p:style>
          <a:lnRef idx="3">
            <a:schemeClr val="lt1"/>
          </a:lnRef>
          <a:fillRef idx="1">
            <a:schemeClr val="accent5"/>
          </a:fillRef>
          <a:effectRef idx="1">
            <a:schemeClr val="accent5"/>
          </a:effectRef>
          <a:fontRef idx="minor">
            <a:schemeClr val="lt1"/>
          </a:fontRef>
        </p:style>
      </p:pic>
    </p:spTree>
    <p:extLst>
      <p:ext uri="{BB962C8B-B14F-4D97-AF65-F5344CB8AC3E}">
        <p14:creationId xmlns:p14="http://schemas.microsoft.com/office/powerpoint/2010/main" val="267376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10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2644773" y="1473201"/>
            <a:ext cx="3136392" cy="4138914"/>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274711F8-5D07-4465-BF0F-2544401367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292"/>
          <a:stretch/>
        </p:blipFill>
        <p:spPr>
          <a:xfrm>
            <a:off x="2994967" y="1864508"/>
            <a:ext cx="3154066" cy="4138913"/>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2644773" y="1473201"/>
            <a:ext cx="3452297" cy="369332"/>
          </a:xfrm>
          <a:prstGeom prst="rect">
            <a:avLst/>
          </a:prstGeom>
          <a:noFill/>
        </p:spPr>
        <p:txBody>
          <a:bodyPr wrap="square" rtlCol="0">
            <a:spAutoFit/>
          </a:bodyPr>
          <a:lstStyle/>
          <a:p>
            <a:r>
              <a:rPr lang="en-GB" dirty="0">
                <a:solidFill>
                  <a:schemeClr val="bg1"/>
                </a:solidFill>
              </a:rPr>
              <a:t>“Daisy” 1864</a:t>
            </a:r>
          </a:p>
        </p:txBody>
      </p:sp>
    </p:spTree>
    <p:extLst>
      <p:ext uri="{BB962C8B-B14F-4D97-AF65-F5344CB8AC3E}">
        <p14:creationId xmlns:p14="http://schemas.microsoft.com/office/powerpoint/2010/main" val="20329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000"/>
                                        <p:tgtEl>
                                          <p:spTgt spid="22"/>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3373628" y="1871716"/>
            <a:ext cx="3136392" cy="4138914"/>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F3689395-2E9D-4222-B1FE-B908702283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86" b="18542"/>
          <a:stretch/>
        </p:blipFill>
        <p:spPr>
          <a:xfrm>
            <a:off x="3004692" y="1473201"/>
            <a:ext cx="3154065" cy="4138913"/>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3373628" y="5641298"/>
            <a:ext cx="3452297" cy="369332"/>
          </a:xfrm>
          <a:prstGeom prst="rect">
            <a:avLst/>
          </a:prstGeom>
          <a:noFill/>
        </p:spPr>
        <p:txBody>
          <a:bodyPr wrap="square" rtlCol="0">
            <a:spAutoFit/>
          </a:bodyPr>
          <a:lstStyle/>
          <a:p>
            <a:r>
              <a:rPr lang="en-GB" dirty="0">
                <a:solidFill>
                  <a:schemeClr val="bg1"/>
                </a:solidFill>
              </a:rPr>
              <a:t>“Acanthus” 1875</a:t>
            </a:r>
          </a:p>
        </p:txBody>
      </p:sp>
    </p:spTree>
    <p:extLst>
      <p:ext uri="{BB962C8B-B14F-4D97-AF65-F5344CB8AC3E}">
        <p14:creationId xmlns:p14="http://schemas.microsoft.com/office/powerpoint/2010/main" val="26067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10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3223028" y="1920674"/>
            <a:ext cx="3456698" cy="3375983"/>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B6FB86F-96C4-4480-B842-79EA62926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579" y="2312760"/>
            <a:ext cx="3452297" cy="3375983"/>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3223028" y="1920674"/>
            <a:ext cx="3452297" cy="369332"/>
          </a:xfrm>
          <a:prstGeom prst="rect">
            <a:avLst/>
          </a:prstGeom>
          <a:noFill/>
        </p:spPr>
        <p:txBody>
          <a:bodyPr wrap="square" rtlCol="0">
            <a:spAutoFit/>
          </a:bodyPr>
          <a:lstStyle/>
          <a:p>
            <a:r>
              <a:rPr lang="en-GB" dirty="0">
                <a:solidFill>
                  <a:schemeClr val="bg1"/>
                </a:solidFill>
              </a:rPr>
              <a:t>“Strawberry Thief” 1883</a:t>
            </a:r>
          </a:p>
        </p:txBody>
      </p:sp>
    </p:spTree>
    <p:extLst>
      <p:ext uri="{BB962C8B-B14F-4D97-AF65-F5344CB8AC3E}">
        <p14:creationId xmlns:p14="http://schemas.microsoft.com/office/powerpoint/2010/main" val="23951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0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An Influential Artist</a:t>
            </a:r>
          </a:p>
        </p:txBody>
      </p:sp>
      <p:sp>
        <p:nvSpPr>
          <p:cNvPr id="19" name="Rectangle 18">
            <a:extLst>
              <a:ext uri="{FF2B5EF4-FFF2-40B4-BE49-F238E27FC236}">
                <a16:creationId xmlns:a16="http://schemas.microsoft.com/office/drawing/2014/main" id="{7C953093-2613-4259-B7F3-C4586D82F975}"/>
              </a:ext>
            </a:extLst>
          </p:cNvPr>
          <p:cNvSpPr/>
          <p:nvPr/>
        </p:nvSpPr>
        <p:spPr>
          <a:xfrm>
            <a:off x="2565897" y="1881770"/>
            <a:ext cx="3268495" cy="4192620"/>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2213E0A2-5FF3-45D6-B8B4-D6505AF5F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58" t="2614" r="2186" b="1721"/>
          <a:stretch/>
        </p:blipFill>
        <p:spPr>
          <a:xfrm>
            <a:off x="2935550" y="1473201"/>
            <a:ext cx="3268495" cy="4192621"/>
          </a:xfrm>
          <a:prstGeom prst="rect">
            <a:avLst/>
          </a:prstGeom>
        </p:spPr>
        <p:style>
          <a:lnRef idx="3">
            <a:schemeClr val="lt1"/>
          </a:lnRef>
          <a:fillRef idx="1">
            <a:schemeClr val="accent5"/>
          </a:fillRef>
          <a:effectRef idx="1">
            <a:schemeClr val="accent5"/>
          </a:effectRef>
          <a:fontRef idx="minor">
            <a:schemeClr val="lt1"/>
          </a:fontRef>
        </p:style>
      </p:pic>
      <p:sp>
        <p:nvSpPr>
          <p:cNvPr id="22" name="TextBox 21">
            <a:extLst>
              <a:ext uri="{FF2B5EF4-FFF2-40B4-BE49-F238E27FC236}">
                <a16:creationId xmlns:a16="http://schemas.microsoft.com/office/drawing/2014/main" id="{56813610-DE09-4603-A723-87F5EC4DDFD2}"/>
              </a:ext>
            </a:extLst>
          </p:cNvPr>
          <p:cNvSpPr txBox="1"/>
          <p:nvPr/>
        </p:nvSpPr>
        <p:spPr>
          <a:xfrm>
            <a:off x="2565897" y="5695006"/>
            <a:ext cx="3452297" cy="369332"/>
          </a:xfrm>
          <a:prstGeom prst="rect">
            <a:avLst/>
          </a:prstGeom>
          <a:noFill/>
        </p:spPr>
        <p:txBody>
          <a:bodyPr wrap="square" rtlCol="0">
            <a:spAutoFit/>
          </a:bodyPr>
          <a:lstStyle/>
          <a:p>
            <a:r>
              <a:rPr lang="en-GB" dirty="0">
                <a:solidFill>
                  <a:schemeClr val="bg1"/>
                </a:solidFill>
              </a:rPr>
              <a:t>“Peacock and Dragon” 1878</a:t>
            </a:r>
          </a:p>
        </p:txBody>
      </p:sp>
    </p:spTree>
    <p:extLst>
      <p:ext uri="{BB962C8B-B14F-4D97-AF65-F5344CB8AC3E}">
        <p14:creationId xmlns:p14="http://schemas.microsoft.com/office/powerpoint/2010/main" val="301412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10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5548C023-1D46-4228-8C22-890341BE082D}"/>
              </a:ext>
            </a:extLst>
          </p:cNvPr>
          <p:cNvSpPr/>
          <p:nvPr/>
        </p:nvSpPr>
        <p:spPr>
          <a:xfrm>
            <a:off x="4092819" y="3125787"/>
            <a:ext cx="958362" cy="606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596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22E7E1-1A15-4E26-8CEF-9112C656AE7C}"/>
              </a:ext>
            </a:extLst>
          </p:cNvPr>
          <p:cNvSpPr txBox="1">
            <a:spLocks/>
          </p:cNvSpPr>
          <p:nvPr/>
        </p:nvSpPr>
        <p:spPr>
          <a:xfrm>
            <a:off x="628650" y="76517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4" name="TextBox 3">
            <a:extLst>
              <a:ext uri="{FF2B5EF4-FFF2-40B4-BE49-F238E27FC236}">
                <a16:creationId xmlns:a16="http://schemas.microsoft.com/office/drawing/2014/main" id="{3306722B-6E74-4397-8CEA-D6CEC5BBA670}"/>
              </a:ext>
            </a:extLst>
          </p:cNvPr>
          <p:cNvSpPr txBox="1"/>
          <p:nvPr/>
        </p:nvSpPr>
        <p:spPr>
          <a:xfrm>
            <a:off x="755650" y="1477108"/>
            <a:ext cx="7632700" cy="8771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To understand who William Morris was.</a:t>
            </a:r>
          </a:p>
          <a:p>
            <a:pPr marL="285750" indent="-285750">
              <a:lnSpc>
                <a:spcPct val="150000"/>
              </a:lnSpc>
              <a:buFont typeface="Arial" panose="020B0604020202020204" pitchFamily="34" charset="0"/>
              <a:buChar char="•"/>
            </a:pPr>
            <a:r>
              <a:rPr lang="en-GB" dirty="0"/>
              <a:t>To recognise examples of William Morris patterns.</a:t>
            </a:r>
          </a:p>
        </p:txBody>
      </p:sp>
    </p:spTree>
    <p:extLst>
      <p:ext uri="{BB962C8B-B14F-4D97-AF65-F5344CB8AC3E}">
        <p14:creationId xmlns:p14="http://schemas.microsoft.com/office/powerpoint/2010/main" val="27871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9AE7-21A6-4734-BDFB-ED88A6DB54AE}"/>
              </a:ext>
            </a:extLst>
          </p:cNvPr>
          <p:cNvSpPr>
            <a:spLocks noGrp="1"/>
          </p:cNvSpPr>
          <p:nvPr>
            <p:ph type="title"/>
          </p:nvPr>
        </p:nvSpPr>
        <p:spPr>
          <a:xfrm>
            <a:off x="755649" y="765175"/>
            <a:ext cx="7632701" cy="708026"/>
          </a:xfrm>
        </p:spPr>
        <p:txBody>
          <a:bodyPr/>
          <a:lstStyle/>
          <a:p>
            <a:pPr algn="ctr"/>
            <a:r>
              <a:rPr lang="en-GB" sz="3600" dirty="0"/>
              <a:t>William Morris</a:t>
            </a:r>
          </a:p>
        </p:txBody>
      </p:sp>
      <p:sp>
        <p:nvSpPr>
          <p:cNvPr id="16" name="Rectangle 15">
            <a:extLst>
              <a:ext uri="{FF2B5EF4-FFF2-40B4-BE49-F238E27FC236}">
                <a16:creationId xmlns:a16="http://schemas.microsoft.com/office/drawing/2014/main" id="{58A4DC72-2473-4AE3-AF0B-281A1E381C6C}"/>
              </a:ext>
            </a:extLst>
          </p:cNvPr>
          <p:cNvSpPr/>
          <p:nvPr/>
        </p:nvSpPr>
        <p:spPr>
          <a:xfrm>
            <a:off x="755650" y="1396868"/>
            <a:ext cx="7632700" cy="1555455"/>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F7113D6E-44FF-4F36-AE61-299363F50ABB}"/>
              </a:ext>
            </a:extLst>
          </p:cNvPr>
          <p:cNvSpPr txBox="1"/>
          <p:nvPr/>
        </p:nvSpPr>
        <p:spPr>
          <a:xfrm>
            <a:off x="755650" y="1477108"/>
            <a:ext cx="7632700" cy="1384995"/>
          </a:xfrm>
          <a:prstGeom prst="rect">
            <a:avLst/>
          </a:prstGeom>
          <a:noFill/>
        </p:spPr>
        <p:txBody>
          <a:bodyPr wrap="square" rtlCol="0">
            <a:spAutoFit/>
          </a:bodyPr>
          <a:lstStyle/>
          <a:p>
            <a:r>
              <a:rPr lang="en-US" altLang="en-US" sz="2400" dirty="0">
                <a:solidFill>
                  <a:schemeClr val="bg1"/>
                </a:solidFill>
                <a:ea typeface="ＭＳ Ｐゴシック" panose="020B0600070205080204" pitchFamily="34" charset="-128"/>
              </a:rPr>
              <a:t>‘Have nothing in your house that you do not know to be useful, or believe to be beautiful.’</a:t>
            </a:r>
          </a:p>
          <a:p>
            <a:r>
              <a:rPr lang="en-US" altLang="en-US" i="1" dirty="0">
                <a:solidFill>
                  <a:schemeClr val="bg1"/>
                </a:solidFill>
                <a:ea typeface="ＭＳ Ｐゴシック" panose="020B0600070205080204" pitchFamily="34" charset="-128"/>
              </a:rPr>
              <a:t>	</a:t>
            </a:r>
            <a:r>
              <a:rPr lang="en-US" altLang="en-US" dirty="0">
                <a:solidFill>
                  <a:schemeClr val="bg1"/>
                </a:solidFill>
                <a:ea typeface="ＭＳ Ｐゴシック" panose="020B0600070205080204" pitchFamily="34" charset="-128"/>
              </a:rPr>
              <a:t>- William Morris</a:t>
            </a:r>
          </a:p>
          <a:p>
            <a:endParaRPr lang="en-US" altLang="en-US" i="1" dirty="0">
              <a:solidFill>
                <a:schemeClr val="bg1"/>
              </a:solidFill>
              <a:ea typeface="ＭＳ Ｐゴシック" panose="020B0600070205080204" pitchFamily="34" charset="-128"/>
            </a:endParaRPr>
          </a:p>
        </p:txBody>
      </p:sp>
      <p:pic>
        <p:nvPicPr>
          <p:cNvPr id="5" name="Picture 4">
            <a:extLst>
              <a:ext uri="{FF2B5EF4-FFF2-40B4-BE49-F238E27FC236}">
                <a16:creationId xmlns:a16="http://schemas.microsoft.com/office/drawing/2014/main" id="{BB72535F-A00E-4E27-8B1A-9D7568645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452" y="2694110"/>
            <a:ext cx="2700071" cy="3398715"/>
          </a:xfrm>
          <a:prstGeom prst="rect">
            <a:avLst/>
          </a:prstGeom>
          <a:ln/>
        </p:spPr>
        <p:style>
          <a:lnRef idx="3">
            <a:schemeClr val="lt1"/>
          </a:lnRef>
          <a:fillRef idx="1">
            <a:schemeClr val="accent5"/>
          </a:fillRef>
          <a:effectRef idx="1">
            <a:schemeClr val="accent5"/>
          </a:effectRef>
          <a:fontRef idx="minor">
            <a:schemeClr val="lt1"/>
          </a:fontRef>
        </p:style>
      </p:pic>
      <p:pic>
        <p:nvPicPr>
          <p:cNvPr id="11" name="Picture 10">
            <a:extLst>
              <a:ext uri="{FF2B5EF4-FFF2-40B4-BE49-F238E27FC236}">
                <a16:creationId xmlns:a16="http://schemas.microsoft.com/office/drawing/2014/main" id="{3C245F24-D68D-4D48-87C2-EB2CEF0A6A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 r="2513"/>
          <a:stretch/>
        </p:blipFill>
        <p:spPr>
          <a:xfrm>
            <a:off x="881156" y="2694110"/>
            <a:ext cx="1702059" cy="2762223"/>
          </a:xfrm>
          <a:prstGeom prst="rect">
            <a:avLst/>
          </a:prstGeom>
          <a:noFill/>
          <a:ln/>
        </p:spPr>
        <p:style>
          <a:lnRef idx="3">
            <a:schemeClr val="lt1"/>
          </a:lnRef>
          <a:fillRef idx="1">
            <a:schemeClr val="accent5"/>
          </a:fillRef>
          <a:effectRef idx="1">
            <a:schemeClr val="accent5"/>
          </a:effectRef>
          <a:fontRef idx="minor">
            <a:schemeClr val="lt1"/>
          </a:fontRef>
        </p:style>
      </p:pic>
      <p:pic>
        <p:nvPicPr>
          <p:cNvPr id="13" name="Picture 12">
            <a:extLst>
              <a:ext uri="{FF2B5EF4-FFF2-40B4-BE49-F238E27FC236}">
                <a16:creationId xmlns:a16="http://schemas.microsoft.com/office/drawing/2014/main" id="{1C7B01D2-E4FE-4D7F-8314-AC547EA5D6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46"/>
          <a:stretch/>
        </p:blipFill>
        <p:spPr>
          <a:xfrm>
            <a:off x="2744435" y="2694111"/>
            <a:ext cx="1702059" cy="2762222"/>
          </a:xfrm>
          <a:prstGeom prst="rect">
            <a:avLst/>
          </a:prstGeom>
          <a:noFill/>
          <a:ln/>
        </p:spPr>
        <p:style>
          <a:lnRef idx="3">
            <a:schemeClr val="lt1"/>
          </a:lnRef>
          <a:fillRef idx="1">
            <a:schemeClr val="accent5"/>
          </a:fillRef>
          <a:effectRef idx="1">
            <a:schemeClr val="accent5"/>
          </a:effectRef>
          <a:fontRef idx="minor">
            <a:schemeClr val="lt1"/>
          </a:fontRef>
        </p:style>
      </p:pic>
      <p:pic>
        <p:nvPicPr>
          <p:cNvPr id="15" name="Picture 14">
            <a:extLst>
              <a:ext uri="{FF2B5EF4-FFF2-40B4-BE49-F238E27FC236}">
                <a16:creationId xmlns:a16="http://schemas.microsoft.com/office/drawing/2014/main" id="{253AF807-F51F-4036-B4DD-F3EF2553E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8227" y="4341225"/>
            <a:ext cx="1791196" cy="1751600"/>
          </a:xfrm>
          <a:prstGeom prst="rect">
            <a:avLst/>
          </a:prstGeom>
          <a:noFill/>
          <a:ln/>
        </p:spPr>
        <p:style>
          <a:lnRef idx="3">
            <a:schemeClr val="lt1"/>
          </a:lnRef>
          <a:fillRef idx="1">
            <a:schemeClr val="accent5"/>
          </a:fillRef>
          <a:effectRef idx="1">
            <a:schemeClr val="accent5"/>
          </a:effectRef>
          <a:fontRef idx="minor">
            <a:schemeClr val="lt1"/>
          </a:fontRef>
        </p:style>
      </p:pic>
    </p:spTree>
    <p:extLst>
      <p:ext uri="{BB962C8B-B14F-4D97-AF65-F5344CB8AC3E}">
        <p14:creationId xmlns:p14="http://schemas.microsoft.com/office/powerpoint/2010/main" val="79873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CB072-9632-4CF5-9DB2-59EB676A34C8}"/>
              </a:ext>
            </a:extLst>
          </p:cNvPr>
          <p:cNvSpPr/>
          <p:nvPr/>
        </p:nvSpPr>
        <p:spPr>
          <a:xfrm>
            <a:off x="3425129" y="1473201"/>
            <a:ext cx="4963219" cy="369332"/>
          </a:xfrm>
          <a:prstGeom prst="rect">
            <a:avLst/>
          </a:prstGeom>
        </p:spPr>
        <p:txBody>
          <a:bodyPr wrap="square">
            <a:spAutoFit/>
          </a:bodyPr>
          <a:lstStyle/>
          <a:p>
            <a:r>
              <a:rPr lang="en-GB" altLang="en-US" dirty="0">
                <a:ea typeface="ＭＳ Ｐゴシック" panose="020B0600070205080204" pitchFamily="34" charset="-128"/>
              </a:rPr>
              <a:t>William Morris was born on 24th March, 1834. </a:t>
            </a:r>
          </a:p>
        </p:txBody>
      </p:sp>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t>Who Was William Morris</a:t>
            </a:r>
          </a:p>
        </p:txBody>
      </p:sp>
      <p:pic>
        <p:nvPicPr>
          <p:cNvPr id="7" name="Picture 6">
            <a:extLst>
              <a:ext uri="{FF2B5EF4-FFF2-40B4-BE49-F238E27FC236}">
                <a16:creationId xmlns:a16="http://schemas.microsoft.com/office/drawing/2014/main" id="{2D8566C3-4F37-4918-B3AD-0C92E4C19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953" y="1473201"/>
            <a:ext cx="1272462" cy="1119799"/>
          </a:xfrm>
          <a:prstGeom prst="rect">
            <a:avLst/>
          </a:prstGeom>
        </p:spPr>
      </p:pic>
      <p:pic>
        <p:nvPicPr>
          <p:cNvPr id="9" name="Picture 8">
            <a:extLst>
              <a:ext uri="{FF2B5EF4-FFF2-40B4-BE49-F238E27FC236}">
                <a16:creationId xmlns:a16="http://schemas.microsoft.com/office/drawing/2014/main" id="{E1D64F40-BA7F-41B9-80B7-EE7685AAF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22" y="2052209"/>
            <a:ext cx="997726" cy="1257300"/>
          </a:xfrm>
          <a:prstGeom prst="rect">
            <a:avLst/>
          </a:prstGeom>
        </p:spPr>
      </p:pic>
      <p:pic>
        <p:nvPicPr>
          <p:cNvPr id="11" name="Picture 10">
            <a:extLst>
              <a:ext uri="{FF2B5EF4-FFF2-40B4-BE49-F238E27FC236}">
                <a16:creationId xmlns:a16="http://schemas.microsoft.com/office/drawing/2014/main" id="{168C40E8-6735-411E-9B59-6A49F3D790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762" y="2738009"/>
            <a:ext cx="929778" cy="1085850"/>
          </a:xfrm>
          <a:prstGeom prst="rect">
            <a:avLst/>
          </a:prstGeom>
        </p:spPr>
      </p:pic>
      <p:pic>
        <p:nvPicPr>
          <p:cNvPr id="13" name="Picture 12">
            <a:extLst>
              <a:ext uri="{FF2B5EF4-FFF2-40B4-BE49-F238E27FC236}">
                <a16:creationId xmlns:a16="http://schemas.microsoft.com/office/drawing/2014/main" id="{0A1C886F-B17F-467F-B760-31533BEBF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944" y="3566683"/>
            <a:ext cx="1272462" cy="647702"/>
          </a:xfrm>
          <a:prstGeom prst="rect">
            <a:avLst/>
          </a:prstGeom>
        </p:spPr>
      </p:pic>
      <p:pic>
        <p:nvPicPr>
          <p:cNvPr id="15" name="Picture 14">
            <a:extLst>
              <a:ext uri="{FF2B5EF4-FFF2-40B4-BE49-F238E27FC236}">
                <a16:creationId xmlns:a16="http://schemas.microsoft.com/office/drawing/2014/main" id="{3A09454C-C7BB-45F4-9996-3AA6B5898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26698">
            <a:off x="1089191" y="3830011"/>
            <a:ext cx="1488115" cy="1257142"/>
          </a:xfrm>
          <a:prstGeom prst="rect">
            <a:avLst/>
          </a:prstGeom>
        </p:spPr>
      </p:pic>
      <p:pic>
        <p:nvPicPr>
          <p:cNvPr id="19" name="Picture 18">
            <a:extLst>
              <a:ext uri="{FF2B5EF4-FFF2-40B4-BE49-F238E27FC236}">
                <a16:creationId xmlns:a16="http://schemas.microsoft.com/office/drawing/2014/main" id="{F0B37D58-9A30-4344-ACBF-819A75BD1A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466045" y="4453478"/>
            <a:ext cx="983607" cy="1639347"/>
          </a:xfrm>
          <a:prstGeom prst="rect">
            <a:avLst/>
          </a:prstGeom>
        </p:spPr>
      </p:pic>
      <p:sp>
        <p:nvSpPr>
          <p:cNvPr id="20" name="Rectangle 19">
            <a:extLst>
              <a:ext uri="{FF2B5EF4-FFF2-40B4-BE49-F238E27FC236}">
                <a16:creationId xmlns:a16="http://schemas.microsoft.com/office/drawing/2014/main" id="{8D4C2BB5-58F8-42B4-BD3A-A25933CBBEDC}"/>
              </a:ext>
            </a:extLst>
          </p:cNvPr>
          <p:cNvSpPr/>
          <p:nvPr/>
        </p:nvSpPr>
        <p:spPr>
          <a:xfrm>
            <a:off x="3425126" y="2568544"/>
            <a:ext cx="4963224" cy="646331"/>
          </a:xfrm>
          <a:prstGeom prst="rect">
            <a:avLst/>
          </a:prstGeom>
        </p:spPr>
        <p:txBody>
          <a:bodyPr wrap="square">
            <a:spAutoFit/>
          </a:bodyPr>
          <a:lstStyle/>
          <a:p>
            <a:r>
              <a:rPr lang="en-GB" altLang="en-US" dirty="0">
                <a:ea typeface="ＭＳ Ｐゴシック" panose="020B0600070205080204" pitchFamily="34" charset="-128"/>
              </a:rPr>
              <a:t>He originally was going to become a priest but decided to devote his life to art instead.</a:t>
            </a:r>
          </a:p>
        </p:txBody>
      </p:sp>
      <p:sp>
        <p:nvSpPr>
          <p:cNvPr id="21" name="Rectangle 20">
            <a:extLst>
              <a:ext uri="{FF2B5EF4-FFF2-40B4-BE49-F238E27FC236}">
                <a16:creationId xmlns:a16="http://schemas.microsoft.com/office/drawing/2014/main" id="{05BBACD1-38C0-48AC-84DD-8F7E425F088B}"/>
              </a:ext>
            </a:extLst>
          </p:cNvPr>
          <p:cNvSpPr/>
          <p:nvPr/>
        </p:nvSpPr>
        <p:spPr>
          <a:xfrm>
            <a:off x="3425125" y="3382621"/>
            <a:ext cx="4963224" cy="369332"/>
          </a:xfrm>
          <a:prstGeom prst="rect">
            <a:avLst/>
          </a:prstGeom>
        </p:spPr>
        <p:txBody>
          <a:bodyPr wrap="square">
            <a:spAutoFit/>
          </a:bodyPr>
          <a:lstStyle/>
          <a:p>
            <a:r>
              <a:rPr lang="en-GB" altLang="en-US" dirty="0">
                <a:ea typeface="ＭＳ Ｐゴシック" panose="020B0600070205080204" pitchFamily="34" charset="-128"/>
              </a:rPr>
              <a:t>He became a poet, artist and manufacturer.</a:t>
            </a:r>
          </a:p>
        </p:txBody>
      </p:sp>
      <p:sp>
        <p:nvSpPr>
          <p:cNvPr id="22" name="Rectangle 21">
            <a:extLst>
              <a:ext uri="{FF2B5EF4-FFF2-40B4-BE49-F238E27FC236}">
                <a16:creationId xmlns:a16="http://schemas.microsoft.com/office/drawing/2014/main" id="{73BC845E-CE79-4602-93FA-B409033B98B7}"/>
              </a:ext>
            </a:extLst>
          </p:cNvPr>
          <p:cNvSpPr/>
          <p:nvPr/>
        </p:nvSpPr>
        <p:spPr>
          <a:xfrm>
            <a:off x="3425124" y="3932026"/>
            <a:ext cx="4963226" cy="646331"/>
          </a:xfrm>
          <a:prstGeom prst="rect">
            <a:avLst/>
          </a:prstGeom>
        </p:spPr>
        <p:txBody>
          <a:bodyPr wrap="square">
            <a:spAutoFit/>
          </a:bodyPr>
          <a:lstStyle/>
          <a:p>
            <a:r>
              <a:rPr lang="en-GB" altLang="en-US" dirty="0">
                <a:ea typeface="ＭＳ Ｐゴシック" panose="020B0600070205080204" pitchFamily="34" charset="-128"/>
              </a:rPr>
              <a:t>He had lots of friends who were writers, poets and artists.</a:t>
            </a:r>
          </a:p>
        </p:txBody>
      </p:sp>
      <p:sp>
        <p:nvSpPr>
          <p:cNvPr id="23" name="Rectangle 22">
            <a:extLst>
              <a:ext uri="{FF2B5EF4-FFF2-40B4-BE49-F238E27FC236}">
                <a16:creationId xmlns:a16="http://schemas.microsoft.com/office/drawing/2014/main" id="{4D1A1917-4C7E-43C7-8CF9-B7F37A89448F}"/>
              </a:ext>
            </a:extLst>
          </p:cNvPr>
          <p:cNvSpPr/>
          <p:nvPr/>
        </p:nvSpPr>
        <p:spPr>
          <a:xfrm>
            <a:off x="3425118" y="4757744"/>
            <a:ext cx="4963226" cy="646331"/>
          </a:xfrm>
          <a:prstGeom prst="rect">
            <a:avLst/>
          </a:prstGeom>
        </p:spPr>
        <p:txBody>
          <a:bodyPr wrap="square">
            <a:spAutoFit/>
          </a:bodyPr>
          <a:lstStyle/>
          <a:p>
            <a:r>
              <a:rPr lang="en-GB" altLang="en-US" dirty="0">
                <a:ea typeface="ＭＳ Ｐゴシック" panose="020B0600070205080204" pitchFamily="34" charset="-128"/>
              </a:rPr>
              <a:t>His career in designing started when he decorated his own house in London.</a:t>
            </a:r>
          </a:p>
        </p:txBody>
      </p:sp>
      <p:pic>
        <p:nvPicPr>
          <p:cNvPr id="25" name="Picture 24">
            <a:extLst>
              <a:ext uri="{FF2B5EF4-FFF2-40B4-BE49-F238E27FC236}">
                <a16:creationId xmlns:a16="http://schemas.microsoft.com/office/drawing/2014/main" id="{AC56D235-6266-4ACA-8643-5A90CA237A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474" y="4978777"/>
            <a:ext cx="1283540" cy="1118156"/>
          </a:xfrm>
          <a:prstGeom prst="rect">
            <a:avLst/>
          </a:prstGeom>
        </p:spPr>
      </p:pic>
      <p:sp>
        <p:nvSpPr>
          <p:cNvPr id="41" name="Rectangle 9">
            <a:extLst>
              <a:ext uri="{FF2B5EF4-FFF2-40B4-BE49-F238E27FC236}">
                <a16:creationId xmlns:a16="http://schemas.microsoft.com/office/drawing/2014/main" id="{940602E2-7FE5-42E9-997A-705F495415F0}"/>
              </a:ext>
            </a:extLst>
          </p:cNvPr>
          <p:cNvSpPr/>
          <p:nvPr/>
        </p:nvSpPr>
        <p:spPr>
          <a:xfrm>
            <a:off x="3425129" y="1481945"/>
            <a:ext cx="313699" cy="278430"/>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9">
            <a:extLst>
              <a:ext uri="{FF2B5EF4-FFF2-40B4-BE49-F238E27FC236}">
                <a16:creationId xmlns:a16="http://schemas.microsoft.com/office/drawing/2014/main" id="{B7DD420C-C170-4086-AE25-67CCE3E6A5C3}"/>
              </a:ext>
            </a:extLst>
          </p:cNvPr>
          <p:cNvSpPr/>
          <p:nvPr/>
        </p:nvSpPr>
        <p:spPr>
          <a:xfrm>
            <a:off x="3425127" y="2043771"/>
            <a:ext cx="313699" cy="278430"/>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9">
            <a:extLst>
              <a:ext uri="{FF2B5EF4-FFF2-40B4-BE49-F238E27FC236}">
                <a16:creationId xmlns:a16="http://schemas.microsoft.com/office/drawing/2014/main" id="{6D8B57CF-3F5A-4BB5-883A-75013D11C919}"/>
              </a:ext>
            </a:extLst>
          </p:cNvPr>
          <p:cNvSpPr/>
          <p:nvPr/>
        </p:nvSpPr>
        <p:spPr>
          <a:xfrm>
            <a:off x="3425126" y="2573768"/>
            <a:ext cx="313699" cy="548459"/>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A4B23910-44D6-4CEB-9C86-4C43E5E0A4F1}"/>
              </a:ext>
            </a:extLst>
          </p:cNvPr>
          <p:cNvSpPr/>
          <p:nvPr/>
        </p:nvSpPr>
        <p:spPr>
          <a:xfrm>
            <a:off x="3425126" y="2030527"/>
            <a:ext cx="4963224" cy="369332"/>
          </a:xfrm>
          <a:prstGeom prst="rect">
            <a:avLst/>
          </a:prstGeom>
        </p:spPr>
        <p:txBody>
          <a:bodyPr wrap="square">
            <a:spAutoFit/>
          </a:bodyPr>
          <a:lstStyle/>
          <a:p>
            <a:r>
              <a:rPr lang="en-GB" altLang="en-US" dirty="0">
                <a:ea typeface="ＭＳ Ｐゴシック" panose="020B0600070205080204" pitchFamily="34" charset="-128"/>
              </a:rPr>
              <a:t>He was the son of a wealthy business man.</a:t>
            </a:r>
          </a:p>
        </p:txBody>
      </p:sp>
      <p:sp>
        <p:nvSpPr>
          <p:cNvPr id="45" name="Rectangle 9">
            <a:extLst>
              <a:ext uri="{FF2B5EF4-FFF2-40B4-BE49-F238E27FC236}">
                <a16:creationId xmlns:a16="http://schemas.microsoft.com/office/drawing/2014/main" id="{1BED441F-97FD-41B7-9EE6-439DCF0FC696}"/>
              </a:ext>
            </a:extLst>
          </p:cNvPr>
          <p:cNvSpPr/>
          <p:nvPr/>
        </p:nvSpPr>
        <p:spPr>
          <a:xfrm>
            <a:off x="3425125" y="3395235"/>
            <a:ext cx="313699" cy="243674"/>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9">
            <a:extLst>
              <a:ext uri="{FF2B5EF4-FFF2-40B4-BE49-F238E27FC236}">
                <a16:creationId xmlns:a16="http://schemas.microsoft.com/office/drawing/2014/main" id="{378B11DF-31A7-46E2-9A21-50DAAB0B1C31}"/>
              </a:ext>
            </a:extLst>
          </p:cNvPr>
          <p:cNvSpPr/>
          <p:nvPr/>
        </p:nvSpPr>
        <p:spPr>
          <a:xfrm>
            <a:off x="3425124" y="3940299"/>
            <a:ext cx="313699" cy="548459"/>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9">
            <a:extLst>
              <a:ext uri="{FF2B5EF4-FFF2-40B4-BE49-F238E27FC236}">
                <a16:creationId xmlns:a16="http://schemas.microsoft.com/office/drawing/2014/main" id="{30DB5561-8646-44C5-9424-0D0C62DDAF09}"/>
              </a:ext>
            </a:extLst>
          </p:cNvPr>
          <p:cNvSpPr/>
          <p:nvPr/>
        </p:nvSpPr>
        <p:spPr>
          <a:xfrm>
            <a:off x="3425123" y="4766939"/>
            <a:ext cx="313699" cy="548459"/>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2818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23" grpId="0"/>
      <p:bldP spid="41" grpId="0" animBg="1"/>
      <p:bldP spid="42" grpId="0" animBg="1"/>
      <p:bldP spid="43" grpId="0" animBg="1"/>
      <p:bldP spid="44" grpId="0"/>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t>Who Was William Morris</a:t>
            </a:r>
          </a:p>
        </p:txBody>
      </p:sp>
      <p:sp>
        <p:nvSpPr>
          <p:cNvPr id="16" name="Rectangle 15">
            <a:extLst>
              <a:ext uri="{FF2B5EF4-FFF2-40B4-BE49-F238E27FC236}">
                <a16:creationId xmlns:a16="http://schemas.microsoft.com/office/drawing/2014/main" id="{6F781ABA-04CC-45AE-8BF0-D1C4D90BF385}"/>
              </a:ext>
            </a:extLst>
          </p:cNvPr>
          <p:cNvSpPr/>
          <p:nvPr/>
        </p:nvSpPr>
        <p:spPr>
          <a:xfrm>
            <a:off x="755650" y="1396868"/>
            <a:ext cx="7632700" cy="1193932"/>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AF319AB-C409-498E-811F-A657EC403C18}"/>
              </a:ext>
            </a:extLst>
          </p:cNvPr>
          <p:cNvSpPr txBox="1"/>
          <p:nvPr/>
        </p:nvSpPr>
        <p:spPr>
          <a:xfrm>
            <a:off x="755650" y="1477108"/>
            <a:ext cx="7632700" cy="461665"/>
          </a:xfrm>
          <a:prstGeom prst="rect">
            <a:avLst/>
          </a:prstGeom>
          <a:noFill/>
        </p:spPr>
        <p:txBody>
          <a:bodyPr wrap="square" rtlCol="0">
            <a:spAutoFit/>
          </a:bodyPr>
          <a:lstStyle/>
          <a:p>
            <a:r>
              <a:rPr lang="en-GB" sz="2400" dirty="0">
                <a:solidFill>
                  <a:schemeClr val="bg1"/>
                </a:solidFill>
              </a:rPr>
              <a:t>He made stained glass windows…</a:t>
            </a:r>
          </a:p>
        </p:txBody>
      </p:sp>
      <p:pic>
        <p:nvPicPr>
          <p:cNvPr id="5" name="Picture 4">
            <a:extLst>
              <a:ext uri="{FF2B5EF4-FFF2-40B4-BE49-F238E27FC236}">
                <a16:creationId xmlns:a16="http://schemas.microsoft.com/office/drawing/2014/main" id="{CE7483B9-2C62-4315-80FF-31A641349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64" r="6522"/>
          <a:stretch/>
        </p:blipFill>
        <p:spPr>
          <a:xfrm>
            <a:off x="868364" y="2263514"/>
            <a:ext cx="3591396" cy="3829312"/>
          </a:xfrm>
          <a:prstGeom prst="rect">
            <a:avLst/>
          </a:prstGeom>
        </p:spPr>
        <p:style>
          <a:lnRef idx="3">
            <a:schemeClr val="lt1"/>
          </a:lnRef>
          <a:fillRef idx="1">
            <a:schemeClr val="accent5"/>
          </a:fillRef>
          <a:effectRef idx="1">
            <a:schemeClr val="accent5"/>
          </a:effectRef>
          <a:fontRef idx="minor">
            <a:schemeClr val="lt1"/>
          </a:fontRef>
        </p:style>
      </p:pic>
      <p:pic>
        <p:nvPicPr>
          <p:cNvPr id="8" name="Picture 7">
            <a:extLst>
              <a:ext uri="{FF2B5EF4-FFF2-40B4-BE49-F238E27FC236}">
                <a16:creationId xmlns:a16="http://schemas.microsoft.com/office/drawing/2014/main" id="{64E35B51-6AC9-4B00-816F-033B83599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7" r="4036"/>
          <a:stretch/>
        </p:blipFill>
        <p:spPr>
          <a:xfrm>
            <a:off x="4684242" y="2263514"/>
            <a:ext cx="3591396" cy="3829311"/>
          </a:xfrm>
          <a:prstGeom prst="rect">
            <a:avLst/>
          </a:prstGeom>
        </p:spPr>
        <p:style>
          <a:lnRef idx="3">
            <a:schemeClr val="lt1"/>
          </a:lnRef>
          <a:fillRef idx="1">
            <a:schemeClr val="accent5"/>
          </a:fillRef>
          <a:effectRef idx="1">
            <a:schemeClr val="accent5"/>
          </a:effectRef>
          <a:fontRef idx="minor">
            <a:schemeClr val="lt1"/>
          </a:fontRef>
        </p:style>
      </p:pic>
    </p:spTree>
    <p:extLst>
      <p:ext uri="{BB962C8B-B14F-4D97-AF65-F5344CB8AC3E}">
        <p14:creationId xmlns:p14="http://schemas.microsoft.com/office/powerpoint/2010/main" val="37543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t>Who Was William Morris</a:t>
            </a:r>
          </a:p>
        </p:txBody>
      </p:sp>
      <p:sp>
        <p:nvSpPr>
          <p:cNvPr id="16" name="Rectangle 15">
            <a:extLst>
              <a:ext uri="{FF2B5EF4-FFF2-40B4-BE49-F238E27FC236}">
                <a16:creationId xmlns:a16="http://schemas.microsoft.com/office/drawing/2014/main" id="{6F781ABA-04CC-45AE-8BF0-D1C4D90BF385}"/>
              </a:ext>
            </a:extLst>
          </p:cNvPr>
          <p:cNvSpPr/>
          <p:nvPr/>
        </p:nvSpPr>
        <p:spPr>
          <a:xfrm>
            <a:off x="755650" y="1396868"/>
            <a:ext cx="7632700" cy="1193932"/>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AF319AB-C409-498E-811F-A657EC403C18}"/>
              </a:ext>
            </a:extLst>
          </p:cNvPr>
          <p:cNvSpPr txBox="1"/>
          <p:nvPr/>
        </p:nvSpPr>
        <p:spPr>
          <a:xfrm>
            <a:off x="755650" y="1477108"/>
            <a:ext cx="7632700" cy="738664"/>
          </a:xfrm>
          <a:prstGeom prst="rect">
            <a:avLst/>
          </a:prstGeom>
          <a:noFill/>
        </p:spPr>
        <p:txBody>
          <a:bodyPr wrap="square" rtlCol="0">
            <a:spAutoFit/>
          </a:bodyPr>
          <a:lstStyle/>
          <a:p>
            <a:r>
              <a:rPr lang="en-US" altLang="en-US" sz="2400" dirty="0">
                <a:solidFill>
                  <a:schemeClr val="bg1"/>
                </a:solidFill>
                <a:ea typeface="ＭＳ Ｐゴシック" panose="020B0600070205080204" pitchFamily="34" charset="-128"/>
              </a:rPr>
              <a:t>He made patterned wallpaper…</a:t>
            </a:r>
          </a:p>
          <a:p>
            <a:endParaRPr lang="en-US" altLang="en-US" dirty="0">
              <a:solidFill>
                <a:schemeClr val="bg1"/>
              </a:solidFill>
              <a:ea typeface="ＭＳ Ｐゴシック" panose="020B0600070205080204" pitchFamily="34" charset="-128"/>
            </a:endParaRPr>
          </a:p>
        </p:txBody>
      </p:sp>
      <p:pic>
        <p:nvPicPr>
          <p:cNvPr id="5" name="Picture 4">
            <a:extLst>
              <a:ext uri="{FF2B5EF4-FFF2-40B4-BE49-F238E27FC236}">
                <a16:creationId xmlns:a16="http://schemas.microsoft.com/office/drawing/2014/main" id="{3393B340-1B29-4BE9-94AD-D3167FD3D8AA}"/>
              </a:ext>
            </a:extLst>
          </p:cNvPr>
          <p:cNvPicPr>
            <a:picLocks noChangeAspect="1"/>
          </p:cNvPicPr>
          <p:nvPr/>
        </p:nvPicPr>
        <p:blipFill rotWithShape="1">
          <a:blip r:embed="rId2">
            <a:extLst>
              <a:ext uri="{28A0092B-C50C-407E-A947-70E740481C1C}">
                <a14:useLocalDpi xmlns:a14="http://schemas.microsoft.com/office/drawing/2010/main" val="0"/>
              </a:ext>
            </a:extLst>
          </a:blip>
          <a:srcRect l="8649" r="8649"/>
          <a:stretch/>
        </p:blipFill>
        <p:spPr>
          <a:xfrm>
            <a:off x="887445" y="2483790"/>
            <a:ext cx="2368506" cy="3609035"/>
          </a:xfrm>
          <a:prstGeom prst="rect">
            <a:avLst/>
          </a:prstGeom>
          <a:ln/>
        </p:spPr>
        <p:style>
          <a:lnRef idx="3">
            <a:schemeClr val="lt1"/>
          </a:lnRef>
          <a:fillRef idx="1">
            <a:schemeClr val="accent5"/>
          </a:fillRef>
          <a:effectRef idx="1">
            <a:schemeClr val="accent5"/>
          </a:effectRef>
          <a:fontRef idx="minor">
            <a:schemeClr val="lt1"/>
          </a:fontRef>
        </p:style>
      </p:pic>
      <p:pic>
        <p:nvPicPr>
          <p:cNvPr id="8" name="Picture 7">
            <a:extLst>
              <a:ext uri="{FF2B5EF4-FFF2-40B4-BE49-F238E27FC236}">
                <a16:creationId xmlns:a16="http://schemas.microsoft.com/office/drawing/2014/main" id="{EF313ECE-28AB-4A88-B73C-0B58C4189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746" y="2483790"/>
            <a:ext cx="2368506" cy="3609035"/>
          </a:xfrm>
          <a:prstGeom prst="rect">
            <a:avLst/>
          </a:prstGeom>
          <a:ln/>
        </p:spPr>
        <p:style>
          <a:lnRef idx="3">
            <a:schemeClr val="lt1"/>
          </a:lnRef>
          <a:fillRef idx="1">
            <a:schemeClr val="accent5"/>
          </a:fillRef>
          <a:effectRef idx="1">
            <a:schemeClr val="accent5"/>
          </a:effectRef>
          <a:fontRef idx="minor">
            <a:schemeClr val="lt1"/>
          </a:fontRef>
        </p:style>
      </p:pic>
      <p:pic>
        <p:nvPicPr>
          <p:cNvPr id="12" name="Picture 11">
            <a:extLst>
              <a:ext uri="{FF2B5EF4-FFF2-40B4-BE49-F238E27FC236}">
                <a16:creationId xmlns:a16="http://schemas.microsoft.com/office/drawing/2014/main" id="{D7D3D56A-A23F-44C7-9924-A6DA9C9A7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244" y="2483790"/>
            <a:ext cx="2370113" cy="3609036"/>
          </a:xfrm>
          <a:prstGeom prst="rect">
            <a:avLst/>
          </a:prstGeom>
          <a:ln/>
        </p:spPr>
        <p:style>
          <a:lnRef idx="3">
            <a:schemeClr val="lt1"/>
          </a:lnRef>
          <a:fillRef idx="1">
            <a:schemeClr val="accent5"/>
          </a:fillRef>
          <a:effectRef idx="1">
            <a:schemeClr val="accent5"/>
          </a:effectRef>
          <a:fontRef idx="minor">
            <a:schemeClr val="lt1"/>
          </a:fontRef>
        </p:style>
      </p:pic>
    </p:spTree>
    <p:extLst>
      <p:ext uri="{BB962C8B-B14F-4D97-AF65-F5344CB8AC3E}">
        <p14:creationId xmlns:p14="http://schemas.microsoft.com/office/powerpoint/2010/main" val="12659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t>Who Was William Morris</a:t>
            </a:r>
          </a:p>
        </p:txBody>
      </p:sp>
      <p:sp>
        <p:nvSpPr>
          <p:cNvPr id="16" name="Rectangle 15">
            <a:extLst>
              <a:ext uri="{FF2B5EF4-FFF2-40B4-BE49-F238E27FC236}">
                <a16:creationId xmlns:a16="http://schemas.microsoft.com/office/drawing/2014/main" id="{6F781ABA-04CC-45AE-8BF0-D1C4D90BF385}"/>
              </a:ext>
            </a:extLst>
          </p:cNvPr>
          <p:cNvSpPr/>
          <p:nvPr/>
        </p:nvSpPr>
        <p:spPr>
          <a:xfrm>
            <a:off x="755650" y="1396868"/>
            <a:ext cx="7632700" cy="1193932"/>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AF319AB-C409-498E-811F-A657EC403C18}"/>
              </a:ext>
            </a:extLst>
          </p:cNvPr>
          <p:cNvSpPr txBox="1"/>
          <p:nvPr/>
        </p:nvSpPr>
        <p:spPr>
          <a:xfrm>
            <a:off x="755650" y="1477108"/>
            <a:ext cx="7632700" cy="461665"/>
          </a:xfrm>
          <a:prstGeom prst="rect">
            <a:avLst/>
          </a:prstGeom>
          <a:noFill/>
        </p:spPr>
        <p:txBody>
          <a:bodyPr wrap="square" rtlCol="0">
            <a:spAutoFit/>
          </a:bodyPr>
          <a:lstStyle/>
          <a:p>
            <a:r>
              <a:rPr lang="en-GB" sz="2400" dirty="0">
                <a:solidFill>
                  <a:schemeClr val="bg1"/>
                </a:solidFill>
              </a:rPr>
              <a:t>He made tapestries…</a:t>
            </a:r>
          </a:p>
        </p:txBody>
      </p:sp>
      <p:pic>
        <p:nvPicPr>
          <p:cNvPr id="7" name="Picture 6">
            <a:extLst>
              <a:ext uri="{FF2B5EF4-FFF2-40B4-BE49-F238E27FC236}">
                <a16:creationId xmlns:a16="http://schemas.microsoft.com/office/drawing/2014/main" id="{0E06828F-D8F8-4A16-BCCD-A3D64A405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602022"/>
            <a:ext cx="5368925" cy="2490803"/>
          </a:xfrm>
          <a:prstGeom prst="rect">
            <a:avLst/>
          </a:prstGeom>
        </p:spPr>
        <p:style>
          <a:lnRef idx="3">
            <a:schemeClr val="lt1"/>
          </a:lnRef>
          <a:fillRef idx="1">
            <a:schemeClr val="accent5"/>
          </a:fillRef>
          <a:effectRef idx="1">
            <a:schemeClr val="accent5"/>
          </a:effectRef>
          <a:fontRef idx="minor">
            <a:schemeClr val="lt1"/>
          </a:fontRef>
        </p:style>
      </p:pic>
      <p:pic>
        <p:nvPicPr>
          <p:cNvPr id="3" name="Picture 2">
            <a:extLst>
              <a:ext uri="{FF2B5EF4-FFF2-40B4-BE49-F238E27FC236}">
                <a16:creationId xmlns:a16="http://schemas.microsoft.com/office/drawing/2014/main" id="{7CDEEA5D-72CD-488A-BFF4-7DC201459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66" y="2104894"/>
            <a:ext cx="4785267" cy="1657481"/>
          </a:xfrm>
          <a:prstGeom prst="rect">
            <a:avLst/>
          </a:prstGeom>
        </p:spPr>
        <p:style>
          <a:lnRef idx="3">
            <a:schemeClr val="lt1"/>
          </a:lnRef>
          <a:fillRef idx="1">
            <a:schemeClr val="accent5"/>
          </a:fillRef>
          <a:effectRef idx="1">
            <a:schemeClr val="accent5"/>
          </a:effectRef>
          <a:fontRef idx="minor">
            <a:schemeClr val="lt1"/>
          </a:fontRef>
        </p:style>
      </p:pic>
    </p:spTree>
    <p:extLst>
      <p:ext uri="{BB962C8B-B14F-4D97-AF65-F5344CB8AC3E}">
        <p14:creationId xmlns:p14="http://schemas.microsoft.com/office/powerpoint/2010/main" val="34949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William Morris – The Style</a:t>
            </a:r>
          </a:p>
        </p:txBody>
      </p:sp>
      <p:sp>
        <p:nvSpPr>
          <p:cNvPr id="8" name="Rectangle 7">
            <a:extLst>
              <a:ext uri="{FF2B5EF4-FFF2-40B4-BE49-F238E27FC236}">
                <a16:creationId xmlns:a16="http://schemas.microsoft.com/office/drawing/2014/main" id="{B7E28F17-CF35-444F-96C7-E51E3C23CD59}"/>
              </a:ext>
            </a:extLst>
          </p:cNvPr>
          <p:cNvSpPr/>
          <p:nvPr/>
        </p:nvSpPr>
        <p:spPr>
          <a:xfrm>
            <a:off x="1074587" y="1471808"/>
            <a:ext cx="3402163" cy="1569660"/>
          </a:xfrm>
          <a:prstGeom prst="rect">
            <a:avLst/>
          </a:prstGeom>
        </p:spPr>
        <p:txBody>
          <a:bodyPr wrap="square">
            <a:spAutoFit/>
          </a:bodyPr>
          <a:lstStyle/>
          <a:p>
            <a:r>
              <a:rPr lang="en-GB" altLang="en-US" sz="1600" dirty="0">
                <a:ea typeface="ＭＳ Ｐゴシック" panose="020B0600070205080204" pitchFamily="34" charset="-128"/>
              </a:rPr>
              <a:t>William Morris is very famous for his wallpaper designs. He created some beautiful designs, the likes of which had never been used before. In fact, wallpaper before his day was quite plain.</a:t>
            </a:r>
          </a:p>
        </p:txBody>
      </p:sp>
      <p:sp>
        <p:nvSpPr>
          <p:cNvPr id="2" name="Rectangle 1">
            <a:extLst>
              <a:ext uri="{FF2B5EF4-FFF2-40B4-BE49-F238E27FC236}">
                <a16:creationId xmlns:a16="http://schemas.microsoft.com/office/drawing/2014/main" id="{997019A3-1652-479D-86B4-23FEF5881199}"/>
              </a:ext>
            </a:extLst>
          </p:cNvPr>
          <p:cNvSpPr/>
          <p:nvPr/>
        </p:nvSpPr>
        <p:spPr>
          <a:xfrm>
            <a:off x="4959750" y="1470892"/>
            <a:ext cx="3428600" cy="3046988"/>
          </a:xfrm>
          <a:prstGeom prst="rect">
            <a:avLst/>
          </a:prstGeom>
        </p:spPr>
        <p:txBody>
          <a:bodyPr wrap="square">
            <a:spAutoFit/>
          </a:bodyPr>
          <a:lstStyle/>
          <a:p>
            <a:r>
              <a:rPr lang="en-GB" altLang="en-US" sz="1600" dirty="0">
                <a:ea typeface="ＭＳ Ｐゴシック" panose="020B0600070205080204" pitchFamily="34" charset="-128"/>
              </a:rPr>
              <a:t>The Victorian era was the era of industrialisation; factories were being built in the cities in Britain, especially London. People flocked to the cities to work in these factories or run them, and the cities grew bigger and bigger. As a result, people led more urban lifestyles and grew to miss the countryside. Wealthier people did have gardens, but still, it was desirable to feel closer to nature.</a:t>
            </a:r>
          </a:p>
        </p:txBody>
      </p:sp>
      <p:sp>
        <p:nvSpPr>
          <p:cNvPr id="5" name="Rectangle 4">
            <a:extLst>
              <a:ext uri="{FF2B5EF4-FFF2-40B4-BE49-F238E27FC236}">
                <a16:creationId xmlns:a16="http://schemas.microsoft.com/office/drawing/2014/main" id="{E93AEFA1-88A9-41CA-BC03-53B2ED58F989}"/>
              </a:ext>
            </a:extLst>
          </p:cNvPr>
          <p:cNvSpPr/>
          <p:nvPr/>
        </p:nvSpPr>
        <p:spPr>
          <a:xfrm>
            <a:off x="2775668" y="4542125"/>
            <a:ext cx="3485130" cy="1569660"/>
          </a:xfrm>
          <a:prstGeom prst="rect">
            <a:avLst/>
          </a:prstGeom>
        </p:spPr>
        <p:txBody>
          <a:bodyPr wrap="square">
            <a:spAutoFit/>
          </a:bodyPr>
          <a:lstStyle/>
          <a:p>
            <a:r>
              <a:rPr lang="en-GB" altLang="en-US" sz="1600" dirty="0">
                <a:ea typeface="ＭＳ Ｐゴシック" panose="020B0600070205080204" pitchFamily="34" charset="-128"/>
              </a:rPr>
              <a:t>William Morris, who was also an environmental campaigner, created designs of floral patterns (patterns inspired by flowers and plants) which were repeated many times by block printing.</a:t>
            </a:r>
          </a:p>
        </p:txBody>
      </p:sp>
      <p:sp>
        <p:nvSpPr>
          <p:cNvPr id="12" name="Rectangle 11">
            <a:extLst>
              <a:ext uri="{FF2B5EF4-FFF2-40B4-BE49-F238E27FC236}">
                <a16:creationId xmlns:a16="http://schemas.microsoft.com/office/drawing/2014/main" id="{C8D47C0F-BB24-402E-AABF-19DBE1CD5116}"/>
              </a:ext>
            </a:extLst>
          </p:cNvPr>
          <p:cNvSpPr/>
          <p:nvPr/>
        </p:nvSpPr>
        <p:spPr>
          <a:xfrm>
            <a:off x="2879134" y="2797841"/>
            <a:ext cx="1597616" cy="1569659"/>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AA4549F8-89DC-44CE-A86F-04FE529A8E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9249" y="2915509"/>
            <a:ext cx="1605143" cy="1569660"/>
          </a:xfrm>
          <a:prstGeom prst="rect">
            <a:avLst/>
          </a:prstGeom>
        </p:spPr>
        <p:style>
          <a:lnRef idx="3">
            <a:schemeClr val="lt1"/>
          </a:lnRef>
          <a:fillRef idx="1">
            <a:schemeClr val="accent5"/>
          </a:fillRef>
          <a:effectRef idx="1">
            <a:schemeClr val="accent5"/>
          </a:effectRef>
          <a:fontRef idx="minor">
            <a:schemeClr val="lt1"/>
          </a:fontRef>
        </p:style>
      </p:pic>
      <p:sp>
        <p:nvSpPr>
          <p:cNvPr id="14" name="Rectangle 13">
            <a:extLst>
              <a:ext uri="{FF2B5EF4-FFF2-40B4-BE49-F238E27FC236}">
                <a16:creationId xmlns:a16="http://schemas.microsoft.com/office/drawing/2014/main" id="{9F459CA1-E78C-4C2B-B119-84F1E67B5D39}"/>
              </a:ext>
            </a:extLst>
          </p:cNvPr>
          <p:cNvSpPr/>
          <p:nvPr/>
        </p:nvSpPr>
        <p:spPr>
          <a:xfrm>
            <a:off x="765174" y="4399389"/>
            <a:ext cx="1597616" cy="1569659"/>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977F423-4793-4191-8FED-271C19966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9" b="27800"/>
          <a:stretch/>
        </p:blipFill>
        <p:spPr>
          <a:xfrm>
            <a:off x="898718" y="4523076"/>
            <a:ext cx="1631456" cy="1569659"/>
          </a:xfrm>
          <a:prstGeom prst="rect">
            <a:avLst/>
          </a:prstGeom>
        </p:spPr>
        <p:style>
          <a:lnRef idx="3">
            <a:schemeClr val="lt1"/>
          </a:lnRef>
          <a:fillRef idx="1">
            <a:schemeClr val="accent5"/>
          </a:fillRef>
          <a:effectRef idx="1">
            <a:schemeClr val="accent5"/>
          </a:effectRef>
          <a:fontRef idx="minor">
            <a:schemeClr val="lt1"/>
          </a:fontRef>
        </p:style>
      </p:pic>
      <p:sp>
        <p:nvSpPr>
          <p:cNvPr id="15" name="Rectangle 14">
            <a:extLst>
              <a:ext uri="{FF2B5EF4-FFF2-40B4-BE49-F238E27FC236}">
                <a16:creationId xmlns:a16="http://schemas.microsoft.com/office/drawing/2014/main" id="{BB82ACE1-B777-44E5-9151-752B750AA03D}"/>
              </a:ext>
            </a:extLst>
          </p:cNvPr>
          <p:cNvSpPr/>
          <p:nvPr/>
        </p:nvSpPr>
        <p:spPr>
          <a:xfrm>
            <a:off x="6790734" y="4523166"/>
            <a:ext cx="1597616" cy="1569659"/>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92880B04-66A0-4C08-918F-1C1B6B42DE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9" t="370" r="24595" b="-371"/>
          <a:stretch/>
        </p:blipFill>
        <p:spPr>
          <a:xfrm>
            <a:off x="6657383" y="4405600"/>
            <a:ext cx="1605143" cy="1569659"/>
          </a:xfrm>
          <a:prstGeom prst="rect">
            <a:avLst/>
          </a:prstGeom>
        </p:spPr>
        <p:style>
          <a:lnRef idx="3">
            <a:schemeClr val="lt1"/>
          </a:lnRef>
          <a:fillRef idx="1">
            <a:schemeClr val="accent5"/>
          </a:fillRef>
          <a:effectRef idx="1">
            <a:schemeClr val="accent5"/>
          </a:effectRef>
          <a:fontRef idx="minor">
            <a:schemeClr val="lt1"/>
          </a:fontRef>
        </p:style>
      </p:pic>
      <p:sp>
        <p:nvSpPr>
          <p:cNvPr id="10" name="Rectangle 9">
            <a:extLst>
              <a:ext uri="{FF2B5EF4-FFF2-40B4-BE49-F238E27FC236}">
                <a16:creationId xmlns:a16="http://schemas.microsoft.com/office/drawing/2014/main" id="{A8F126D4-AFCF-45C0-B906-526CDBB9BFC0}"/>
              </a:ext>
            </a:extLst>
          </p:cNvPr>
          <p:cNvSpPr/>
          <p:nvPr/>
        </p:nvSpPr>
        <p:spPr>
          <a:xfrm>
            <a:off x="1074587" y="1473741"/>
            <a:ext cx="313699" cy="1509396"/>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9">
            <a:extLst>
              <a:ext uri="{FF2B5EF4-FFF2-40B4-BE49-F238E27FC236}">
                <a16:creationId xmlns:a16="http://schemas.microsoft.com/office/drawing/2014/main" id="{596233A9-3323-4A11-8AF7-8E9397FF9787}"/>
              </a:ext>
            </a:extLst>
          </p:cNvPr>
          <p:cNvSpPr/>
          <p:nvPr/>
        </p:nvSpPr>
        <p:spPr>
          <a:xfrm>
            <a:off x="4959750" y="1465606"/>
            <a:ext cx="313699" cy="2901894"/>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9">
            <a:extLst>
              <a:ext uri="{FF2B5EF4-FFF2-40B4-BE49-F238E27FC236}">
                <a16:creationId xmlns:a16="http://schemas.microsoft.com/office/drawing/2014/main" id="{9A01B3BF-7040-459D-8E7C-FC0F590E6401}"/>
              </a:ext>
            </a:extLst>
          </p:cNvPr>
          <p:cNvSpPr/>
          <p:nvPr/>
        </p:nvSpPr>
        <p:spPr>
          <a:xfrm>
            <a:off x="2775668" y="4542125"/>
            <a:ext cx="313699" cy="1550700"/>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861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P spid="12" grpId="0" animBg="1"/>
      <p:bldP spid="14" grpId="0" animBg="1"/>
      <p:bldP spid="15" grpId="0" animBg="1"/>
      <p:bldP spid="1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07400-6396-47DE-B805-2C39C7E6DB6F}"/>
              </a:ext>
            </a:extLst>
          </p:cNvPr>
          <p:cNvSpPr>
            <a:spLocks noGrp="1"/>
          </p:cNvSpPr>
          <p:nvPr>
            <p:ph type="title"/>
          </p:nvPr>
        </p:nvSpPr>
        <p:spPr>
          <a:xfrm>
            <a:off x="755649" y="765175"/>
            <a:ext cx="7632701" cy="708026"/>
          </a:xfrm>
        </p:spPr>
        <p:txBody>
          <a:bodyPr/>
          <a:lstStyle/>
          <a:p>
            <a:pPr algn="ctr"/>
            <a:r>
              <a:rPr lang="en-GB" sz="3600" dirty="0">
                <a:solidFill>
                  <a:schemeClr val="tx1"/>
                </a:solidFill>
              </a:rPr>
              <a:t>William Morris – The Technique</a:t>
            </a:r>
          </a:p>
        </p:txBody>
      </p:sp>
      <p:sp>
        <p:nvSpPr>
          <p:cNvPr id="8" name="Rectangle 7">
            <a:extLst>
              <a:ext uri="{FF2B5EF4-FFF2-40B4-BE49-F238E27FC236}">
                <a16:creationId xmlns:a16="http://schemas.microsoft.com/office/drawing/2014/main" id="{B7E28F17-CF35-444F-96C7-E51E3C23CD59}"/>
              </a:ext>
            </a:extLst>
          </p:cNvPr>
          <p:cNvSpPr/>
          <p:nvPr/>
        </p:nvSpPr>
        <p:spPr>
          <a:xfrm>
            <a:off x="2194828" y="1468373"/>
            <a:ext cx="3402163" cy="1815882"/>
          </a:xfrm>
          <a:prstGeom prst="rect">
            <a:avLst/>
          </a:prstGeom>
        </p:spPr>
        <p:txBody>
          <a:bodyPr wrap="square">
            <a:spAutoFit/>
          </a:bodyPr>
          <a:lstStyle/>
          <a:p>
            <a:r>
              <a:rPr lang="en-GB" altLang="en-US" sz="1600" dirty="0">
                <a:ea typeface="ＭＳ Ｐゴシック" panose="020B0600070205080204" pitchFamily="34" charset="-128"/>
              </a:rPr>
              <a:t>What William Morris did was to make designs of floral patterns (patterns inspired by flowers and plants) that could be repeated many times by block printing techniques on large pieces of paper to make patterned wallpaper.</a:t>
            </a:r>
          </a:p>
        </p:txBody>
      </p:sp>
      <p:sp>
        <p:nvSpPr>
          <p:cNvPr id="2" name="Rectangle 1">
            <a:extLst>
              <a:ext uri="{FF2B5EF4-FFF2-40B4-BE49-F238E27FC236}">
                <a16:creationId xmlns:a16="http://schemas.microsoft.com/office/drawing/2014/main" id="{997019A3-1652-479D-86B4-23FEF5881199}"/>
              </a:ext>
            </a:extLst>
          </p:cNvPr>
          <p:cNvSpPr/>
          <p:nvPr/>
        </p:nvSpPr>
        <p:spPr>
          <a:xfrm>
            <a:off x="5097826" y="5015607"/>
            <a:ext cx="3212700" cy="1077218"/>
          </a:xfrm>
          <a:prstGeom prst="rect">
            <a:avLst/>
          </a:prstGeom>
        </p:spPr>
        <p:txBody>
          <a:bodyPr wrap="square">
            <a:spAutoFit/>
          </a:bodyPr>
          <a:lstStyle/>
          <a:p>
            <a:r>
              <a:rPr lang="en-GB" sz="1600" dirty="0"/>
              <a:t>This process was later improved through advances in technology, using printing machines and synthetic coloured inks.</a:t>
            </a:r>
            <a:endParaRPr lang="en-GB" altLang="en-US" sz="1600" dirty="0">
              <a:ea typeface="ＭＳ Ｐゴシック" panose="020B0600070205080204" pitchFamily="34" charset="-128"/>
            </a:endParaRPr>
          </a:p>
        </p:txBody>
      </p:sp>
      <p:sp>
        <p:nvSpPr>
          <p:cNvPr id="23" name="Rectangle 22">
            <a:extLst>
              <a:ext uri="{FF2B5EF4-FFF2-40B4-BE49-F238E27FC236}">
                <a16:creationId xmlns:a16="http://schemas.microsoft.com/office/drawing/2014/main" id="{F0A9F64E-C724-449D-A901-10D1CABD6152}"/>
              </a:ext>
            </a:extLst>
          </p:cNvPr>
          <p:cNvSpPr/>
          <p:nvPr/>
        </p:nvSpPr>
        <p:spPr>
          <a:xfrm>
            <a:off x="905298" y="3474966"/>
            <a:ext cx="4067566" cy="2472605"/>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A8F126D4-AFCF-45C0-B906-526CDBB9BFC0}"/>
              </a:ext>
            </a:extLst>
          </p:cNvPr>
          <p:cNvSpPr/>
          <p:nvPr/>
        </p:nvSpPr>
        <p:spPr>
          <a:xfrm>
            <a:off x="2194828" y="1470306"/>
            <a:ext cx="313699" cy="1713840"/>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9">
            <a:extLst>
              <a:ext uri="{FF2B5EF4-FFF2-40B4-BE49-F238E27FC236}">
                <a16:creationId xmlns:a16="http://schemas.microsoft.com/office/drawing/2014/main" id="{596233A9-3323-4A11-8AF7-8E9397FF9787}"/>
              </a:ext>
            </a:extLst>
          </p:cNvPr>
          <p:cNvSpPr/>
          <p:nvPr/>
        </p:nvSpPr>
        <p:spPr>
          <a:xfrm>
            <a:off x="5097826" y="5010321"/>
            <a:ext cx="313699" cy="978491"/>
          </a:xfrm>
          <a:custGeom>
            <a:avLst/>
            <a:gdLst>
              <a:gd name="connsiteX0" fmla="*/ 0 w 313699"/>
              <a:gd name="connsiteY0" fmla="*/ 0 h 1569660"/>
              <a:gd name="connsiteX1" fmla="*/ 313699 w 313699"/>
              <a:gd name="connsiteY1" fmla="*/ 0 h 1569660"/>
              <a:gd name="connsiteX2" fmla="*/ 313699 w 313699"/>
              <a:gd name="connsiteY2" fmla="*/ 1569660 h 1569660"/>
              <a:gd name="connsiteX3" fmla="*/ 0 w 313699"/>
              <a:gd name="connsiteY3" fmla="*/ 1569660 h 1569660"/>
              <a:gd name="connsiteX4" fmla="*/ 0 w 313699"/>
              <a:gd name="connsiteY4" fmla="*/ 0 h 1569660"/>
              <a:gd name="connsiteX0" fmla="*/ 0 w 313699"/>
              <a:gd name="connsiteY0" fmla="*/ 5511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5511 h 1575171"/>
              <a:gd name="connsiteX0" fmla="*/ 0 w 313699"/>
              <a:gd name="connsiteY0" fmla="*/ 2174 h 1575171"/>
              <a:gd name="connsiteX1" fmla="*/ 313699 w 313699"/>
              <a:gd name="connsiteY1" fmla="*/ 5511 h 1575171"/>
              <a:gd name="connsiteX2" fmla="*/ 3337 w 313699"/>
              <a:gd name="connsiteY2" fmla="*/ 0 h 1575171"/>
              <a:gd name="connsiteX3" fmla="*/ 0 w 313699"/>
              <a:gd name="connsiteY3" fmla="*/ 1575171 h 1575171"/>
              <a:gd name="connsiteX4" fmla="*/ 0 w 313699"/>
              <a:gd name="connsiteY4" fmla="*/ 2174 h 1575171"/>
              <a:gd name="connsiteX0" fmla="*/ 0 w 313699"/>
              <a:gd name="connsiteY0" fmla="*/ 3338 h 1576335"/>
              <a:gd name="connsiteX1" fmla="*/ 313699 w 313699"/>
              <a:gd name="connsiteY1" fmla="*/ 0 h 1576335"/>
              <a:gd name="connsiteX2" fmla="*/ 3337 w 313699"/>
              <a:gd name="connsiteY2" fmla="*/ 1164 h 1576335"/>
              <a:gd name="connsiteX3" fmla="*/ 0 w 313699"/>
              <a:gd name="connsiteY3" fmla="*/ 1576335 h 1576335"/>
              <a:gd name="connsiteX4" fmla="*/ 0 w 313699"/>
              <a:gd name="connsiteY4" fmla="*/ 3338 h 157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9" h="1576335">
                <a:moveTo>
                  <a:pt x="0" y="3338"/>
                </a:moveTo>
                <a:lnTo>
                  <a:pt x="313699" y="0"/>
                </a:lnTo>
                <a:lnTo>
                  <a:pt x="3337" y="1164"/>
                </a:lnTo>
                <a:cubicBezTo>
                  <a:pt x="2225" y="526221"/>
                  <a:pt x="1112" y="1051278"/>
                  <a:pt x="0" y="1576335"/>
                </a:cubicBezTo>
                <a:lnTo>
                  <a:pt x="0" y="3338"/>
                </a:lnTo>
                <a:close/>
              </a:path>
            </a:pathLst>
          </a:custGeom>
          <a:noFill/>
          <a:ln w="28575">
            <a:solidFill>
              <a:srgbClr val="28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86C20148-1D37-4E91-9C31-67B0DF9FD83D}"/>
              </a:ext>
            </a:extLst>
          </p:cNvPr>
          <p:cNvSpPr/>
          <p:nvPr/>
        </p:nvSpPr>
        <p:spPr>
          <a:xfrm>
            <a:off x="5523704" y="1627029"/>
            <a:ext cx="2705530" cy="2987700"/>
          </a:xfrm>
          <a:prstGeom prst="rect">
            <a:avLst/>
          </a:prstGeom>
          <a:solidFill>
            <a:srgbClr val="28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9FB2EF1F-D9E1-4F92-92D5-54664362E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7524"/>
          <a:stretch/>
        </p:blipFill>
        <p:spPr>
          <a:xfrm>
            <a:off x="5670279" y="1473201"/>
            <a:ext cx="2712783" cy="2987700"/>
          </a:xfrm>
          <a:prstGeom prst="rect">
            <a:avLst/>
          </a:prstGeom>
        </p:spPr>
        <p:style>
          <a:lnRef idx="3">
            <a:schemeClr val="lt1"/>
          </a:lnRef>
          <a:fillRef idx="1">
            <a:schemeClr val="accent5"/>
          </a:fillRef>
          <a:effectRef idx="1">
            <a:schemeClr val="accent5"/>
          </a:effectRef>
          <a:fontRef idx="minor">
            <a:schemeClr val="lt1"/>
          </a:fontRef>
        </p:style>
      </p:pic>
      <p:pic>
        <p:nvPicPr>
          <p:cNvPr id="18" name="Picture 17">
            <a:extLst>
              <a:ext uri="{FF2B5EF4-FFF2-40B4-BE49-F238E27FC236}">
                <a16:creationId xmlns:a16="http://schemas.microsoft.com/office/drawing/2014/main" id="{3FCB5C71-47BC-4D42-960D-8242D981A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70" y="3618610"/>
            <a:ext cx="4067566" cy="2472605"/>
          </a:xfrm>
          <a:prstGeom prst="rect">
            <a:avLst/>
          </a:prstGeom>
          <a:ln/>
        </p:spPr>
        <p:style>
          <a:lnRef idx="3">
            <a:schemeClr val="lt1"/>
          </a:lnRef>
          <a:fillRef idx="1">
            <a:schemeClr val="accent5"/>
          </a:fillRef>
          <a:effectRef idx="1">
            <a:schemeClr val="accent5"/>
          </a:effectRef>
          <a:fontRef idx="minor">
            <a:schemeClr val="lt1"/>
          </a:fontRef>
        </p:style>
      </p:pic>
      <p:sp>
        <p:nvSpPr>
          <p:cNvPr id="20" name="TextBox 21">
            <a:extLst>
              <a:ext uri="{FF2B5EF4-FFF2-40B4-BE49-F238E27FC236}">
                <a16:creationId xmlns:a16="http://schemas.microsoft.com/office/drawing/2014/main" id="{19D2898D-E426-4900-A30A-562C2951418D}"/>
              </a:ext>
            </a:extLst>
          </p:cNvPr>
          <p:cNvSpPr txBox="1">
            <a:spLocks noChangeArrowheads="1"/>
          </p:cNvSpPr>
          <p:nvPr/>
        </p:nvSpPr>
        <p:spPr bwMode="auto">
          <a:xfrm>
            <a:off x="895825" y="3473055"/>
            <a:ext cx="4067567" cy="107096"/>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Machine Typographique Ghande Dimension</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sz="500" dirty="0">
                <a:solidFill>
                  <a:schemeClr val="bg1"/>
                </a:solidFill>
                <a:latin typeface="Tuffy" panose="020B0603060100000000" pitchFamily="34" charset="0"/>
                <a:ea typeface="Tuffy" panose="020B0603060100000000" pitchFamily="34" charset="0"/>
              </a:rPr>
              <a:t>courtesy of Wellcome Library, London via Creative Commons Wikimedia</a:t>
            </a:r>
            <a:r>
              <a:rPr lang="en-GB" sz="800" dirty="0"/>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0173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23" grpId="0" animBg="1"/>
      <p:bldP spid="10" grpId="0" animBg="1"/>
      <p:bldP spid="21" grpId="0" animBg="1"/>
      <p:bldP spid="17" grpId="0" animBg="1"/>
      <p:bldP spid="2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434</TotalTime>
  <Words>446</Words>
  <Application>Microsoft Office PowerPoint</Application>
  <PresentationFormat>On-screen Show (4:3)</PresentationFormat>
  <Paragraphs>43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Twinkl</vt:lpstr>
      <vt:lpstr>Arial</vt:lpstr>
      <vt:lpstr>Tuffy</vt:lpstr>
      <vt:lpstr>Calibri</vt:lpstr>
      <vt:lpstr>Tuffy-TTF</vt:lpstr>
      <vt:lpstr>Office Theme</vt:lpstr>
      <vt:lpstr>PowerPoint Presentation</vt:lpstr>
      <vt:lpstr>PowerPoint Presentation</vt:lpstr>
      <vt:lpstr>William Morris</vt:lpstr>
      <vt:lpstr>Who Was William Morris</vt:lpstr>
      <vt:lpstr>Who Was William Morris</vt:lpstr>
      <vt:lpstr>Who Was William Morris</vt:lpstr>
      <vt:lpstr>Who Was William Morris</vt:lpstr>
      <vt:lpstr>William Morris – The Style</vt:lpstr>
      <vt:lpstr>William Morris – The Technique</vt:lpstr>
      <vt:lpstr>An Influential Artist</vt:lpstr>
      <vt:lpstr>An Influential Artist</vt:lpstr>
      <vt:lpstr>An Influential Artist</vt:lpstr>
      <vt:lpstr>An Influential Artist</vt:lpstr>
      <vt:lpstr>An Influential Artist</vt:lpstr>
      <vt:lpstr>An Influential Artist</vt:lpstr>
      <vt:lpstr>An Influential Artist</vt:lpstr>
      <vt:lpstr>An Influential Artist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Alves</dc:creator>
  <cp:lastModifiedBy>Maria Gravili</cp:lastModifiedBy>
  <cp:revision>25</cp:revision>
  <dcterms:created xsi:type="dcterms:W3CDTF">2019-10-28T09:03:18Z</dcterms:created>
  <dcterms:modified xsi:type="dcterms:W3CDTF">2021-01-10T12:33:09Z</dcterms:modified>
</cp:coreProperties>
</file>