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302" r:id="rId3"/>
    <p:sldId id="287" r:id="rId4"/>
    <p:sldId id="303" r:id="rId5"/>
    <p:sldId id="267" r:id="rId6"/>
    <p:sldId id="268" r:id="rId7"/>
    <p:sldId id="286" r:id="rId8"/>
    <p:sldId id="304" r:id="rId9"/>
    <p:sldId id="305" r:id="rId10"/>
    <p:sldId id="270" r:id="rId11"/>
    <p:sldId id="269" r:id="rId12"/>
    <p:sldId id="300" r:id="rId13"/>
    <p:sldId id="299" r:id="rId14"/>
    <p:sldId id="274" r:id="rId15"/>
    <p:sldId id="288" r:id="rId16"/>
    <p:sldId id="278" r:id="rId17"/>
    <p:sldId id="301" r:id="rId18"/>
    <p:sldId id="264" r:id="rId19"/>
    <p:sldId id="280" r:id="rId20"/>
    <p:sldId id="298" r:id="rId21"/>
    <p:sldId id="273" r:id="rId22"/>
    <p:sldId id="291" r:id="rId23"/>
    <p:sldId id="297" r:id="rId24"/>
    <p:sldId id="265" r:id="rId25"/>
    <p:sldId id="259" r:id="rId26"/>
    <p:sldId id="295" r:id="rId27"/>
    <p:sldId id="292" r:id="rId28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CAA0715-0415-466E-9721-8983355FD1C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051250A-E7B1-452C-95A6-584FC1423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9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F7691EF-8431-40D9-B3F0-7F65E36A3B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7DEB7AAD-8558-4875-9F07-D088D3FA8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2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B7AAD-8558-4875-9F07-D088D3FA87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B7AAD-8558-4875-9F07-D088D3FA876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1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ommons.wikimedia.org/wiki/Category:Reliefs_in_Chich%C3%A9n_Itz%C3%A1#mediaviewer/File:2010._Chich%C3%A9n_Itz%C3%A1._Quintana_Roo._M%C3%A9xico.-2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Chich%C3%A9n_Itz%C3%A1_Mayan_observ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ba_Ballcourt-27527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pload.wikimedia.org/wikipedia/commons/4/48/Tikal,_Guatemala_Laslovarga64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KQ1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Autofit/>
          </a:bodyPr>
          <a:lstStyle/>
          <a:p>
            <a:r>
              <a:rPr lang="en-GB" sz="4000" dirty="0"/>
              <a:t>Why do we study the Mayan civilization in school?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28575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80992"/>
            <a:ext cx="28575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91222"/>
            <a:ext cx="4705349" cy="9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448" y="1295400"/>
            <a:ext cx="6948326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71600"/>
            <a:ext cx="7131169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8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210083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u="sng" dirty="0">
                <a:hlinkClick r:id="rId2"/>
              </a:rPr>
              <a:t>http://commons.wikimedia.org/wiki/Category:Reliefs_in_Chich%C3%A9n_Itz%C3%A1#mediaviewer/File:2010._Chich%C3%A9n_Itz%C3%A1._Quintana_Roo._M%C3%A9xico.-27.jpg</a:t>
            </a:r>
            <a:endParaRPr lang="en-GB" sz="1100" dirty="0"/>
          </a:p>
          <a:p>
            <a:endParaRPr lang="en-GB" dirty="0"/>
          </a:p>
        </p:txBody>
      </p:sp>
      <p:pic>
        <p:nvPicPr>
          <p:cNvPr id="4" name="Picture 3" descr="http://upload.wikimedia.org/wikipedia/commons/thumb/1/1a/2010._Chich%C3%A9n_Itz%C3%A1._Quintana_Roo._M%C3%A9xico.-27.jpg/640px-2010._Chich%C3%A9n_Itz%C3%A1._Quintana_Roo._M%C3%A9xico.-2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694555" cy="557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07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/>
          <a:stretch/>
        </p:blipFill>
        <p:spPr>
          <a:xfrm>
            <a:off x="1295400" y="1351984"/>
            <a:ext cx="6537607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4572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Can you see the shape of the snake  slithering down the side of the temple?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4400" y="2438400"/>
            <a:ext cx="1447801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9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66580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The pyramid has 4 sets of steps, one on each side.  Each has 91 steps which added together make 364. Leading up to the platform at the top is one final step, making a total of </a:t>
            </a:r>
            <a:r>
              <a:rPr lang="en-GB" sz="2400" b="1" dirty="0">
                <a:latin typeface="Gill Sans MT" pitchFamily="34" charset="0"/>
              </a:rPr>
              <a:t>365 steps. What might that tell you?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152400"/>
            <a:ext cx="3144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Gill Sans MT" pitchFamily="34" charset="0"/>
              </a:rPr>
              <a:t>Temple of </a:t>
            </a:r>
            <a:r>
              <a:rPr lang="en-GB" sz="2800" dirty="0" err="1">
                <a:latin typeface="Gill Sans MT" pitchFamily="34" charset="0"/>
              </a:rPr>
              <a:t>Kukulkan</a:t>
            </a:r>
            <a:r>
              <a:rPr lang="en-GB" sz="2800" dirty="0">
                <a:latin typeface="Gill Sans MT" pitchFamily="34" charset="0"/>
              </a:rPr>
              <a:t> </a:t>
            </a:r>
            <a:endParaRPr lang="en-GB" dirty="0"/>
          </a:p>
        </p:txBody>
      </p:sp>
      <p:pic>
        <p:nvPicPr>
          <p:cNvPr id="8" name="Picture 7" descr="http://upload.wikimedia.org/wikipedia/commons/d/da/Chichen-Itza_El_Castill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029200" cy="3750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5721" y="6504767"/>
            <a:ext cx="5257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http://upload.wikimedia.org/wikipedia/commons/d/da/Chichen-Itza_El_Castillo.jpg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80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il\Pictures\img0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445" y="1676400"/>
            <a:ext cx="8845882" cy="427457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81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ill Sans MT" pitchFamily="34" charset="0"/>
              </a:rPr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235873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906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Gill Sans MT" pitchFamily="34" charset="0"/>
              </a:rPr>
              <a:t>Clue 2 </a:t>
            </a:r>
          </a:p>
          <a:p>
            <a:endParaRPr lang="en-GB" sz="3200" dirty="0">
              <a:latin typeface="Gill Sans MT" pitchFamily="34" charset="0"/>
            </a:endParaRPr>
          </a:p>
          <a:p>
            <a:r>
              <a:rPr lang="en-GB" sz="3200" dirty="0" err="1">
                <a:latin typeface="Gill Sans MT" pitchFamily="34" charset="0"/>
              </a:rPr>
              <a:t>Caracol</a:t>
            </a:r>
            <a:r>
              <a:rPr lang="en-GB" sz="3200" dirty="0">
                <a:latin typeface="Gill Sans MT" pitchFamily="34" charset="0"/>
              </a:rPr>
              <a:t> </a:t>
            </a:r>
            <a:r>
              <a:rPr lang="en-GB" sz="3200" b="1" dirty="0">
                <a:latin typeface="Gill Sans MT" pitchFamily="34" charset="0"/>
              </a:rPr>
              <a:t>observatory</a:t>
            </a:r>
            <a:r>
              <a:rPr lang="en-GB" sz="3200" dirty="0">
                <a:latin typeface="Gill Sans MT" pitchFamily="34" charset="0"/>
              </a:rPr>
              <a:t> from which they could see the stars</a:t>
            </a:r>
          </a:p>
        </p:txBody>
      </p:sp>
      <p:pic>
        <p:nvPicPr>
          <p:cNvPr id="5" name="Picture 4" descr="http://upload.wikimedia.org/wikipedia/commons/9/95/Chich%C3%A9n_Itz%C3%A1_Mayan_observatory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601" y="450162"/>
            <a:ext cx="3503930" cy="56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42135" y="6052449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>
                <a:hlinkClick r:id="rId3"/>
              </a:rPr>
              <a:t>http://upload.wikimedia.org/wikipedia/commons/9/95/Chich%C3%A9n_Itz%C3%A1_Mayan_observ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4041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6" y="1447800"/>
            <a:ext cx="5977467" cy="396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4191000"/>
            <a:ext cx="277013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Gill Sans MT" pitchFamily="34" charset="0"/>
              </a:rPr>
              <a:t>Sculpture of a Jaguar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22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Gill Sans MT" pitchFamily="34" charset="0"/>
              </a:rPr>
              <a:t>Clue 3</a:t>
            </a:r>
          </a:p>
        </p:txBody>
      </p:sp>
    </p:spTree>
    <p:extLst>
      <p:ext uri="{BB962C8B-B14F-4D97-AF65-F5344CB8AC3E}">
        <p14:creationId xmlns:p14="http://schemas.microsoft.com/office/powerpoint/2010/main" val="166493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278904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http://www.incamayanaztec.com/Ancient-Mayan-Accomplishment-Calendar.jpg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304800"/>
            <a:ext cx="175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Clue 4 </a:t>
            </a:r>
          </a:p>
          <a:p>
            <a:endParaRPr lang="en-GB" sz="2400" dirty="0">
              <a:latin typeface="Gill Sans MT" pitchFamily="34" charset="0"/>
            </a:endParaRPr>
          </a:p>
          <a:p>
            <a:r>
              <a:rPr lang="en-GB" sz="2400" dirty="0">
                <a:latin typeface="Gill Sans MT" pitchFamily="34" charset="0"/>
              </a:rPr>
              <a:t>Aztec calendar based on the Mayan calendar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8" y="842962"/>
            <a:ext cx="51720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4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6317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Each shape represents a sound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33706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Clue 5</a:t>
            </a:r>
          </a:p>
        </p:txBody>
      </p:sp>
      <p:pic>
        <p:nvPicPr>
          <p:cNvPr id="6" name="Picture 5" descr="Plaque of Ideographic Writing from the Temple of Inscriptions, Palenque, circa 692 Giclee Print Art (12 x 9 in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 bwMode="auto">
          <a:xfrm>
            <a:off x="1524000" y="1828800"/>
            <a:ext cx="5791200" cy="4038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3725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238125"/>
            <a:ext cx="7591425" cy="63817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32332" y="6244789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1206" y="5943600"/>
            <a:ext cx="137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 50 miles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315646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Gill Sans MT" pitchFamily="34" charset="0"/>
              </a:rPr>
              <a:t>Mexico</a:t>
            </a:r>
          </a:p>
        </p:txBody>
      </p:sp>
      <p:sp>
        <p:nvSpPr>
          <p:cNvPr id="6" name="Oval 5"/>
          <p:cNvSpPr/>
          <p:nvPr/>
        </p:nvSpPr>
        <p:spPr>
          <a:xfrm>
            <a:off x="4132332" y="762000"/>
            <a:ext cx="3182868" cy="2927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Mayan lowland</a:t>
            </a:r>
          </a:p>
        </p:txBody>
      </p:sp>
      <p:sp>
        <p:nvSpPr>
          <p:cNvPr id="7" name="Rounded Rectangle 6"/>
          <p:cNvSpPr/>
          <p:nvPr/>
        </p:nvSpPr>
        <p:spPr>
          <a:xfrm rot="1106996">
            <a:off x="3103589" y="4634686"/>
            <a:ext cx="2743200" cy="68359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Gill Sans MT" pitchFamily="34" charset="0"/>
              </a:rPr>
              <a:t>Mayan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571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MT" pitchFamily="34" charset="0"/>
              </a:rPr>
              <a:t>Pacific Ocean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00200" y="4343400"/>
            <a:ext cx="1465718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0" y="5530334"/>
            <a:ext cx="159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Guatemala</a:t>
            </a:r>
          </a:p>
        </p:txBody>
      </p:sp>
    </p:spTree>
    <p:extLst>
      <p:ext uri="{BB962C8B-B14F-4D97-AF65-F5344CB8AC3E}">
        <p14:creationId xmlns:p14="http://schemas.microsoft.com/office/powerpoint/2010/main" val="218942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271"/>
            <a:ext cx="131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itchFamily="34" charset="0"/>
              </a:rPr>
              <a:t>Clue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0" y="976312"/>
            <a:ext cx="4762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4419600"/>
            <a:ext cx="8191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 </a:t>
            </a:r>
            <a:r>
              <a:rPr lang="en-GB" sz="2800" i="1" dirty="0">
                <a:latin typeface="Gill Sans MT" pitchFamily="34" charset="0"/>
              </a:rPr>
              <a:t>The lord tests the heat of his chocolate in this painting on a Classic Maya vase . Note the Maize cakes, covered with chocolate-chilli sauce below him. The  Maya were the first to discover the use  of chocolate in this  way. </a:t>
            </a:r>
            <a:r>
              <a:rPr lang="en-GB" sz="2800" b="1" i="1" dirty="0">
                <a:latin typeface="Gill Sans MT" pitchFamily="34" charset="0"/>
              </a:rPr>
              <a:t>Chocolate </a:t>
            </a:r>
            <a:r>
              <a:rPr lang="en-GB" sz="2800" i="1" dirty="0">
                <a:latin typeface="Gill Sans MT" pitchFamily="34" charset="0"/>
              </a:rPr>
              <a:t>has been described as the life blood of the Maya.</a:t>
            </a:r>
            <a:endParaRPr lang="en-GB" sz="2800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30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Gill Sans MT" pitchFamily="34" charset="0"/>
              </a:rPr>
              <a:t>Clue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28" y="304800"/>
            <a:ext cx="5016843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62" y="4795897"/>
            <a:ext cx="8507361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Gill Sans MT" pitchFamily="34" charset="0"/>
              </a:rPr>
              <a:t>Clue 8 Ball game </a:t>
            </a:r>
          </a:p>
          <a:p>
            <a:r>
              <a:rPr lang="en-GB" sz="2800" dirty="0">
                <a:solidFill>
                  <a:schemeClr val="bg1"/>
                </a:solidFill>
                <a:latin typeface="Gill Sans MT" pitchFamily="34" charset="0"/>
              </a:rPr>
              <a:t>Notice the padding the players are wearing mainly around their waists. Much use was made of the hip to move the ball through the vertical hoop.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066800"/>
            <a:ext cx="6663808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3576" y="27342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Stone hoop used  for ball game</a:t>
            </a:r>
          </a:p>
        </p:txBody>
      </p:sp>
      <p:pic>
        <p:nvPicPr>
          <p:cNvPr id="4" name="Picture 3" descr="File:Coba Ballcourt-275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03540"/>
            <a:ext cx="7162799" cy="369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6025008"/>
            <a:ext cx="4876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>
                <a:hlinkClick r:id="rId3"/>
              </a:rPr>
              <a:t>http://commons.wikimedia.org/wiki/File:Coba_Ballcourt-27527.jpg</a:t>
            </a:r>
            <a:endParaRPr lang="en-GB" sz="1100" dirty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629400" y="2514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34200" y="1104421"/>
            <a:ext cx="152400" cy="14101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4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459412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http://www.incamayanaztec.com/Ancient-Mayan-Accomplishment-Mathematics.gif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0400" y="533400"/>
            <a:ext cx="175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Maya system of counting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0" y="504825"/>
            <a:ext cx="4762500" cy="5848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195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ill Sans MT" pitchFamily="34" charset="0"/>
              </a:rPr>
              <a:t>They developed their own mathematics, using a base number of 20, and had a concept of zero. They also had their own system of writing. Their civilisation was so stable and established, they even had a word for a 400-year time period.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9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Mayan gods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5802" y="6248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Chaac</a:t>
            </a:r>
            <a:r>
              <a:rPr lang="en-GB" dirty="0"/>
              <a:t> – Rain God</a:t>
            </a:r>
          </a:p>
        </p:txBody>
      </p:sp>
      <p:pic>
        <p:nvPicPr>
          <p:cNvPr id="8" name="Picture 7" descr="File:Maya maize god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5706" y="1600200"/>
            <a:ext cx="3816985" cy="31499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05000" y="502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Maize God</a:t>
            </a:r>
          </a:p>
        </p:txBody>
      </p:sp>
      <p:pic>
        <p:nvPicPr>
          <p:cNvPr id="10" name="Picture 9" descr="http://upload.wikimedia.org/wikipedia/commons/a/ab/Maya_God_Chaa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664" y="1981200"/>
            <a:ext cx="3241675" cy="38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02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685800"/>
            <a:ext cx="2286000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itchFamily="34" charset="0"/>
              </a:rPr>
              <a:t>How well does this video explain the significance of the Maya?</a:t>
            </a:r>
          </a:p>
          <a:p>
            <a:endParaRPr lang="en-GB" sz="2400" dirty="0">
              <a:latin typeface="Gill Sans MT" pitchFamily="34" charset="0"/>
            </a:endParaRPr>
          </a:p>
          <a:p>
            <a:r>
              <a:rPr lang="en-GB" sz="2400" dirty="0">
                <a:latin typeface="Gill Sans MT" pitchFamily="34" charset="0"/>
              </a:rPr>
              <a:t>What should it include?</a:t>
            </a:r>
          </a:p>
          <a:p>
            <a:endParaRPr lang="en-GB" sz="2400" dirty="0">
              <a:latin typeface="Gill Sans MT" pitchFamily="34" charset="0"/>
            </a:endParaRPr>
          </a:p>
          <a:p>
            <a:r>
              <a:rPr lang="en-GB" sz="2400" dirty="0">
                <a:latin typeface="Gill Sans MT" pitchFamily="34" charset="0"/>
              </a:rPr>
              <a:t>What are the most important parts for the film to focus 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0489"/>
            <a:ext cx="5098942" cy="57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" y="-1"/>
            <a:ext cx="6134100" cy="3657600"/>
          </a:xfrm>
          <a:prstGeom prst="rect">
            <a:avLst/>
          </a:prstGeom>
        </p:spPr>
      </p:pic>
      <p:pic>
        <p:nvPicPr>
          <p:cNvPr id="14" name="Picture 13" descr="http://upload.wikimedia.org/wikipedia/commons/4/48/Tikal%2C_Guatemala_Laslovarga6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895599"/>
            <a:ext cx="5034915" cy="37757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2362200" y="1638820"/>
            <a:ext cx="1676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05200" y="2005207"/>
            <a:ext cx="1371600" cy="259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88290" y="4953000"/>
            <a:ext cx="1219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Gill Sans MT" pitchFamily="34" charset="0"/>
              </a:rPr>
              <a:t>Tikal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6637583"/>
            <a:ext cx="76962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u="sng" dirty="0">
                <a:hlinkClick r:id="rId4"/>
              </a:rPr>
              <a:t>http://upload.wikimedia.org/wikipedia/commons/4/48/Tikal%2C_Guatemala_Laslovarga64.JPG</a:t>
            </a:r>
            <a:endParaRPr lang="en-GB" sz="105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44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>
                <a:latin typeface="Gill Sans MT" pitchFamily="34" charset="0"/>
              </a:rPr>
              <a:t>The Mayan ruins of Tikal are hidden deep in the rainforests of Guatemala.</a:t>
            </a:r>
          </a:p>
          <a:p>
            <a:pPr marL="0" indent="0">
              <a:buNone/>
            </a:pPr>
            <a:r>
              <a:rPr lang="en-GB" sz="3600" dirty="0">
                <a:latin typeface="Gill Sans MT" pitchFamily="34" charset="0"/>
              </a:rPr>
              <a:t>From the air, only a handful of temples and palaces peek through the canopy. </a:t>
            </a:r>
          </a:p>
          <a:p>
            <a:pPr marL="0" indent="0">
              <a:buNone/>
            </a:pPr>
            <a:r>
              <a:rPr lang="en-GB" sz="3600" dirty="0">
                <a:latin typeface="Gill Sans MT" pitchFamily="34" charset="0"/>
              </a:rPr>
              <a:t>The stone carvings are weather-beaten. Huge plazas are covered in moss and giant reservoirs are engulfed by jungle.</a:t>
            </a:r>
          </a:p>
          <a:p>
            <a:pPr marL="0" indent="0">
              <a:buNone/>
            </a:pPr>
            <a:r>
              <a:rPr lang="en-GB" sz="3600" dirty="0">
                <a:latin typeface="Gill Sans MT" pitchFamily="34" charset="0"/>
              </a:rPr>
              <a:t>The only inhabitants are wild animals and birds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8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This is what people found over 100 years ago. But what is it?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2190"/>
            <a:ext cx="4038600" cy="394198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2190"/>
            <a:ext cx="4038600" cy="3941983"/>
          </a:xfrm>
        </p:spPr>
      </p:pic>
    </p:spTree>
    <p:extLst>
      <p:ext uri="{BB962C8B-B14F-4D97-AF65-F5344CB8AC3E}">
        <p14:creationId xmlns:p14="http://schemas.microsoft.com/office/powerpoint/2010/main" val="112238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191000" cy="292287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58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Chichen</a:t>
            </a:r>
            <a:r>
              <a:rPr lang="en-GB" dirty="0"/>
              <a:t> Itza Temple of the Warrior</a:t>
            </a:r>
          </a:p>
        </p:txBody>
      </p:sp>
      <p:pic>
        <p:nvPicPr>
          <p:cNvPr id="3076" name="Picture 4" descr="Chichen M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372082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3798277" cy="2644726"/>
          </a:xfrm>
        </p:spPr>
      </p:pic>
    </p:spTree>
    <p:extLst>
      <p:ext uri="{BB962C8B-B14F-4D97-AF65-F5344CB8AC3E}">
        <p14:creationId xmlns:p14="http://schemas.microsoft.com/office/powerpoint/2010/main" val="398234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did they live there?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2" y="1371600"/>
            <a:ext cx="8405829" cy="4876800"/>
          </a:xfrm>
        </p:spPr>
      </p:pic>
      <p:sp>
        <p:nvSpPr>
          <p:cNvPr id="4" name="Oval 3"/>
          <p:cNvSpPr/>
          <p:nvPr/>
        </p:nvSpPr>
        <p:spPr>
          <a:xfrm>
            <a:off x="5486400" y="2346543"/>
            <a:ext cx="13716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Mayans we study</a:t>
            </a:r>
          </a:p>
        </p:txBody>
      </p:sp>
    </p:spTree>
    <p:extLst>
      <p:ext uri="{BB962C8B-B14F-4D97-AF65-F5344CB8AC3E}">
        <p14:creationId xmlns:p14="http://schemas.microsoft.com/office/powerpoint/2010/main" val="9876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Finding the clues to what made the Maya special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Gill Sans MT" pitchFamily="34" charset="0"/>
              </a:rPr>
              <a:t>Once they were a rich, powerful, civilization.</a:t>
            </a:r>
          </a:p>
          <a:p>
            <a:pPr marL="0" indent="0">
              <a:buNone/>
            </a:pPr>
            <a:r>
              <a:rPr lang="en-GB" sz="3600" dirty="0">
                <a:latin typeface="Gill Sans MT" pitchFamily="34" charset="0"/>
              </a:rPr>
              <a:t>So what made them special?</a:t>
            </a:r>
          </a:p>
          <a:p>
            <a:pPr marL="0" indent="0">
              <a:buNone/>
            </a:pPr>
            <a:br>
              <a:rPr lang="en-GB" sz="3600" dirty="0">
                <a:latin typeface="Gill Sans MT" pitchFamily="34" charset="0"/>
              </a:rPr>
            </a:br>
            <a:r>
              <a:rPr lang="en-GB" sz="3600" dirty="0">
                <a:latin typeface="Gill Sans MT" pitchFamily="34" charset="0"/>
              </a:rPr>
              <a:t>Your team has just 10 minutes to find the clues shown in the gallery of pictures placed around the room.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6324600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http://www.ancient-wisdom.co.uk/guatemalamirador.htm</a:t>
            </a:r>
          </a:p>
        </p:txBody>
      </p:sp>
      <p:pic>
        <p:nvPicPr>
          <p:cNvPr id="2050" name="Picture 2" descr="http://www.ancient-wisdom.co.uk/Images/countries/American%20pics/guatemalamiradorre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206613" cy="48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399" y="5771222"/>
            <a:ext cx="605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Artist’s impression of Mayan city of El </a:t>
            </a:r>
            <a:r>
              <a:rPr lang="en-GB" sz="2400" dirty="0" err="1"/>
              <a:t>Mirador</a:t>
            </a:r>
            <a:r>
              <a:rPr lang="en-GB" sz="24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84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379</Words>
  <Application>Microsoft Office PowerPoint</Application>
  <PresentationFormat>On-screen Show (4:3)</PresentationFormat>
  <Paragraphs>63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KQ1</vt:lpstr>
      <vt:lpstr>PowerPoint Presentation</vt:lpstr>
      <vt:lpstr>PowerPoint Presentation</vt:lpstr>
      <vt:lpstr>Introduction</vt:lpstr>
      <vt:lpstr>This is what people found over 100 years ago. But what is it?</vt:lpstr>
      <vt:lpstr>Chichen Itza Temple of the Warrior</vt:lpstr>
      <vt:lpstr>When did they live there?</vt:lpstr>
      <vt:lpstr>Finding the clues to what made the Maya special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Mayan gods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Neil</dc:creator>
  <cp:lastModifiedBy>Mears, James</cp:lastModifiedBy>
  <cp:revision>105</cp:revision>
  <cp:lastPrinted>2014-08-18T07:39:04Z</cp:lastPrinted>
  <dcterms:created xsi:type="dcterms:W3CDTF">2006-08-16T00:00:00Z</dcterms:created>
  <dcterms:modified xsi:type="dcterms:W3CDTF">2021-01-04T19:16:40Z</dcterms:modified>
</cp:coreProperties>
</file>