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2" r:id="rId4"/>
  </p:sldMasterIdLst>
  <p:notesMasterIdLst>
    <p:notesMasterId r:id="rId33"/>
  </p:notesMasterIdLst>
  <p:handoutMasterIdLst>
    <p:handoutMasterId r:id="rId34"/>
  </p:handoutMasterIdLst>
  <p:sldIdLst>
    <p:sldId id="256" r:id="rId5"/>
    <p:sldId id="304" r:id="rId6"/>
    <p:sldId id="293" r:id="rId7"/>
    <p:sldId id="275" r:id="rId8"/>
    <p:sldId id="281" r:id="rId9"/>
    <p:sldId id="306" r:id="rId10"/>
    <p:sldId id="266" r:id="rId11"/>
    <p:sldId id="279" r:id="rId12"/>
    <p:sldId id="267" r:id="rId13"/>
    <p:sldId id="269" r:id="rId14"/>
    <p:sldId id="309" r:id="rId15"/>
    <p:sldId id="305" r:id="rId16"/>
    <p:sldId id="307" r:id="rId17"/>
    <p:sldId id="268" r:id="rId18"/>
    <p:sldId id="294" r:id="rId19"/>
    <p:sldId id="259" r:id="rId20"/>
    <p:sldId id="282" r:id="rId21"/>
    <p:sldId id="302" r:id="rId22"/>
    <p:sldId id="292" r:id="rId23"/>
    <p:sldId id="277" r:id="rId24"/>
    <p:sldId id="264" r:id="rId25"/>
    <p:sldId id="285" r:id="rId26"/>
    <p:sldId id="286" r:id="rId27"/>
    <p:sldId id="288" r:id="rId28"/>
    <p:sldId id="289" r:id="rId29"/>
    <p:sldId id="308" r:id="rId30"/>
    <p:sldId id="303" r:id="rId31"/>
    <p:sldId id="297" r:id="rId3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1554" autoAdjust="0"/>
  </p:normalViewPr>
  <p:slideViewPr>
    <p:cSldViewPr>
      <p:cViewPr varScale="1">
        <p:scale>
          <a:sx n="113" d="100"/>
          <a:sy n="113" d="100"/>
        </p:scale>
        <p:origin x="141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1B04821-BDB7-4929-ADE5-FC9339D8424D}" type="datetimeFigureOut">
              <a:rPr lang="en-GB" smtClean="0"/>
              <a:t>30/09/2026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6F5B226-CCD4-4003-9951-DA314C28CE4B}" type="slidenum">
              <a:rPr lang="en-GB" smtClean="0"/>
              <a:t>‹#›</a:t>
            </a:fld>
            <a:endParaRPr lang="en-GB"/>
          </a:p>
        </p:txBody>
      </p:sp>
    </p:spTree>
    <p:extLst>
      <p:ext uri="{BB962C8B-B14F-4D97-AF65-F5344CB8AC3E}">
        <p14:creationId xmlns:p14="http://schemas.microsoft.com/office/powerpoint/2010/main" val="19837832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705B82C3-9AB6-42DF-B0E9-A48BB9A4AC44}" type="datetimeFigureOut">
              <a:rPr lang="en-GB" smtClean="0"/>
              <a:pPr/>
              <a:t>30/09/2026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815C99F-1628-48CB-86DB-9821A86F967A}" type="slidenum">
              <a:rPr lang="en-GB" smtClean="0"/>
              <a:pPr/>
              <a:t>‹#›</a:t>
            </a:fld>
            <a:endParaRPr lang="en-GB"/>
          </a:p>
        </p:txBody>
      </p:sp>
    </p:spTree>
    <p:extLst>
      <p:ext uri="{BB962C8B-B14F-4D97-AF65-F5344CB8AC3E}">
        <p14:creationId xmlns:p14="http://schemas.microsoft.com/office/powerpoint/2010/main" val="830081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388" name="Slide Number Placeholder 3"/>
          <p:cNvSpPr>
            <a:spLocks noGrp="1"/>
          </p:cNvSpPr>
          <p:nvPr>
            <p:ph type="sldNum" sz="quarter" idx="5"/>
          </p:nvPr>
        </p:nvSpPr>
        <p:spPr bwMode="auto">
          <a:noFill/>
          <a:ln>
            <a:miter lim="800000"/>
            <a:headEnd/>
            <a:tailEnd/>
          </a:ln>
        </p:spPr>
        <p:txBody>
          <a:bodyPr/>
          <a:lstStyle/>
          <a:p>
            <a:fld id="{0EC3A627-30C6-4FAE-8D66-70F88E347118}" type="slidenum">
              <a:rPr lang="en-US" altLang="en-US"/>
              <a:pPr/>
              <a:t>5</a:t>
            </a:fld>
            <a:endParaRPr lang="en-US" altLang="en-US"/>
          </a:p>
        </p:txBody>
      </p:sp>
    </p:spTree>
    <p:extLst>
      <p:ext uri="{BB962C8B-B14F-4D97-AF65-F5344CB8AC3E}">
        <p14:creationId xmlns:p14="http://schemas.microsoft.com/office/powerpoint/2010/main" val="3943340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388" name="Slide Number Placeholder 3"/>
          <p:cNvSpPr>
            <a:spLocks noGrp="1"/>
          </p:cNvSpPr>
          <p:nvPr>
            <p:ph type="sldNum" sz="quarter" idx="5"/>
          </p:nvPr>
        </p:nvSpPr>
        <p:spPr bwMode="auto">
          <a:noFill/>
          <a:ln>
            <a:miter lim="800000"/>
            <a:headEnd/>
            <a:tailEnd/>
          </a:ln>
        </p:spPr>
        <p:txBody>
          <a:bodyPr/>
          <a:lstStyle/>
          <a:p>
            <a:fld id="{0EC3A627-30C6-4FAE-8D66-70F88E347118}" type="slidenum">
              <a:rPr lang="en-US" altLang="en-US"/>
              <a:pPr/>
              <a:t>6</a:t>
            </a:fld>
            <a:endParaRPr lang="en-US" altLang="en-US"/>
          </a:p>
        </p:txBody>
      </p:sp>
    </p:spTree>
    <p:extLst>
      <p:ext uri="{BB962C8B-B14F-4D97-AF65-F5344CB8AC3E}">
        <p14:creationId xmlns:p14="http://schemas.microsoft.com/office/powerpoint/2010/main" val="4240353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388" name="Slide Number Placeholder 3"/>
          <p:cNvSpPr>
            <a:spLocks noGrp="1"/>
          </p:cNvSpPr>
          <p:nvPr>
            <p:ph type="sldNum" sz="quarter" idx="5"/>
          </p:nvPr>
        </p:nvSpPr>
        <p:spPr bwMode="auto">
          <a:noFill/>
          <a:ln>
            <a:miter lim="800000"/>
            <a:headEnd/>
            <a:tailEnd/>
          </a:ln>
        </p:spPr>
        <p:txBody>
          <a:bodyPr/>
          <a:lstStyle/>
          <a:p>
            <a:fld id="{0EC3A627-30C6-4FAE-8D66-70F88E347118}" type="slidenum">
              <a:rPr lang="en-US" altLang="en-US"/>
              <a:pPr/>
              <a:t>12</a:t>
            </a:fld>
            <a:endParaRPr lang="en-US" altLang="en-US"/>
          </a:p>
        </p:txBody>
      </p:sp>
    </p:spTree>
    <p:extLst>
      <p:ext uri="{BB962C8B-B14F-4D97-AF65-F5344CB8AC3E}">
        <p14:creationId xmlns:p14="http://schemas.microsoft.com/office/powerpoint/2010/main" val="2497514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16388" name="Slide Number Placeholder 3"/>
          <p:cNvSpPr>
            <a:spLocks noGrp="1"/>
          </p:cNvSpPr>
          <p:nvPr>
            <p:ph type="sldNum" sz="quarter" idx="5"/>
          </p:nvPr>
        </p:nvSpPr>
        <p:spPr bwMode="auto">
          <a:noFill/>
          <a:ln>
            <a:miter lim="800000"/>
            <a:headEnd/>
            <a:tailEnd/>
          </a:ln>
        </p:spPr>
        <p:txBody>
          <a:bodyPr/>
          <a:lstStyle/>
          <a:p>
            <a:fld id="{0EC3A627-30C6-4FAE-8D66-70F88E347118}" type="slidenum">
              <a:rPr lang="en-US" altLang="en-US"/>
              <a:pPr/>
              <a:t>13</a:t>
            </a:fld>
            <a:endParaRPr lang="en-US" altLang="en-US"/>
          </a:p>
        </p:txBody>
      </p:sp>
    </p:spTree>
    <p:extLst>
      <p:ext uri="{BB962C8B-B14F-4D97-AF65-F5344CB8AC3E}">
        <p14:creationId xmlns:p14="http://schemas.microsoft.com/office/powerpoint/2010/main" val="552945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en-US"/>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31688C9-4B93-4185-A9AD-F79CA65D5DAC}" type="slidenum">
              <a:rPr lang="en-US" altLang="en-US" smtClean="0"/>
              <a:pPr/>
              <a:t>20</a:t>
            </a:fld>
            <a:endParaRPr lang="en-US" altLang="en-US"/>
          </a:p>
        </p:txBody>
      </p:sp>
    </p:spTree>
    <p:extLst>
      <p:ext uri="{BB962C8B-B14F-4D97-AF65-F5344CB8AC3E}">
        <p14:creationId xmlns:p14="http://schemas.microsoft.com/office/powerpoint/2010/main" val="26031749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096B53-A14E-437F-BD00-FD757ADD4374}"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209E8-8573-4082-B55F-ADC5B22DA24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4272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96B53-A14E-437F-BD00-FD757ADD4374}"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209E8-8573-4082-B55F-ADC5B22DA24B}" type="slidenum">
              <a:rPr lang="en-US" smtClean="0"/>
              <a:pPr/>
              <a:t>‹#›</a:t>
            </a:fld>
            <a:endParaRPr lang="en-US"/>
          </a:p>
        </p:txBody>
      </p:sp>
    </p:spTree>
    <p:extLst>
      <p:ext uri="{BB962C8B-B14F-4D97-AF65-F5344CB8AC3E}">
        <p14:creationId xmlns:p14="http://schemas.microsoft.com/office/powerpoint/2010/main" val="40352870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8096B53-A14E-437F-BD00-FD757ADD4374}"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209E8-8573-4082-B55F-ADC5B22DA24B}" type="slidenum">
              <a:rPr lang="en-US" smtClean="0"/>
              <a:pPr/>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6666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8096B53-A14E-437F-BD00-FD757ADD4374}" type="datetimeFigureOut">
              <a:rPr lang="en-US" smtClean="0"/>
              <a:pPr/>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209E8-8573-4082-B55F-ADC5B22DA24B}" type="slidenum">
              <a:rPr lang="en-US" smtClean="0"/>
              <a:pPr/>
              <a:t>‹#›</a:t>
            </a:fld>
            <a:endParaRPr lang="en-US"/>
          </a:p>
        </p:txBody>
      </p:sp>
    </p:spTree>
    <p:extLst>
      <p:ext uri="{BB962C8B-B14F-4D97-AF65-F5344CB8AC3E}">
        <p14:creationId xmlns:p14="http://schemas.microsoft.com/office/powerpoint/2010/main" val="3122561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8096B53-A14E-437F-BD00-FD757ADD4374}" type="datetimeFigureOut">
              <a:rPr lang="en-US" smtClean="0"/>
              <a:pPr/>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8209E8-8573-4082-B55F-ADC5B22DA24B}" type="slidenum">
              <a:rPr lang="en-US" smtClean="0"/>
              <a:pPr/>
              <a:t>‹#›</a:t>
            </a:fld>
            <a:endParaRPr lang="en-US"/>
          </a:p>
        </p:txBody>
      </p:sp>
    </p:spTree>
    <p:extLst>
      <p:ext uri="{BB962C8B-B14F-4D97-AF65-F5344CB8AC3E}">
        <p14:creationId xmlns:p14="http://schemas.microsoft.com/office/powerpoint/2010/main" val="4144496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8096B53-A14E-437F-BD00-FD757ADD4374}" type="datetimeFigureOut">
              <a:rPr lang="en-US" smtClean="0"/>
              <a:pPr/>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8209E8-8573-4082-B55F-ADC5B22DA24B}" type="slidenum">
              <a:rPr lang="en-US" smtClean="0"/>
              <a:pPr/>
              <a:t>‹#›</a:t>
            </a:fld>
            <a:endParaRPr lang="en-US"/>
          </a:p>
        </p:txBody>
      </p:sp>
    </p:spTree>
    <p:extLst>
      <p:ext uri="{BB962C8B-B14F-4D97-AF65-F5344CB8AC3E}">
        <p14:creationId xmlns:p14="http://schemas.microsoft.com/office/powerpoint/2010/main" val="6167274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8096B53-A14E-437F-BD00-FD757ADD4374}" type="datetimeFigureOut">
              <a:rPr lang="en-US" smtClean="0"/>
              <a:pPr/>
              <a:t>9/30/2026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68209E8-8573-4082-B55F-ADC5B22DA24B}" type="slidenum">
              <a:rPr lang="en-US" smtClean="0"/>
              <a:pPr/>
              <a:t>‹#›</a:t>
            </a:fld>
            <a:endParaRPr lang="en-US"/>
          </a:p>
        </p:txBody>
      </p:sp>
    </p:spTree>
    <p:extLst>
      <p:ext uri="{BB962C8B-B14F-4D97-AF65-F5344CB8AC3E}">
        <p14:creationId xmlns:p14="http://schemas.microsoft.com/office/powerpoint/2010/main" val="1578486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58096B53-A14E-437F-BD00-FD757ADD4374}" type="datetimeFigureOut">
              <a:rPr lang="en-US" smtClean="0"/>
              <a:pPr/>
              <a:t>9/30/2026</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68209E8-8573-4082-B55F-ADC5B22DA24B}" type="slidenum">
              <a:rPr lang="en-US" smtClean="0"/>
              <a:pPr/>
              <a:t>‹#›</a:t>
            </a:fld>
            <a:endParaRPr lang="en-US"/>
          </a:p>
        </p:txBody>
      </p:sp>
    </p:spTree>
    <p:extLst>
      <p:ext uri="{BB962C8B-B14F-4D97-AF65-F5344CB8AC3E}">
        <p14:creationId xmlns:p14="http://schemas.microsoft.com/office/powerpoint/2010/main" val="2455128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8096B53-A14E-437F-BD00-FD757ADD4374}" type="datetimeFigureOut">
              <a:rPr lang="en-US" smtClean="0"/>
              <a:pPr/>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8209E8-8573-4082-B55F-ADC5B22DA24B}" type="slidenum">
              <a:rPr lang="en-US" smtClean="0"/>
              <a:pPr/>
              <a:t>‹#›</a:t>
            </a:fld>
            <a:endParaRPr lang="en-US"/>
          </a:p>
        </p:txBody>
      </p:sp>
    </p:spTree>
    <p:extLst>
      <p:ext uri="{BB962C8B-B14F-4D97-AF65-F5344CB8AC3E}">
        <p14:creationId xmlns:p14="http://schemas.microsoft.com/office/powerpoint/2010/main" val="3710901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96B53-A14E-437F-BD00-FD757ADD4374}"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209E8-8573-4082-B55F-ADC5B22DA24B}" type="slidenum">
              <a:rPr lang="en-US" smtClean="0"/>
              <a:pPr/>
              <a:t>‹#›</a:t>
            </a:fld>
            <a:endParaRPr lang="en-US"/>
          </a:p>
        </p:txBody>
      </p:sp>
    </p:spTree>
    <p:extLst>
      <p:ext uri="{BB962C8B-B14F-4D97-AF65-F5344CB8AC3E}">
        <p14:creationId xmlns:p14="http://schemas.microsoft.com/office/powerpoint/2010/main" val="1390399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8096B53-A14E-437F-BD00-FD757ADD4374}"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8209E8-8573-4082-B55F-ADC5B22DA24B}" type="slidenum">
              <a:rPr lang="en-US" smtClean="0"/>
              <a:pPr/>
              <a:t>‹#›</a:t>
            </a:fld>
            <a:endParaRPr lang="en-US"/>
          </a:p>
        </p:txBody>
      </p:sp>
    </p:spTree>
    <p:extLst>
      <p:ext uri="{BB962C8B-B14F-4D97-AF65-F5344CB8AC3E}">
        <p14:creationId xmlns:p14="http://schemas.microsoft.com/office/powerpoint/2010/main" val="1531255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58096B53-A14E-437F-BD00-FD757ADD4374}" type="datetimeFigureOut">
              <a:rPr lang="en-US" smtClean="0"/>
              <a:pPr/>
              <a:t>9/30/2026</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D68209E8-8573-4082-B55F-ADC5B22DA24B}" type="slidenum">
              <a:rPr lang="en-US" smtClean="0"/>
              <a:pPr/>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2203255"/>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www.longton-st-oswalds.lancs.sch.uk/page/safeguarding/122783"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1032" name="Rectangle 1031"/>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1" name="Rounded Rectangle 1030"/>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0" name="Rounded Rectangle 1029"/>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9" name="Rounded Rectangle 1028"/>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8" name="Rounded Rectangle 1027"/>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7" name="Rounded Rectangle 1026"/>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26" name="Picture 2" descr="Watercolour Rainbow Clipart, 12 JPGs, Vibrant Rainbow Images, Printable Watercolor Clipart, Wall Art,Digital Download,Junk Journals,Graphics image 1"/>
          <p:cNvPicPr>
            <a:picLocks noChangeAspect="1" noChangeArrowheads="1"/>
          </p:cNvPicPr>
          <p:nvPr/>
        </p:nvPicPr>
        <p:blipFill>
          <a:blip r:embed="rId2" cstate="print">
            <a:extLst>
              <a:ext uri="{BEBA8EAE-BF5A-486C-A8C5-ECC9F3942E4B}">
                <a14:imgProps xmlns:a14="http://schemas.microsoft.com/office/drawing/2010/main">
                  <a14:imgLayer r:embed="rId3">
                    <a14:imgEffect>
                      <a14:artisticLineDrawing/>
                    </a14:imgEffect>
                  </a14:imgLayer>
                </a14:imgProps>
              </a:ext>
              <a:ext uri="{28A0092B-C50C-407E-A947-70E740481C1C}">
                <a14:useLocalDpi xmlns:a14="http://schemas.microsoft.com/office/drawing/2010/main" val="0"/>
              </a:ext>
            </a:extLst>
          </a:blip>
          <a:srcRect/>
          <a:stretch>
            <a:fillRect/>
          </a:stretch>
        </p:blipFill>
        <p:spPr bwMode="auto">
          <a:xfrm>
            <a:off x="4827933" y="1965960"/>
            <a:ext cx="3246120" cy="324612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749808" y="356616"/>
            <a:ext cx="7086600" cy="420624"/>
          </a:xfrm>
        </p:spPr>
        <p:txBody>
          <a:bodyPr wrap="square" lIns="73152" tIns="36576" rIns="73152" bIns="36576" anchor="ctr">
            <a:normAutofit/>
          </a:bodyPr>
          <a:lstStyle/>
          <a:p>
            <a:pPr algn="l"/>
            <a:r>
              <a:rPr lang="en-GB" sz="2300" b="1" dirty="0">
                <a:solidFill>
                  <a:srgbClr val="FFFFFF"/>
                </a:solidFill>
                <a:latin typeface="Aptos"/>
              </a:rPr>
              <a:t>Welcome to Year 6</a:t>
            </a:r>
            <a:endParaRPr lang="en-US" sz="6600" b="1" dirty="0"/>
          </a:p>
        </p:txBody>
      </p:sp>
      <p:sp>
        <p:nvSpPr>
          <p:cNvPr id="4" name="Text Placeholder 2"/>
          <p:cNvSpPr txBox="1">
            <a:spLocks/>
          </p:cNvSpPr>
          <p:nvPr/>
        </p:nvSpPr>
        <p:spPr>
          <a:xfrm>
            <a:off x="868680" y="1828800"/>
            <a:ext cx="3749039" cy="3383280"/>
          </a:xfrm>
          <a:prstGeom prst="rect">
            <a:avLst/>
          </a:prstGeom>
        </p:spPr>
        <p:txBody>
          <a:bodyPr wrap="square" lIns="73152" tIns="36576" rIns="73152" bIns="36576" anchor="ctr"/>
          <a:lstStyle/>
          <a:p>
            <a:pPr algn="ctr"/>
            <a:r>
              <a:rPr sz="2000" b="1" dirty="0" err="1">
                <a:solidFill>
                  <a:srgbClr val="18374B"/>
                </a:solidFill>
                <a:latin typeface="Aptos"/>
              </a:rPr>
              <a:t>Mr</a:t>
            </a:r>
            <a:r>
              <a:rPr sz="2000" b="1" dirty="0">
                <a:solidFill>
                  <a:srgbClr val="18374B"/>
                </a:solidFill>
                <a:latin typeface="Aptos"/>
              </a:rPr>
              <a:t> Campbell  •  Class teacher</a:t>
            </a:r>
          </a:p>
          <a:p>
            <a:pPr algn="ctr"/>
            <a:r>
              <a:rPr sz="2000" b="1" dirty="0" err="1">
                <a:solidFill>
                  <a:srgbClr val="18374B"/>
                </a:solidFill>
                <a:latin typeface="Aptos"/>
              </a:rPr>
              <a:t>Mrs</a:t>
            </a:r>
            <a:r>
              <a:rPr sz="2000" b="1" dirty="0">
                <a:solidFill>
                  <a:srgbClr val="18374B"/>
                </a:solidFill>
                <a:latin typeface="Aptos"/>
              </a:rPr>
              <a:t> Dean  •  Group support</a:t>
            </a:r>
          </a:p>
          <a:p>
            <a:pPr algn="ctr"/>
            <a:r>
              <a:rPr sz="2000" b="1" dirty="0">
                <a:solidFill>
                  <a:srgbClr val="18374B"/>
                </a:solidFill>
                <a:latin typeface="Aptos"/>
              </a:rPr>
              <a:t>Miss Whiting  •  Friday teacher</a:t>
            </a:r>
          </a:p>
          <a:p>
            <a:pPr algn="ctr"/>
            <a:r>
              <a:rPr sz="2000" b="1" dirty="0" err="1">
                <a:solidFill>
                  <a:srgbClr val="18374B"/>
                </a:solidFill>
                <a:latin typeface="Aptos"/>
              </a:rPr>
              <a:t>Mrs</a:t>
            </a:r>
            <a:r>
              <a:rPr sz="2000" b="1" dirty="0">
                <a:solidFill>
                  <a:srgbClr val="18374B"/>
                </a:solidFill>
                <a:latin typeface="Aptos"/>
              </a:rPr>
              <a:t> Cookson</a:t>
            </a:r>
            <a:r>
              <a:rPr lang="en-GB" sz="2000" b="1" dirty="0">
                <a:solidFill>
                  <a:srgbClr val="18374B"/>
                </a:solidFill>
                <a:latin typeface="Aptos"/>
              </a:rPr>
              <a:t>-</a:t>
            </a:r>
            <a:r>
              <a:rPr sz="2000" b="1" dirty="0">
                <a:solidFill>
                  <a:srgbClr val="18374B"/>
                </a:solidFill>
                <a:latin typeface="Aptos"/>
              </a:rPr>
              <a:t>Chadwick and </a:t>
            </a:r>
            <a:endParaRPr lang="en-GB" sz="2000" b="1" dirty="0">
              <a:solidFill>
                <a:srgbClr val="18374B"/>
              </a:solidFill>
              <a:latin typeface="Aptos"/>
            </a:endParaRPr>
          </a:p>
          <a:p>
            <a:pPr algn="ctr"/>
            <a:r>
              <a:rPr sz="2000" b="1" dirty="0">
                <a:solidFill>
                  <a:srgbClr val="18374B"/>
                </a:solidFill>
                <a:latin typeface="Aptos"/>
              </a:rPr>
              <a:t>Miss Dineen  •  Learning support</a:t>
            </a:r>
          </a:p>
        </p:txBody>
      </p:sp>
      <p:sp>
        <p:nvSpPr>
          <p:cNvPr id="1033" name="Rounded Rectangle 1032"/>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01</a:t>
            </a:r>
          </a:p>
        </p:txBody>
      </p:sp>
    </p:spTree>
  </p:cSld>
  <p:clrMapOvr>
    <a:masterClrMapping/>
  </p:clrMapOvr>
  <p:transition>
    <p:cu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2056" name="Rectangle 2055"/>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5" name="Rounded Rectangle 2054"/>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4" name="Rounded Rectangle 2053"/>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3" name="Rounded Rectangle 2052"/>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2" name="Rounded Rectangle 2051"/>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51" name="Rounded Rectangle 2050"/>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50" name="Picture 2" descr="Premium Vector | The clipart doodle scroll Vector illustration in lin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457456">
            <a:off x="5349305" y="2071605"/>
            <a:ext cx="2147634" cy="322403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49808" y="356616"/>
            <a:ext cx="7086600" cy="420624"/>
          </a:xfrm>
        </p:spPr>
        <p:txBody>
          <a:bodyPr wrap="square" lIns="73152" tIns="36576" rIns="73152" bIns="36576" anchor="ctr"/>
          <a:lstStyle/>
          <a:p>
            <a:pPr algn="l"/>
            <a:r>
              <a:rPr lang="en-GB" sz="2300" b="1" dirty="0">
                <a:solidFill>
                  <a:srgbClr val="FFFFFF"/>
                </a:solidFill>
                <a:latin typeface="Aptos"/>
              </a:rPr>
              <a:t>Our Year 6 Class Charter</a:t>
            </a:r>
          </a:p>
        </p:txBody>
      </p:sp>
      <p:sp>
        <p:nvSpPr>
          <p:cNvPr id="3" name="Content Placeholder 2"/>
          <p:cNvSpPr>
            <a:spLocks noGrp="1"/>
          </p:cNvSpPr>
          <p:nvPr>
            <p:ph idx="1"/>
          </p:nvPr>
        </p:nvSpPr>
        <p:spPr>
          <a:xfrm>
            <a:off x="822958" y="2204864"/>
            <a:ext cx="7543801" cy="4023360"/>
          </a:xfrm>
        </p:spPr>
        <p:txBody>
          <a:bodyPr wrap="square" lIns="73152" tIns="36576" rIns="73152" bIns="36576">
            <a:normAutofit/>
          </a:bodyPr>
          <a:lstStyle/>
          <a:p>
            <a:pPr>
              <a:buFont typeface="Arial" panose="020B0604020202020204" pitchFamily="34" charset="0"/>
              <a:buChar char="•"/>
            </a:pPr>
            <a:r>
              <a:rPr lang="en-GB" b="0" dirty="0">
                <a:solidFill>
                  <a:srgbClr val="29343E"/>
                </a:solidFill>
                <a:latin typeface="Aptos"/>
              </a:rPr>
              <a:t>We use our manners. </a:t>
            </a:r>
          </a:p>
          <a:p>
            <a:pPr>
              <a:buFont typeface="Arial" panose="020B0604020202020204" pitchFamily="34" charset="0"/>
              <a:buChar char="•"/>
            </a:pPr>
            <a:r>
              <a:rPr lang="en-GB" b="0" dirty="0">
                <a:solidFill>
                  <a:srgbClr val="29343E"/>
                </a:solidFill>
                <a:latin typeface="Aptos"/>
              </a:rPr>
              <a:t>We are good role models. </a:t>
            </a:r>
          </a:p>
          <a:p>
            <a:pPr>
              <a:buFont typeface="Arial" panose="020B0604020202020204" pitchFamily="34" charset="0"/>
              <a:buChar char="•"/>
            </a:pPr>
            <a:r>
              <a:rPr lang="en-GB" b="0" dirty="0">
                <a:solidFill>
                  <a:srgbClr val="29343E"/>
                </a:solidFill>
                <a:latin typeface="Aptos"/>
              </a:rPr>
              <a:t>We are positive! </a:t>
            </a:r>
          </a:p>
          <a:p>
            <a:pPr>
              <a:buFont typeface="Arial" panose="020B0604020202020204" pitchFamily="34" charset="0"/>
              <a:buChar char="•"/>
            </a:pPr>
            <a:r>
              <a:rPr lang="en-GB" b="0" dirty="0">
                <a:solidFill>
                  <a:srgbClr val="29343E"/>
                </a:solidFill>
                <a:latin typeface="Aptos"/>
              </a:rPr>
              <a:t>We respect everyone. </a:t>
            </a:r>
          </a:p>
          <a:p>
            <a:pPr>
              <a:buFont typeface="Arial" panose="020B0604020202020204" pitchFamily="34" charset="0"/>
              <a:buChar char="•"/>
            </a:pPr>
            <a:r>
              <a:rPr lang="en-GB" b="0" dirty="0">
                <a:solidFill>
                  <a:srgbClr val="29343E"/>
                </a:solidFill>
                <a:latin typeface="Aptos"/>
              </a:rPr>
              <a:t>We give 100% in everything that we do. </a:t>
            </a:r>
          </a:p>
          <a:p>
            <a:pPr marL="0" indent="0">
              <a:buNone/>
            </a:pPr>
            <a:endParaRPr lang="en-GB" sz="2800" dirty="0"/>
          </a:p>
        </p:txBody>
      </p:sp>
      <p:sp>
        <p:nvSpPr>
          <p:cNvPr id="2057" name="Rounded Rectangle 2056"/>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02</a:t>
            </a:r>
          </a:p>
        </p:txBody>
      </p:sp>
    </p:spTree>
    <p:extLst>
      <p:ext uri="{BB962C8B-B14F-4D97-AF65-F5344CB8AC3E}">
        <p14:creationId xmlns:p14="http://schemas.microsoft.com/office/powerpoint/2010/main" val="860130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3080" name="Rectangle 3079"/>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79" name="Rounded Rectangle 3078"/>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78" name="Rounded Rectangle 3077"/>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77" name="Rounded Rectangle 3076"/>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76" name="Rounded Rectangle 3075"/>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75" name="Rounded Rectangle 3074"/>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49808" y="356616"/>
            <a:ext cx="7086600" cy="420624"/>
          </a:xfrm>
        </p:spPr>
        <p:txBody>
          <a:bodyPr wrap="square" lIns="73152" tIns="36576" rIns="73152" bIns="36576" anchor="ctr"/>
          <a:lstStyle/>
          <a:p>
            <a:pPr algn="l"/>
            <a:r>
              <a:rPr lang="en-GB" sz="2300" b="1" dirty="0">
                <a:solidFill>
                  <a:srgbClr val="FFFFFF"/>
                </a:solidFill>
                <a:latin typeface="Aptos"/>
              </a:rPr>
              <a:t>How we learn in Year 6</a:t>
            </a:r>
          </a:p>
        </p:txBody>
      </p:sp>
      <p:pic>
        <p:nvPicPr>
          <p:cNvPr id="3074" name="Picture 2" descr="106,000+ Learning Clipart Stock Illustrations, Royalty-Free Vector Graphics  &amp; Clip Art - iStock | Distance learning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2999847"/>
            <a:ext cx="2905823" cy="2905823"/>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p:cNvSpPr txBox="1">
            <a:spLocks/>
          </p:cNvSpPr>
          <p:nvPr/>
        </p:nvSpPr>
        <p:spPr>
          <a:xfrm>
            <a:off x="822958" y="1890115"/>
            <a:ext cx="7543801" cy="4023360"/>
          </a:xfrm>
          <a:prstGeom prst="rect">
            <a:avLst/>
          </a:prstGeom>
        </p:spPr>
        <p:txBody>
          <a:bodyPr vert="horz" wrap="square" lIns="73152" tIns="36576" rIns="73152" bIns="36576"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Font typeface="Arial" panose="020B0604020202020204" pitchFamily="34" charset="0"/>
              <a:buChar char="•"/>
            </a:pPr>
            <a:r>
              <a:rPr lang="en-GB" sz="1800" b="0" dirty="0">
                <a:solidFill>
                  <a:srgbClr val="29343E"/>
                </a:solidFill>
                <a:latin typeface="Aptos"/>
              </a:rPr>
              <a:t>Listen attentively </a:t>
            </a:r>
          </a:p>
          <a:p>
            <a:pPr>
              <a:buFont typeface="Arial" panose="020B0604020202020204" pitchFamily="34" charset="0"/>
              <a:buChar char="•"/>
            </a:pPr>
            <a:r>
              <a:rPr lang="en-GB" sz="1800" b="0" dirty="0">
                <a:solidFill>
                  <a:srgbClr val="29343E"/>
                </a:solidFill>
                <a:latin typeface="Aptos"/>
              </a:rPr>
              <a:t>Share our ideas with others</a:t>
            </a:r>
          </a:p>
          <a:p>
            <a:pPr>
              <a:buFont typeface="Arial" panose="020B0604020202020204" pitchFamily="34" charset="0"/>
              <a:buChar char="•"/>
            </a:pPr>
            <a:r>
              <a:rPr lang="en-GB" sz="1800" b="0" dirty="0">
                <a:solidFill>
                  <a:srgbClr val="29343E"/>
                </a:solidFill>
                <a:latin typeface="Aptos"/>
              </a:rPr>
              <a:t>Take part in group work (sometimes carrying out different roles)</a:t>
            </a:r>
          </a:p>
          <a:p>
            <a:pPr>
              <a:buFont typeface="Arial" panose="020B0604020202020204" pitchFamily="34" charset="0"/>
              <a:buChar char="•"/>
            </a:pPr>
            <a:r>
              <a:rPr lang="en-GB" sz="1800" b="0" dirty="0">
                <a:solidFill>
                  <a:srgbClr val="29343E"/>
                </a:solidFill>
                <a:latin typeface="Aptos"/>
              </a:rPr>
              <a:t>Individual or independent tasks</a:t>
            </a:r>
          </a:p>
          <a:p>
            <a:pPr>
              <a:buFont typeface="Arial" panose="020B0604020202020204" pitchFamily="34" charset="0"/>
              <a:buChar char="•"/>
            </a:pPr>
            <a:r>
              <a:rPr lang="en-GB" sz="1800" b="0" dirty="0">
                <a:solidFill>
                  <a:srgbClr val="29343E"/>
                </a:solidFill>
                <a:latin typeface="Aptos"/>
              </a:rPr>
              <a:t>Reading and research</a:t>
            </a:r>
          </a:p>
          <a:p>
            <a:pPr>
              <a:buFont typeface="Arial" panose="020B0604020202020204" pitchFamily="34" charset="0"/>
              <a:buChar char="•"/>
            </a:pPr>
            <a:r>
              <a:rPr lang="en-GB" sz="1800" b="0" dirty="0">
                <a:solidFill>
                  <a:srgbClr val="29343E"/>
                </a:solidFill>
                <a:latin typeface="Aptos"/>
              </a:rPr>
              <a:t>Recording evidence and taking notes </a:t>
            </a:r>
          </a:p>
          <a:p>
            <a:pPr>
              <a:buFont typeface="Arial" panose="020B0604020202020204" pitchFamily="34" charset="0"/>
              <a:buChar char="•"/>
            </a:pPr>
            <a:r>
              <a:rPr lang="en-GB" sz="1800" b="0" dirty="0">
                <a:solidFill>
                  <a:srgbClr val="29343E"/>
                </a:solidFill>
                <a:latin typeface="Aptos"/>
              </a:rPr>
              <a:t>Setting and achieving our own personal targets </a:t>
            </a:r>
          </a:p>
        </p:txBody>
      </p:sp>
      <p:sp>
        <p:nvSpPr>
          <p:cNvPr id="3081" name="Rounded Rectangle 3080"/>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03</a:t>
            </a:r>
          </a:p>
        </p:txBody>
      </p:sp>
    </p:spTree>
    <p:extLst>
      <p:ext uri="{BB962C8B-B14F-4D97-AF65-F5344CB8AC3E}">
        <p14:creationId xmlns:p14="http://schemas.microsoft.com/office/powerpoint/2010/main" val="1283175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27657" name="Rectangle 27656"/>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656" name="Rounded Rectangle 27655"/>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655" name="Rounded Rectangle 27654"/>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654" name="Rounded Rectangle 27653"/>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653" name="Rounded Rectangle 27652"/>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652" name="Rounded Rectangle 27651"/>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650" name="Title 1"/>
          <p:cNvSpPr>
            <a:spLocks noGrp="1"/>
          </p:cNvSpPr>
          <p:nvPr>
            <p:ph type="title"/>
          </p:nvPr>
        </p:nvSpPr>
        <p:spPr>
          <a:xfrm>
            <a:off x="749808" y="356616"/>
            <a:ext cx="7086600" cy="420624"/>
          </a:xfrm>
        </p:spPr>
        <p:txBody>
          <a:bodyPr wrap="square" lIns="73152" tIns="36576" rIns="73152" bIns="36576" anchor="ctr">
            <a:normAutofit/>
          </a:bodyPr>
          <a:lstStyle/>
          <a:p>
            <a:pPr algn="l" eaLnBrk="1" hangingPunct="1"/>
            <a:r>
              <a:rPr lang="en-GB" altLang="en-US" sz="2300" b="1" dirty="0">
                <a:solidFill>
                  <a:srgbClr val="FFFFFF"/>
                </a:solidFill>
                <a:latin typeface="Aptos"/>
              </a:rPr>
              <a:t>A Super Learner</a:t>
            </a:r>
          </a:p>
        </p:txBody>
      </p:sp>
      <p:sp>
        <p:nvSpPr>
          <p:cNvPr id="27651" name="Content Placeholder 2"/>
          <p:cNvSpPr txBox="1">
            <a:spLocks/>
          </p:cNvSpPr>
          <p:nvPr/>
        </p:nvSpPr>
        <p:spPr bwMode="auto">
          <a:xfrm>
            <a:off x="611559" y="2185734"/>
            <a:ext cx="7920880" cy="4525962"/>
          </a:xfrm>
          <a:prstGeom prst="rect">
            <a:avLst/>
          </a:prstGeom>
          <a:noFill/>
          <a:ln w="9525">
            <a:noFill/>
            <a:miter lim="800000"/>
            <a:headEnd/>
            <a:tailEnd/>
          </a:ln>
        </p:spPr>
        <p:txBody>
          <a:bodyPr wrap="square" lIns="73152" tIns="36576" rIns="73152" bIns="36576"/>
          <a:lstStyle/>
          <a:p>
            <a:pPr marL="457200" indent="-457200">
              <a:spcBef>
                <a:spcPts val="700"/>
              </a:spcBef>
              <a:buClr>
                <a:schemeClr val="accent2"/>
              </a:buClr>
              <a:buSzPct val="60000"/>
              <a:buFont typeface="Arial" panose="020B0604020202020204" pitchFamily="34" charset="0"/>
              <a:buChar char="•"/>
            </a:pPr>
            <a:r>
              <a:rPr lang="en-GB" altLang="en-US" sz="2000" b="0" dirty="0">
                <a:solidFill>
                  <a:srgbClr val="29343E"/>
                </a:solidFill>
                <a:latin typeface="Aptos"/>
              </a:rPr>
              <a:t>I am a good listener in every lesson. </a:t>
            </a:r>
          </a:p>
          <a:p>
            <a:pPr marL="457200" indent="-457200">
              <a:spcBef>
                <a:spcPts val="700"/>
              </a:spcBef>
              <a:buClr>
                <a:schemeClr val="accent2"/>
              </a:buClr>
              <a:buSzPct val="60000"/>
              <a:buFont typeface="Arial" panose="020B0604020202020204" pitchFamily="34" charset="0"/>
              <a:buChar char="•"/>
            </a:pPr>
            <a:r>
              <a:rPr lang="en-GB" altLang="en-US" sz="2000" b="0" dirty="0">
                <a:solidFill>
                  <a:srgbClr val="29343E"/>
                </a:solidFill>
                <a:latin typeface="Aptos"/>
              </a:rPr>
              <a:t>I am a good team worker and listen to others.</a:t>
            </a:r>
          </a:p>
          <a:p>
            <a:pPr marL="457200" indent="-457200">
              <a:spcBef>
                <a:spcPts val="700"/>
              </a:spcBef>
              <a:buClr>
                <a:schemeClr val="accent2"/>
              </a:buClr>
              <a:buSzPct val="60000"/>
              <a:buFont typeface="Arial" panose="020B0604020202020204" pitchFamily="34" charset="0"/>
              <a:buChar char="•"/>
            </a:pPr>
            <a:r>
              <a:rPr lang="en-GB" altLang="en-US" sz="2000" b="0" dirty="0">
                <a:solidFill>
                  <a:srgbClr val="29343E"/>
                </a:solidFill>
                <a:latin typeface="Aptos"/>
              </a:rPr>
              <a:t>I am an independent learner - I think for myself.</a:t>
            </a:r>
          </a:p>
          <a:p>
            <a:pPr marL="457200" indent="-457200">
              <a:spcBef>
                <a:spcPts val="700"/>
              </a:spcBef>
              <a:buClr>
                <a:schemeClr val="accent2"/>
              </a:buClr>
              <a:buSzPct val="60000"/>
              <a:buFont typeface="Arial" panose="020B0604020202020204" pitchFamily="34" charset="0"/>
              <a:buChar char="•"/>
            </a:pPr>
            <a:r>
              <a:rPr lang="en-GB" altLang="en-US" sz="2000" b="0" dirty="0">
                <a:solidFill>
                  <a:srgbClr val="29343E"/>
                </a:solidFill>
                <a:latin typeface="Aptos"/>
              </a:rPr>
              <a:t>I can organise myself. </a:t>
            </a:r>
          </a:p>
          <a:p>
            <a:pPr marL="457200" indent="-457200">
              <a:spcBef>
                <a:spcPts val="700"/>
              </a:spcBef>
              <a:buClr>
                <a:schemeClr val="accent2"/>
              </a:buClr>
              <a:buSzPct val="60000"/>
              <a:buFont typeface="Arial" panose="020B0604020202020204" pitchFamily="34" charset="0"/>
              <a:buChar char="•"/>
            </a:pPr>
            <a:r>
              <a:rPr lang="en-GB" altLang="en-US" sz="2000" b="0" dirty="0">
                <a:solidFill>
                  <a:srgbClr val="29343E"/>
                </a:solidFill>
                <a:latin typeface="Aptos"/>
              </a:rPr>
              <a:t>I am a reflective learner. </a:t>
            </a:r>
          </a:p>
          <a:p>
            <a:pPr marL="457200" indent="-457200">
              <a:spcBef>
                <a:spcPts val="700"/>
              </a:spcBef>
              <a:buClr>
                <a:schemeClr val="accent2"/>
              </a:buClr>
              <a:buSzPct val="60000"/>
              <a:buFont typeface="Arial" panose="020B0604020202020204" pitchFamily="34" charset="0"/>
              <a:buChar char="•"/>
            </a:pPr>
            <a:r>
              <a:rPr lang="en-GB" altLang="en-US" sz="2000" b="0" dirty="0">
                <a:solidFill>
                  <a:srgbClr val="29343E"/>
                </a:solidFill>
                <a:latin typeface="Aptos"/>
              </a:rPr>
              <a:t>I am a resilient learner. </a:t>
            </a:r>
          </a:p>
          <a:p>
            <a:pPr marL="457200" indent="-457200">
              <a:spcBef>
                <a:spcPts val="700"/>
              </a:spcBef>
              <a:buClr>
                <a:schemeClr val="accent2"/>
              </a:buClr>
              <a:buSzPct val="60000"/>
              <a:buFont typeface="Arial" panose="020B0604020202020204" pitchFamily="34" charset="0"/>
              <a:buChar char="•"/>
            </a:pPr>
            <a:r>
              <a:rPr lang="en-GB" altLang="en-US" sz="2000" b="0" dirty="0">
                <a:solidFill>
                  <a:srgbClr val="29343E"/>
                </a:solidFill>
                <a:latin typeface="Aptos"/>
              </a:rPr>
              <a:t>I can make a great contribution to my class. I join in everything.</a:t>
            </a:r>
          </a:p>
        </p:txBody>
      </p:sp>
      <p:pic>
        <p:nvPicPr>
          <p:cNvPr id="5" name="Picture 2" descr="Page 2 | Cartoon Learning Images - Free Download on Freepi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38747" y="1916832"/>
            <a:ext cx="1968264" cy="1974573"/>
          </a:xfrm>
          <a:prstGeom prst="rect">
            <a:avLst/>
          </a:prstGeom>
          <a:noFill/>
          <a:extLst>
            <a:ext uri="{909E8E84-426E-40DD-AFC4-6F175D3DCCD1}">
              <a14:hiddenFill xmlns:a14="http://schemas.microsoft.com/office/drawing/2010/main">
                <a:solidFill>
                  <a:srgbClr val="FFFFFF"/>
                </a:solidFill>
              </a14:hiddenFill>
            </a:ext>
          </a:extLst>
        </p:spPr>
      </p:pic>
      <p:sp>
        <p:nvSpPr>
          <p:cNvPr id="27658" name="Rounded Rectangle 27657"/>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04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5128" name="Rectangle 5127"/>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27" name="Rounded Rectangle 5126"/>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26" name="Rounded Rectangle 5125"/>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25" name="Rounded Rectangle 5124"/>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24" name="Rounded Rectangle 5123"/>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23" name="Rounded Rectangle 5122"/>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itle 2"/>
          <p:cNvSpPr>
            <a:spLocks noGrp="1"/>
          </p:cNvSpPr>
          <p:nvPr>
            <p:ph type="title"/>
          </p:nvPr>
        </p:nvSpPr>
        <p:spPr>
          <a:xfrm>
            <a:off x="749808" y="356616"/>
            <a:ext cx="7086600" cy="420624"/>
          </a:xfrm>
        </p:spPr>
        <p:txBody>
          <a:bodyPr wrap="square" lIns="73152" tIns="36576" rIns="73152" bIns="36576" anchor="ctr">
            <a:normAutofit/>
          </a:bodyPr>
          <a:lstStyle/>
          <a:p>
            <a:pPr marL="484632" algn="l" eaLnBrk="1" fontAlgn="auto" hangingPunct="1">
              <a:spcAft>
                <a:spcPts val="0"/>
              </a:spcAft>
              <a:defRPr/>
            </a:pPr>
            <a:r>
              <a:rPr lang="en-GB" sz="2300" b="1" dirty="0">
                <a:solidFill>
                  <a:srgbClr val="FFFFFF"/>
                </a:solidFill>
                <a:latin typeface="Aptos"/>
              </a:rPr>
              <a:t>Timetable</a:t>
            </a:r>
          </a:p>
        </p:txBody>
      </p:sp>
      <p:sp>
        <p:nvSpPr>
          <p:cNvPr id="2" name="Content Placeholder 1"/>
          <p:cNvSpPr>
            <a:spLocks noGrp="1"/>
          </p:cNvSpPr>
          <p:nvPr>
            <p:ph idx="4294967295"/>
          </p:nvPr>
        </p:nvSpPr>
        <p:spPr>
          <a:xfrm>
            <a:off x="599098" y="1772816"/>
            <a:ext cx="7912100" cy="4903788"/>
          </a:xfrm>
        </p:spPr>
        <p:txBody>
          <a:bodyPr wrap="square" lIns="73152" tIns="36576" rIns="73152" bIns="36576">
            <a:normAutofit/>
          </a:bodyPr>
          <a:lstStyle/>
          <a:p>
            <a:pPr marL="109728" indent="0" algn="ctr" eaLnBrk="1" fontAlgn="auto" hangingPunct="1">
              <a:spcAft>
                <a:spcPts val="0"/>
              </a:spcAft>
              <a:buClr>
                <a:schemeClr val="accent3"/>
              </a:buClr>
              <a:buNone/>
              <a:defRPr/>
            </a:pPr>
            <a:r>
              <a:rPr lang="en-GB" sz="1500" b="0" dirty="0">
                <a:solidFill>
                  <a:srgbClr val="29343E"/>
                </a:solidFill>
                <a:latin typeface="Aptos"/>
              </a:rPr>
              <a:t>English and Maths are taught daily.</a:t>
            </a:r>
          </a:p>
          <a:p>
            <a:pPr marL="109728" indent="0" algn="ctr" eaLnBrk="1" fontAlgn="auto" hangingPunct="1">
              <a:spcAft>
                <a:spcPts val="0"/>
              </a:spcAft>
              <a:buClr>
                <a:schemeClr val="accent3"/>
              </a:buClr>
              <a:buNone/>
              <a:defRPr/>
            </a:pPr>
            <a:r>
              <a:rPr lang="en-GB" sz="1500" b="0" dirty="0">
                <a:solidFill>
                  <a:srgbClr val="29343E"/>
                </a:solidFill>
                <a:latin typeface="Aptos"/>
              </a:rPr>
              <a:t> </a:t>
            </a:r>
          </a:p>
          <a:p>
            <a:pPr marL="109728" indent="0" algn="ctr" eaLnBrk="1" fontAlgn="auto" hangingPunct="1">
              <a:spcAft>
                <a:spcPts val="0"/>
              </a:spcAft>
              <a:buClr>
                <a:schemeClr val="accent3"/>
              </a:buClr>
              <a:buNone/>
              <a:defRPr/>
            </a:pPr>
            <a:r>
              <a:rPr lang="en-GB" sz="1500" b="0" dirty="0">
                <a:solidFill>
                  <a:srgbClr val="29343E"/>
                </a:solidFill>
                <a:latin typeface="Aptos"/>
              </a:rPr>
              <a:t>RE is taught three times a week. </a:t>
            </a:r>
          </a:p>
          <a:p>
            <a:pPr marL="109728" indent="0" algn="ctr" eaLnBrk="1" fontAlgn="auto" hangingPunct="1">
              <a:spcAft>
                <a:spcPts val="0"/>
              </a:spcAft>
              <a:buClr>
                <a:schemeClr val="accent3"/>
              </a:buClr>
              <a:buNone/>
              <a:defRPr/>
            </a:pPr>
            <a:endParaRPr lang="en-GB" sz="2800" dirty="0"/>
          </a:p>
          <a:p>
            <a:pPr marL="109728" indent="0" algn="ctr" eaLnBrk="1" fontAlgn="auto" hangingPunct="1">
              <a:spcAft>
                <a:spcPts val="0"/>
              </a:spcAft>
              <a:buClr>
                <a:schemeClr val="accent3"/>
              </a:buClr>
              <a:buNone/>
              <a:defRPr/>
            </a:pPr>
            <a:r>
              <a:rPr lang="en-GB" sz="1500" b="0" dirty="0">
                <a:solidFill>
                  <a:srgbClr val="29343E"/>
                </a:solidFill>
                <a:latin typeface="Aptos"/>
              </a:rPr>
              <a:t>Computing, PSHE, Topic (History/ Geography), Art, PE, French, Music, DT and Science are taught once a week.</a:t>
            </a:r>
          </a:p>
        </p:txBody>
      </p:sp>
      <p:pic>
        <p:nvPicPr>
          <p:cNvPr id="5122" name="Picture 2" descr="School Subjects Images - Free Download on Freepi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51920" y="4093971"/>
            <a:ext cx="1728368" cy="1728368"/>
          </a:xfrm>
          <a:prstGeom prst="rect">
            <a:avLst/>
          </a:prstGeom>
          <a:noFill/>
          <a:extLst>
            <a:ext uri="{909E8E84-426E-40DD-AFC4-6F175D3DCCD1}">
              <a14:hiddenFill xmlns:a14="http://schemas.microsoft.com/office/drawing/2010/main">
                <a:solidFill>
                  <a:srgbClr val="FFFFFF"/>
                </a:solidFill>
              </a14:hiddenFill>
            </a:ext>
          </a:extLst>
        </p:spPr>
      </p:pic>
      <p:sp>
        <p:nvSpPr>
          <p:cNvPr id="5129" name="Rounded Rectangle 5128"/>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05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7176" name="Rectangle 7175"/>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5" name="Rounded Rectangle 7174"/>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4" name="Rounded Rectangle 7173"/>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3" name="Rounded Rectangle 7172"/>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2" name="Rounded Rectangle 7171"/>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71" name="Rounded Rectangle 7170"/>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itle 2"/>
          <p:cNvSpPr>
            <a:spLocks noGrp="1"/>
          </p:cNvSpPr>
          <p:nvPr>
            <p:ph type="title"/>
          </p:nvPr>
        </p:nvSpPr>
        <p:spPr>
          <a:xfrm>
            <a:off x="749808" y="356616"/>
            <a:ext cx="7086600" cy="420624"/>
          </a:xfrm>
        </p:spPr>
        <p:txBody>
          <a:bodyPr wrap="square" lIns="73152" tIns="36576" rIns="73152" bIns="36576" anchor="ctr">
            <a:normAutofit/>
          </a:bodyPr>
          <a:lstStyle/>
          <a:p>
            <a:pPr marL="484632" algn="l" eaLnBrk="1" fontAlgn="auto" hangingPunct="1">
              <a:spcAft>
                <a:spcPts val="0"/>
              </a:spcAft>
              <a:defRPr/>
            </a:pPr>
            <a:r>
              <a:rPr lang="en-GB" sz="2300" b="1" dirty="0">
                <a:solidFill>
                  <a:srgbClr val="FFFFFF"/>
                </a:solidFill>
                <a:latin typeface="Aptos"/>
              </a:rPr>
              <a:t>Autumn Term 1 Topics</a:t>
            </a:r>
          </a:p>
        </p:txBody>
      </p:sp>
      <p:sp>
        <p:nvSpPr>
          <p:cNvPr id="2" name="Content Placeholder 1"/>
          <p:cNvSpPr>
            <a:spLocks noGrp="1"/>
          </p:cNvSpPr>
          <p:nvPr>
            <p:ph idx="4294967295"/>
          </p:nvPr>
        </p:nvSpPr>
        <p:spPr>
          <a:xfrm>
            <a:off x="599098" y="1772816"/>
            <a:ext cx="7912100" cy="4903788"/>
          </a:xfrm>
        </p:spPr>
        <p:txBody>
          <a:bodyPr wrap="square" lIns="73152" tIns="36576" rIns="73152" bIns="36576">
            <a:normAutofit/>
          </a:bodyPr>
          <a:lstStyle/>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English: ‘The Nowhere Emporium’ and ‘Wonder’ </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Maths: Place Value and Four Operations</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Science: Classification</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PSHE: Meet your Brain and places  </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Computing: Communication and collaboration </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Art: 2D to 3D drawing </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History: WW2</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RE: Creation and Covenant </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PE: Invasion Games</a:t>
            </a:r>
          </a:p>
        </p:txBody>
      </p:sp>
      <p:pic>
        <p:nvPicPr>
          <p:cNvPr id="7170" name="Picture 2" descr="Fall Leaves SVG autumn svg file svg files for scrapbooking cute ... -  ClipArt Be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08104" y="3429000"/>
            <a:ext cx="2448272" cy="2448272"/>
          </a:xfrm>
          <a:prstGeom prst="rect">
            <a:avLst/>
          </a:prstGeom>
          <a:noFill/>
          <a:extLst>
            <a:ext uri="{909E8E84-426E-40DD-AFC4-6F175D3DCCD1}">
              <a14:hiddenFill xmlns:a14="http://schemas.microsoft.com/office/drawing/2010/main">
                <a:solidFill>
                  <a:srgbClr val="FFFFFF"/>
                </a:solidFill>
              </a14:hiddenFill>
            </a:ext>
          </a:extLst>
        </p:spPr>
      </p:pic>
      <p:sp>
        <p:nvSpPr>
          <p:cNvPr id="7177" name="Rounded Rectangle 7176"/>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06</a:t>
            </a:r>
          </a:p>
        </p:txBody>
      </p:sp>
    </p:spTree>
    <p:extLst>
      <p:ext uri="{BB962C8B-B14F-4D97-AF65-F5344CB8AC3E}">
        <p14:creationId xmlns:p14="http://schemas.microsoft.com/office/powerpoint/2010/main" val="1030850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8200" name="Rectangle 8199"/>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99" name="Rounded Rectangle 8198"/>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98" name="Rounded Rectangle 8197"/>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97" name="Rounded Rectangle 8196"/>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96" name="Rounded Rectangle 8195"/>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95" name="Rounded Rectangle 8194"/>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49808" y="356616"/>
            <a:ext cx="7086600" cy="420624"/>
          </a:xfrm>
        </p:spPr>
        <p:txBody>
          <a:bodyPr wrap="square" lIns="73152" tIns="36576" rIns="73152" bIns="36576" anchor="ctr"/>
          <a:lstStyle/>
          <a:p>
            <a:pPr algn="l"/>
            <a:r>
              <a:rPr lang="en-GB" sz="2300" b="1" dirty="0">
                <a:solidFill>
                  <a:srgbClr val="FFFFFF"/>
                </a:solidFill>
                <a:latin typeface="Aptos"/>
              </a:rPr>
              <a:t>English (Reading)</a:t>
            </a:r>
          </a:p>
        </p:txBody>
      </p:sp>
      <p:sp>
        <p:nvSpPr>
          <p:cNvPr id="3" name="Content Placeholder 2"/>
          <p:cNvSpPr>
            <a:spLocks noGrp="1"/>
          </p:cNvSpPr>
          <p:nvPr>
            <p:ph idx="1"/>
          </p:nvPr>
        </p:nvSpPr>
        <p:spPr>
          <a:xfrm>
            <a:off x="268920" y="1961456"/>
            <a:ext cx="8606160" cy="4896544"/>
          </a:xfrm>
        </p:spPr>
        <p:txBody>
          <a:bodyPr wrap="square" lIns="73152" tIns="36576" rIns="73152" bIns="36576">
            <a:normAutofit/>
          </a:bodyPr>
          <a:lstStyle/>
          <a:p>
            <a:pPr marL="594360" indent="-457200">
              <a:buClr>
                <a:schemeClr val="accent3"/>
              </a:buClr>
              <a:buFont typeface="Arial" panose="020B0604020202020204" pitchFamily="34" charset="0"/>
              <a:buChar char="•"/>
              <a:defRPr/>
            </a:pPr>
            <a:r>
              <a:rPr lang="en-GB" sz="1500" b="0" dirty="0">
                <a:solidFill>
                  <a:srgbClr val="29343E"/>
                </a:solidFill>
                <a:latin typeface="Aptos"/>
              </a:rPr>
              <a:t>Class novel</a:t>
            </a:r>
          </a:p>
          <a:p>
            <a:pPr marL="594360" indent="-457200">
              <a:buClr>
                <a:schemeClr val="accent3"/>
              </a:buClr>
              <a:buFont typeface="Arial" panose="020B0604020202020204" pitchFamily="34" charset="0"/>
              <a:buChar char="•"/>
              <a:defRPr/>
            </a:pPr>
            <a:r>
              <a:rPr lang="en-GB" sz="1500" b="0" dirty="0">
                <a:solidFill>
                  <a:srgbClr val="29343E"/>
                </a:solidFill>
                <a:latin typeface="Aptos"/>
              </a:rPr>
              <a:t>Guided reading </a:t>
            </a:r>
            <a:endParaRPr lang="en-GB" sz="3000" dirty="0"/>
          </a:p>
          <a:p>
            <a:pPr marL="594360" indent="-457200">
              <a:buClr>
                <a:schemeClr val="accent3"/>
              </a:buClr>
              <a:buFont typeface="Arial" panose="020B0604020202020204" pitchFamily="34" charset="0"/>
              <a:buChar char="•"/>
              <a:defRPr/>
            </a:pPr>
            <a:r>
              <a:rPr lang="en-GB" sz="1500" b="0" dirty="0">
                <a:solidFill>
                  <a:srgbClr val="29343E"/>
                </a:solidFill>
                <a:latin typeface="Aptos"/>
              </a:rPr>
              <a:t>In Year 6 we are developing reading stamina by accessing a wide range of authors and texts</a:t>
            </a:r>
          </a:p>
          <a:p>
            <a:pPr marL="594360" indent="-457200">
              <a:buClr>
                <a:schemeClr val="accent3"/>
              </a:buClr>
              <a:buFont typeface="Arial" panose="020B0604020202020204" pitchFamily="34" charset="0"/>
              <a:buChar char="•"/>
              <a:defRPr/>
            </a:pPr>
            <a:r>
              <a:rPr lang="en-GB" sz="1500" b="0" dirty="0">
                <a:solidFill>
                  <a:srgbClr val="29343E"/>
                </a:solidFill>
                <a:latin typeface="Aptos"/>
              </a:rPr>
              <a:t>Regular reading helps to develop vocabulary, improve spellings and the ability to read at pace and with understanding. </a:t>
            </a:r>
          </a:p>
          <a:p>
            <a:pPr marL="594360" indent="-457200">
              <a:buClr>
                <a:schemeClr val="accent3"/>
              </a:buClr>
              <a:buFont typeface="Arial" panose="020B0604020202020204" pitchFamily="34" charset="0"/>
              <a:buChar char="•"/>
              <a:defRPr/>
            </a:pPr>
            <a:r>
              <a:rPr lang="en-GB" sz="1500" b="0" dirty="0">
                <a:solidFill>
                  <a:srgbClr val="29343E"/>
                </a:solidFill>
                <a:latin typeface="Aptos"/>
              </a:rPr>
              <a:t>Home reading</a:t>
            </a:r>
          </a:p>
          <a:p>
            <a:pPr marL="594360" indent="-457200">
              <a:buClr>
                <a:schemeClr val="accent3"/>
              </a:buClr>
              <a:buFont typeface="Arial" panose="020B0604020202020204" pitchFamily="34" charset="0"/>
              <a:buChar char="•"/>
              <a:defRPr/>
            </a:pPr>
            <a:r>
              <a:rPr lang="en-GB" sz="1500" b="0" dirty="0">
                <a:solidFill>
                  <a:srgbClr val="29343E"/>
                </a:solidFill>
                <a:latin typeface="Aptos"/>
              </a:rPr>
              <a:t>Good readers = Good writers</a:t>
            </a:r>
          </a:p>
          <a:p>
            <a:pPr marL="772668" lvl="1" indent="-342900">
              <a:buClr>
                <a:schemeClr val="accent3"/>
              </a:buClr>
              <a:buFont typeface="Arial" panose="020B0604020202020204" pitchFamily="34" charset="0"/>
              <a:buChar char="•"/>
              <a:defRPr/>
            </a:pPr>
            <a:endParaRPr lang="en-GB" sz="2400" dirty="0"/>
          </a:p>
        </p:txBody>
      </p:sp>
      <p:pic>
        <p:nvPicPr>
          <p:cNvPr id="8194" name="Picture 2" descr="Children Reading Books Images - Free Downloa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88024" y="3501008"/>
            <a:ext cx="3393396" cy="2623427"/>
          </a:xfrm>
          <a:prstGeom prst="rect">
            <a:avLst/>
          </a:prstGeom>
          <a:noFill/>
          <a:extLst>
            <a:ext uri="{909E8E84-426E-40DD-AFC4-6F175D3DCCD1}">
              <a14:hiddenFill xmlns:a14="http://schemas.microsoft.com/office/drawing/2010/main">
                <a:solidFill>
                  <a:srgbClr val="FFFFFF"/>
                </a:solidFill>
              </a14:hiddenFill>
            </a:ext>
          </a:extLst>
        </p:spPr>
      </p:pic>
      <p:sp>
        <p:nvSpPr>
          <p:cNvPr id="8201" name="Rounded Rectangle 8200"/>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07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9224" name="Rectangle 9223"/>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23" name="Rounded Rectangle 9222"/>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22" name="Rounded Rectangle 9221"/>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21" name="Rounded Rectangle 9220"/>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20" name="Rounded Rectangle 9219"/>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19" name="Rounded Rectangle 9218"/>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49808" y="356616"/>
            <a:ext cx="7086600" cy="420624"/>
          </a:xfrm>
        </p:spPr>
        <p:txBody>
          <a:bodyPr wrap="square" lIns="73152" tIns="36576" rIns="73152" bIns="36576" anchor="ctr"/>
          <a:lstStyle/>
          <a:p>
            <a:pPr algn="l"/>
            <a:r>
              <a:rPr lang="en-GB" sz="2300" b="1" dirty="0">
                <a:solidFill>
                  <a:srgbClr val="FFFFFF"/>
                </a:solidFill>
                <a:latin typeface="Aptos"/>
              </a:rPr>
              <a:t>English (Writing)</a:t>
            </a:r>
          </a:p>
        </p:txBody>
      </p:sp>
      <p:sp>
        <p:nvSpPr>
          <p:cNvPr id="3" name="Content Placeholder 2"/>
          <p:cNvSpPr>
            <a:spLocks noGrp="1"/>
          </p:cNvSpPr>
          <p:nvPr>
            <p:ph idx="1"/>
          </p:nvPr>
        </p:nvSpPr>
        <p:spPr>
          <a:xfrm>
            <a:off x="467544" y="2276872"/>
            <a:ext cx="7543801" cy="4023360"/>
          </a:xfrm>
        </p:spPr>
        <p:txBody>
          <a:bodyPr wrap="square" lIns="73152" tIns="36576" rIns="73152" bIns="36576">
            <a:normAutofit/>
          </a:bodyPr>
          <a:lstStyle/>
          <a:p>
            <a:pPr marL="566928" indent="-457200">
              <a:buFont typeface="Arial" panose="020B0604020202020204" pitchFamily="34" charset="0"/>
              <a:buChar char="•"/>
              <a:defRPr/>
            </a:pPr>
            <a:r>
              <a:rPr lang="en-GB" sz="1500" b="0" dirty="0">
                <a:solidFill>
                  <a:srgbClr val="29343E"/>
                </a:solidFill>
                <a:latin typeface="Aptos"/>
              </a:rPr>
              <a:t>In Year 6, we write every day:</a:t>
            </a:r>
          </a:p>
          <a:p>
            <a:pPr marL="886968" lvl="1" indent="-457200">
              <a:buClr>
                <a:schemeClr val="accent3"/>
              </a:buClr>
              <a:buFont typeface="Arial" panose="020B0604020202020204" pitchFamily="34" charset="0"/>
              <a:buChar char="•"/>
              <a:defRPr/>
            </a:pPr>
            <a:r>
              <a:rPr lang="en-GB" sz="1500" b="0" dirty="0">
                <a:solidFill>
                  <a:srgbClr val="29343E"/>
                </a:solidFill>
                <a:latin typeface="Aptos"/>
              </a:rPr>
              <a:t>Range of genres (fiction / non-fiction)</a:t>
            </a:r>
          </a:p>
          <a:p>
            <a:pPr marL="886968" lvl="1" indent="-457200">
              <a:buClr>
                <a:schemeClr val="accent3"/>
              </a:buClr>
              <a:buFont typeface="Arial" panose="020B0604020202020204" pitchFamily="34" charset="0"/>
              <a:buChar char="•"/>
              <a:defRPr/>
            </a:pPr>
            <a:r>
              <a:rPr lang="en-GB" sz="1500" b="0" dirty="0">
                <a:solidFill>
                  <a:srgbClr val="29343E"/>
                </a:solidFill>
                <a:latin typeface="Aptos"/>
              </a:rPr>
              <a:t>Grammar and punctuation</a:t>
            </a:r>
          </a:p>
          <a:p>
            <a:pPr marL="886968" lvl="1" indent="-457200">
              <a:buClr>
                <a:schemeClr val="accent3"/>
              </a:buClr>
              <a:buFont typeface="Arial" panose="020B0604020202020204" pitchFamily="34" charset="0"/>
              <a:buChar char="•"/>
              <a:defRPr/>
            </a:pPr>
            <a:r>
              <a:rPr lang="en-GB" sz="1500" b="0" dirty="0">
                <a:solidFill>
                  <a:srgbClr val="29343E"/>
                </a:solidFill>
                <a:latin typeface="Aptos"/>
              </a:rPr>
              <a:t>Spelling</a:t>
            </a:r>
          </a:p>
          <a:p>
            <a:pPr marL="886968" lvl="1" indent="-457200">
              <a:buClr>
                <a:schemeClr val="accent3"/>
              </a:buClr>
              <a:buFont typeface="Arial" panose="020B0604020202020204" pitchFamily="34" charset="0"/>
              <a:buChar char="•"/>
              <a:defRPr/>
            </a:pPr>
            <a:r>
              <a:rPr lang="en-GB" sz="1500" b="0" dirty="0">
                <a:solidFill>
                  <a:srgbClr val="29343E"/>
                </a:solidFill>
                <a:latin typeface="Aptos"/>
              </a:rPr>
              <a:t>Handwriting</a:t>
            </a:r>
          </a:p>
          <a:p>
            <a:pPr marL="886968" lvl="1" indent="-457200">
              <a:buClr>
                <a:schemeClr val="accent3"/>
              </a:buClr>
              <a:buFont typeface="Arial" panose="020B0604020202020204" pitchFamily="34" charset="0"/>
              <a:buChar char="•"/>
              <a:defRPr/>
            </a:pPr>
            <a:r>
              <a:rPr lang="en-GB" sz="1500" b="0" dirty="0">
                <a:solidFill>
                  <a:srgbClr val="29343E"/>
                </a:solidFill>
                <a:latin typeface="Aptos"/>
              </a:rPr>
              <a:t>Presentation</a:t>
            </a:r>
          </a:p>
          <a:p>
            <a:pPr marL="886968" lvl="1" indent="-457200">
              <a:buClr>
                <a:schemeClr val="accent3"/>
              </a:buClr>
              <a:buFont typeface="Arial" panose="020B0604020202020204" pitchFamily="34" charset="0"/>
              <a:buChar char="•"/>
              <a:defRPr/>
            </a:pPr>
            <a:r>
              <a:rPr lang="en-GB" sz="1500" b="0" dirty="0">
                <a:solidFill>
                  <a:srgbClr val="29343E"/>
                </a:solidFill>
                <a:latin typeface="Aptos"/>
              </a:rPr>
              <a:t>Writing across the curriculum</a:t>
            </a:r>
          </a:p>
          <a:p>
            <a:pPr marL="429768" lvl="1" indent="0">
              <a:buClr>
                <a:schemeClr val="accent3"/>
              </a:buClr>
              <a:buNone/>
              <a:defRPr/>
            </a:pPr>
            <a:endParaRPr lang="en-GB" sz="2400" dirty="0"/>
          </a:p>
          <a:p>
            <a:pPr marL="772668" lvl="1" indent="-342900">
              <a:buClr>
                <a:schemeClr val="accent3"/>
              </a:buClr>
              <a:buFont typeface="Arial" panose="020B0604020202020204" pitchFamily="34" charset="0"/>
              <a:buChar char="•"/>
              <a:defRPr/>
            </a:pPr>
            <a:endParaRPr lang="en-GB" sz="2400" dirty="0"/>
          </a:p>
          <a:p>
            <a:pPr>
              <a:buFont typeface="Arial" panose="020B0604020202020204" pitchFamily="34" charset="0"/>
              <a:buChar char="•"/>
            </a:pPr>
            <a:endParaRPr lang="en-GB" dirty="0"/>
          </a:p>
        </p:txBody>
      </p:sp>
      <p:pic>
        <p:nvPicPr>
          <p:cNvPr id="9218" name="Picture 2" descr="344,200+ Writer Stock Illustrations, Royalty-Free Vector Graphics &amp; Clip Art  - iStock | Typewriter, Writing, Autho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2664" y="2780928"/>
            <a:ext cx="2967713" cy="2681610"/>
          </a:xfrm>
          <a:prstGeom prst="rect">
            <a:avLst/>
          </a:prstGeom>
          <a:noFill/>
          <a:extLst>
            <a:ext uri="{909E8E84-426E-40DD-AFC4-6F175D3DCCD1}">
              <a14:hiddenFill xmlns:a14="http://schemas.microsoft.com/office/drawing/2010/main">
                <a:solidFill>
                  <a:srgbClr val="FFFFFF"/>
                </a:solidFill>
              </a14:hiddenFill>
            </a:ext>
          </a:extLst>
        </p:spPr>
      </p:pic>
      <p:sp>
        <p:nvSpPr>
          <p:cNvPr id="9225" name="Rounded Rectangle 9224"/>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08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3080" name="Rectangle 3079"/>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79" name="Rounded Rectangle 3078"/>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78" name="Rounded Rectangle 3077"/>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77" name="Rounded Rectangle 3076"/>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76" name="Rounded Rectangle 3075"/>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75" name="Rounded Rectangle 3074"/>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49808" y="356616"/>
            <a:ext cx="7086600" cy="420624"/>
          </a:xfrm>
        </p:spPr>
        <p:txBody>
          <a:bodyPr wrap="square" lIns="73152" tIns="36576" rIns="73152" bIns="36576" anchor="ctr"/>
          <a:lstStyle/>
          <a:p>
            <a:pPr algn="l"/>
            <a:r>
              <a:rPr lang="en-GB" sz="2300" b="1" dirty="0">
                <a:solidFill>
                  <a:srgbClr val="FFFFFF"/>
                </a:solidFill>
                <a:latin typeface="Aptos"/>
              </a:rPr>
              <a:t>Maths</a:t>
            </a:r>
          </a:p>
        </p:txBody>
      </p:sp>
      <p:sp>
        <p:nvSpPr>
          <p:cNvPr id="3" name="Content Placeholder 2"/>
          <p:cNvSpPr>
            <a:spLocks noGrp="1"/>
          </p:cNvSpPr>
          <p:nvPr>
            <p:ph idx="1"/>
          </p:nvPr>
        </p:nvSpPr>
        <p:spPr>
          <a:xfrm>
            <a:off x="395536" y="1988840"/>
            <a:ext cx="8229600" cy="4389120"/>
          </a:xfrm>
        </p:spPr>
        <p:txBody>
          <a:bodyPr wrap="square" lIns="73152" tIns="36576" rIns="73152" bIns="36576">
            <a:normAutofit/>
          </a:bodyPr>
          <a:lstStyle/>
          <a:p>
            <a:pPr marL="452628" indent="-342900">
              <a:buFont typeface="Arial" panose="020B0604020202020204" pitchFamily="34" charset="0"/>
              <a:buChar char="•"/>
              <a:defRPr/>
            </a:pPr>
            <a:r>
              <a:rPr lang="en-GB" sz="1250" b="0" dirty="0">
                <a:solidFill>
                  <a:srgbClr val="29343E"/>
                </a:solidFill>
                <a:latin typeface="Aptos"/>
              </a:rPr>
              <a:t>We follow the Red Rose Mastery Maths scheme</a:t>
            </a:r>
          </a:p>
          <a:p>
            <a:pPr marL="452628" indent="-342900">
              <a:buFont typeface="Arial" panose="020B0604020202020204" pitchFamily="34" charset="0"/>
              <a:buChar char="•"/>
              <a:defRPr/>
            </a:pPr>
            <a:r>
              <a:rPr lang="en-GB" sz="1250" b="0" dirty="0">
                <a:solidFill>
                  <a:srgbClr val="29343E"/>
                </a:solidFill>
                <a:latin typeface="Aptos"/>
              </a:rPr>
              <a:t>We use a range of strategies in Year 6:</a:t>
            </a:r>
          </a:p>
          <a:p>
            <a:pPr marL="745236" lvl="1" indent="-342900">
              <a:buFont typeface="Arial" panose="020B0604020202020204" pitchFamily="34" charset="0"/>
              <a:buChar char="•"/>
              <a:defRPr/>
            </a:pPr>
            <a:r>
              <a:rPr lang="en-GB" sz="1250" b="0" dirty="0">
                <a:solidFill>
                  <a:srgbClr val="29343E"/>
                </a:solidFill>
                <a:latin typeface="Aptos"/>
              </a:rPr>
              <a:t>Mental methods – the ability to recall and calculate at pace</a:t>
            </a:r>
          </a:p>
          <a:p>
            <a:pPr marL="745236" lvl="1" indent="-342900">
              <a:buFont typeface="Arial" panose="020B0604020202020204" pitchFamily="34" charset="0"/>
              <a:buChar char="•"/>
              <a:defRPr/>
            </a:pPr>
            <a:r>
              <a:rPr lang="en-GB" sz="1250" b="0" dirty="0">
                <a:solidFill>
                  <a:srgbClr val="29343E"/>
                </a:solidFill>
                <a:latin typeface="Aptos"/>
              </a:rPr>
              <a:t>Written methods – we practice formal method followed in our ‘Written Calculations Policy’</a:t>
            </a:r>
            <a:endParaRPr lang="en-GB" sz="2400" dirty="0"/>
          </a:p>
          <a:p>
            <a:pPr marL="452628" indent="-342900">
              <a:buFont typeface="Arial" panose="020B0604020202020204" pitchFamily="34" charset="0"/>
              <a:buChar char="•"/>
              <a:defRPr/>
            </a:pPr>
            <a:r>
              <a:rPr lang="en-GB" sz="1250" b="0" dirty="0">
                <a:solidFill>
                  <a:srgbClr val="29343E"/>
                </a:solidFill>
                <a:latin typeface="Aptos"/>
              </a:rPr>
              <a:t>Problem Solving / Reasoning – every lesson has some deeper learning so everyone can use their Maths skills to apply them to a range of contexts</a:t>
            </a:r>
          </a:p>
          <a:p>
            <a:pPr marL="452628" indent="-342900">
              <a:buFont typeface="Arial" panose="020B0604020202020204" pitchFamily="34" charset="0"/>
              <a:buChar char="•"/>
              <a:defRPr/>
            </a:pPr>
            <a:r>
              <a:rPr lang="en-GB" sz="1250" b="0" dirty="0">
                <a:solidFill>
                  <a:srgbClr val="29343E"/>
                </a:solidFill>
                <a:latin typeface="Aptos"/>
              </a:rPr>
              <a:t>Table Facts </a:t>
            </a:r>
          </a:p>
          <a:p>
            <a:pPr marL="745236" lvl="1" indent="-342900">
              <a:buFont typeface="Arial" panose="020B0604020202020204" pitchFamily="34" charset="0"/>
              <a:buChar char="•"/>
              <a:defRPr/>
            </a:pPr>
            <a:r>
              <a:rPr lang="en-GB" sz="1250" b="0" dirty="0">
                <a:solidFill>
                  <a:srgbClr val="29343E"/>
                </a:solidFill>
                <a:latin typeface="Aptos"/>
              </a:rPr>
              <a:t>It is important that everyone knows their table facts (forwards and back from, multiplications and divisions, fluently)</a:t>
            </a:r>
          </a:p>
          <a:p>
            <a:pPr marL="772668" lvl="1" indent="-342900">
              <a:buClr>
                <a:schemeClr val="accent3"/>
              </a:buClr>
              <a:buFont typeface="Arial" panose="020B0604020202020204" pitchFamily="34" charset="0"/>
              <a:buChar char="•"/>
              <a:defRPr/>
            </a:pPr>
            <a:r>
              <a:rPr lang="en-GB" sz="1250" b="0" dirty="0">
                <a:solidFill>
                  <a:srgbClr val="29343E"/>
                </a:solidFill>
                <a:latin typeface="Aptos"/>
              </a:rPr>
              <a:t>x2 – x12</a:t>
            </a:r>
          </a:p>
          <a:p>
            <a:pPr marL="452628" indent="-342900">
              <a:buFont typeface="Arial" panose="020B0604020202020204" pitchFamily="34" charset="0"/>
              <a:buChar char="•"/>
              <a:defRPr/>
            </a:pPr>
            <a:r>
              <a:rPr lang="en-GB" sz="1250" b="0" dirty="0">
                <a:solidFill>
                  <a:srgbClr val="29343E"/>
                </a:solidFill>
                <a:latin typeface="Aptos"/>
              </a:rPr>
              <a:t>Number Facts (to 1, 10, 100, 1000)</a:t>
            </a:r>
          </a:p>
          <a:p>
            <a:pPr marL="745236" lvl="1" indent="-342900">
              <a:buFont typeface="Arial" panose="020B0604020202020204" pitchFamily="34" charset="0"/>
              <a:buChar char="•"/>
              <a:defRPr/>
            </a:pPr>
            <a:r>
              <a:rPr lang="en-GB" sz="1250" b="0" dirty="0">
                <a:solidFill>
                  <a:srgbClr val="29343E"/>
                </a:solidFill>
                <a:latin typeface="Aptos"/>
              </a:rPr>
              <a:t>This is being able to recall that 6 + 4 = 10, so therefore 0.6 + 0.4 = 1, 60 + 40 = 100, 600 + 400 = 1000, 0.06 + 0.04 = 0.10)</a:t>
            </a:r>
          </a:p>
          <a:p>
            <a:pPr>
              <a:buFont typeface="Arial" panose="020B0604020202020204" pitchFamily="34" charset="0"/>
              <a:buChar char="•"/>
            </a:pPr>
            <a:endParaRPr lang="en-GB" dirty="0"/>
          </a:p>
        </p:txBody>
      </p:sp>
      <p:pic>
        <p:nvPicPr>
          <p:cNvPr id="3074" name="Picture 2" descr="A new way of teaching maths in school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18682" y="1289304"/>
            <a:ext cx="1646326" cy="1407609"/>
          </a:xfrm>
          <a:prstGeom prst="rect">
            <a:avLst/>
          </a:prstGeom>
          <a:noFill/>
          <a:extLst>
            <a:ext uri="{909E8E84-426E-40DD-AFC4-6F175D3DCCD1}">
              <a14:hiddenFill xmlns:a14="http://schemas.microsoft.com/office/drawing/2010/main">
                <a:solidFill>
                  <a:srgbClr val="FFFFFF"/>
                </a:solidFill>
              </a14:hiddenFill>
            </a:ext>
          </a:extLst>
        </p:spPr>
      </p:pic>
      <p:sp>
        <p:nvSpPr>
          <p:cNvPr id="3081" name="Rounded Rectangle 3080"/>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09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1034" name="Rectangle 1033"/>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3" name="Rounded Rectangle 1032"/>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2" name="Rounded Rectangle 1031"/>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1" name="Rounded Rectangle 1030"/>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30" name="Rounded Rectangle 1029"/>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9" name="Rounded Rectangle 1028"/>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49808" y="356616"/>
            <a:ext cx="7086600" cy="420624"/>
          </a:xfrm>
        </p:spPr>
        <p:txBody>
          <a:bodyPr wrap="square" lIns="73152" tIns="36576" rIns="73152" bIns="36576" anchor="ctr"/>
          <a:lstStyle/>
          <a:p>
            <a:pPr algn="l"/>
            <a:r>
              <a:rPr lang="en-GB" sz="2300" b="1" dirty="0">
                <a:solidFill>
                  <a:srgbClr val="FFFFFF"/>
                </a:solidFill>
                <a:latin typeface="Aptos"/>
              </a:rPr>
              <a:t>RE</a:t>
            </a:r>
          </a:p>
        </p:txBody>
      </p:sp>
      <p:sp>
        <p:nvSpPr>
          <p:cNvPr id="5" name="TextBox 4"/>
          <p:cNvSpPr txBox="1">
            <a:spLocks noChangeArrowheads="1"/>
          </p:cNvSpPr>
          <p:nvPr/>
        </p:nvSpPr>
        <p:spPr bwMode="auto">
          <a:xfrm>
            <a:off x="323528" y="1639063"/>
            <a:ext cx="7921625" cy="4524315"/>
          </a:xfrm>
          <a:prstGeom prst="rect">
            <a:avLst/>
          </a:prstGeom>
          <a:noFill/>
          <a:ln w="9525">
            <a:noFill/>
            <a:miter lim="800000"/>
            <a:headEnd/>
            <a:tailEnd/>
          </a:ln>
        </p:spPr>
        <p:txBody>
          <a:bodyPr wrap="square" lIns="73152" tIns="36576" rIns="73152" bIns="36576">
            <a:spAutoFit/>
          </a:bodyPr>
          <a:lstStyle/>
          <a:p>
            <a:pPr eaLnBrk="1" hangingPunct="1"/>
            <a:r>
              <a:rPr lang="en-GB" altLang="en-US" sz="1500" b="0" dirty="0">
                <a:solidFill>
                  <a:srgbClr val="29343E"/>
                </a:solidFill>
                <a:latin typeface="Aptos"/>
              </a:rPr>
              <a:t>Branch 1: </a:t>
            </a:r>
          </a:p>
          <a:p>
            <a:pPr eaLnBrk="1" hangingPunct="1"/>
            <a:r>
              <a:rPr lang="en-GB" altLang="en-US" sz="1500" b="0" i="1" dirty="0">
                <a:solidFill>
                  <a:srgbClr val="29343E"/>
                </a:solidFill>
                <a:latin typeface="Aptos"/>
              </a:rPr>
              <a:t>Creation and Covenant </a:t>
            </a:r>
          </a:p>
          <a:p>
            <a:pPr eaLnBrk="1" hangingPunct="1"/>
            <a:r>
              <a:rPr lang="en-GB" altLang="en-US" sz="1500" b="0" dirty="0">
                <a:solidFill>
                  <a:srgbClr val="29343E"/>
                </a:solidFill>
                <a:latin typeface="Aptos"/>
              </a:rPr>
              <a:t>Branch 2: </a:t>
            </a:r>
          </a:p>
          <a:p>
            <a:pPr eaLnBrk="1" hangingPunct="1"/>
            <a:r>
              <a:rPr lang="en-GB" altLang="en-US" sz="1500" b="0" i="1" dirty="0">
                <a:solidFill>
                  <a:srgbClr val="29343E"/>
                </a:solidFill>
                <a:latin typeface="Aptos"/>
              </a:rPr>
              <a:t>Prophecy and Promise</a:t>
            </a:r>
          </a:p>
          <a:p>
            <a:pPr eaLnBrk="1" hangingPunct="1"/>
            <a:r>
              <a:rPr lang="en-GB" altLang="en-US" sz="1500" b="0" dirty="0">
                <a:solidFill>
                  <a:srgbClr val="29343E"/>
                </a:solidFill>
                <a:latin typeface="Aptos"/>
              </a:rPr>
              <a:t>Branch 3: </a:t>
            </a:r>
          </a:p>
          <a:p>
            <a:pPr eaLnBrk="1" hangingPunct="1"/>
            <a:r>
              <a:rPr lang="en-GB" altLang="en-US" sz="1500" b="0" i="1" dirty="0">
                <a:solidFill>
                  <a:srgbClr val="29343E"/>
                </a:solidFill>
                <a:latin typeface="Aptos"/>
              </a:rPr>
              <a:t>Galilee to Jerusalem </a:t>
            </a:r>
          </a:p>
          <a:p>
            <a:pPr eaLnBrk="1" hangingPunct="1"/>
            <a:r>
              <a:rPr lang="en-GB" altLang="en-US" sz="1500" b="0" dirty="0">
                <a:solidFill>
                  <a:srgbClr val="29343E"/>
                </a:solidFill>
                <a:latin typeface="Aptos"/>
              </a:rPr>
              <a:t>Branch 4:</a:t>
            </a:r>
          </a:p>
          <a:p>
            <a:pPr eaLnBrk="1" hangingPunct="1"/>
            <a:r>
              <a:rPr lang="en-GB" altLang="en-US" sz="1500" b="0" i="1" dirty="0">
                <a:solidFill>
                  <a:srgbClr val="29343E"/>
                </a:solidFill>
                <a:latin typeface="Aptos"/>
              </a:rPr>
              <a:t>Desert to Garden </a:t>
            </a:r>
          </a:p>
          <a:p>
            <a:pPr eaLnBrk="1" hangingPunct="1"/>
            <a:r>
              <a:rPr lang="en-GB" altLang="en-US" sz="1500" b="0" dirty="0">
                <a:solidFill>
                  <a:srgbClr val="29343E"/>
                </a:solidFill>
                <a:latin typeface="Aptos"/>
              </a:rPr>
              <a:t>Branch 5: </a:t>
            </a:r>
          </a:p>
          <a:p>
            <a:pPr eaLnBrk="1" hangingPunct="1"/>
            <a:r>
              <a:rPr lang="en-GB" altLang="en-US" sz="1500" b="0" i="1" dirty="0">
                <a:solidFill>
                  <a:srgbClr val="29343E"/>
                </a:solidFill>
                <a:latin typeface="Aptos"/>
              </a:rPr>
              <a:t>To the ends of the earth</a:t>
            </a:r>
          </a:p>
          <a:p>
            <a:pPr eaLnBrk="1" hangingPunct="1"/>
            <a:r>
              <a:rPr lang="en-GB" altLang="en-US" sz="1500" b="0" dirty="0">
                <a:solidFill>
                  <a:srgbClr val="29343E"/>
                </a:solidFill>
                <a:latin typeface="Aptos"/>
              </a:rPr>
              <a:t>Branch 6:  </a:t>
            </a:r>
          </a:p>
          <a:p>
            <a:pPr eaLnBrk="1" hangingPunct="1"/>
            <a:r>
              <a:rPr lang="en-GB" altLang="en-US" sz="1500" b="0" dirty="0">
                <a:solidFill>
                  <a:srgbClr val="29343E"/>
                </a:solidFill>
                <a:latin typeface="Aptos"/>
              </a:rPr>
              <a:t>Dialogue and Encounter </a:t>
            </a:r>
            <a:endParaRPr lang="en-GB" altLang="en-US" sz="1200" dirty="0"/>
          </a:p>
        </p:txBody>
      </p:sp>
      <p:pic>
        <p:nvPicPr>
          <p:cNvPr id="1026" name="Picture 2" descr="To Know you More Clear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6" y="1553501"/>
            <a:ext cx="3004053" cy="37888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t-elizabethsprimary.co.uk/wp-content/uploads/2024/05/Branches-of-RED-550x4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3588" y="2471112"/>
            <a:ext cx="2412086" cy="2105093"/>
          </a:xfrm>
          <a:prstGeom prst="rect">
            <a:avLst/>
          </a:prstGeom>
          <a:noFill/>
          <a:extLst>
            <a:ext uri="{909E8E84-426E-40DD-AFC4-6F175D3DCCD1}">
              <a14:hiddenFill xmlns:a14="http://schemas.microsoft.com/office/drawing/2010/main">
                <a:solidFill>
                  <a:srgbClr val="FFFFFF"/>
                </a:solidFill>
              </a14:hiddenFill>
            </a:ext>
          </a:extLst>
        </p:spPr>
      </p:pic>
      <p:sp>
        <p:nvSpPr>
          <p:cNvPr id="1035" name="Rounded Rectangle 1034"/>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20488" name="Rectangle 20487"/>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87" name="Rounded Rectangle 20486"/>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86" name="Rounded Rectangle 20485"/>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85" name="Rounded Rectangle 20484"/>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84" name="Rounded Rectangle 20483"/>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483" name="Rounded Rectangle 20482"/>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749808" y="356616"/>
            <a:ext cx="7086600" cy="420624"/>
          </a:xfrm>
        </p:spPr>
        <p:txBody>
          <a:bodyPr wrap="square" lIns="73152" tIns="36576" rIns="73152" bIns="36576" anchor="ctr"/>
          <a:lstStyle/>
          <a:p>
            <a:pPr algn="l"/>
            <a:r>
              <a:rPr lang="en-GB" sz="2300" b="1" dirty="0">
                <a:solidFill>
                  <a:srgbClr val="FFFFFF"/>
                </a:solidFill>
                <a:latin typeface="Aptos"/>
              </a:rPr>
              <a:t>Faith in Action</a:t>
            </a:r>
          </a:p>
        </p:txBody>
      </p:sp>
      <p:pic>
        <p:nvPicPr>
          <p:cNvPr id="20482" name="Picture 2" descr="FAITH IN ACTION - LYNDONVILLE - Vermont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2132856"/>
            <a:ext cx="5286885" cy="2886919"/>
          </a:xfrm>
          <a:prstGeom prst="rect">
            <a:avLst/>
          </a:prstGeom>
          <a:noFill/>
          <a:extLst>
            <a:ext uri="{909E8E84-426E-40DD-AFC4-6F175D3DCCD1}">
              <a14:hiddenFill xmlns:a14="http://schemas.microsoft.com/office/drawing/2010/main">
                <a:solidFill>
                  <a:srgbClr val="FFFFFF"/>
                </a:solidFill>
              </a14:hiddenFill>
            </a:ext>
          </a:extLst>
        </p:spPr>
      </p:pic>
      <p:sp>
        <p:nvSpPr>
          <p:cNvPr id="20489" name="Rounded Rectangle 20488"/>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11</a:t>
            </a:r>
          </a:p>
        </p:txBody>
      </p:sp>
    </p:spTree>
    <p:extLst>
      <p:ext uri="{BB962C8B-B14F-4D97-AF65-F5344CB8AC3E}">
        <p14:creationId xmlns:p14="http://schemas.microsoft.com/office/powerpoint/2010/main" val="16570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6152" name="Rectangle 6151"/>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51" name="Rounded Rectangle 6150"/>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50" name="Rounded Rectangle 6149"/>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49" name="Rounded Rectangle 6148"/>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48" name="Rounded Rectangle 6147"/>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47" name="Rounded Rectangle 6146"/>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itle 2"/>
          <p:cNvSpPr>
            <a:spLocks noGrp="1"/>
          </p:cNvSpPr>
          <p:nvPr>
            <p:ph type="title"/>
          </p:nvPr>
        </p:nvSpPr>
        <p:spPr>
          <a:xfrm>
            <a:off x="749808" y="356616"/>
            <a:ext cx="7086600" cy="420624"/>
          </a:xfrm>
        </p:spPr>
        <p:txBody>
          <a:bodyPr wrap="square" lIns="73152" tIns="36576" rIns="73152" bIns="36576" anchor="ctr">
            <a:normAutofit/>
          </a:bodyPr>
          <a:lstStyle/>
          <a:p>
            <a:pPr marL="484632" algn="l" eaLnBrk="1" fontAlgn="auto" hangingPunct="1">
              <a:spcAft>
                <a:spcPts val="0"/>
              </a:spcAft>
              <a:defRPr/>
            </a:pPr>
            <a:r>
              <a:rPr lang="en-GB" sz="2300" b="1" dirty="0">
                <a:solidFill>
                  <a:srgbClr val="FFFFFF"/>
                </a:solidFill>
                <a:latin typeface="Aptos"/>
              </a:rPr>
              <a:t>Class Routines</a:t>
            </a:r>
          </a:p>
        </p:txBody>
      </p:sp>
      <p:sp>
        <p:nvSpPr>
          <p:cNvPr id="2" name="Content Placeholder 1"/>
          <p:cNvSpPr>
            <a:spLocks noGrp="1"/>
          </p:cNvSpPr>
          <p:nvPr>
            <p:ph idx="4294967295"/>
          </p:nvPr>
        </p:nvSpPr>
        <p:spPr>
          <a:xfrm>
            <a:off x="599098" y="1772816"/>
            <a:ext cx="7912100" cy="4903788"/>
          </a:xfrm>
        </p:spPr>
        <p:txBody>
          <a:bodyPr wrap="square" lIns="73152" tIns="36576" rIns="73152" bIns="36576">
            <a:normAutofit/>
          </a:bodyPr>
          <a:lstStyle/>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Reading books can be changed on a Monday, Tuesday or Wednesday. </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Homework will be due in on Thursdays. </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PE is taught on a Thursday afternoon. </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Please could children have a separate lunchbox drink. </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Break time snack is a piece of fruit. </a:t>
            </a:r>
          </a:p>
          <a:p>
            <a:pPr marL="566928" indent="-457200">
              <a:spcAft>
                <a:spcPts val="0"/>
              </a:spcAft>
              <a:buClr>
                <a:schemeClr val="accent3"/>
              </a:buClr>
              <a:buFont typeface="Arial" panose="020B0604020202020204" pitchFamily="34" charset="0"/>
              <a:buChar char="•"/>
              <a:defRPr/>
            </a:pPr>
            <a:endParaRPr lang="en-GB" sz="2800" dirty="0"/>
          </a:p>
          <a:p>
            <a:pPr marL="566928" indent="-457200">
              <a:spcAft>
                <a:spcPts val="0"/>
              </a:spcAft>
              <a:buClr>
                <a:schemeClr val="accent3"/>
              </a:buClr>
              <a:buFont typeface="Arial" panose="020B0604020202020204" pitchFamily="34" charset="0"/>
              <a:buChar char="•"/>
              <a:defRPr/>
            </a:pPr>
            <a:endParaRPr lang="en-GB" sz="2800" dirty="0"/>
          </a:p>
        </p:txBody>
      </p:sp>
      <p:pic>
        <p:nvPicPr>
          <p:cNvPr id="6146" name="Picture 2" descr="Clock Vector Isolated Illustration Stock Illustration - Download Image Now  - Clock, Cartoon, Illustration - iStock"/>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5600"/>
          <a:stretch/>
        </p:blipFill>
        <p:spPr bwMode="auto">
          <a:xfrm>
            <a:off x="5220072" y="3429000"/>
            <a:ext cx="2952328" cy="2491745"/>
          </a:xfrm>
          <a:prstGeom prst="rect">
            <a:avLst/>
          </a:prstGeom>
          <a:noFill/>
          <a:extLst>
            <a:ext uri="{909E8E84-426E-40DD-AFC4-6F175D3DCCD1}">
              <a14:hiddenFill xmlns:a14="http://schemas.microsoft.com/office/drawing/2010/main">
                <a:solidFill>
                  <a:srgbClr val="FFFFFF"/>
                </a:solidFill>
              </a14:hiddenFill>
            </a:ext>
          </a:extLst>
        </p:spPr>
      </p:pic>
      <p:sp>
        <p:nvSpPr>
          <p:cNvPr id="6153" name="Rounded Rectangle 6152"/>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12</a:t>
            </a:r>
          </a:p>
        </p:txBody>
      </p:sp>
    </p:spTree>
    <p:extLst>
      <p:ext uri="{BB962C8B-B14F-4D97-AF65-F5344CB8AC3E}">
        <p14:creationId xmlns:p14="http://schemas.microsoft.com/office/powerpoint/2010/main" val="2038428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10248" name="Rectangle 10247"/>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47" name="Rounded Rectangle 10246"/>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46" name="Rounded Rectangle 10245"/>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45" name="Rounded Rectangle 10244"/>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44" name="Rounded Rectangle 10243"/>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43" name="Rounded Rectangle 10242"/>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itle 2"/>
          <p:cNvSpPr>
            <a:spLocks noGrp="1"/>
          </p:cNvSpPr>
          <p:nvPr>
            <p:ph type="title"/>
          </p:nvPr>
        </p:nvSpPr>
        <p:spPr>
          <a:xfrm>
            <a:off x="749808" y="356616"/>
            <a:ext cx="7086600" cy="420624"/>
          </a:xfrm>
        </p:spPr>
        <p:txBody>
          <a:bodyPr wrap="square" lIns="73152" tIns="36576" rIns="73152" bIns="36576" anchor="ctr">
            <a:normAutofit/>
          </a:bodyPr>
          <a:lstStyle/>
          <a:p>
            <a:pPr marL="484632" algn="l" eaLnBrk="1" fontAlgn="auto" hangingPunct="1">
              <a:spcAft>
                <a:spcPts val="0"/>
              </a:spcAft>
              <a:defRPr/>
            </a:pPr>
            <a:r>
              <a:rPr lang="en-GB" sz="2300" b="1" dirty="0">
                <a:solidFill>
                  <a:srgbClr val="FFFFFF"/>
                </a:solidFill>
                <a:latin typeface="Aptos"/>
              </a:rPr>
              <a:t>Weekly Blog and Home Practise </a:t>
            </a:r>
          </a:p>
        </p:txBody>
      </p:sp>
      <p:sp>
        <p:nvSpPr>
          <p:cNvPr id="2" name="Content Placeholder 1"/>
          <p:cNvSpPr>
            <a:spLocks noGrp="1"/>
          </p:cNvSpPr>
          <p:nvPr>
            <p:ph idx="4294967295"/>
          </p:nvPr>
        </p:nvSpPr>
        <p:spPr>
          <a:xfrm>
            <a:off x="599098" y="1772816"/>
            <a:ext cx="7912100" cy="4903788"/>
          </a:xfrm>
        </p:spPr>
        <p:txBody>
          <a:bodyPr wrap="square" lIns="73152" tIns="36576" rIns="73152" bIns="36576">
            <a:normAutofit/>
          </a:bodyPr>
          <a:lstStyle/>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The weekly blog will be published every Friday. </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It is vital that your child practices the basics daily:</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Reading at least 30 minutes a day.</a:t>
            </a:r>
          </a:p>
          <a:p>
            <a:pPr marL="566928" indent="-457200">
              <a:spcAft>
                <a:spcPts val="0"/>
              </a:spcAft>
              <a:buClr>
                <a:schemeClr val="accent3"/>
              </a:buClr>
              <a:buFont typeface="Arial" panose="020B0604020202020204" pitchFamily="34" charset="0"/>
              <a:buChar char="•"/>
              <a:defRPr/>
            </a:pPr>
            <a:r>
              <a:rPr lang="en-GB" sz="1500" b="0" dirty="0">
                <a:solidFill>
                  <a:srgbClr val="29343E"/>
                </a:solidFill>
                <a:latin typeface="Aptos"/>
              </a:rPr>
              <a:t>Table facts (x2 – x12)</a:t>
            </a:r>
          </a:p>
          <a:p>
            <a:pPr marL="109728" indent="0">
              <a:spcAft>
                <a:spcPts val="0"/>
              </a:spcAft>
              <a:buClr>
                <a:schemeClr val="accent3"/>
              </a:buClr>
              <a:buNone/>
              <a:defRPr/>
            </a:pPr>
            <a:endParaRPr lang="en-GB" sz="2800" dirty="0"/>
          </a:p>
          <a:p>
            <a:pPr marL="566928" indent="-457200">
              <a:spcAft>
                <a:spcPts val="0"/>
              </a:spcAft>
              <a:buClr>
                <a:schemeClr val="accent3"/>
              </a:buClr>
              <a:buFont typeface="Arial" panose="020B0604020202020204" pitchFamily="34" charset="0"/>
              <a:buChar char="•"/>
              <a:defRPr/>
            </a:pPr>
            <a:endParaRPr lang="en-GB" sz="2800" dirty="0"/>
          </a:p>
          <a:p>
            <a:pPr marL="566928" indent="-457200">
              <a:spcAft>
                <a:spcPts val="0"/>
              </a:spcAft>
              <a:buClr>
                <a:schemeClr val="accent3"/>
              </a:buClr>
              <a:buFont typeface="Arial" panose="020B0604020202020204" pitchFamily="34" charset="0"/>
              <a:buChar char="•"/>
              <a:defRPr/>
            </a:pPr>
            <a:endParaRPr lang="en-GB" sz="2800" dirty="0"/>
          </a:p>
        </p:txBody>
      </p:sp>
      <p:pic>
        <p:nvPicPr>
          <p:cNvPr id="10242" name="Picture 2" descr="Student desk with Earth globe, open book, pen holder, stack of books clipart  cartoon style vector illustration. Back to school, homework, study corner,  classroom concept. Hand drawn style 27765868 Vector Art a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21434" y="3356992"/>
            <a:ext cx="4746849" cy="2848109"/>
          </a:xfrm>
          <a:prstGeom prst="rect">
            <a:avLst/>
          </a:prstGeom>
          <a:noFill/>
          <a:extLst>
            <a:ext uri="{909E8E84-426E-40DD-AFC4-6F175D3DCCD1}">
              <a14:hiddenFill xmlns:a14="http://schemas.microsoft.com/office/drawing/2010/main">
                <a:solidFill>
                  <a:srgbClr val="FFFFFF"/>
                </a:solidFill>
              </a14:hiddenFill>
            </a:ext>
          </a:extLst>
        </p:spPr>
      </p:pic>
      <p:sp>
        <p:nvSpPr>
          <p:cNvPr id="10249" name="Rounded Rectangle 10248"/>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13</a:t>
            </a:r>
          </a:p>
        </p:txBody>
      </p:sp>
    </p:spTree>
    <p:extLst>
      <p:ext uri="{BB962C8B-B14F-4D97-AF65-F5344CB8AC3E}">
        <p14:creationId xmlns:p14="http://schemas.microsoft.com/office/powerpoint/2010/main" val="915362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11274" name="Rectangle 11273"/>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273" name="Rounded Rectangle 11272"/>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272" name="Rounded Rectangle 11271"/>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271" name="Rounded Rectangle 11270"/>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270" name="Rounded Rectangle 11269"/>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269" name="Rounded Rectangle 11268"/>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49808" y="356616"/>
            <a:ext cx="7086600" cy="420624"/>
          </a:xfrm>
        </p:spPr>
        <p:txBody>
          <a:bodyPr wrap="square" lIns="73152" tIns="36576" rIns="73152" bIns="36576" anchor="ctr"/>
          <a:lstStyle/>
          <a:p>
            <a:pPr algn="l"/>
            <a:r>
              <a:rPr lang="en-GB" sz="2300" b="1" dirty="0">
                <a:solidFill>
                  <a:srgbClr val="FFFFFF"/>
                </a:solidFill>
                <a:latin typeface="Aptos"/>
              </a:rPr>
              <a:t>Spelling</a:t>
            </a:r>
          </a:p>
        </p:txBody>
      </p:sp>
      <p:sp>
        <p:nvSpPr>
          <p:cNvPr id="3" name="Content Placeholder 2"/>
          <p:cNvSpPr>
            <a:spLocks noGrp="1"/>
          </p:cNvSpPr>
          <p:nvPr>
            <p:ph idx="1"/>
          </p:nvPr>
        </p:nvSpPr>
        <p:spPr>
          <a:xfrm>
            <a:off x="251520" y="1988840"/>
            <a:ext cx="8229600" cy="4389120"/>
          </a:xfrm>
        </p:spPr>
        <p:txBody>
          <a:bodyPr wrap="square" lIns="73152" tIns="36576" rIns="73152" bIns="36576"/>
          <a:lstStyle/>
          <a:p>
            <a:pPr marL="452628" indent="-342900">
              <a:buFont typeface="Arial" panose="020B0604020202020204" pitchFamily="34" charset="0"/>
              <a:buChar char="•"/>
              <a:defRPr/>
            </a:pPr>
            <a:r>
              <a:rPr lang="en-GB" sz="1500" b="0" dirty="0">
                <a:solidFill>
                  <a:srgbClr val="29343E"/>
                </a:solidFill>
                <a:latin typeface="Aptos"/>
              </a:rPr>
              <a:t>We focus on a different spelling pattern or spelling rule each week. </a:t>
            </a:r>
          </a:p>
          <a:p>
            <a:pPr marL="452628" indent="-342900">
              <a:buFont typeface="Arial" panose="020B0604020202020204" pitchFamily="34" charset="0"/>
              <a:buChar char="•"/>
              <a:defRPr/>
            </a:pPr>
            <a:r>
              <a:rPr lang="en-GB" sz="1500" b="0" dirty="0">
                <a:solidFill>
                  <a:srgbClr val="29343E"/>
                </a:solidFill>
                <a:latin typeface="Aptos"/>
              </a:rPr>
              <a:t>Spellings are handed out on Friday, to test the following Friday</a:t>
            </a:r>
          </a:p>
          <a:p>
            <a:pPr marL="452628" indent="-342900">
              <a:buFont typeface="Arial" panose="020B0604020202020204" pitchFamily="34" charset="0"/>
              <a:buChar char="•"/>
              <a:defRPr/>
            </a:pPr>
            <a:r>
              <a:rPr lang="en-GB" sz="1500" b="0" dirty="0">
                <a:solidFill>
                  <a:srgbClr val="29343E"/>
                </a:solidFill>
                <a:latin typeface="Aptos"/>
              </a:rPr>
              <a:t>Main Spelling Strategies are:</a:t>
            </a:r>
          </a:p>
          <a:p>
            <a:pPr marL="772668" lvl="1" indent="-342900">
              <a:buClr>
                <a:schemeClr val="accent3"/>
              </a:buClr>
              <a:buFont typeface="Arial" panose="020B0604020202020204" pitchFamily="34" charset="0"/>
              <a:buChar char="•"/>
              <a:defRPr/>
            </a:pPr>
            <a:r>
              <a:rPr lang="en-GB" sz="1500" b="0" dirty="0">
                <a:solidFill>
                  <a:srgbClr val="29343E"/>
                </a:solidFill>
                <a:latin typeface="Aptos"/>
              </a:rPr>
              <a:t>1. Does it look right?</a:t>
            </a:r>
          </a:p>
          <a:p>
            <a:pPr marL="772668" lvl="1" indent="-342900">
              <a:buClr>
                <a:schemeClr val="accent3"/>
              </a:buClr>
              <a:buFont typeface="Arial" panose="020B0604020202020204" pitchFamily="34" charset="0"/>
              <a:buChar char="•"/>
              <a:defRPr/>
            </a:pPr>
            <a:r>
              <a:rPr lang="en-GB" sz="1500" b="0" dirty="0">
                <a:solidFill>
                  <a:srgbClr val="29343E"/>
                </a:solidFill>
                <a:latin typeface="Aptos"/>
              </a:rPr>
              <a:t>2. Rhyming words</a:t>
            </a:r>
          </a:p>
          <a:p>
            <a:pPr marL="772668" lvl="1" indent="-342900">
              <a:buClr>
                <a:schemeClr val="accent3"/>
              </a:buClr>
              <a:buFont typeface="Arial" panose="020B0604020202020204" pitchFamily="34" charset="0"/>
              <a:buChar char="•"/>
              <a:defRPr/>
            </a:pPr>
            <a:r>
              <a:rPr lang="en-GB" sz="1500" b="0" dirty="0">
                <a:solidFill>
                  <a:srgbClr val="29343E"/>
                </a:solidFill>
                <a:latin typeface="Aptos"/>
              </a:rPr>
              <a:t>3. Syllables</a:t>
            </a:r>
          </a:p>
          <a:p>
            <a:pPr marL="772668" lvl="1" indent="-342900">
              <a:buClr>
                <a:schemeClr val="accent3"/>
              </a:buClr>
              <a:buFont typeface="Arial" panose="020B0604020202020204" pitchFamily="34" charset="0"/>
              <a:buChar char="•"/>
              <a:defRPr/>
            </a:pPr>
            <a:r>
              <a:rPr lang="en-GB" sz="1500" b="0" dirty="0">
                <a:solidFill>
                  <a:srgbClr val="29343E"/>
                </a:solidFill>
                <a:latin typeface="Aptos"/>
              </a:rPr>
              <a:t>4. Look, Say, Write, Cover, Write, Check</a:t>
            </a:r>
          </a:p>
          <a:p>
            <a:pPr>
              <a:buFont typeface="Arial" panose="020B0604020202020204" pitchFamily="34" charset="0"/>
              <a:buChar char="•"/>
            </a:pPr>
            <a:endParaRPr lang="en-GB" dirty="0"/>
          </a:p>
        </p:txBody>
      </p:sp>
      <p:pic>
        <p:nvPicPr>
          <p:cNvPr id="11268" name="Picture 4" descr="Spellings for Thursday 13th September – Year 6s Class Blog - Clip Art  Librar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48064" y="3645024"/>
            <a:ext cx="3024336" cy="2421832"/>
          </a:xfrm>
          <a:prstGeom prst="rect">
            <a:avLst/>
          </a:prstGeom>
          <a:noFill/>
          <a:extLst>
            <a:ext uri="{909E8E84-426E-40DD-AFC4-6F175D3DCCD1}">
              <a14:hiddenFill xmlns:a14="http://schemas.microsoft.com/office/drawing/2010/main">
                <a:solidFill>
                  <a:srgbClr val="FFFFFF"/>
                </a:solidFill>
              </a14:hiddenFill>
            </a:ext>
          </a:extLst>
        </p:spPr>
      </p:pic>
      <p:sp>
        <p:nvSpPr>
          <p:cNvPr id="11275" name="Rounded Rectangle 11274"/>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4104" name="Rectangle 4103"/>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03" name="Rounded Rectangle 4102"/>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02" name="Rounded Rectangle 4101"/>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01" name="Rounded Rectangle 4100"/>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00" name="Rounded Rectangle 4099"/>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99" name="Rounded Rectangle 4098"/>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49808" y="356616"/>
            <a:ext cx="7086600" cy="420624"/>
          </a:xfrm>
        </p:spPr>
        <p:txBody>
          <a:bodyPr wrap="square" lIns="73152" tIns="36576" rIns="73152" bIns="36576" anchor="ctr"/>
          <a:lstStyle/>
          <a:p>
            <a:pPr algn="l"/>
            <a:r>
              <a:rPr lang="en-GB" sz="2300" b="1" dirty="0" err="1">
                <a:solidFill>
                  <a:srgbClr val="FFFFFF"/>
                </a:solidFill>
                <a:latin typeface="Aptos"/>
              </a:rPr>
              <a:t>Sumdog</a:t>
            </a:r>
            <a:r>
              <a:rPr lang="en-GB" sz="2300" b="1" dirty="0">
                <a:solidFill>
                  <a:srgbClr val="FFFFFF"/>
                </a:solidFill>
                <a:latin typeface="Aptos"/>
              </a:rPr>
              <a:t> challenges</a:t>
            </a:r>
          </a:p>
        </p:txBody>
      </p:sp>
      <p:sp>
        <p:nvSpPr>
          <p:cNvPr id="4" name="Content Placeholder 1"/>
          <p:cNvSpPr txBox="1">
            <a:spLocks/>
          </p:cNvSpPr>
          <p:nvPr/>
        </p:nvSpPr>
        <p:spPr>
          <a:xfrm>
            <a:off x="400477" y="1755924"/>
            <a:ext cx="8814753" cy="4786312"/>
          </a:xfrm>
          <a:prstGeom prst="rect">
            <a:avLst/>
          </a:prstGeom>
        </p:spPr>
        <p:txBody>
          <a:bodyPr vert="horz" wrap="square" lIns="73152" tIns="36576" rIns="73152" bIns="36576">
            <a:normAutofit/>
          </a:bodyPr>
          <a:lstStyle/>
          <a:p>
            <a:pPr marL="274320" indent="-274320">
              <a:spcBef>
                <a:spcPct val="20000"/>
              </a:spcBef>
              <a:buClr>
                <a:schemeClr val="accent3"/>
              </a:buClr>
              <a:buSzPct val="95000"/>
              <a:buFont typeface="Wingdings 2"/>
              <a:buChar char=""/>
              <a:defRPr/>
            </a:pPr>
            <a:endParaRPr kumimoji="0" lang="en-GB" sz="2400" b="0" i="0" u="none" strike="noStrike" kern="1200" cap="none" spc="0" normalizeH="0" noProof="0" dirty="0">
              <a:ln>
                <a:noFill/>
              </a:ln>
              <a:solidFill>
                <a:schemeClr val="tx1"/>
              </a:solidFill>
              <a:effectLst/>
              <a:uLnTx/>
              <a:uFillTx/>
            </a:endParaRPr>
          </a:p>
          <a:p>
            <a:pPr marL="274320" indent="-274320">
              <a:spcBef>
                <a:spcPct val="20000"/>
              </a:spcBef>
              <a:buClr>
                <a:schemeClr val="accent3"/>
              </a:buClr>
              <a:buSzPct val="95000"/>
              <a:buFont typeface="Wingdings 2"/>
              <a:buChar char=""/>
              <a:defRPr/>
            </a:pPr>
            <a:r>
              <a:rPr lang="en-GB" sz="1500" b="0" dirty="0">
                <a:solidFill>
                  <a:srgbClr val="29343E"/>
                </a:solidFill>
                <a:latin typeface="Aptos"/>
              </a:rPr>
              <a:t>Times tables challenge</a:t>
            </a:r>
          </a:p>
          <a:p>
            <a:pPr marL="274320" indent="-274320">
              <a:spcBef>
                <a:spcPct val="20000"/>
              </a:spcBef>
              <a:buClr>
                <a:schemeClr val="accent3"/>
              </a:buClr>
              <a:buSzPct val="95000"/>
              <a:buFont typeface="Wingdings 2"/>
              <a:buChar char=""/>
              <a:defRPr/>
            </a:pPr>
            <a:endParaRPr lang="en-GB" sz="2400" dirty="0"/>
          </a:p>
          <a:p>
            <a:pPr marL="274320" indent="-274320">
              <a:spcBef>
                <a:spcPct val="20000"/>
              </a:spcBef>
              <a:buClr>
                <a:schemeClr val="accent3"/>
              </a:buClr>
              <a:buSzPct val="95000"/>
              <a:buFont typeface="Wingdings 2"/>
              <a:buChar char=""/>
              <a:defRPr/>
            </a:pPr>
            <a:r>
              <a:rPr lang="en-GB" sz="1500" b="0" dirty="0">
                <a:solidFill>
                  <a:srgbClr val="29343E"/>
                </a:solidFill>
                <a:latin typeface="Aptos"/>
              </a:rPr>
              <a:t>Maths related to that week</a:t>
            </a:r>
            <a:r>
              <a:rPr kumimoji="0" lang="en-GB" sz="1500" b="0" i="0" u="none" strike="noStrike" kern="1200" cap="none" spc="0" normalizeH="0" noProof="0" dirty="0">
                <a:ln>
                  <a:noFill/>
                </a:ln>
                <a:solidFill>
                  <a:srgbClr val="29343E"/>
                </a:solidFill>
                <a:effectLst/>
                <a:uLnTx/>
                <a:uFillTx/>
                <a:latin typeface="Aptos"/>
              </a:rPr>
              <a:t> challenge</a:t>
            </a:r>
          </a:p>
          <a:p>
            <a:pPr marL="274320" indent="-274320">
              <a:spcBef>
                <a:spcPct val="20000"/>
              </a:spcBef>
              <a:buClr>
                <a:schemeClr val="accent3"/>
              </a:buClr>
              <a:buSzPct val="95000"/>
              <a:buFont typeface="Wingdings 2"/>
              <a:buChar char=""/>
              <a:defRPr/>
            </a:pPr>
            <a:endParaRPr kumimoji="0" lang="en-GB" sz="2400" b="0" i="0" u="none" strike="noStrike" kern="1200" cap="none" spc="0" normalizeH="0" noProof="0" dirty="0">
              <a:ln>
                <a:noFill/>
              </a:ln>
              <a:solidFill>
                <a:schemeClr val="tx1"/>
              </a:solidFill>
              <a:effectLst/>
              <a:uLnTx/>
              <a:uFillTx/>
            </a:endParaRPr>
          </a:p>
          <a:p>
            <a:pPr marL="274320" indent="-274320">
              <a:spcBef>
                <a:spcPct val="20000"/>
              </a:spcBef>
              <a:buClr>
                <a:schemeClr val="accent3"/>
              </a:buClr>
              <a:buSzPct val="95000"/>
              <a:buFont typeface="Wingdings 2"/>
              <a:buChar char=""/>
              <a:defRPr/>
            </a:pPr>
            <a:r>
              <a:rPr lang="en-GB" sz="1500" b="0" dirty="0">
                <a:solidFill>
                  <a:srgbClr val="29343E"/>
                </a:solidFill>
                <a:latin typeface="Aptos"/>
              </a:rPr>
              <a:t>Spelling challenge</a:t>
            </a:r>
          </a:p>
          <a:p>
            <a:pPr marL="1188720" lvl="2" indent="-274320">
              <a:spcBef>
                <a:spcPct val="20000"/>
              </a:spcBef>
              <a:buClr>
                <a:schemeClr val="accent3"/>
              </a:buClr>
              <a:buSzPct val="95000"/>
              <a:buFont typeface="Wingdings 2"/>
              <a:buChar char=""/>
              <a:defRPr/>
            </a:pPr>
            <a:endParaRPr lang="en-GB" sz="2400" dirty="0"/>
          </a:p>
          <a:p>
            <a:pPr marL="274320" indent="-274320">
              <a:spcBef>
                <a:spcPct val="20000"/>
              </a:spcBef>
              <a:buClr>
                <a:schemeClr val="accent3"/>
              </a:buClr>
              <a:buSzPct val="95000"/>
              <a:buFont typeface="Wingdings 2"/>
              <a:buChar char=""/>
              <a:defRPr/>
            </a:pPr>
            <a:endParaRPr kumimoji="0" lang="en-GB" sz="2400" b="0" i="0" u="none" strike="noStrike" kern="1200" cap="none" spc="0" normalizeH="0" baseline="0" noProof="0" dirty="0">
              <a:ln>
                <a:noFill/>
              </a:ln>
              <a:solidFill>
                <a:schemeClr val="tx1"/>
              </a:solidFill>
              <a:effectLst/>
              <a:uLnTx/>
              <a:uFillTx/>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Char char=""/>
              <a:tabLst/>
              <a:defRPr/>
            </a:pPr>
            <a:endParaRPr kumimoji="0" lang="en-GB" sz="2800" b="0" i="0" u="none" strike="noStrike" kern="1200" cap="none" spc="0" normalizeH="0" baseline="0" noProof="0" dirty="0">
              <a:ln>
                <a:noFill/>
              </a:ln>
              <a:solidFill>
                <a:schemeClr val="tx1"/>
              </a:solidFill>
              <a:effectLst/>
              <a:uLnTx/>
              <a:uFillTx/>
              <a:latin typeface="+mn-lt"/>
              <a:ea typeface="+mn-ea"/>
              <a:cs typeface="+mn-cs"/>
            </a:endParaRPr>
          </a:p>
        </p:txBody>
      </p:sp>
      <p:pic>
        <p:nvPicPr>
          <p:cNvPr id="4098" name="Picture 2" descr="Sumdog - Personalised maths and spelling practice that children love!">
            <a:extLst>
              <a:ext uri="{FF2B5EF4-FFF2-40B4-BE49-F238E27FC236}">
                <a16:creationId xmlns:a16="http://schemas.microsoft.com/office/drawing/2014/main" id="{5CC9EE89-0100-4628-8968-7E6F5FD86A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1051" y="4116829"/>
            <a:ext cx="2497421" cy="1813714"/>
          </a:xfrm>
          <a:prstGeom prst="rect">
            <a:avLst/>
          </a:prstGeom>
          <a:noFill/>
          <a:extLst>
            <a:ext uri="{909E8E84-426E-40DD-AFC4-6F175D3DCCD1}">
              <a14:hiddenFill xmlns:a14="http://schemas.microsoft.com/office/drawing/2010/main">
                <a:solidFill>
                  <a:srgbClr val="FFFFFF"/>
                </a:solidFill>
              </a14:hiddenFill>
            </a:ext>
          </a:extLst>
        </p:spPr>
      </p:pic>
      <p:sp>
        <p:nvSpPr>
          <p:cNvPr id="4105" name="Rounded Rectangle 4104"/>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15</a:t>
            </a:r>
          </a:p>
        </p:txBody>
      </p:sp>
    </p:spTree>
    <p:extLst>
      <p:ext uri="{BB962C8B-B14F-4D97-AF65-F5344CB8AC3E}">
        <p14:creationId xmlns:p14="http://schemas.microsoft.com/office/powerpoint/2010/main" val="3945533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12296" name="Rectangle 12295"/>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295" name="Rounded Rectangle 12294"/>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294" name="Rounded Rectangle 12293"/>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293" name="Rounded Rectangle 12292"/>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292" name="Rounded Rectangle 12291"/>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291" name="Rounded Rectangle 12290"/>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49808" y="356616"/>
            <a:ext cx="7086600" cy="420624"/>
          </a:xfrm>
        </p:spPr>
        <p:txBody>
          <a:bodyPr wrap="square" lIns="73152" tIns="36576" rIns="73152" bIns="36576" anchor="ctr">
            <a:normAutofit fontScale="90000"/>
          </a:bodyPr>
          <a:lstStyle/>
          <a:p>
            <a:pPr algn="l"/>
            <a:r>
              <a:rPr lang="en-GB" sz="2300" b="1" dirty="0">
                <a:solidFill>
                  <a:srgbClr val="FFFFFF"/>
                </a:solidFill>
                <a:latin typeface="Aptos"/>
              </a:rPr>
              <a:t>How can you support? </a:t>
            </a:r>
            <a:br>
              <a:rPr lang="en-GB" dirty="0"/>
            </a:br>
            <a:endParaRPr lang="en-US" dirty="0"/>
          </a:p>
        </p:txBody>
      </p:sp>
      <p:sp>
        <p:nvSpPr>
          <p:cNvPr id="3" name="Content Placeholder 2"/>
          <p:cNvSpPr>
            <a:spLocks noGrp="1"/>
          </p:cNvSpPr>
          <p:nvPr>
            <p:ph idx="1"/>
          </p:nvPr>
        </p:nvSpPr>
        <p:spPr>
          <a:xfrm>
            <a:off x="395536" y="2060848"/>
            <a:ext cx="8064896" cy="3888432"/>
          </a:xfrm>
        </p:spPr>
        <p:txBody>
          <a:bodyPr wrap="square" lIns="73152" tIns="36576" rIns="73152" bIns="36576">
            <a:noAutofit/>
          </a:bodyPr>
          <a:lstStyle/>
          <a:p>
            <a:pPr>
              <a:buFont typeface="Arial" panose="020B0604020202020204" pitchFamily="34" charset="0"/>
              <a:buChar char="•"/>
            </a:pPr>
            <a:r>
              <a:rPr lang="en-GB" sz="1500" b="0" dirty="0">
                <a:solidFill>
                  <a:srgbClr val="29343E"/>
                </a:solidFill>
                <a:latin typeface="Aptos" panose="020F0302020204030204" pitchFamily="34" charset="0"/>
                <a:cs typeface="Calibri Light" panose="020F0302020204030204" pitchFamily="34" charset="0"/>
              </a:rPr>
              <a:t> </a:t>
            </a:r>
            <a:r>
              <a:rPr lang="en-GB" sz="1500" b="0" dirty="0">
                <a:solidFill>
                  <a:srgbClr val="29343E"/>
                </a:solidFill>
                <a:latin typeface="Aptos"/>
                <a:cs typeface="Calibri Light" panose="020F0302020204030204" pitchFamily="34" charset="0"/>
              </a:rPr>
              <a:t>Listen to your child read (even though they are great readers, it is still important for them to develop expression, understanding and discussion of new vocabulary).</a:t>
            </a:r>
          </a:p>
          <a:p>
            <a:pPr>
              <a:buFont typeface="Arial" panose="020B0604020202020204" pitchFamily="34" charset="0"/>
              <a:buChar char="•"/>
            </a:pPr>
            <a:endParaRPr lang="en-GB" sz="2700" dirty="0">
              <a:cs typeface="Calibri Light" panose="020F0302020204030204" pitchFamily="34" charset="0"/>
            </a:endParaRPr>
          </a:p>
          <a:p>
            <a:pPr>
              <a:buFont typeface="Arial" panose="020B0604020202020204" pitchFamily="34" charset="0"/>
              <a:buChar char="•"/>
            </a:pPr>
            <a:r>
              <a:rPr lang="en-GB" sz="1500" b="0" dirty="0">
                <a:solidFill>
                  <a:srgbClr val="29343E"/>
                </a:solidFill>
                <a:latin typeface="Aptos"/>
                <a:cs typeface="Calibri Light" panose="020F0302020204030204" pitchFamily="34" charset="0"/>
              </a:rPr>
              <a:t> Help them to learn their spellings of the week (little and often works best).</a:t>
            </a:r>
          </a:p>
          <a:p>
            <a:pPr>
              <a:buFont typeface="Arial" panose="020B0604020202020204" pitchFamily="34" charset="0"/>
              <a:buChar char="•"/>
            </a:pPr>
            <a:endParaRPr lang="en-GB" sz="2700" dirty="0">
              <a:cs typeface="Calibri Light" panose="020F0302020204030204" pitchFamily="34" charset="0"/>
            </a:endParaRPr>
          </a:p>
          <a:p>
            <a:pPr>
              <a:buFont typeface="Arial" panose="020B0604020202020204" pitchFamily="34" charset="0"/>
              <a:buChar char="•"/>
            </a:pPr>
            <a:r>
              <a:rPr lang="en-GB" sz="1500" b="0" dirty="0">
                <a:solidFill>
                  <a:srgbClr val="29343E"/>
                </a:solidFill>
                <a:latin typeface="Aptos"/>
                <a:cs typeface="Calibri Light" panose="020F0302020204030204" pitchFamily="34" charset="0"/>
              </a:rPr>
              <a:t> Keep practising number bonds and times tables. </a:t>
            </a:r>
          </a:p>
          <a:p>
            <a:pPr marL="0" indent="0">
              <a:buNone/>
            </a:pPr>
            <a:endParaRPr lang="en-GB" sz="2700" dirty="0">
              <a:cs typeface="Calibri Light" panose="020F0302020204030204" pitchFamily="34" charset="0"/>
            </a:endParaRPr>
          </a:p>
        </p:txBody>
      </p:sp>
      <p:pic>
        <p:nvPicPr>
          <p:cNvPr id="12290" name="Picture 2" descr="Community Support Vector Art, Icons, and Graphics for Free Downloa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4595" y="3969584"/>
            <a:ext cx="2052848" cy="2052848"/>
          </a:xfrm>
          <a:prstGeom prst="rect">
            <a:avLst/>
          </a:prstGeom>
          <a:noFill/>
          <a:extLst>
            <a:ext uri="{909E8E84-426E-40DD-AFC4-6F175D3DCCD1}">
              <a14:hiddenFill xmlns:a14="http://schemas.microsoft.com/office/drawing/2010/main">
                <a:solidFill>
                  <a:srgbClr val="FFFFFF"/>
                </a:solidFill>
              </a14:hiddenFill>
            </a:ext>
          </a:extLst>
        </p:spPr>
      </p:pic>
      <p:sp>
        <p:nvSpPr>
          <p:cNvPr id="12297" name="Rounded Rectangle 12296"/>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35849" name="Rectangle 35848"/>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848" name="Rounded Rectangle 35847"/>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847" name="Rounded Rectangle 35846"/>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846" name="Rounded Rectangle 35845"/>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845" name="Rounded Rectangle 35844"/>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844" name="Rounded Rectangle 35843"/>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842" name="Title 1"/>
          <p:cNvSpPr>
            <a:spLocks noGrp="1"/>
          </p:cNvSpPr>
          <p:nvPr>
            <p:ph type="title"/>
          </p:nvPr>
        </p:nvSpPr>
        <p:spPr>
          <a:xfrm>
            <a:off x="749808" y="356616"/>
            <a:ext cx="7086600" cy="420624"/>
          </a:xfrm>
        </p:spPr>
        <p:txBody>
          <a:bodyPr wrap="square" lIns="73152" tIns="36576" rIns="73152" bIns="36576" anchor="ctr">
            <a:normAutofit/>
          </a:bodyPr>
          <a:lstStyle/>
          <a:p>
            <a:pPr algn="l" eaLnBrk="1" hangingPunct="1"/>
            <a:r>
              <a:rPr lang="en-GB" altLang="en-US" sz="2300" b="1" dirty="0">
                <a:solidFill>
                  <a:srgbClr val="FFFFFF"/>
                </a:solidFill>
                <a:latin typeface="Aptos"/>
              </a:rPr>
              <a:t>Safeguarding routines</a:t>
            </a:r>
          </a:p>
        </p:txBody>
      </p:sp>
      <p:sp>
        <p:nvSpPr>
          <p:cNvPr id="35843" name="TextBox 2"/>
          <p:cNvSpPr txBox="1">
            <a:spLocks noChangeArrowheads="1"/>
          </p:cNvSpPr>
          <p:nvPr/>
        </p:nvSpPr>
        <p:spPr bwMode="auto">
          <a:xfrm>
            <a:off x="478610" y="1390055"/>
            <a:ext cx="8143875" cy="5632311"/>
          </a:xfrm>
          <a:prstGeom prst="rect">
            <a:avLst/>
          </a:prstGeom>
          <a:noFill/>
          <a:ln w="9525">
            <a:noFill/>
            <a:miter lim="800000"/>
            <a:headEnd/>
            <a:tailEnd/>
          </a:ln>
        </p:spPr>
        <p:txBody>
          <a:bodyPr wrap="square" lIns="73152" tIns="36576" rIns="73152" bIns="36576">
            <a:spAutoFit/>
          </a:bodyPr>
          <a:lstStyle/>
          <a:p>
            <a:pPr eaLnBrk="1" hangingPunct="1"/>
            <a:endParaRPr lang="en-GB" altLang="en-US" sz="3600" dirty="0"/>
          </a:p>
          <a:p>
            <a:pPr eaLnBrk="1" hangingPunct="1"/>
            <a:r>
              <a:rPr lang="en-GB" altLang="en-US" sz="1500" b="0" dirty="0">
                <a:solidFill>
                  <a:srgbClr val="29343E"/>
                </a:solidFill>
                <a:latin typeface="Aptos"/>
              </a:rPr>
              <a:t>Drop and Go:</a:t>
            </a:r>
          </a:p>
          <a:p>
            <a:pPr eaLnBrk="1" hangingPunct="1"/>
            <a:r>
              <a:rPr lang="en-GB" altLang="en-US" sz="1500" b="0" dirty="0">
                <a:solidFill>
                  <a:srgbClr val="29343E"/>
                </a:solidFill>
                <a:latin typeface="Aptos"/>
              </a:rPr>
              <a:t>	8.40am – 8.50am</a:t>
            </a:r>
          </a:p>
          <a:p>
            <a:pPr eaLnBrk="1" hangingPunct="1"/>
            <a:r>
              <a:rPr lang="en-GB" altLang="en-US" sz="1500" b="0" dirty="0">
                <a:solidFill>
                  <a:srgbClr val="29343E"/>
                </a:solidFill>
                <a:latin typeface="Aptos"/>
              </a:rPr>
              <a:t>Collect and Go:</a:t>
            </a:r>
          </a:p>
          <a:p>
            <a:pPr eaLnBrk="1" hangingPunct="1"/>
            <a:r>
              <a:rPr lang="en-GB" altLang="en-US" sz="1500" b="0" dirty="0">
                <a:solidFill>
                  <a:srgbClr val="29343E"/>
                </a:solidFill>
                <a:latin typeface="Aptos"/>
              </a:rPr>
              <a:t>	3.15pm – 3.25pm</a:t>
            </a:r>
          </a:p>
          <a:p>
            <a:pPr eaLnBrk="1" hangingPunct="1"/>
            <a:r>
              <a:rPr lang="en-GB" altLang="en-US" sz="1500" b="0" dirty="0">
                <a:solidFill>
                  <a:srgbClr val="29343E"/>
                </a:solidFill>
                <a:latin typeface="Aptos"/>
              </a:rPr>
              <a:t>All the children line up outside on the playground to be dismissed. </a:t>
            </a:r>
          </a:p>
          <a:p>
            <a:pPr eaLnBrk="1" hangingPunct="1"/>
            <a:r>
              <a:rPr lang="en-GB" altLang="en-US" sz="1500" b="0" dirty="0">
                <a:solidFill>
                  <a:srgbClr val="29343E"/>
                </a:solidFill>
                <a:latin typeface="Aptos"/>
              </a:rPr>
              <a:t>Only those with permission to walk/cycle home, can bring a phone.</a:t>
            </a:r>
          </a:p>
          <a:p>
            <a:pPr eaLnBrk="1" hangingPunct="1"/>
            <a:r>
              <a:rPr lang="en-GB" altLang="en-US" sz="1500" b="0" dirty="0">
                <a:solidFill>
                  <a:srgbClr val="29343E"/>
                </a:solidFill>
                <a:latin typeface="Aptos"/>
              </a:rPr>
              <a:t>Club – dismissed from gate.</a:t>
            </a:r>
          </a:p>
          <a:p>
            <a:pPr eaLnBrk="1" hangingPunct="1"/>
            <a:endParaRPr lang="en-GB" altLang="en-US" sz="3600" dirty="0"/>
          </a:p>
          <a:p>
            <a:pPr eaLnBrk="1" hangingPunct="1"/>
            <a:endParaRPr lang="en-GB" altLang="en-US" sz="3600" dirty="0"/>
          </a:p>
        </p:txBody>
      </p:sp>
      <p:pic>
        <p:nvPicPr>
          <p:cNvPr id="13314" name="Picture 2" descr="Safety first handwritten phrase clipart with PPE and safety tools 2211510  Vector Art at Vecteez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92080" y="3399792"/>
            <a:ext cx="2880320" cy="2880320"/>
          </a:xfrm>
          <a:prstGeom prst="rect">
            <a:avLst/>
          </a:prstGeom>
          <a:noFill/>
          <a:extLst>
            <a:ext uri="{909E8E84-426E-40DD-AFC4-6F175D3DCCD1}">
              <a14:hiddenFill xmlns:a14="http://schemas.microsoft.com/office/drawing/2010/main">
                <a:solidFill>
                  <a:srgbClr val="FFFFFF"/>
                </a:solidFill>
              </a14:hiddenFill>
            </a:ext>
          </a:extLst>
        </p:spPr>
      </p:pic>
      <p:sp>
        <p:nvSpPr>
          <p:cNvPr id="35850" name="Rounded Rectangle 35849"/>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10" name="Rectangle 9"/>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09E390C9-53A5-42E0-B3C8-660876FF6189}"/>
              </a:ext>
            </a:extLst>
          </p:cNvPr>
          <p:cNvSpPr txBox="1">
            <a:spLocks/>
          </p:cNvSpPr>
          <p:nvPr/>
        </p:nvSpPr>
        <p:spPr>
          <a:xfrm>
            <a:off x="749808" y="356616"/>
            <a:ext cx="7086600" cy="420624"/>
          </a:xfrm>
          <a:prstGeom prst="rect">
            <a:avLst/>
          </a:prstGeom>
        </p:spPr>
        <p:txBody>
          <a:bodyPr wrap="square" lIns="73152" tIns="36576" rIns="73152" bIns="36576" anchor="ctr">
            <a:no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l"/>
            <a:r>
              <a:rPr lang="en-GB" sz="2300" b="1" dirty="0">
                <a:solidFill>
                  <a:srgbClr val="FFFFFF"/>
                </a:solidFill>
                <a:latin typeface="Aptos"/>
              </a:rPr>
              <a:t>Safeguarding - Online Safety</a:t>
            </a:r>
          </a:p>
        </p:txBody>
      </p:sp>
      <p:sp>
        <p:nvSpPr>
          <p:cNvPr id="3" name="Subtitle 2">
            <a:extLst>
              <a:ext uri="{FF2B5EF4-FFF2-40B4-BE49-F238E27FC236}">
                <a16:creationId xmlns:a16="http://schemas.microsoft.com/office/drawing/2014/main" id="{948BEBEA-8FD9-4C6A-A9CA-FC12E5D00AD9}"/>
              </a:ext>
            </a:extLst>
          </p:cNvPr>
          <p:cNvSpPr txBox="1">
            <a:spLocks/>
          </p:cNvSpPr>
          <p:nvPr/>
        </p:nvSpPr>
        <p:spPr>
          <a:xfrm>
            <a:off x="728510" y="1353312"/>
            <a:ext cx="7803930" cy="5615486"/>
          </a:xfrm>
          <a:prstGeom prst="rect">
            <a:avLst/>
          </a:prstGeom>
        </p:spPr>
        <p:txBody>
          <a:bodyPr wrap="square" lIns="73152" tIns="36576" rIns="73152" bIns="36576">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GB" sz="1250" b="0" dirty="0">
                <a:solidFill>
                  <a:srgbClr val="29343E"/>
                </a:solidFill>
                <a:latin typeface="Aptos" panose="030F0702030302020204" pitchFamily="66" charset="0"/>
              </a:rPr>
              <a:t>Our Online safety curriculum is taught throughout the year alongside our PSHE Curriculum.</a:t>
            </a:r>
          </a:p>
          <a:p>
            <a:r>
              <a:rPr lang="en-GB" sz="1250" b="0" dirty="0">
                <a:solidFill>
                  <a:srgbClr val="29343E"/>
                </a:solidFill>
                <a:latin typeface="Aptos" panose="030F0702030302020204" pitchFamily="66" charset="0"/>
              </a:rPr>
              <a:t> We teach the children safe online behaviours in these areas.</a:t>
            </a:r>
          </a:p>
          <a:p>
            <a:endParaRPr lang="en-GB" sz="1800" dirty="0">
              <a:solidFill>
                <a:schemeClr val="tx1"/>
              </a:solidFill>
              <a:latin typeface="Comic Sans MS" panose="030F0702030302020204" pitchFamily="66" charset="0"/>
            </a:endParaRPr>
          </a:p>
          <a:p>
            <a:endParaRPr lang="en-GB" sz="1800" dirty="0">
              <a:solidFill>
                <a:schemeClr val="tx1"/>
              </a:solidFill>
              <a:latin typeface="Comic Sans MS" panose="030F0702030302020204" pitchFamily="66" charset="0"/>
            </a:endParaRPr>
          </a:p>
          <a:p>
            <a:endParaRPr lang="en-GB" sz="1800" dirty="0">
              <a:solidFill>
                <a:schemeClr val="tx1"/>
              </a:solidFill>
              <a:latin typeface="Comic Sans MS" panose="030F0702030302020204" pitchFamily="66" charset="0"/>
            </a:endParaRPr>
          </a:p>
          <a:p>
            <a:endParaRPr lang="en-GB" sz="1800" dirty="0">
              <a:solidFill>
                <a:schemeClr val="tx1"/>
              </a:solidFill>
              <a:latin typeface="Comic Sans MS" panose="030F0702030302020204" pitchFamily="66" charset="0"/>
            </a:endParaRPr>
          </a:p>
          <a:p>
            <a:endParaRPr lang="en-GB" sz="700" dirty="0">
              <a:solidFill>
                <a:schemeClr val="tx1"/>
              </a:solidFill>
              <a:latin typeface="Comic Sans MS" panose="030F0702030302020204" pitchFamily="66" charset="0"/>
            </a:endParaRPr>
          </a:p>
          <a:p>
            <a:endParaRPr lang="en-GB" sz="400" dirty="0">
              <a:solidFill>
                <a:schemeClr val="tx1"/>
              </a:solidFill>
              <a:latin typeface="Comic Sans MS" panose="030F0702030302020204" pitchFamily="66" charset="0"/>
            </a:endParaRPr>
          </a:p>
          <a:p>
            <a:r>
              <a:rPr lang="en-GB" sz="1250" b="0" dirty="0">
                <a:solidFill>
                  <a:srgbClr val="29343E"/>
                </a:solidFill>
                <a:latin typeface="Aptos" panose="030F0702030302020204" pitchFamily="66" charset="0"/>
              </a:rPr>
              <a:t>We also teach the children how to behave when online. This includes when gaming or when engaging in social media (most platforms are not suitable for primary aged children).</a:t>
            </a:r>
          </a:p>
          <a:p>
            <a:r>
              <a:rPr lang="en-GB" sz="1250" b="0" dirty="0">
                <a:solidFill>
                  <a:srgbClr val="29343E"/>
                </a:solidFill>
                <a:latin typeface="Aptos" panose="030F0702030302020204" pitchFamily="66" charset="0"/>
              </a:rPr>
              <a:t>School and home have a joint responsibility to safeguard your children against all online harm. </a:t>
            </a:r>
            <a:r>
              <a:rPr lang="en-GB" sz="1250" b="0" dirty="0">
                <a:solidFill>
                  <a:srgbClr val="29343E"/>
                </a:solidFill>
                <a:latin typeface="Aptos" panose="030F0702030302020204" pitchFamily="66" charset="0"/>
                <a:hlinkClick r:id="rId2"/>
              </a:rPr>
              <a:t>See our parental controls guidance on our Safeguarding page.</a:t>
            </a:r>
            <a:endParaRPr lang="en-GB" sz="1600" dirty="0">
              <a:solidFill>
                <a:schemeClr val="tx1"/>
              </a:solidFill>
              <a:latin typeface="Comic Sans MS" panose="030F0702030302020204" pitchFamily="66" charset="0"/>
            </a:endParaRPr>
          </a:p>
          <a:p>
            <a:r>
              <a:rPr lang="en-GB" sz="1250" b="0" dirty="0">
                <a:solidFill>
                  <a:srgbClr val="29343E"/>
                </a:solidFill>
                <a:latin typeface="Aptos" panose="030F0702030302020204" pitchFamily="66" charset="0"/>
              </a:rPr>
              <a:t>Our online safety updates and guides will keep you updated on how you can keep your home a safe space when it comes to letting your children access the internet.</a:t>
            </a:r>
          </a:p>
          <a:p>
            <a:endParaRPr lang="en-GB" sz="1500" dirty="0">
              <a:solidFill>
                <a:schemeClr val="tx1"/>
              </a:solidFill>
              <a:latin typeface="Comic Sans MS" panose="030F0702030302020204" pitchFamily="66" charset="0"/>
            </a:endParaRPr>
          </a:p>
          <a:p>
            <a:endParaRPr lang="en-GB" sz="1500" dirty="0">
              <a:solidFill>
                <a:schemeClr val="tx1"/>
              </a:solidFill>
              <a:latin typeface="Comic Sans MS" panose="030F0702030302020204" pitchFamily="66" charset="0"/>
            </a:endParaRPr>
          </a:p>
          <a:p>
            <a:r>
              <a:rPr lang="en-GB" sz="1250" b="0" dirty="0">
                <a:solidFill>
                  <a:srgbClr val="29343E"/>
                </a:solidFill>
                <a:latin typeface="Aptos" panose="030F0702030302020204" pitchFamily="66" charset="0"/>
              </a:rPr>
              <a:t> </a:t>
            </a:r>
          </a:p>
          <a:p>
            <a:endParaRPr lang="en-GB" sz="1500" dirty="0">
              <a:solidFill>
                <a:schemeClr val="tx1"/>
              </a:solidFill>
              <a:latin typeface="Comic Sans MS" panose="030F0702030302020204" pitchFamily="66" charset="0"/>
            </a:endParaRPr>
          </a:p>
          <a:p>
            <a:endParaRPr lang="en-GB" sz="825" dirty="0">
              <a:solidFill>
                <a:schemeClr val="tx1"/>
              </a:solidFill>
              <a:latin typeface="Comic Sans MS" panose="030F0702030302020204" pitchFamily="66" charset="0"/>
            </a:endParaRPr>
          </a:p>
        </p:txBody>
      </p:sp>
      <p:pic>
        <p:nvPicPr>
          <p:cNvPr id="4" name="Picture 4">
            <a:extLst>
              <a:ext uri="{FF2B5EF4-FFF2-40B4-BE49-F238E27FC236}">
                <a16:creationId xmlns:a16="http://schemas.microsoft.com/office/drawing/2014/main" id="{0FFB590B-03C1-4045-8240-D203E4CB99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5386" y="2008609"/>
            <a:ext cx="7460425" cy="2152446"/>
          </a:xfrm>
          <a:prstGeom prst="rect">
            <a:avLst/>
          </a:prstGeom>
        </p:spPr>
      </p:pic>
      <p:sp>
        <p:nvSpPr>
          <p:cNvPr id="11" name="Rounded Rectangle 10"/>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18</a:t>
            </a:r>
          </a:p>
        </p:txBody>
      </p:sp>
    </p:spTree>
    <p:extLst>
      <p:ext uri="{BB962C8B-B14F-4D97-AF65-F5344CB8AC3E}">
        <p14:creationId xmlns:p14="http://schemas.microsoft.com/office/powerpoint/2010/main" val="1907135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8" name="Rectangle 7"/>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19</a:t>
            </a:r>
          </a:p>
        </p:txBody>
      </p:sp>
      <p:pic>
        <p:nvPicPr>
          <p:cNvPr id="11" name="Picture 10">
            <a:extLst>
              <a:ext uri="{FF2B5EF4-FFF2-40B4-BE49-F238E27FC236}">
                <a16:creationId xmlns:a16="http://schemas.microsoft.com/office/drawing/2014/main" id="{6282CE11-F749-4517-BFF7-9ADCE48ED3AB}"/>
              </a:ext>
            </a:extLst>
          </p:cNvPr>
          <p:cNvPicPr>
            <a:picLocks noChangeAspect="1"/>
          </p:cNvPicPr>
          <p:nvPr/>
        </p:nvPicPr>
        <p:blipFill>
          <a:blip r:embed="rId2"/>
          <a:stretch>
            <a:fillRect/>
          </a:stretch>
        </p:blipFill>
        <p:spPr>
          <a:xfrm>
            <a:off x="0" y="1125677"/>
            <a:ext cx="9144000" cy="5076400"/>
          </a:xfrm>
          <a:prstGeom prst="rect">
            <a:avLst/>
          </a:prstGeom>
        </p:spPr>
      </p:pic>
    </p:spTree>
    <p:extLst>
      <p:ext uri="{BB962C8B-B14F-4D97-AF65-F5344CB8AC3E}">
        <p14:creationId xmlns:p14="http://schemas.microsoft.com/office/powerpoint/2010/main" val="222723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29705" name="Rectangle 29704"/>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704" name="Rounded Rectangle 29703"/>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703" name="Rounded Rectangle 29702"/>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702" name="Rounded Rectangle 29701"/>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701" name="Rounded Rectangle 29700"/>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700" name="Rounded Rectangle 29699"/>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itle 2"/>
          <p:cNvSpPr>
            <a:spLocks noGrp="1"/>
          </p:cNvSpPr>
          <p:nvPr>
            <p:ph type="title"/>
          </p:nvPr>
        </p:nvSpPr>
        <p:spPr>
          <a:xfrm>
            <a:off x="749808" y="356616"/>
            <a:ext cx="7086600" cy="420624"/>
          </a:xfrm>
        </p:spPr>
        <p:txBody>
          <a:bodyPr wrap="square" lIns="73152" tIns="36576" rIns="73152" bIns="36576" anchor="ctr">
            <a:normAutofit/>
          </a:bodyPr>
          <a:lstStyle/>
          <a:p>
            <a:pPr marL="484632" algn="l" eaLnBrk="1" fontAlgn="auto" hangingPunct="1">
              <a:spcAft>
                <a:spcPts val="0"/>
              </a:spcAft>
              <a:defRPr/>
            </a:pPr>
            <a:r>
              <a:rPr lang="en-GB" sz="2300" b="1" dirty="0">
                <a:solidFill>
                  <a:srgbClr val="FFFFFF"/>
                </a:solidFill>
                <a:latin typeface="Aptos"/>
              </a:rPr>
              <a:t>Pupil Expectations</a:t>
            </a:r>
          </a:p>
        </p:txBody>
      </p:sp>
      <p:sp>
        <p:nvSpPr>
          <p:cNvPr id="29699" name="Content Placeholder 1"/>
          <p:cNvSpPr>
            <a:spLocks noGrp="1"/>
          </p:cNvSpPr>
          <p:nvPr>
            <p:ph type="body" idx="4294967295"/>
          </p:nvPr>
        </p:nvSpPr>
        <p:spPr>
          <a:xfrm>
            <a:off x="827088" y="1773238"/>
            <a:ext cx="8316912" cy="5516562"/>
          </a:xfrm>
        </p:spPr>
        <p:txBody>
          <a:bodyPr wrap="square" lIns="73152" tIns="36576" rIns="73152" bIns="36576"/>
          <a:lstStyle/>
          <a:p>
            <a:pPr eaLnBrk="1" hangingPunct="1"/>
            <a:r>
              <a:rPr lang="en-GB" altLang="en-US" sz="1500" b="0" dirty="0">
                <a:solidFill>
                  <a:srgbClr val="29343E"/>
                </a:solidFill>
                <a:latin typeface="Aptos"/>
              </a:rPr>
              <a:t>Outstanding behaviour – to follow the class rules at all times and the Golden Rules of the school.</a:t>
            </a:r>
          </a:p>
          <a:p>
            <a:pPr eaLnBrk="1" hangingPunct="1"/>
            <a:r>
              <a:rPr lang="en-GB" altLang="en-US" sz="1500" b="0" dirty="0">
                <a:solidFill>
                  <a:srgbClr val="29343E"/>
                </a:solidFill>
                <a:latin typeface="Aptos"/>
              </a:rPr>
              <a:t>Rewards</a:t>
            </a:r>
            <a:endParaRPr lang="en-GB" altLang="en-US" sz="2600" dirty="0"/>
          </a:p>
          <a:p>
            <a:pPr lvl="2" eaLnBrk="1" hangingPunct="1"/>
            <a:r>
              <a:rPr lang="en-GB" altLang="en-US" sz="1500" b="0" dirty="0">
                <a:solidFill>
                  <a:srgbClr val="29343E"/>
                </a:solidFill>
                <a:latin typeface="Aptos"/>
              </a:rPr>
              <a:t>House points</a:t>
            </a:r>
          </a:p>
          <a:p>
            <a:pPr lvl="2" eaLnBrk="1" hangingPunct="1"/>
            <a:r>
              <a:rPr lang="en-GB" altLang="en-US" sz="1500" b="0" dirty="0">
                <a:solidFill>
                  <a:srgbClr val="29343E"/>
                </a:solidFill>
                <a:latin typeface="Aptos"/>
              </a:rPr>
              <a:t>Star of the Week</a:t>
            </a:r>
          </a:p>
          <a:p>
            <a:pPr lvl="2" eaLnBrk="1" hangingPunct="1"/>
            <a:r>
              <a:rPr lang="en-GB" altLang="en-US" sz="1500" b="0" dirty="0">
                <a:solidFill>
                  <a:srgbClr val="29343E"/>
                </a:solidFill>
                <a:latin typeface="Aptos"/>
              </a:rPr>
              <a:t>Writer of the Week</a:t>
            </a:r>
          </a:p>
          <a:p>
            <a:pPr lvl="2" eaLnBrk="1" hangingPunct="1"/>
            <a:r>
              <a:rPr lang="en-GB" altLang="en-US" sz="1500" b="0" dirty="0">
                <a:solidFill>
                  <a:srgbClr val="29343E"/>
                </a:solidFill>
                <a:latin typeface="Aptos"/>
              </a:rPr>
              <a:t>Marvellous Mathematician</a:t>
            </a:r>
          </a:p>
          <a:p>
            <a:pPr lvl="2" eaLnBrk="1" hangingPunct="1"/>
            <a:r>
              <a:rPr lang="en-GB" altLang="en-US" sz="1500" b="0" dirty="0">
                <a:solidFill>
                  <a:srgbClr val="29343E"/>
                </a:solidFill>
                <a:latin typeface="Aptos"/>
              </a:rPr>
              <a:t>Bookworm of the Week</a:t>
            </a:r>
          </a:p>
          <a:p>
            <a:pPr lvl="2" eaLnBrk="1" hangingPunct="1"/>
            <a:r>
              <a:rPr lang="en-GB" altLang="en-US" sz="1500" b="0" dirty="0">
                <a:solidFill>
                  <a:srgbClr val="29343E"/>
                </a:solidFill>
                <a:latin typeface="Aptos"/>
              </a:rPr>
              <a:t>Super Learner  </a:t>
            </a:r>
          </a:p>
          <a:p>
            <a:pPr lvl="2"/>
            <a:r>
              <a:rPr lang="en-GB" altLang="en-US" sz="1500" b="0" dirty="0">
                <a:solidFill>
                  <a:srgbClr val="29343E"/>
                </a:solidFill>
                <a:latin typeface="Aptos"/>
              </a:rPr>
              <a:t>Gold, double gold, triple gold, quadruple gold! </a:t>
            </a:r>
          </a:p>
          <a:p>
            <a:pPr lvl="2" eaLnBrk="1" hangingPunct="1">
              <a:buFont typeface="Wingdings 2" pitchFamily="18" charset="2"/>
              <a:buNone/>
            </a:pPr>
            <a:endParaRPr lang="en-GB" altLang="en-US" dirty="0"/>
          </a:p>
        </p:txBody>
      </p:sp>
      <p:pic>
        <p:nvPicPr>
          <p:cNvPr id="4" name="Picture 3"/>
          <p:cNvPicPr>
            <a:picLocks noChangeAspect="1"/>
          </p:cNvPicPr>
          <p:nvPr/>
        </p:nvPicPr>
        <p:blipFill>
          <a:blip r:embed="rId3"/>
          <a:stretch>
            <a:fillRect/>
          </a:stretch>
        </p:blipFill>
        <p:spPr>
          <a:xfrm>
            <a:off x="6156176" y="3429000"/>
            <a:ext cx="2052848" cy="2023933"/>
          </a:xfrm>
          <a:prstGeom prst="rect">
            <a:avLst/>
          </a:prstGeom>
        </p:spPr>
      </p:pic>
      <p:sp>
        <p:nvSpPr>
          <p:cNvPr id="29706" name="Rounded Rectangle 29705"/>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3084" name="Rectangle 3083"/>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83" name="Rounded Rectangle 3082"/>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82" name="Rounded Rectangle 3081"/>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81" name="Rounded Rectangle 3080"/>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80" name="Rounded Rectangle 3079"/>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79" name="Rounded Rectangle 3078"/>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49808" y="356616"/>
            <a:ext cx="7086600" cy="420624"/>
          </a:xfrm>
        </p:spPr>
        <p:txBody>
          <a:bodyPr wrap="square" lIns="73152" tIns="36576" rIns="73152" bIns="36576" anchor="ctr"/>
          <a:lstStyle/>
          <a:p>
            <a:pPr algn="l"/>
            <a:r>
              <a:rPr lang="en-GB" sz="2300" b="1" dirty="0" err="1">
                <a:solidFill>
                  <a:srgbClr val="FFFFFF"/>
                </a:solidFill>
                <a:latin typeface="Aptos"/>
              </a:rPr>
              <a:t>Robinw</a:t>
            </a:r>
            <a:r>
              <a:rPr lang="en-US" sz="2300" b="1" dirty="0" err="1">
                <a:solidFill>
                  <a:srgbClr val="FFFFFF"/>
                </a:solidFill>
                <a:latin typeface="Aptos"/>
              </a:rPr>
              <a:t>ood</a:t>
            </a:r>
            <a:endParaRPr lang="en-US" b="1" dirty="0"/>
          </a:p>
        </p:txBody>
      </p:sp>
      <p:sp>
        <p:nvSpPr>
          <p:cNvPr id="3074" name="AutoShape 2" descr="data:image/jpeg;base64,/9j/4AAQSkZJRgABAQAAAQABAAD/2wCEAAkGBhQSERUUExQVFRUWGBgYGBcYGBkaFxYdFxgXGBsYHBcXGyYeGRwjGRcYHy8gJCcpLCwsGB4xNTAqNSYrLCkBCQoKDgwOGg8PGiwkHyQsLCwsLCwsLCkpLCksLCwsLCwsLCwsLCwsLCwpLCwsLCwsKSwsLCwsLCwsKSwsLCwsLP/AABEIAMIBAwMBIgACEQEDEQH/xAAcAAABBQEBAQAAAAAAAAAAAAAEAAECAwUGBwj/xABGEAABAwIEAwUGAwYEBQIHAAABAAIRAyEEEjFBBVFhBiJxgZETMqGxwfBC0eEHFDNScvEjYoKyFRZDkqLS4hc0RFODk7P/xAAZAQADAQEBAAAAAAAAAAAAAAAAAQIDBAX/xAApEQACAgEDBAIBBAMAAAAAAAAAAQIREgMhMQQTQVEyYSIzQpHwcaHR/9oADAMBAAIRAxEAPwD2QFTBUcqULdnmptDwnATBOkMSUJ4ShIqhAKQKaE8JFIchNCcJ4SLoYBOAnCcJFpCCkAmAUkjWKEkkmSKHSSSQAkkkkAJJM4qGQnX028+aAJZ50v12TNpXk3PXbw5KaSAEkkkgBJJJIASSSSAEkkkgBJJJIArfTVRaiUxCpMylppg8J4VhYlkVWY9tlcJ4UsqfKlZSiRhPCfKnypWUokYTp4Twix4jQnhOkkWkJOmTpFiSSSQAkBxjjVPDMD6pMEwABJJ8PBVdnsYKlN7gXH/Gqjvf1mAOkQuf/akw/u1MjarB82P/ACVJb0JvY2OH9saFYOIzta0EkubyLQbAk/jbsq8f23w9ItBzuzNDgWtsQSRuQdWnZePcO4nWpfw3vYd8riDeJ67D0Clj8ZVqnM973uuMznEmNhe9pPqqxJtnuPCeLMxDM7A4CY70A6A7E81l4vt1h6dR1NwqZmuLTDQRIMH8S8nocaxNNobTqvZGwdA6aIeu2rUcXukk3J1nmZ5ylgFnvbMY00/aXDYLuoA108FintpRc4Mp5i482kADcnyleYDtDjIye2flIjLMCCLjTqgKDKzX5myDsZFrGfyQoBke5Y/ibaFMPqTFh3RNz0lDcO7T0axhpcI3cIG/M9CvI6/GMVUbkqVHuadiZEjTVCsxD2yBMHUbW0kFGI7Pacf2hpUSA4kyJBaJGsahEcO4pTrtLqZkAwbER6rxepjauVrXTDQcotABMmAOq7/9mjz7OqDrLT65h9EONIE7Z2iSSSgoSSDwuKJq1WEg5S0gAXAc0a87gop7wASTAFyToIQBJJchif2hsa8htIuaDZ2YCesEWCdOmB1lOoHAOaQQQCCNCDupLyf9nvbj2Thh6p/wnGGOJ/hk7Hk0n08NPWENUJOxJJJJDEkkkgBJKDqwDg0nvOkgc4ifmELxbi9PDUjUquho0G7js0DcoAq7QYrJRkEgl1NoymDLntECTylaS8S7R9p6mLqy6zG+5TBs0fV3MrrOx/b33aGJPRlQn0D/AJZvXmrcGkQmegwkmLrTsoYeuHsa9plrgHA6SCJFj0UFlii6qAQCQCZgTcxrA3UlzfaPi/7viMO51MuZFS4LZBIaIGYi9vimlYm6Oje8AEkgAXJOgjdebdr+35qTRwxhmjqg1f0byb138Nc7tl22qYgmkwOZSGrfxPI/mykiP8o8T05V2b/LbbMfyVpJckt3wb/ZftS/Bvt3qbveZ9RyK6Lt/wAXpV6NA03B8h7o3A7ouNjMj1XneZ9rN/7v/ap0muLi1oOa/wCdiY5BUqbsTuiTwRF48rKjOnxNNzPeB1iZHW2qHa/VaURYYXiNAqnPaNfl6KL3WhH4ZzGtGYCIPMX8kqHYA2q07HrZS9q3T6LYommADAvMkzE7a21UHVKUmIzWgCRsJgaaylX+AsBY4Dl6K1uhEfL7KGrQCdugEJhV06p0AZTI9V337N3D2lQb5AdeoXnjNl03YnjtPDVS6qHNa5hAOVzpuDsOima2GnuetrC4/wBr6OGls56n8gOn9R/D8+i47tD+0d9TMygDTZpm/G7093yv1C4mriCdfuVEYey3I6uh25rNxDq3d78ZmRYgaCdZjeV2lHtLQxuHqNaYf7NxNN3vWBMj+YAjbzheNisl7Y81bhZOVG8agKSwCZub9b/mkpwY8ivFv7x01i2673sP+0P2YZh8TJbMMqz7o2DunIrzz2s+aULRpMhOj6Ta4ESNE6+f6XajFCkGMr1WFlmgPIaW/wAsTYhC/wDN2Mc0k4itNv8Aqvn0zLPtfZWZ9FJL5uHaPEnWvVP/AOR35qB43W/+7U/7j+ars/YZ/R7H2r7SPwuLpFrGvaKTrEkHvu5hpj3B8V572h49VxVUueRb3WgnIwawOvM7+kZHDsf7SfaVakxFoIyyLEkSr30WNzeze93dPvJ40TZWKTuQv0O0fmpMD9YkTyjXxN9E7qjxEn59Oqk6m72cunUDcbE81bg1uSpWdTwvtfiKNE0g9jmkQ0ukuYCCIBBExtK7ccb/AHTAUqlRrqkU2A5Mo1AAJzEcwLSvGa7mtaS0OJ5ZzJ+Oixm8TdAuZE7mZlRipF20e+8E7ZjEEA0H05E5s9MsjnOYH4LE/aS17/ZGnXpsY2dLvzGLG8QQBFtZ5heRUMeTeSrcLXNSuwT7zgP7o7Vb2GV7G1isC9sOdVa8ze1zN+atph9hAgukExte9iUG+zvNEM4gRlECGmdddbaJxdEyRZXrvDiIbcNJI5EW1aNkLSoOLiRUDCDuPrKnUxYJJAiwaAOgA5apsNWaJzNJv97ok74CKAuMVi2GuqteZkwDI+PhsgKdZLjlOK7uuW3+hh+qqpJrZDYWHlbXDMQMusG9/ECFhNcYRDHkXTTrcTVm8cS3L1MCIP4WvbOkG5GnNR9o3MTaARO2gEkLHFQzm6fqpHEWvqUZMKRGu+SfEqrOk5U1CkBf+9/p/ZaGDxTnNADQTGuYA/30WCbn0+a1OGsApA7jXwt+fxSfI62L8QLCBB3lwPyVEzAJgfE+eynVcqpumIPdwU7P12M7R1PNA4inliD4/otKri2HR2pm40kDdAYt4JsraS4JTfkFTJSkgCpvgpbrTfwmg2xptJ8T9SoDD0R/02ek/NZWXQE1w3Ez8E/GcD7NgMSJG5vY+RPwR1OjQ3pN+7rK4syHNyMaBBsCe8D10npCYjNbUzc/RXjCyJvPKPjMqWHt3oOXeCBHK8m0oqlUBILQb7l5+YbH9lTkMjw+jldJJvaLDcdStCjVg+O2ttfos99Uh8BokgXkxE9BfVFOpPBvlJ6FxF+oaosAnF4iXCdT49OalisUTabflbZDGjUMO7sC34tz/TyTfu9SQ2B6ujnuyE8hUWOLskACM3nOmsfBA4+gQGiBvce9e8E5ROqtq03mActz/Na3l9yrnmoAAQwmIEA+Ezl+aV0OjOp4EhswfvyRnBMHFVjiWi+9o8DEK7D4cvsWC25c4T5Fquq8Ne1zZY3KCJ72bz0j+6WTGEV8TTDjBHKc0/Lqqf3pse831RdPgzSxhzHvxsLTytyTP4CASZJy7QIPwTxkLJAH7yBbM31U6OOZJnKfMIo8Fa6CdydALX8FYOz7GyZNr6C+/JGMvQZIwOLAOrEgyDBt/S3+yhRp3V+PpAVXQAJI0to1qiw3VLgGXUqHROKNRx7rCfWRH9IPRTo67La4a52rALCDJLdSOQMmUeRGPTwlWB/hyDEGXXnl3VB9CrJHsjbUnNA8e7bzW7RxFQNaMgAafeLrHKCNAJFp9FE4ip3zlBDgCSHGBaNxezUJBZgmTtH38lAtF5RmNHeQ8awkMGw4Ad6o3hzu4R0+n6BDU239fzUuG4cZiXCbCBsADGnNJjL6jpGvT02VTitKtRb/ACNHkE37nTJy5ReBMRCZJnk89lEOut2r2epgecDzMfVD4ngTKcE96doIGiqpeg2MgploNwrOvqfzSRYFVfES4zf6KrMVVnmU73CFFDDcM5psQQTAB2HjusziYIdBvAt4LXwuLJIaYDQDcCFh8QnObze3hsFQiFNpyObMZrT4mFqYUtZRLAbydJE+R680HhXRf/Mze/vhbGJe32DiDcvPKYkq0tmyG9zDL5J02HxP5Lew9T/CfZxMRIaSBbnEBYFNve2ufz/NdJgqgFB0kAy60iTLWt09VCKkRfjG5265Rr3Ty5RKIOJGRxAP4oOUgRBGsKFdzPbi4iNdvVKrUaKLjIuCBcT77zoL8ul1o3yQvBhudJHj9CtLD4toa4O1yQLE3udYtqspuo8/kVpYFwDKpIvlt17p0G6iPJcuB3VgQMs2HIi/mEZWcfZGd4+YUakFzcp25/op1WnIdItbzCU+WEeCzD4dwYwl5ywSBDRENJ1jkIuqsSx8uIe7LDZsN2tJuAOYVlLGQGMI90EaxPdLdxbVV18XAdIgHrcZWhvnpy3VZRFTFhQ8hkuIYZIsOp1IPxV9Si4yW1DlygmQ0zIO8WQeG4n3GCLNOs+NumqtdxD3gBIIDbm4gRrA5pZIKZzeLd33Cd/P3WwraG190NiBlqka+P8ASERSsPFKPBTCy2HaLQwOPDAZuCOvMHWDyWOKk6oim7ZAGoMdYAkQCTvvM7ciojiIBc3aMo+I1IEm6zZ9CmqNkyL7othSJVqoJm8dVTqCpOBjQH6IYOKAJD3oOiN4P7wm+o+JWeGmQjOEHTx+vwUsfg06lP8AJUtMEHz9FdXH3KqrMgSLeCYg/FcUY6CJkEHTqDz5BVcR4k17bTIN7dPFZZbdVPMBXmxYoInqkqc08klIwdrBKmGgckLTp4gf9EnzCl7KudKflI6/KEgD8PUvEA66TO3VZFU99HOZVaCSwHpmv8oKxH4zK7vNc08iPqkmh0aLnaaKw1DHTeUC7iTCIBVzcW2NR8lWwhNd3vP6LRFbTwKyhW702A1+ARDcazZ3z/JLYYeMRaY5fRQqVCYtb5occRZESP7JVce07hAiYdcc7/QKxlSAZ6+SEdiQIJNr315aqH783n8CjYZrcOBL5aNJv9Sth4kanW/396Lm8HxNjCDPz/Jah4015a2n33b7aX3ClgW4igWgHXX1Pl0WdiHZp6kTePktH91rHWmBbd0H5dFWeFOM56RJnZ+kdIjzQAHhdYNx8vNEMol0wYU38NcP4dFzRN5eT9ICoqYGvtSkRsf0R4GZOMP+KfL/AGhW0T6KrFtLa3eblMCxgjQb+SsaR+iqPApE2q9nD6jrghoNm6G99ZFhZV0wIWxgqbnNaGmInadATzCGJGb/AMKqT74ga+m3wVVem+k2RU/EWaWlokg5vHZaWM9o0mXNglu0GXRYd47eO6F4u3uHQgVHSBIlxDST7zufTRDQ0xU87R3ocCBB01HL9UJUZ8FoOdNNhMe6I6WQVQaoXAMppuvf1RGBzZoa0HqTGo29EO13eC0sE+DPX6lJgjQOFquboweBPjyVRwNWPwep/Jan7wIjTRUe26yFVEmDNTNGUW1AcJtc21QbMUSYjX6+S36TAKrrXJF/EN/VACjA80KL9g5IoNF/+X1/RJEuqxskjcotdibpxW0QIqK6m+UUSW410tBmT8oWbUoiprzn5ouu6L76x4oSk66TQ0Pi6DMzJa11zrvYm8dUaMFSDQA1oNp1v3Z38UFVpue8ZQSGtJO3r0VbAWGHF0wYBJsHAQRNhP0WbaTotK1YXw/KQ5puLkT98kRhuD0yxstaSakHrdxj4LOwWJyMJP8Ac/fyRXD8hYJbpmPvO2DtbxrGirNWS0wvD8Npmq9pYMrIjWxMH5q+nhGNa12UGRJ31jY2VdBtMF0kCSwNuRqCTugatVjBbMcrSXS6fICYGiLVCp2GOLfagwPdMi0E5heOcq5uAp1G1HlgNz5QGgaeK5xvaelIJpP0j3wPhlVze1lGCPYvAJv/AIrojwBAnTZZPVS/a3/H/Sq+zoGcNa15a0BvdnfWY3nYpxQ9m4CBJ3g/MrHwnbOgw/wXjW4eTrGuaeS1OG8XoYuoA1z2PiYLQRuYkQpevFJuSa/v0NRNYODGEucI1J5LJx/ab2epZTB0Dru82ggD4rQ4i5jJa6JYdDzG9/L1XleMqF9RznTJJ8hNgtstlQkvZ6Bhe0ftPdLag3yiHCehJ+i0vaywFpXmnDiWVGuZIII/t4FdHX7XGm5wYxkSdZv11U9yuQcfRTxj+OfAKtjeUpf83vmTSw58aQk+fJKl2rh0uo0SOQY1pHgQNlHekv2/7HivYSJA30B9bhaWCx5YAR+ettj1Q/8AzbQqtaK1IiJEstlki4jle2i0q3B4BNPvMIa5p5sILpneMt+uyUOoTdTVMbh6BMZVNQgmblpEWAiwsSVHG0mubEAAuzHLYl2kmSdY25oqtw6oLlpgDXlAO/SCrsLw3O7KTlOsZSXc9PvbmtJasEsm9iafBluMNAG0D0CG+9Vv43s4W5gH05DrAuAkbOkx1m2yycZw80qmRzmza4NocAQZjcHy3Rp62nPaLBpme43R2AkvI8NupkqjHYU0nNzjKTcHUEdNirKOPANozNOg3BPPQxcajVKWqq2Gl7OrqcPMSIMW180OMMRI0P385GqzeG8dJhoIAm94B05ze3zWjVxzjdoEC51JiLfLWFxR6nUjtIvGL4BMXTqUidutp9fJZprmYgABdHVaKlJsQY6ajS3Ll+axuL0Qx5AEc99Rz5fqunp+p7mz5IlBLczziJ+/1SVRpdU666IM3C8UIbdjjE3AsI5oyhxUH3WVCegmLeKBwAd7MgOgCdrGbo7hdXKzUCSdiZFtdtlGnbSKns2SxfEQ6IDjEXAtcafoh240AmzvDKZ/SyicaG0zIAObSDeTzQIxxpn3Y3IdrdF0I0xxbKXZcwmxGU/YVNXFd4nQ6W0VNV76ZDS1sETB94TuW7eBQr3S4rGckWuDSpuzhzWgQJNyBAnmT1VtDjL2s9m0w0iHD+e5vfaIt0CCwb25rzG5tziwOqbHVw8AtEQYBsJAECWje9zO65m8pbl+A+lxcNPeOsTInQeHVB8R4m003BpuYGjtJ6lBudAky7oP0Q+LqgxE+fw1XTGVozaoHSLkxSlIQ4WhwTin7vVFQNzEbTCzgE5clJKSphwesHiwxWGFbLBIyuGsOZY+oLT5ry+qBn8/qV0fZPHzSrUSY0qN6H3Hf7mei5fF1IefE/Mq9JVFR9bDDcI646AfRD4gy4nqmwla/ko1NSifyAiSkCmLkgVIieZdvwrHVHYJrmkzQMR/Mx8gDycD6rhS9dj2Gq+0ZXw51fTcWf1NEj4wuPq9oKXplw5Ol/4wHsu4DPvptrbWOkm6AdUosqQbgauDyHS6TLS29iQOXd6lcCcccsBxg3+o/RUMruPM+J+OqF0u3ISnsehN7SYek5xZLjlhtQjvjncjxuAL+YQOI7SUqhvTAMzPU6kkX1Ol/lHG/vJ3Gu3PzVbq/l4LXT6eMHaM8pM67iPEDVpZXSYGp94CRcmNTytosFtaJM3kffqqcNxNzWlsy0iCOhVVR97brRRxVDe50OD4nmblIkk7bm0XHgBAsYFrLVpcTyUyxw95sXmTJm8QYtr+cLlMLAdLjEC0aghbFbj1NzgSBDbBumlxzkW+4XPqQv4o0T9nZ4Ci5gGZ0WBDbxeIJMaGQL2nTrkcbq0wcznBpMANvuJBgCw63XPP7SOzTEAR3RIbbpPx9IQmI4255Bf3iCTmJJcbCxM6a6fzHVPR0ZxnkKUlVBT+LtBNj5j9EliVscS4mfQkD0SXoZP2YmnRbToiHAPJtJiBz8Nf7I2njGh0BoHSARodbdBZc2aknpb5/qFZRxeVwPUffwXkShJ3uzWzTxudplolvgDBHgPMFB0eIDPLw0jnlzEeAJgnxRvBcc3MA64ESDuJn5StPtDxtjHezw7G02jKXFsHMYG8aDpv5AbafUT+Et2GN7gZ4TWxJD6VMtloL3POVuYk3GYzERpyRdDsJUPvVGjmG3PrPj6LIb2rrgyKhF+nzhKv2rrkQXyPAfRTLvN7Ui04JG/S7FNDo9s6RuAIBmImZ16bq1vYtuhqmZ0sT/t0XNDtJX9m1oqEBu4JmJHpfkr6fbCvZpdn/quTpF9RpseaxcOo8NDzj6OoZ2DB1eYE/h1vO2qHxP7NHPeYqwdgWTAtzdO6ysP2vrGp70aXDZNhHjcjwXZYPtC84epVLcz2kSBmbYkt0IMXkW1i41WOpqdRpKr/AL/BawlucZxL9nlei3Paq0XOT3gNjB18pWZgWYXI81BWJbEZXsbqQNDTdMHqF7PxCq19EOOYSNLh2v5iL6QYXkGP4Q04g97LTe7NI2aSCYJsbk+kLfpeqlNPuESik9jOqtoRLfaxMXLSdJ2aPsIU5ObvvyRXGsI2m94ZOTOckxJbeNCdlmgr0YyTVozexqYWt7Go4AyQHMPLlr4iUaeKzrTYfEA/VZFS1Z157z/m7p9Fe1/P53/2rWLoVB7MQ6qfZspjM6wDGEn4KY7MVSDmZWabQPZOjzMgj0Kpw+MLGDKcsySQb66SpN408/iJ9OcrlnqTb/FIpYmlh+wT3Al1VrDEwadUnw7rCsrG9nKtM91rqg5tp1I/82BL/i7rX1+pVzONu5u8jCnLU+h/iZjuG1d6VQf6HfktvsLmZjqMhwlwBsYg2Mz0JUGceePxO235SUh2oqj8bvv6qNSM9SDjXIJxTs57GHLVe07PcCPBxH0VbXQL6arqBx4OPfE85DTHLaea0MMzD1T/AAqZ592DeZ90BaPVcV+SBJPg46vTcDdscjsZvYix5fBJmFc4EhrjEkwCQAPxGNAu1xPBWzmcQaWQZGyM7SCbSbgEucDbYbwQWcQ6kz2TWtYyHWaCQRcljw4kETfvAmBEqe+tqF2/JwZwFUCfZVIytM5HQQ73TMXB0lVZ4HI8t7/YXcHjdYAGm9xy/hBJEg/yiBEACFz2NpNcWgNh2pFu6Nr6k330EK46qZNbmE+qURTrx1R1PhRFwBtBJHVV18M4WyEzaQJj09VXcTHgA13nYWVZq9FsjhYDWOeSAQbA3jQE+J+Sqp4Om6QC6BN4B8PvqqWohUZHtky7HB8Jo5B3vUtB15JLN6yHicm50J/aXnb9dFFw3hVuJFkVYg2lViVPGYgvcTrJ3QdAkuE9Srajr2SUEnYEHuSLrXSLrRFynd9/fitAHDrJB+4UWzF05QBaKkdF1/Y7irBSqsqCxyguMkEOcAGlvKS7lquJD0Xgcaabg6AYIMeukyPgsNfS7kMSoumeyY+uDh2wbh0TfkHCP9LgecghcdgnPz0nMILS0th1wCcoMNJAmw3uQFjYntTWqMDQQ0CzQ2dJJAJJmwFvBdJ+z3BtrmpnqBuWYJBI7zmxYEH+bfkuLQ6eWmrZplb2A+02BeWuLgKeX2cANc1z59sQT3ndZJ5AWuuRqucT7xcdxyXq2N7LUa1apnxeRjAyLNAuHyIcRETP+r1z6/ZDhrWvIxgJDS4QadzBjR3PZd+lJxVSCUWzzfET7RxMzmcY21NtQpit0Hx/9S9MZ2O4eSM1aoXm+UBs5pgiNfekQhKnCOGAfx3HobencK2WsnsicGef4o7ch5fNUkAaKWKqd4xzOvLZUMNtVKRmTmYvafkpn4KtjpvbolNoToRbKrMEmeh8D9yoB5TZp2sgKLQ8IvC47IR4x8vyWeTdSDhZJqxrY73gdFldj2ON4s4C4zETA/PqsTi+BqYSsA8PNMlx1g1ACCW2vEEAmOcBE9nsRlLYcbCSBrYyRP8ApjwI8FL9orgRSeHGR3SIhwN7Zh1m1ua4I7auHhnTzADx/FM/e9rMCGtyiwIbq4GZvExeNTtCq55nvCQ0u7sOmADz5Hfed1mYt2f93yjLmp6xEkOeDprcR6LfPCKrDTpNyh8AkGSCWw0CYgDLmMakkydCtXUUiHbOe/4gRvB5aI5lXK0PDhY95roO5gAWmwvpEhNi+zVV1eqGtOUFwBjQsymIuYgxbxWVWwbm5m5XGCAXBsbTHjC1WMuGRTQVXxBcADA6jWPW91UMSAIB8Tvz2VbqTogXj7+/BCvnl8Fso7EWEvxxn3vmkh/bOH9kk8UK2egt4tQYRmwNBomQS1hHiZlXPxuDeQDhsMZ1Ps4jfVoG/wB6rkqnEyXRsddrTO3krsDx0sJMCbf+MR8vguN9KvDZ0KZu4qtgmmDhWH3bsafECZFiOvjuqa78FMHDRYEmKts0iD3p26rJq9oHEtaYymxGnS8IzD4zUFo0ytnUQQY+PwUR0HdW/wCQyDKfBcFUgtEa6Pda2kEmCnf2MoOu01OdiDGtrtv6lCYzDscHvbYgZgQACI3sjuC48+zBJ8yddRE+MLLVWpp1UmG3lHNdoezjsOGva7Ox28QR0P5rGmDrrC7ntBxAOw9QE2gkTreIF95XnpMGb+i7enlKUfyM5JXsXg7qeZUtfKlmXQyA1j4b99fzXoX7JGB1SqHNL2hsxtOYaiL7rzQVLBvmvQ/2XcQ/dxUqFs5g1gkkC3eJ1g3Kx1F+Jpp/I9Er9naJbUZ7MtFTUiDGlxmbbQLF/wDhvQzFzqlXWYLKfkZDQfRazu1Adqcv9L/oUJXxuf8A+orNvs8D5ALFZ8G7SK2dmsPTAmrWs4knK2Xh0gscdS0ggc7arL4n2fw+Qy+u7LTLRDGfhDCP/wCY/wC480bVwtN2uIqnxJP1QGPwrBRqRWqPOV8C+sGBvumtOKd7ku6PKKxuSqXDaVKuTPLxUItzO66VscwRhKWd2UXJOvgugpdkrXq7aBoHzcFg8PqwXEax6fcK2pxNw0nxn76LHUzb/FjjS5Nh3Y4X/wAYbbD/ANSh/wAqcq7I/p1+KyH8VqH8Z9VUce7WSoUdX2VcfRtVOyxiRVB/08jbdJvZqD/EBPh9ZWO3ijpm1jYxffceKsPFn6gxy3I8z5Ix1fY1idJgOG+ye11nAGTsTOukg6TB0ut/EdmeHYks9pXrFzWhozZGEi9pIj05rz8ccqge99jZKlxt9rm2oMQbnpyKxelqXle48lweqnsLQYGOpsqEMpljC5zdJJzFwF9fCEsfgGsLKhEOAa4SYkA9TY5iNuaweyfHHGg4OIyhwiXQBm18ZEQ0cnKNeu+u8Bv4GjujXYExIAv9FxamSbyZaexstomoXNZ3j+LKQGCzfxutsNJPyQFfsU5/8v8A+4Gep80XheK06FMNOVkWIqDcXOo5m6WG7VZ4ytpTyyib+PojSbXBMn4McdgXt0H/AJhCV+wznXImP835HquixvbGvTBAc0G4gtiI+9FRiO2lcgA1fQRpe8L0I6ut7Rg4L7MAdgj/ACn4plqP7Y15/jn1CS0z1PaJxX2eeTc+AUz7vmkkulcmzIO1PkjnOPs235/7U6SlcCQRg6h9pqfxDXoVoYAWaNobbaxYkkuKfgrwVcc/+Wf5f7wuRbp5JJLq0PiSyB0SpnVJJbsRZU95vh9Su+7Nt/wGeaSSyn4NIBuX/EPh9EfVeQLEhJJOJbMfFYt8nvu1O5WPxDGPg992n8xSSW9GRzuKdcoWqfmkksyUFcP9x6Z50SSWf7gY1QptvNJJUhMjH36qe33zKSSY0QBUGG/kU6SQ0dR2V0PSSOkNMFE8W/i0xtkaY2mTfxSSXnav6p06XABxh55n7cjeLfwqZ3LjJ3P+HS15pJIXyicS4Z3HA6DX4bDl7Q8nUuAJPd3J10C5ftC0NqPDRADXWFhq7YJ0ljofqM7F8TIwvu+bv9xSSSWkuWYH/9k="/>
          <p:cNvSpPr>
            <a:spLocks noChangeAspect="1" noChangeArrowheads="1"/>
          </p:cNvSpPr>
          <p:nvPr/>
        </p:nvSpPr>
        <p:spPr bwMode="auto">
          <a:xfrm>
            <a:off x="0" y="-1122363"/>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6" name="AutoShape 4" descr="data:image/jpeg;base64,/9j/4AAQSkZJRgABAQAAAQABAAD/2wCEAAkGBhQSERUUExQVFRUWGBgYGBcYGBkaFxYdFxgXGBsYHBcXGyYeGRwjGRcYHy8gJCcpLCwsGB4xNTAqNSYrLCkBCQoKDgwOGg8PGiwkHyQsLCwsLCwsLCkpLCksLCwsLCwsLCwsLCwsLCwpLCwsLCwsKSwsLCwsLCwsKSwsLCwsLP/AABEIAMIBAwMBIgACEQEDEQH/xAAcAAABBQEBAQAAAAAAAAAAAAAEAAECAwUGBwj/xABGEAABAwIEAwUGAwYEBQIHAAABAAIRAyEEEjFBBVFhBiJxgZETMqGxwfBC0eEHFDNScvEjYoKyFRZDkqLS4hc0RFODk7P/xAAZAQADAQEBAAAAAAAAAAAAAAAAAQIDBAX/xAApEQACAgEDBAIBBAMAAAAAAAAAAQIREgMhMQQTQVEyYSIzQpHwcaHR/9oADAMBAAIRAxEAPwD2QFTBUcqULdnmptDwnATBOkMSUJ4ShIqhAKQKaE8JFIchNCcJ4SLoYBOAnCcJFpCCkAmAUkjWKEkkmSKHSSSQAkkkkAJJM4qGQnX028+aAJZ50v12TNpXk3PXbw5KaSAEkkkgBJJJIASSSSAEkkkgBJJJIArfTVRaiUxCpMylppg8J4VhYlkVWY9tlcJ4UsqfKlZSiRhPCfKnypWUokYTp4Twix4jQnhOkkWkJOmTpFiSSSQAkBxjjVPDMD6pMEwABJJ8PBVdnsYKlN7gXH/Gqjvf1mAOkQuf/akw/u1MjarB82P/ACVJb0JvY2OH9saFYOIzta0EkubyLQbAk/jbsq8f23w9ItBzuzNDgWtsQSRuQdWnZePcO4nWpfw3vYd8riDeJ67D0Clj8ZVqnM973uuMznEmNhe9pPqqxJtnuPCeLMxDM7A4CY70A6A7E81l4vt1h6dR1NwqZmuLTDQRIMH8S8nocaxNNobTqvZGwdA6aIeu2rUcXukk3J1nmZ5ylgFnvbMY00/aXDYLuoA108FintpRc4Mp5i482kADcnyleYDtDjIye2flIjLMCCLjTqgKDKzX5myDsZFrGfyQoBke5Y/ibaFMPqTFh3RNz0lDcO7T0axhpcI3cIG/M9CvI6/GMVUbkqVHuadiZEjTVCsxD2yBMHUbW0kFGI7Pacf2hpUSA4kyJBaJGsahEcO4pTrtLqZkAwbER6rxepjauVrXTDQcotABMmAOq7/9mjz7OqDrLT65h9EONIE7Z2iSSSgoSSDwuKJq1WEg5S0gAXAc0a87gop7wASTAFyToIQBJJchif2hsa8htIuaDZ2YCesEWCdOmB1lOoHAOaQQQCCNCDupLyf9nvbj2Thh6p/wnGGOJ/hk7Hk0n08NPWENUJOxJJJJDEkkkgBJKDqwDg0nvOkgc4ifmELxbi9PDUjUquho0G7js0DcoAq7QYrJRkEgl1NoymDLntECTylaS8S7R9p6mLqy6zG+5TBs0fV3MrrOx/b33aGJPRlQn0D/AJZvXmrcGkQmegwkmLrTsoYeuHsa9plrgHA6SCJFj0UFlii6qAQCQCZgTcxrA3UlzfaPi/7viMO51MuZFS4LZBIaIGYi9vimlYm6Oje8AEkgAXJOgjdebdr+35qTRwxhmjqg1f0byb138Nc7tl22qYgmkwOZSGrfxPI/mykiP8o8T05V2b/LbbMfyVpJckt3wb/ZftS/Bvt3qbveZ9RyK6Lt/wAXpV6NA03B8h7o3A7ouNjMj1XneZ9rN/7v/ap0muLi1oOa/wCdiY5BUqbsTuiTwRF48rKjOnxNNzPeB1iZHW2qHa/VaURYYXiNAqnPaNfl6KL3WhH4ZzGtGYCIPMX8kqHYA2q07HrZS9q3T6LYommADAvMkzE7a21UHVKUmIzWgCRsJgaaylX+AsBY4Dl6K1uhEfL7KGrQCdugEJhV06p0AZTI9V337N3D2lQb5AdeoXnjNl03YnjtPDVS6qHNa5hAOVzpuDsOima2GnuetrC4/wBr6OGls56n8gOn9R/D8+i47tD+0d9TMygDTZpm/G7093yv1C4mriCdfuVEYey3I6uh25rNxDq3d78ZmRYgaCdZjeV2lHtLQxuHqNaYf7NxNN3vWBMj+YAjbzheNisl7Y81bhZOVG8agKSwCZub9b/mkpwY8ivFv7x01i2673sP+0P2YZh8TJbMMqz7o2DunIrzz2s+aULRpMhOj6Ta4ESNE6+f6XajFCkGMr1WFlmgPIaW/wAsTYhC/wDN2Mc0k4itNv8Aqvn0zLPtfZWZ9FJL5uHaPEnWvVP/AOR35qB43W/+7U/7j+ars/YZ/R7H2r7SPwuLpFrGvaKTrEkHvu5hpj3B8V572h49VxVUueRb3WgnIwawOvM7+kZHDsf7SfaVakxFoIyyLEkSr30WNzeze93dPvJ40TZWKTuQv0O0fmpMD9YkTyjXxN9E7qjxEn59Oqk6m72cunUDcbE81bg1uSpWdTwvtfiKNE0g9jmkQ0ukuYCCIBBExtK7ccb/AHTAUqlRrqkU2A5Mo1AAJzEcwLSvGa7mtaS0OJ5ZzJ+Oixm8TdAuZE7mZlRipF20e+8E7ZjEEA0H05E5s9MsjnOYH4LE/aS17/ZGnXpsY2dLvzGLG8QQBFtZ5heRUMeTeSrcLXNSuwT7zgP7o7Vb2GV7G1isC9sOdVa8ze1zN+atph9hAgukExte9iUG+zvNEM4gRlECGmdddbaJxdEyRZXrvDiIbcNJI5EW1aNkLSoOLiRUDCDuPrKnUxYJJAiwaAOgA5apsNWaJzNJv97ok74CKAuMVi2GuqteZkwDI+PhsgKdZLjlOK7uuW3+hh+qqpJrZDYWHlbXDMQMusG9/ECFhNcYRDHkXTTrcTVm8cS3L1MCIP4WvbOkG5GnNR9o3MTaARO2gEkLHFQzm6fqpHEWvqUZMKRGu+SfEqrOk5U1CkBf+9/p/ZaGDxTnNADQTGuYA/30WCbn0+a1OGsApA7jXwt+fxSfI62L8QLCBB3lwPyVEzAJgfE+eynVcqpumIPdwU7P12M7R1PNA4inliD4/otKri2HR2pm40kDdAYt4JsraS4JTfkFTJSkgCpvgpbrTfwmg2xptJ8T9SoDD0R/02ek/NZWXQE1w3Ez8E/GcD7NgMSJG5vY+RPwR1OjQ3pN+7rK4syHNyMaBBsCe8D10npCYjNbUzc/RXjCyJvPKPjMqWHt3oOXeCBHK8m0oqlUBILQb7l5+YbH9lTkMjw+jldJJvaLDcdStCjVg+O2ttfos99Uh8BokgXkxE9BfVFOpPBvlJ6FxF+oaosAnF4iXCdT49OalisUTabflbZDGjUMO7sC34tz/TyTfu9SQ2B6ujnuyE8hUWOLskACM3nOmsfBA4+gQGiBvce9e8E5ROqtq03mActz/Na3l9yrnmoAAQwmIEA+Ezl+aV0OjOp4EhswfvyRnBMHFVjiWi+9o8DEK7D4cvsWC25c4T5Fquq8Ne1zZY3KCJ72bz0j+6WTGEV8TTDjBHKc0/Lqqf3pse831RdPgzSxhzHvxsLTytyTP4CASZJy7QIPwTxkLJAH7yBbM31U6OOZJnKfMIo8Fa6CdydALX8FYOz7GyZNr6C+/JGMvQZIwOLAOrEgyDBt/S3+yhRp3V+PpAVXQAJI0to1qiw3VLgGXUqHROKNRx7rCfWRH9IPRTo67La4a52rALCDJLdSOQMmUeRGPTwlWB/hyDEGXXnl3VB9CrJHsjbUnNA8e7bzW7RxFQNaMgAafeLrHKCNAJFp9FE4ip3zlBDgCSHGBaNxezUJBZgmTtH38lAtF5RmNHeQ8awkMGw4Ad6o3hzu4R0+n6BDU239fzUuG4cZiXCbCBsADGnNJjL6jpGvT02VTitKtRb/ACNHkE37nTJy5ReBMRCZJnk89lEOut2r2epgecDzMfVD4ngTKcE96doIGiqpeg2MgploNwrOvqfzSRYFVfES4zf6KrMVVnmU73CFFDDcM5psQQTAB2HjusziYIdBvAt4LXwuLJIaYDQDcCFh8QnObze3hsFQiFNpyObMZrT4mFqYUtZRLAbydJE+R680HhXRf/Mze/vhbGJe32DiDcvPKYkq0tmyG9zDL5J02HxP5Lew9T/CfZxMRIaSBbnEBYFNve2ufz/NdJgqgFB0kAy60iTLWt09VCKkRfjG5265Rr3Ty5RKIOJGRxAP4oOUgRBGsKFdzPbi4iNdvVKrUaKLjIuCBcT77zoL8ul1o3yQvBhudJHj9CtLD4toa4O1yQLE3udYtqspuo8/kVpYFwDKpIvlt17p0G6iPJcuB3VgQMs2HIi/mEZWcfZGd4+YUakFzcp25/op1WnIdItbzCU+WEeCzD4dwYwl5ywSBDRENJ1jkIuqsSx8uIe7LDZsN2tJuAOYVlLGQGMI90EaxPdLdxbVV18XAdIgHrcZWhvnpy3VZRFTFhQ8hkuIYZIsOp1IPxV9Si4yW1DlygmQ0zIO8WQeG4n3GCLNOs+NumqtdxD3gBIIDbm4gRrA5pZIKZzeLd33Cd/P3WwraG190NiBlqka+P8ASERSsPFKPBTCy2HaLQwOPDAZuCOvMHWDyWOKk6oim7ZAGoMdYAkQCTvvM7ciojiIBc3aMo+I1IEm6zZ9CmqNkyL7othSJVqoJm8dVTqCpOBjQH6IYOKAJD3oOiN4P7wm+o+JWeGmQjOEHTx+vwUsfg06lP8AJUtMEHz9FdXH3KqrMgSLeCYg/FcUY6CJkEHTqDz5BVcR4k17bTIN7dPFZZbdVPMBXmxYoInqkqc08klIwdrBKmGgckLTp4gf9EnzCl7KudKflI6/KEgD8PUvEA66TO3VZFU99HOZVaCSwHpmv8oKxH4zK7vNc08iPqkmh0aLnaaKw1DHTeUC7iTCIBVzcW2NR8lWwhNd3vP6LRFbTwKyhW702A1+ARDcazZ3z/JLYYeMRaY5fRQqVCYtb5occRZESP7JVce07hAiYdcc7/QKxlSAZ6+SEdiQIJNr315aqH783n8CjYZrcOBL5aNJv9Sth4kanW/396Lm8HxNjCDPz/Jah4015a2n33b7aX3ClgW4igWgHXX1Pl0WdiHZp6kTePktH91rHWmBbd0H5dFWeFOM56RJnZ+kdIjzQAHhdYNx8vNEMol0wYU38NcP4dFzRN5eT9ICoqYGvtSkRsf0R4GZOMP+KfL/AGhW0T6KrFtLa3eblMCxgjQb+SsaR+iqPApE2q9nD6jrghoNm6G99ZFhZV0wIWxgqbnNaGmInadATzCGJGb/AMKqT74ga+m3wVVem+k2RU/EWaWlokg5vHZaWM9o0mXNglu0GXRYd47eO6F4u3uHQgVHSBIlxDST7zufTRDQ0xU87R3ocCBB01HL9UJUZ8FoOdNNhMe6I6WQVQaoXAMppuvf1RGBzZoa0HqTGo29EO13eC0sE+DPX6lJgjQOFquboweBPjyVRwNWPwep/Jan7wIjTRUe26yFVEmDNTNGUW1AcJtc21QbMUSYjX6+S36TAKrrXJF/EN/VACjA80KL9g5IoNF/+X1/RJEuqxskjcotdibpxW0QIqK6m+UUSW410tBmT8oWbUoiprzn5ouu6L76x4oSk66TQ0Pi6DMzJa11zrvYm8dUaMFSDQA1oNp1v3Z38UFVpue8ZQSGtJO3r0VbAWGHF0wYBJsHAQRNhP0WbaTotK1YXw/KQ5puLkT98kRhuD0yxstaSakHrdxj4LOwWJyMJP8Ac/fyRXD8hYJbpmPvO2DtbxrGirNWS0wvD8Npmq9pYMrIjWxMH5q+nhGNa12UGRJ31jY2VdBtMF0kCSwNuRqCTugatVjBbMcrSXS6fICYGiLVCp2GOLfagwPdMi0E5heOcq5uAp1G1HlgNz5QGgaeK5xvaelIJpP0j3wPhlVze1lGCPYvAJv/AIrojwBAnTZZPVS/a3/H/Sq+zoGcNa15a0BvdnfWY3nYpxQ9m4CBJ3g/MrHwnbOgw/wXjW4eTrGuaeS1OG8XoYuoA1z2PiYLQRuYkQpevFJuSa/v0NRNYODGEucI1J5LJx/ab2epZTB0Dru82ggD4rQ4i5jJa6JYdDzG9/L1XleMqF9RznTJJ8hNgtstlQkvZ6Bhe0ftPdLag3yiHCehJ+i0vaywFpXmnDiWVGuZIII/t4FdHX7XGm5wYxkSdZv11U9yuQcfRTxj+OfAKtjeUpf83vmTSw58aQk+fJKl2rh0uo0SOQY1pHgQNlHekv2/7HivYSJA30B9bhaWCx5YAR+ettj1Q/8AzbQqtaK1IiJEstlki4jle2i0q3B4BNPvMIa5p5sILpneMt+uyUOoTdTVMbh6BMZVNQgmblpEWAiwsSVHG0mubEAAuzHLYl2kmSdY25oqtw6oLlpgDXlAO/SCrsLw3O7KTlOsZSXc9PvbmtJasEsm9iafBluMNAG0D0CG+9Vv43s4W5gH05DrAuAkbOkx1m2yycZw80qmRzmza4NocAQZjcHy3Rp62nPaLBpme43R2AkvI8NupkqjHYU0nNzjKTcHUEdNirKOPANozNOg3BPPQxcajVKWqq2Gl7OrqcPMSIMW180OMMRI0P385GqzeG8dJhoIAm94B05ze3zWjVxzjdoEC51JiLfLWFxR6nUjtIvGL4BMXTqUidutp9fJZprmYgABdHVaKlJsQY6ajS3Ll+axuL0Qx5AEc99Rz5fqunp+p7mz5IlBLczziJ+/1SVRpdU666IM3C8UIbdjjE3AsI5oyhxUH3WVCegmLeKBwAd7MgOgCdrGbo7hdXKzUCSdiZFtdtlGnbSKns2SxfEQ6IDjEXAtcafoh240AmzvDKZ/SyicaG0zIAObSDeTzQIxxpn3Y3IdrdF0I0xxbKXZcwmxGU/YVNXFd4nQ6W0VNV76ZDS1sETB94TuW7eBQr3S4rGckWuDSpuzhzWgQJNyBAnmT1VtDjL2s9m0w0iHD+e5vfaIt0CCwb25rzG5tziwOqbHVw8AtEQYBsJAECWje9zO65m8pbl+A+lxcNPeOsTInQeHVB8R4m003BpuYGjtJ6lBudAky7oP0Q+LqgxE+fw1XTGVozaoHSLkxSlIQ4WhwTin7vVFQNzEbTCzgE5clJKSphwesHiwxWGFbLBIyuGsOZY+oLT5ry+qBn8/qV0fZPHzSrUSY0qN6H3Hf7mei5fF1IefE/Mq9JVFR9bDDcI646AfRD4gy4nqmwla/ko1NSifyAiSkCmLkgVIieZdvwrHVHYJrmkzQMR/Mx8gDycD6rhS9dj2Gq+0ZXw51fTcWf1NEj4wuPq9oKXplw5Ol/4wHsu4DPvptrbWOkm6AdUosqQbgauDyHS6TLS29iQOXd6lcCcccsBxg3+o/RUMruPM+J+OqF0u3ISnsehN7SYek5xZLjlhtQjvjncjxuAL+YQOI7SUqhvTAMzPU6kkX1Ol/lHG/vJ3Gu3PzVbq/l4LXT6eMHaM8pM67iPEDVpZXSYGp94CRcmNTytosFtaJM3kffqqcNxNzWlsy0iCOhVVR97brRRxVDe50OD4nmblIkk7bm0XHgBAsYFrLVpcTyUyxw95sXmTJm8QYtr+cLlMLAdLjEC0aghbFbj1NzgSBDbBumlxzkW+4XPqQv4o0T9nZ4Ci5gGZ0WBDbxeIJMaGQL2nTrkcbq0wcznBpMANvuJBgCw63XPP7SOzTEAR3RIbbpPx9IQmI4255Bf3iCTmJJcbCxM6a6fzHVPR0ZxnkKUlVBT+LtBNj5j9EliVscS4mfQkD0SXoZP2YmnRbToiHAPJtJiBz8Nf7I2njGh0BoHSARodbdBZc2aknpb5/qFZRxeVwPUffwXkShJ3uzWzTxudplolvgDBHgPMFB0eIDPLw0jnlzEeAJgnxRvBcc3MA64ESDuJn5StPtDxtjHezw7G02jKXFsHMYG8aDpv5AbafUT+Et2GN7gZ4TWxJD6VMtloL3POVuYk3GYzERpyRdDsJUPvVGjmG3PrPj6LIb2rrgyKhF+nzhKv2rrkQXyPAfRTLvN7Ui04JG/S7FNDo9s6RuAIBmImZ16bq1vYtuhqmZ0sT/t0XNDtJX9m1oqEBu4JmJHpfkr6fbCvZpdn/quTpF9RpseaxcOo8NDzj6OoZ2DB1eYE/h1vO2qHxP7NHPeYqwdgWTAtzdO6ysP2vrGp70aXDZNhHjcjwXZYPtC84epVLcz2kSBmbYkt0IMXkW1i41WOpqdRpKr/AL/BawlucZxL9nlei3Paq0XOT3gNjB18pWZgWYXI81BWJbEZXsbqQNDTdMHqF7PxCq19EOOYSNLh2v5iL6QYXkGP4Q04g97LTe7NI2aSCYJsbk+kLfpeqlNPuESik9jOqtoRLfaxMXLSdJ2aPsIU5ObvvyRXGsI2m94ZOTOckxJbeNCdlmgr0YyTVozexqYWt7Go4AyQHMPLlr4iUaeKzrTYfEA/VZFS1Z157z/m7p9Fe1/P53/2rWLoVB7MQ6qfZspjM6wDGEn4KY7MVSDmZWabQPZOjzMgj0Kpw+MLGDKcsySQb66SpN408/iJ9OcrlnqTb/FIpYmlh+wT3Al1VrDEwadUnw7rCsrG9nKtM91rqg5tp1I/82BL/i7rX1+pVzONu5u8jCnLU+h/iZjuG1d6VQf6HfktvsLmZjqMhwlwBsYg2Mz0JUGceePxO235SUh2oqj8bvv6qNSM9SDjXIJxTs57GHLVe07PcCPBxH0VbXQL6arqBx4OPfE85DTHLaea0MMzD1T/AAqZ592DeZ90BaPVcV+SBJPg46vTcDdscjsZvYix5fBJmFc4EhrjEkwCQAPxGNAu1xPBWzmcQaWQZGyM7SCbSbgEucDbYbwQWcQ6kz2TWtYyHWaCQRcljw4kETfvAmBEqe+tqF2/JwZwFUCfZVIytM5HQQ73TMXB0lVZ4HI8t7/YXcHjdYAGm9xy/hBJEg/yiBEACFz2NpNcWgNh2pFu6Nr6k330EK46qZNbmE+qURTrx1R1PhRFwBtBJHVV18M4WyEzaQJj09VXcTHgA13nYWVZq9FsjhYDWOeSAQbA3jQE+J+Sqp4Om6QC6BN4B8PvqqWohUZHtky7HB8Jo5B3vUtB15JLN6yHicm50J/aXnb9dFFw3hVuJFkVYg2lViVPGYgvcTrJ3QdAkuE9Srajr2SUEnYEHuSLrXSLrRFynd9/fitAHDrJB+4UWzF05QBaKkdF1/Y7irBSqsqCxyguMkEOcAGlvKS7lquJD0Xgcaabg6AYIMeukyPgsNfS7kMSoumeyY+uDh2wbh0TfkHCP9LgecghcdgnPz0nMILS0th1wCcoMNJAmw3uQFjYntTWqMDQQ0CzQ2dJJAJJmwFvBdJ+z3BtrmpnqBuWYJBI7zmxYEH+bfkuLQ6eWmrZplb2A+02BeWuLgKeX2cANc1z59sQT3ndZJ5AWuuRqucT7xcdxyXq2N7LUa1apnxeRjAyLNAuHyIcRETP+r1z6/ZDhrWvIxgJDS4QadzBjR3PZd+lJxVSCUWzzfET7RxMzmcY21NtQpit0Hx/9S9MZ2O4eSM1aoXm+UBs5pgiNfekQhKnCOGAfx3HobencK2WsnsicGef4o7ch5fNUkAaKWKqd4xzOvLZUMNtVKRmTmYvafkpn4KtjpvbolNoToRbKrMEmeh8D9yoB5TZp2sgKLQ8IvC47IR4x8vyWeTdSDhZJqxrY73gdFldj2ON4s4C4zETA/PqsTi+BqYSsA8PNMlx1g1ACCW2vEEAmOcBE9nsRlLYcbCSBrYyRP8ApjwI8FL9orgRSeHGR3SIhwN7Zh1m1ua4I7auHhnTzADx/FM/e9rMCGtyiwIbq4GZvExeNTtCq55nvCQ0u7sOmADz5Hfed1mYt2f93yjLmp6xEkOeDprcR6LfPCKrDTpNyh8AkGSCWw0CYgDLmMakkydCtXUUiHbOe/4gRvB5aI5lXK0PDhY95roO5gAWmwvpEhNi+zVV1eqGtOUFwBjQsymIuYgxbxWVWwbm5m5XGCAXBsbTHjC1WMuGRTQVXxBcADA6jWPW91UMSAIB8Tvz2VbqTogXj7+/BCvnl8Fso7EWEvxxn3vmkh/bOH9kk8UK2egt4tQYRmwNBomQS1hHiZlXPxuDeQDhsMZ1Ps4jfVoG/wB6rkqnEyXRsddrTO3krsDx0sJMCbf+MR8vguN9KvDZ0KZu4qtgmmDhWH3bsafECZFiOvjuqa78FMHDRYEmKts0iD3p26rJq9oHEtaYymxGnS8IzD4zUFo0ytnUQQY+PwUR0HdW/wCQyDKfBcFUgtEa6Pda2kEmCnf2MoOu01OdiDGtrtv6lCYzDscHvbYgZgQACI3sjuC48+zBJ8yddRE+MLLVWpp1UmG3lHNdoezjsOGva7Ox28QR0P5rGmDrrC7ntBxAOw9QE2gkTreIF95XnpMGb+i7enlKUfyM5JXsXg7qeZUtfKlmXQyA1j4b99fzXoX7JGB1SqHNL2hsxtOYaiL7rzQVLBvmvQ/2XcQ/dxUqFs5g1gkkC3eJ1g3Kx1F+Jpp/I9Er9naJbUZ7MtFTUiDGlxmbbQLF/wDhvQzFzqlXWYLKfkZDQfRazu1Adqcv9L/oUJXxuf8A+orNvs8D5ALFZ8G7SK2dmsPTAmrWs4knK2Xh0gscdS0ggc7arL4n2fw+Qy+u7LTLRDGfhDCP/wCY/wC480bVwtN2uIqnxJP1QGPwrBRqRWqPOV8C+sGBvumtOKd7ku6PKKxuSqXDaVKuTPLxUItzO66VscwRhKWd2UXJOvgugpdkrXq7aBoHzcFg8PqwXEax6fcK2pxNw0nxn76LHUzb/FjjS5Nh3Y4X/wAYbbD/ANSh/wAqcq7I/p1+KyH8VqH8Z9VUce7WSoUdX2VcfRtVOyxiRVB/08jbdJvZqD/EBPh9ZWO3ijpm1jYxffceKsPFn6gxy3I8z5Ix1fY1idJgOG+ye11nAGTsTOukg6TB0ut/EdmeHYks9pXrFzWhozZGEi9pIj05rz8ccqge99jZKlxt9rm2oMQbnpyKxelqXle48lweqnsLQYGOpsqEMpljC5zdJJzFwF9fCEsfgGsLKhEOAa4SYkA9TY5iNuaweyfHHGg4OIyhwiXQBm18ZEQ0cnKNeu+u8Bv4GjujXYExIAv9FxamSbyZaexstomoXNZ3j+LKQGCzfxutsNJPyQFfsU5/8v8A+4Gep80XheK06FMNOVkWIqDcXOo5m6WG7VZ4ytpTyyib+PojSbXBMn4McdgXt0H/AJhCV+wznXImP835HquixvbGvTBAc0G4gtiI+9FRiO2lcgA1fQRpe8L0I6ut7Rg4L7MAdgj/ACn4plqP7Y15/jn1CS0z1PaJxX2eeTc+AUz7vmkkulcmzIO1PkjnOPs235/7U6SlcCQRg6h9pqfxDXoVoYAWaNobbaxYkkuKfgrwVcc/+Wf5f7wuRbp5JJLq0PiSyB0SpnVJJbsRZU95vh9Su+7Nt/wGeaSSyn4NIBuX/EPh9EfVeQLEhJJOJbMfFYt8nvu1O5WPxDGPg992n8xSSW9GRzuKdcoWqfmkksyUFcP9x6Z50SSWf7gY1QptvNJJUhMjH36qe33zKSSY0QBUGG/kU6SQ0dR2V0PSSOkNMFE8W/i0xtkaY2mTfxSSXnav6p06XABxh55n7cjeLfwqZ3LjJ3P+HS15pJIXyicS4Z3HA6DX4bDl7Q8nUuAJPd3J10C5ftC0NqPDRADXWFhq7YJ0ljofqM7F8TIwvu+bv9xSSSWkuWYH/9k="/>
          <p:cNvSpPr>
            <a:spLocks noChangeAspect="1" noChangeArrowheads="1"/>
          </p:cNvSpPr>
          <p:nvPr/>
        </p:nvSpPr>
        <p:spPr bwMode="auto">
          <a:xfrm>
            <a:off x="0" y="-1122363"/>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078" name="AutoShape 6" descr="data:image/jpeg;base64,/9j/4AAQSkZJRgABAQAAAQABAAD/2wCEAAkGBhQSERUUExQVFRUWGBgYGBcYGBkaFxYdFxgXGBsYHBcXGyYeGRwjGRcYHy8gJCcpLCwsGB4xNTAqNSYrLCkBCQoKDgwOGg8PGiwkHyQsLCwsLCwsLCkpLCksLCwsLCwsLCwsLCwsLCwpLCwsLCwsKSwsLCwsLCwsKSwsLCwsLP/AABEIAMIBAwMBIgACEQEDEQH/xAAcAAABBQEBAQAAAAAAAAAAAAAEAAECAwUGBwj/xABGEAABAwIEAwUGAwYEBQIHAAABAAIRAyEEEjFBBVFhBiJxgZETMqGxwfBC0eEHFDNScvEjYoKyFRZDkqLS4hc0RFODk7P/xAAZAQADAQEBAAAAAAAAAAAAAAAAAQIDBAX/xAApEQACAgEDBAIBBAMAAAAAAAAAAQIREgMhMQQTQVEyYSIzQpHwcaHR/9oADAMBAAIRAxEAPwD2QFTBUcqULdnmptDwnATBOkMSUJ4ShIqhAKQKaE8JFIchNCcJ4SLoYBOAnCcJFpCCkAmAUkjWKEkkmSKHSSSQAkkkkAJJM4qGQnX028+aAJZ50v12TNpXk3PXbw5KaSAEkkkgBJJJIASSSSAEkkkgBJJJIArfTVRaiUxCpMylppg8J4VhYlkVWY9tlcJ4UsqfKlZSiRhPCfKnypWUokYTp4Twix4jQnhOkkWkJOmTpFiSSSQAkBxjjVPDMD6pMEwABJJ8PBVdnsYKlN7gXH/Gqjvf1mAOkQuf/akw/u1MjarB82P/ACVJb0JvY2OH9saFYOIzta0EkubyLQbAk/jbsq8f23w9ItBzuzNDgWtsQSRuQdWnZePcO4nWpfw3vYd8riDeJ67D0Clj8ZVqnM973uuMznEmNhe9pPqqxJtnuPCeLMxDM7A4CY70A6A7E81l4vt1h6dR1NwqZmuLTDQRIMH8S8nocaxNNobTqvZGwdA6aIeu2rUcXukk3J1nmZ5ylgFnvbMY00/aXDYLuoA108FintpRc4Mp5i482kADcnyleYDtDjIye2flIjLMCCLjTqgKDKzX5myDsZFrGfyQoBke5Y/ibaFMPqTFh3RNz0lDcO7T0axhpcI3cIG/M9CvI6/GMVUbkqVHuadiZEjTVCsxD2yBMHUbW0kFGI7Pacf2hpUSA4kyJBaJGsahEcO4pTrtLqZkAwbER6rxepjauVrXTDQcotABMmAOq7/9mjz7OqDrLT65h9EONIE7Z2iSSSgoSSDwuKJq1WEg5S0gAXAc0a87gop7wASTAFyToIQBJJchif2hsa8htIuaDZ2YCesEWCdOmB1lOoHAOaQQQCCNCDupLyf9nvbj2Thh6p/wnGGOJ/hk7Hk0n08NPWENUJOxJJJJDEkkkgBJKDqwDg0nvOkgc4ifmELxbi9PDUjUquho0G7js0DcoAq7QYrJRkEgl1NoymDLntECTylaS8S7R9p6mLqy6zG+5TBs0fV3MrrOx/b33aGJPRlQn0D/AJZvXmrcGkQmegwkmLrTsoYeuHsa9plrgHA6SCJFj0UFlii6qAQCQCZgTcxrA3UlzfaPi/7viMO51MuZFS4LZBIaIGYi9vimlYm6Oje8AEkgAXJOgjdebdr+35qTRwxhmjqg1f0byb138Nc7tl22qYgmkwOZSGrfxPI/mykiP8o8T05V2b/LbbMfyVpJckt3wb/ZftS/Bvt3qbveZ9RyK6Lt/wAXpV6NA03B8h7o3A7ouNjMj1XneZ9rN/7v/ap0muLi1oOa/wCdiY5BUqbsTuiTwRF48rKjOnxNNzPeB1iZHW2qHa/VaURYYXiNAqnPaNfl6KL3WhH4ZzGtGYCIPMX8kqHYA2q07HrZS9q3T6LYommADAvMkzE7a21UHVKUmIzWgCRsJgaaylX+AsBY4Dl6K1uhEfL7KGrQCdugEJhV06p0AZTI9V337N3D2lQb5AdeoXnjNl03YnjtPDVS6qHNa5hAOVzpuDsOima2GnuetrC4/wBr6OGls56n8gOn9R/D8+i47tD+0d9TMygDTZpm/G7093yv1C4mriCdfuVEYey3I6uh25rNxDq3d78ZmRYgaCdZjeV2lHtLQxuHqNaYf7NxNN3vWBMj+YAjbzheNisl7Y81bhZOVG8agKSwCZub9b/mkpwY8ivFv7x01i2673sP+0P2YZh8TJbMMqz7o2DunIrzz2s+aULRpMhOj6Ta4ESNE6+f6XajFCkGMr1WFlmgPIaW/wAsTYhC/wDN2Mc0k4itNv8Aqvn0zLPtfZWZ9FJL5uHaPEnWvVP/AOR35qB43W/+7U/7j+ars/YZ/R7H2r7SPwuLpFrGvaKTrEkHvu5hpj3B8V572h49VxVUueRb3WgnIwawOvM7+kZHDsf7SfaVakxFoIyyLEkSr30WNzeze93dPvJ40TZWKTuQv0O0fmpMD9YkTyjXxN9E7qjxEn59Oqk6m72cunUDcbE81bg1uSpWdTwvtfiKNE0g9jmkQ0ukuYCCIBBExtK7ccb/AHTAUqlRrqkU2A5Mo1AAJzEcwLSvGa7mtaS0OJ5ZzJ+Oixm8TdAuZE7mZlRipF20e+8E7ZjEEA0H05E5s9MsjnOYH4LE/aS17/ZGnXpsY2dLvzGLG8QQBFtZ5heRUMeTeSrcLXNSuwT7zgP7o7Vb2GV7G1isC9sOdVa8ze1zN+atph9hAgukExte9iUG+zvNEM4gRlECGmdddbaJxdEyRZXrvDiIbcNJI5EW1aNkLSoOLiRUDCDuPrKnUxYJJAiwaAOgA5apsNWaJzNJv97ok74CKAuMVi2GuqteZkwDI+PhsgKdZLjlOK7uuW3+hh+qqpJrZDYWHlbXDMQMusG9/ECFhNcYRDHkXTTrcTVm8cS3L1MCIP4WvbOkG5GnNR9o3MTaARO2gEkLHFQzm6fqpHEWvqUZMKRGu+SfEqrOk5U1CkBf+9/p/ZaGDxTnNADQTGuYA/30WCbn0+a1OGsApA7jXwt+fxSfI62L8QLCBB3lwPyVEzAJgfE+eynVcqpumIPdwU7P12M7R1PNA4inliD4/otKri2HR2pm40kDdAYt4JsraS4JTfkFTJSkgCpvgpbrTfwmg2xptJ8T9SoDD0R/02ek/NZWXQE1w3Ez8E/GcD7NgMSJG5vY+RPwR1OjQ3pN+7rK4syHNyMaBBsCe8D10npCYjNbUzc/RXjCyJvPKPjMqWHt3oOXeCBHK8m0oqlUBILQb7l5+YbH9lTkMjw+jldJJvaLDcdStCjVg+O2ttfos99Uh8BokgXkxE9BfVFOpPBvlJ6FxF+oaosAnF4iXCdT49OalisUTabflbZDGjUMO7sC34tz/TyTfu9SQ2B6ujnuyE8hUWOLskACM3nOmsfBA4+gQGiBvce9e8E5ROqtq03mActz/Na3l9yrnmoAAQwmIEA+Ezl+aV0OjOp4EhswfvyRnBMHFVjiWi+9o8DEK7D4cvsWC25c4T5Fquq8Ne1zZY3KCJ72bz0j+6WTGEV8TTDjBHKc0/Lqqf3pse831RdPgzSxhzHvxsLTytyTP4CASZJy7QIPwTxkLJAH7yBbM31U6OOZJnKfMIo8Fa6CdydALX8FYOz7GyZNr6C+/JGMvQZIwOLAOrEgyDBt/S3+yhRp3V+PpAVXQAJI0to1qiw3VLgGXUqHROKNRx7rCfWRH9IPRTo67La4a52rALCDJLdSOQMmUeRGPTwlWB/hyDEGXXnl3VB9CrJHsjbUnNA8e7bzW7RxFQNaMgAafeLrHKCNAJFp9FE4ip3zlBDgCSHGBaNxezUJBZgmTtH38lAtF5RmNHeQ8awkMGw4Ad6o3hzu4R0+n6BDU239fzUuG4cZiXCbCBsADGnNJjL6jpGvT02VTitKtRb/ACNHkE37nTJy5ReBMRCZJnk89lEOut2r2epgecDzMfVD4ngTKcE96doIGiqpeg2MgploNwrOvqfzSRYFVfES4zf6KrMVVnmU73CFFDDcM5psQQTAB2HjusziYIdBvAt4LXwuLJIaYDQDcCFh8QnObze3hsFQiFNpyObMZrT4mFqYUtZRLAbydJE+R680HhXRf/Mze/vhbGJe32DiDcvPKYkq0tmyG9zDL5J02HxP5Lew9T/CfZxMRIaSBbnEBYFNve2ufz/NdJgqgFB0kAy60iTLWt09VCKkRfjG5265Rr3Ty5RKIOJGRxAP4oOUgRBGsKFdzPbi4iNdvVKrUaKLjIuCBcT77zoL8ul1o3yQvBhudJHj9CtLD4toa4O1yQLE3udYtqspuo8/kVpYFwDKpIvlt17p0G6iPJcuB3VgQMs2HIi/mEZWcfZGd4+YUakFzcp25/op1WnIdItbzCU+WEeCzD4dwYwl5ywSBDRENJ1jkIuqsSx8uIe7LDZsN2tJuAOYVlLGQGMI90EaxPdLdxbVV18XAdIgHrcZWhvnpy3VZRFTFhQ8hkuIYZIsOp1IPxV9Si4yW1DlygmQ0zIO8WQeG4n3GCLNOs+NumqtdxD3gBIIDbm4gRrA5pZIKZzeLd33Cd/P3WwraG190NiBlqka+P8ASERSsPFKPBTCy2HaLQwOPDAZuCOvMHWDyWOKk6oim7ZAGoMdYAkQCTvvM7ciojiIBc3aMo+I1IEm6zZ9CmqNkyL7othSJVqoJm8dVTqCpOBjQH6IYOKAJD3oOiN4P7wm+o+JWeGmQjOEHTx+vwUsfg06lP8AJUtMEHz9FdXH3KqrMgSLeCYg/FcUY6CJkEHTqDz5BVcR4k17bTIN7dPFZZbdVPMBXmxYoInqkqc08klIwdrBKmGgckLTp4gf9EnzCl7KudKflI6/KEgD8PUvEA66TO3VZFU99HOZVaCSwHpmv8oKxH4zK7vNc08iPqkmh0aLnaaKw1DHTeUC7iTCIBVzcW2NR8lWwhNd3vP6LRFbTwKyhW702A1+ARDcazZ3z/JLYYeMRaY5fRQqVCYtb5occRZESP7JVce07hAiYdcc7/QKxlSAZ6+SEdiQIJNr315aqH783n8CjYZrcOBL5aNJv9Sth4kanW/396Lm8HxNjCDPz/Jah4015a2n33b7aX3ClgW4igWgHXX1Pl0WdiHZp6kTePktH91rHWmBbd0H5dFWeFOM56RJnZ+kdIjzQAHhdYNx8vNEMol0wYU38NcP4dFzRN5eT9ICoqYGvtSkRsf0R4GZOMP+KfL/AGhW0T6KrFtLa3eblMCxgjQb+SsaR+iqPApE2q9nD6jrghoNm6G99ZFhZV0wIWxgqbnNaGmInadATzCGJGb/AMKqT74ga+m3wVVem+k2RU/EWaWlokg5vHZaWM9o0mXNglu0GXRYd47eO6F4u3uHQgVHSBIlxDST7zufTRDQ0xU87R3ocCBB01HL9UJUZ8FoOdNNhMe6I6WQVQaoXAMppuvf1RGBzZoa0HqTGo29EO13eC0sE+DPX6lJgjQOFquboweBPjyVRwNWPwep/Jan7wIjTRUe26yFVEmDNTNGUW1AcJtc21QbMUSYjX6+S36TAKrrXJF/EN/VACjA80KL9g5IoNF/+X1/RJEuqxskjcotdibpxW0QIqK6m+UUSW410tBmT8oWbUoiprzn5ouu6L76x4oSk66TQ0Pi6DMzJa11zrvYm8dUaMFSDQA1oNp1v3Z38UFVpue8ZQSGtJO3r0VbAWGHF0wYBJsHAQRNhP0WbaTotK1YXw/KQ5puLkT98kRhuD0yxstaSakHrdxj4LOwWJyMJP8Ac/fyRXD8hYJbpmPvO2DtbxrGirNWS0wvD8Npmq9pYMrIjWxMH5q+nhGNa12UGRJ31jY2VdBtMF0kCSwNuRqCTugatVjBbMcrSXS6fICYGiLVCp2GOLfagwPdMi0E5heOcq5uAp1G1HlgNz5QGgaeK5xvaelIJpP0j3wPhlVze1lGCPYvAJv/AIrojwBAnTZZPVS/a3/H/Sq+zoGcNa15a0BvdnfWY3nYpxQ9m4CBJ3g/MrHwnbOgw/wXjW4eTrGuaeS1OG8XoYuoA1z2PiYLQRuYkQpevFJuSa/v0NRNYODGEucI1J5LJx/ab2epZTB0Dru82ggD4rQ4i5jJa6JYdDzG9/L1XleMqF9RznTJJ8hNgtstlQkvZ6Bhe0ftPdLag3yiHCehJ+i0vaywFpXmnDiWVGuZIII/t4FdHX7XGm5wYxkSdZv11U9yuQcfRTxj+OfAKtjeUpf83vmTSw58aQk+fJKl2rh0uo0SOQY1pHgQNlHekv2/7HivYSJA30B9bhaWCx5YAR+ettj1Q/8AzbQqtaK1IiJEstlki4jle2i0q3B4BNPvMIa5p5sILpneMt+uyUOoTdTVMbh6BMZVNQgmblpEWAiwsSVHG0mubEAAuzHLYl2kmSdY25oqtw6oLlpgDXlAO/SCrsLw3O7KTlOsZSXc9PvbmtJasEsm9iafBluMNAG0D0CG+9Vv43s4W5gH05DrAuAkbOkx1m2yycZw80qmRzmza4NocAQZjcHy3Rp62nPaLBpme43R2AkvI8NupkqjHYU0nNzjKTcHUEdNirKOPANozNOg3BPPQxcajVKWqq2Gl7OrqcPMSIMW180OMMRI0P385GqzeG8dJhoIAm94B05ze3zWjVxzjdoEC51JiLfLWFxR6nUjtIvGL4BMXTqUidutp9fJZprmYgABdHVaKlJsQY6ajS3Ll+axuL0Qx5AEc99Rz5fqunp+p7mz5IlBLczziJ+/1SVRpdU666IM3C8UIbdjjE3AsI5oyhxUH3WVCegmLeKBwAd7MgOgCdrGbo7hdXKzUCSdiZFtdtlGnbSKns2SxfEQ6IDjEXAtcafoh240AmzvDKZ/SyicaG0zIAObSDeTzQIxxpn3Y3IdrdF0I0xxbKXZcwmxGU/YVNXFd4nQ6W0VNV76ZDS1sETB94TuW7eBQr3S4rGckWuDSpuzhzWgQJNyBAnmT1VtDjL2s9m0w0iHD+e5vfaIt0CCwb25rzG5tziwOqbHVw8AtEQYBsJAECWje9zO65m8pbl+A+lxcNPeOsTInQeHVB8R4m003BpuYGjtJ6lBudAky7oP0Q+LqgxE+fw1XTGVozaoHSLkxSlIQ4WhwTin7vVFQNzEbTCzgE5clJKSphwesHiwxWGFbLBIyuGsOZY+oLT5ry+qBn8/qV0fZPHzSrUSY0qN6H3Hf7mei5fF1IefE/Mq9JVFR9bDDcI646AfRD4gy4nqmwla/ko1NSifyAiSkCmLkgVIieZdvwrHVHYJrmkzQMR/Mx8gDycD6rhS9dj2Gq+0ZXw51fTcWf1NEj4wuPq9oKXplw5Ol/4wHsu4DPvptrbWOkm6AdUosqQbgauDyHS6TLS29iQOXd6lcCcccsBxg3+o/RUMruPM+J+OqF0u3ISnsehN7SYek5xZLjlhtQjvjncjxuAL+YQOI7SUqhvTAMzPU6kkX1Ol/lHG/vJ3Gu3PzVbq/l4LXT6eMHaM8pM67iPEDVpZXSYGp94CRcmNTytosFtaJM3kffqqcNxNzWlsy0iCOhVVR97brRRxVDe50OD4nmblIkk7bm0XHgBAsYFrLVpcTyUyxw95sXmTJm8QYtr+cLlMLAdLjEC0aghbFbj1NzgSBDbBumlxzkW+4XPqQv4o0T9nZ4Ci5gGZ0WBDbxeIJMaGQL2nTrkcbq0wcznBpMANvuJBgCw63XPP7SOzTEAR3RIbbpPx9IQmI4255Bf3iCTmJJcbCxM6a6fzHVPR0ZxnkKUlVBT+LtBNj5j9EliVscS4mfQkD0SXoZP2YmnRbToiHAPJtJiBz8Nf7I2njGh0BoHSARodbdBZc2aknpb5/qFZRxeVwPUffwXkShJ3uzWzTxudplolvgDBHgPMFB0eIDPLw0jnlzEeAJgnxRvBcc3MA64ESDuJn5StPtDxtjHezw7G02jKXFsHMYG8aDpv5AbafUT+Et2GN7gZ4TWxJD6VMtloL3POVuYk3GYzERpyRdDsJUPvVGjmG3PrPj6LIb2rrgyKhF+nzhKv2rrkQXyPAfRTLvN7Ui04JG/S7FNDo9s6RuAIBmImZ16bq1vYtuhqmZ0sT/t0XNDtJX9m1oqEBu4JmJHpfkr6fbCvZpdn/quTpF9RpseaxcOo8NDzj6OoZ2DB1eYE/h1vO2qHxP7NHPeYqwdgWTAtzdO6ysP2vrGp70aXDZNhHjcjwXZYPtC84epVLcz2kSBmbYkt0IMXkW1i41WOpqdRpKr/AL/BawlucZxL9nlei3Paq0XOT3gNjB18pWZgWYXI81BWJbEZXsbqQNDTdMHqF7PxCq19EOOYSNLh2v5iL6QYXkGP4Q04g97LTe7NI2aSCYJsbk+kLfpeqlNPuESik9jOqtoRLfaxMXLSdJ2aPsIU5ObvvyRXGsI2m94ZOTOckxJbeNCdlmgr0YyTVozexqYWt7Go4AyQHMPLlr4iUaeKzrTYfEA/VZFS1Z157z/m7p9Fe1/P53/2rWLoVB7MQ6qfZspjM6wDGEn4KY7MVSDmZWabQPZOjzMgj0Kpw+MLGDKcsySQb66SpN408/iJ9OcrlnqTb/FIpYmlh+wT3Al1VrDEwadUnw7rCsrG9nKtM91rqg5tp1I/82BL/i7rX1+pVzONu5u8jCnLU+h/iZjuG1d6VQf6HfktvsLmZjqMhwlwBsYg2Mz0JUGceePxO235SUh2oqj8bvv6qNSM9SDjXIJxTs57GHLVe07PcCPBxH0VbXQL6arqBx4OPfE85DTHLaea0MMzD1T/AAqZ592DeZ90BaPVcV+SBJPg46vTcDdscjsZvYix5fBJmFc4EhrjEkwCQAPxGNAu1xPBWzmcQaWQZGyM7SCbSbgEucDbYbwQWcQ6kz2TWtYyHWaCQRcljw4kETfvAmBEqe+tqF2/JwZwFUCfZVIytM5HQQ73TMXB0lVZ4HI8t7/YXcHjdYAGm9xy/hBJEg/yiBEACFz2NpNcWgNh2pFu6Nr6k330EK46qZNbmE+qURTrx1R1PhRFwBtBJHVV18M4WyEzaQJj09VXcTHgA13nYWVZq9FsjhYDWOeSAQbA3jQE+J+Sqp4Om6QC6BN4B8PvqqWohUZHtky7HB8Jo5B3vUtB15JLN6yHicm50J/aXnb9dFFw3hVuJFkVYg2lViVPGYgvcTrJ3QdAkuE9Srajr2SUEnYEHuSLrXSLrRFynd9/fitAHDrJB+4UWzF05QBaKkdF1/Y7irBSqsqCxyguMkEOcAGlvKS7lquJD0Xgcaabg6AYIMeukyPgsNfS7kMSoumeyY+uDh2wbh0TfkHCP9LgecghcdgnPz0nMILS0th1wCcoMNJAmw3uQFjYntTWqMDQQ0CzQ2dJJAJJmwFvBdJ+z3BtrmpnqBuWYJBI7zmxYEH+bfkuLQ6eWmrZplb2A+02BeWuLgKeX2cANc1z59sQT3ndZJ5AWuuRqucT7xcdxyXq2N7LUa1apnxeRjAyLNAuHyIcRETP+r1z6/ZDhrWvIxgJDS4QadzBjR3PZd+lJxVSCUWzzfET7RxMzmcY21NtQpit0Hx/9S9MZ2O4eSM1aoXm+UBs5pgiNfekQhKnCOGAfx3HobencK2WsnsicGef4o7ch5fNUkAaKWKqd4xzOvLZUMNtVKRmTmYvafkpn4KtjpvbolNoToRbKrMEmeh8D9yoB5TZp2sgKLQ8IvC47IR4x8vyWeTdSDhZJqxrY73gdFldj2ON4s4C4zETA/PqsTi+BqYSsA8PNMlx1g1ACCW2vEEAmOcBE9nsRlLYcbCSBrYyRP8ApjwI8FL9orgRSeHGR3SIhwN7Zh1m1ua4I7auHhnTzADx/FM/e9rMCGtyiwIbq4GZvExeNTtCq55nvCQ0u7sOmADz5Hfed1mYt2f93yjLmp6xEkOeDprcR6LfPCKrDTpNyh8AkGSCWw0CYgDLmMakkydCtXUUiHbOe/4gRvB5aI5lXK0PDhY95roO5gAWmwvpEhNi+zVV1eqGtOUFwBjQsymIuYgxbxWVWwbm5m5XGCAXBsbTHjC1WMuGRTQVXxBcADA6jWPW91UMSAIB8Tvz2VbqTogXj7+/BCvnl8Fso7EWEvxxn3vmkh/bOH9kk8UK2egt4tQYRmwNBomQS1hHiZlXPxuDeQDhsMZ1Ps4jfVoG/wB6rkqnEyXRsddrTO3krsDx0sJMCbf+MR8vguN9KvDZ0KZu4qtgmmDhWH3bsafECZFiOvjuqa78FMHDRYEmKts0iD3p26rJq9oHEtaYymxGnS8IzD4zUFo0ytnUQQY+PwUR0HdW/wCQyDKfBcFUgtEa6Pda2kEmCnf2MoOu01OdiDGtrtv6lCYzDscHvbYgZgQACI3sjuC48+zBJ8yddRE+MLLVWpp1UmG3lHNdoezjsOGva7Ox28QR0P5rGmDrrC7ntBxAOw9QE2gkTreIF95XnpMGb+i7enlKUfyM5JXsXg7qeZUtfKlmXQyA1j4b99fzXoX7JGB1SqHNL2hsxtOYaiL7rzQVLBvmvQ/2XcQ/dxUqFs5g1gkkC3eJ1g3Kx1F+Jpp/I9Er9naJbUZ7MtFTUiDGlxmbbQLF/wDhvQzFzqlXWYLKfkZDQfRazu1Adqcv9L/oUJXxuf8A+orNvs8D5ALFZ8G7SK2dmsPTAmrWs4knK2Xh0gscdS0ggc7arL4n2fw+Qy+u7LTLRDGfhDCP/wCY/wC480bVwtN2uIqnxJP1QGPwrBRqRWqPOV8C+sGBvumtOKd7ku6PKKxuSqXDaVKuTPLxUItzO66VscwRhKWd2UXJOvgugpdkrXq7aBoHzcFg8PqwXEax6fcK2pxNw0nxn76LHUzb/FjjS5Nh3Y4X/wAYbbD/ANSh/wAqcq7I/p1+KyH8VqH8Z9VUce7WSoUdX2VcfRtVOyxiRVB/08jbdJvZqD/EBPh9ZWO3ijpm1jYxffceKsPFn6gxy3I8z5Ix1fY1idJgOG+ye11nAGTsTOukg6TB0ut/EdmeHYks9pXrFzWhozZGEi9pIj05rz8ccqge99jZKlxt9rm2oMQbnpyKxelqXle48lweqnsLQYGOpsqEMpljC5zdJJzFwF9fCEsfgGsLKhEOAa4SYkA9TY5iNuaweyfHHGg4OIyhwiXQBm18ZEQ0cnKNeu+u8Bv4GjujXYExIAv9FxamSbyZaexstomoXNZ3j+LKQGCzfxutsNJPyQFfsU5/8v8A+4Gep80XheK06FMNOVkWIqDcXOo5m6WG7VZ4ytpTyyib+PojSbXBMn4McdgXt0H/AJhCV+wznXImP835HquixvbGvTBAc0G4gtiI+9FRiO2lcgA1fQRpe8L0I6ut7Rg4L7MAdgj/ACn4plqP7Y15/jn1CS0z1PaJxX2eeTc+AUz7vmkkulcmzIO1PkjnOPs235/7U6SlcCQRg6h9pqfxDXoVoYAWaNobbaxYkkuKfgrwVcc/+Wf5f7wuRbp5JJLq0PiSyB0SpnVJJbsRZU95vh9Su+7Nt/wGeaSSyn4NIBuX/EPh9EfVeQLEhJJOJbMfFYt8nvu1O5WPxDGPg992n8xSSW9GRzuKdcoWqfmkksyUFcP9x6Z50SSWf7gY1QptvNJJUhMjH36qe33zKSSY0QBUGG/kU6SQ0dR2V0PSSOkNMFE8W/i0xtkaY2mTfxSSXnav6p06XABxh55n7cjeLfwqZ3LjJ3P+HS15pJIXyicS4Z3HA6DX4bDl7Q8nUuAJPd3J10C5ftC0NqPDRADXWFhq7YJ0ljofqM7F8TIwvu+bv9xSSSWkuWYH/9k="/>
          <p:cNvSpPr>
            <a:spLocks noChangeAspect="1" noChangeArrowheads="1"/>
          </p:cNvSpPr>
          <p:nvPr/>
        </p:nvSpPr>
        <p:spPr bwMode="auto">
          <a:xfrm>
            <a:off x="0" y="-1122363"/>
            <a:ext cx="2466975" cy="18478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 name="Picture 4">
            <a:extLst>
              <a:ext uri="{FF2B5EF4-FFF2-40B4-BE49-F238E27FC236}">
                <a16:creationId xmlns:a16="http://schemas.microsoft.com/office/drawing/2014/main" id="{1CB9BFBE-A853-BE5C-812D-F6A7E9307D58}"/>
              </a:ext>
            </a:extLst>
          </p:cNvPr>
          <p:cNvPicPr>
            <a:picLocks noChangeAspect="1"/>
          </p:cNvPicPr>
          <p:nvPr/>
        </p:nvPicPr>
        <p:blipFill>
          <a:blip r:embed="rId2"/>
          <a:stretch>
            <a:fillRect/>
          </a:stretch>
        </p:blipFill>
        <p:spPr>
          <a:xfrm>
            <a:off x="5699573" y="296531"/>
            <a:ext cx="2626153" cy="3499671"/>
          </a:xfrm>
          <a:prstGeom prst="rect">
            <a:avLst/>
          </a:prstGeom>
        </p:spPr>
      </p:pic>
      <p:pic>
        <p:nvPicPr>
          <p:cNvPr id="8" name="Picture 7">
            <a:extLst>
              <a:ext uri="{FF2B5EF4-FFF2-40B4-BE49-F238E27FC236}">
                <a16:creationId xmlns:a16="http://schemas.microsoft.com/office/drawing/2014/main" id="{FDF9EEC4-827D-EB37-2E22-86AFD568AA4F}"/>
              </a:ext>
            </a:extLst>
          </p:cNvPr>
          <p:cNvPicPr>
            <a:picLocks noChangeAspect="1"/>
          </p:cNvPicPr>
          <p:nvPr/>
        </p:nvPicPr>
        <p:blipFill>
          <a:blip r:embed="rId3"/>
          <a:stretch>
            <a:fillRect/>
          </a:stretch>
        </p:blipFill>
        <p:spPr>
          <a:xfrm>
            <a:off x="32454" y="1444656"/>
            <a:ext cx="5155990" cy="1700945"/>
          </a:xfrm>
          <a:prstGeom prst="rect">
            <a:avLst/>
          </a:prstGeom>
        </p:spPr>
      </p:pic>
      <p:pic>
        <p:nvPicPr>
          <p:cNvPr id="11" name="Picture 10">
            <a:extLst>
              <a:ext uri="{FF2B5EF4-FFF2-40B4-BE49-F238E27FC236}">
                <a16:creationId xmlns:a16="http://schemas.microsoft.com/office/drawing/2014/main" id="{FF03C5A8-716F-0E50-C81B-F92F8FE60511}"/>
              </a:ext>
            </a:extLst>
          </p:cNvPr>
          <p:cNvPicPr>
            <a:picLocks noChangeAspect="1"/>
          </p:cNvPicPr>
          <p:nvPr/>
        </p:nvPicPr>
        <p:blipFill>
          <a:blip r:embed="rId4"/>
          <a:stretch>
            <a:fillRect/>
          </a:stretch>
        </p:blipFill>
        <p:spPr>
          <a:xfrm>
            <a:off x="296659" y="3584916"/>
            <a:ext cx="3289701" cy="2462576"/>
          </a:xfrm>
          <a:prstGeom prst="rect">
            <a:avLst/>
          </a:prstGeom>
        </p:spPr>
      </p:pic>
      <p:pic>
        <p:nvPicPr>
          <p:cNvPr id="14" name="Picture 13">
            <a:extLst>
              <a:ext uri="{FF2B5EF4-FFF2-40B4-BE49-F238E27FC236}">
                <a16:creationId xmlns:a16="http://schemas.microsoft.com/office/drawing/2014/main" id="{E0887E56-3CDD-343A-F0CD-778B9DFE086F}"/>
              </a:ext>
            </a:extLst>
          </p:cNvPr>
          <p:cNvPicPr>
            <a:picLocks noChangeAspect="1"/>
          </p:cNvPicPr>
          <p:nvPr/>
        </p:nvPicPr>
        <p:blipFill>
          <a:blip r:embed="rId5"/>
          <a:stretch>
            <a:fillRect/>
          </a:stretch>
        </p:blipFill>
        <p:spPr>
          <a:xfrm>
            <a:off x="3973603" y="3887642"/>
            <a:ext cx="4626133" cy="1865874"/>
          </a:xfrm>
          <a:prstGeom prst="rect">
            <a:avLst/>
          </a:prstGeom>
        </p:spPr>
      </p:pic>
      <p:sp>
        <p:nvSpPr>
          <p:cNvPr id="3085" name="Rounded Rectangle 3084"/>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12" name="Rectangle 11"/>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49808" y="356616"/>
            <a:ext cx="7086600" cy="420624"/>
          </a:xfrm>
        </p:spPr>
        <p:txBody>
          <a:bodyPr wrap="square" lIns="73152" tIns="36576" rIns="73152" bIns="36576" anchor="ctr"/>
          <a:lstStyle/>
          <a:p>
            <a:pPr algn="l"/>
            <a:r>
              <a:rPr lang="en-GB" sz="2300" b="1" dirty="0">
                <a:solidFill>
                  <a:srgbClr val="FFFFFF"/>
                </a:solidFill>
                <a:latin typeface="Aptos"/>
              </a:rPr>
              <a:t>Why do we go?</a:t>
            </a:r>
          </a:p>
        </p:txBody>
      </p:sp>
      <p:sp>
        <p:nvSpPr>
          <p:cNvPr id="3" name="Content Placeholder 2"/>
          <p:cNvSpPr>
            <a:spLocks noGrp="1"/>
          </p:cNvSpPr>
          <p:nvPr>
            <p:ph idx="1"/>
          </p:nvPr>
        </p:nvSpPr>
        <p:spPr>
          <a:xfrm>
            <a:off x="502920" y="1538486"/>
            <a:ext cx="8229600" cy="3744416"/>
          </a:xfrm>
        </p:spPr>
        <p:txBody>
          <a:bodyPr wrap="square" lIns="73152" tIns="36576" rIns="73152" bIns="36576">
            <a:normAutofit/>
          </a:bodyPr>
          <a:lstStyle/>
          <a:p>
            <a:r>
              <a:rPr lang="en-GB" sz="1800" b="0" dirty="0">
                <a:solidFill>
                  <a:srgbClr val="29343E"/>
                </a:solidFill>
                <a:latin typeface="Aptos"/>
              </a:rPr>
              <a:t>Outdoor Education focuses on personal development through responsible use of the natural environment and interaction with others. Most of the activities fall into one or more of the following categories:</a:t>
            </a:r>
          </a:p>
          <a:p>
            <a:r>
              <a:rPr lang="en-GB" sz="1800" b="0" dirty="0">
                <a:solidFill>
                  <a:srgbClr val="29343E"/>
                </a:solidFill>
                <a:latin typeface="Aptos"/>
              </a:rPr>
              <a:t>Adventure in the outdoors</a:t>
            </a:r>
          </a:p>
          <a:p>
            <a:r>
              <a:rPr lang="en-GB" sz="1800" b="0" dirty="0">
                <a:solidFill>
                  <a:srgbClr val="29343E"/>
                </a:solidFill>
                <a:latin typeface="Aptos"/>
              </a:rPr>
              <a:t>Personal organisation and challenge</a:t>
            </a:r>
          </a:p>
          <a:p>
            <a:r>
              <a:rPr lang="en-GB" sz="1800" b="0" dirty="0">
                <a:solidFill>
                  <a:srgbClr val="29343E"/>
                </a:solidFill>
                <a:latin typeface="Aptos"/>
              </a:rPr>
              <a:t>Social skills and teamwork				</a:t>
            </a:r>
          </a:p>
          <a:p>
            <a:r>
              <a:rPr lang="en-GB" sz="1800" b="0" dirty="0">
                <a:solidFill>
                  <a:srgbClr val="29343E"/>
                </a:solidFill>
                <a:latin typeface="Aptos"/>
              </a:rPr>
              <a:t>We aim to have fun!</a:t>
            </a:r>
          </a:p>
          <a:p>
            <a:endParaRPr lang="en-GB" sz="2400" dirty="0"/>
          </a:p>
          <a:p>
            <a:endParaRPr lang="en-GB" dirty="0"/>
          </a:p>
        </p:txBody>
      </p:sp>
      <p:pic>
        <p:nvPicPr>
          <p:cNvPr id="6" name="Picture 5">
            <a:extLst>
              <a:ext uri="{FF2B5EF4-FFF2-40B4-BE49-F238E27FC236}">
                <a16:creationId xmlns:a16="http://schemas.microsoft.com/office/drawing/2014/main" id="{18BE8BA4-E7EE-F233-8DED-8BF89A2612AE}"/>
              </a:ext>
            </a:extLst>
          </p:cNvPr>
          <p:cNvPicPr>
            <a:picLocks noChangeAspect="1"/>
          </p:cNvPicPr>
          <p:nvPr/>
        </p:nvPicPr>
        <p:blipFill>
          <a:blip r:embed="rId2"/>
          <a:stretch>
            <a:fillRect/>
          </a:stretch>
        </p:blipFill>
        <p:spPr>
          <a:xfrm>
            <a:off x="1724025" y="4343364"/>
            <a:ext cx="5695950" cy="1879076"/>
          </a:xfrm>
          <a:prstGeom prst="rect">
            <a:avLst/>
          </a:prstGeom>
        </p:spPr>
      </p:pic>
      <p:sp>
        <p:nvSpPr>
          <p:cNvPr id="13" name="Rounded Rectangle 12"/>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22</a:t>
            </a:r>
          </a:p>
        </p:txBody>
      </p:sp>
    </p:spTree>
    <p:extLst>
      <p:ext uri="{BB962C8B-B14F-4D97-AF65-F5344CB8AC3E}">
        <p14:creationId xmlns:p14="http://schemas.microsoft.com/office/powerpoint/2010/main" val="1662603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E61D8E0-DA04-4142-AB9B-AE7A93D37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 y="0"/>
            <a:ext cx="5660909"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2" name="Rectangle 11">
            <a:extLst>
              <a:ext uri="{FF2B5EF4-FFF2-40B4-BE49-F238E27FC236}">
                <a16:creationId xmlns:a16="http://schemas.microsoft.com/office/drawing/2014/main" id="{9D606E63-ECE8-4EB6-949D-79E6308F7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28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ounded Rectangle 26"/>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ounded Rectangle 23"/>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ounded Rectangle 22"/>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idx="4294967295"/>
          </p:nvPr>
        </p:nvSpPr>
        <p:spPr>
          <a:xfrm>
            <a:off x="749808" y="356616"/>
            <a:ext cx="4572000" cy="420624"/>
          </a:xfrm>
        </p:spPr>
        <p:txBody>
          <a:bodyPr wrap="square" lIns="73152" tIns="36576" rIns="73152" bIns="36576" anchor="ctr">
            <a:normAutofit/>
          </a:bodyPr>
          <a:lstStyle/>
          <a:p>
            <a:pPr algn="l"/>
            <a:r>
              <a:rPr lang="en-GB" sz="2300" b="1">
                <a:solidFill>
                  <a:srgbClr val="FFFFFF"/>
                </a:solidFill>
                <a:latin typeface="Aptos"/>
              </a:rPr>
              <a:t>Activities</a:t>
            </a:r>
          </a:p>
        </p:txBody>
      </p:sp>
      <p:pic>
        <p:nvPicPr>
          <p:cNvPr id="19" name="Picture 18">
            <a:extLst>
              <a:ext uri="{FF2B5EF4-FFF2-40B4-BE49-F238E27FC236}">
                <a16:creationId xmlns:a16="http://schemas.microsoft.com/office/drawing/2014/main" id="{E8EEC9B9-7646-BD99-9788-BC8E9219A470}"/>
              </a:ext>
            </a:extLst>
          </p:cNvPr>
          <p:cNvPicPr>
            <a:picLocks noChangeAspect="1"/>
          </p:cNvPicPr>
          <p:nvPr/>
        </p:nvPicPr>
        <p:blipFill rotWithShape="1">
          <a:blip r:embed="rId2"/>
          <a:srcRect l="21402" r="15134" b="3"/>
          <a:stretch/>
        </p:blipFill>
        <p:spPr>
          <a:xfrm>
            <a:off x="5710082" y="10"/>
            <a:ext cx="3433918" cy="2285990"/>
          </a:xfrm>
          <a:prstGeom prst="rect">
            <a:avLst/>
          </a:prstGeom>
        </p:spPr>
      </p:pic>
      <p:pic>
        <p:nvPicPr>
          <p:cNvPr id="6" name="Picture 5">
            <a:extLst>
              <a:ext uri="{FF2B5EF4-FFF2-40B4-BE49-F238E27FC236}">
                <a16:creationId xmlns:a16="http://schemas.microsoft.com/office/drawing/2014/main" id="{185AAB65-2696-3A73-9CC9-021E3B9D7D1B}"/>
              </a:ext>
            </a:extLst>
          </p:cNvPr>
          <p:cNvPicPr>
            <a:picLocks noChangeAspect="1"/>
          </p:cNvPicPr>
          <p:nvPr/>
        </p:nvPicPr>
        <p:blipFill rotWithShape="1">
          <a:blip r:embed="rId3"/>
          <a:srcRect r="4" b="305"/>
          <a:stretch/>
        </p:blipFill>
        <p:spPr>
          <a:xfrm>
            <a:off x="5708927" y="4572000"/>
            <a:ext cx="3435073" cy="2286000"/>
          </a:xfrm>
          <a:prstGeom prst="rect">
            <a:avLst/>
          </a:prstGeom>
        </p:spPr>
      </p:pic>
      <p:pic>
        <p:nvPicPr>
          <p:cNvPr id="9" name="Picture 8">
            <a:extLst>
              <a:ext uri="{FF2B5EF4-FFF2-40B4-BE49-F238E27FC236}">
                <a16:creationId xmlns:a16="http://schemas.microsoft.com/office/drawing/2014/main" id="{84B7ACBD-E438-4FAD-23F7-2770889CF006}"/>
              </a:ext>
            </a:extLst>
          </p:cNvPr>
          <p:cNvPicPr>
            <a:picLocks noChangeAspect="1"/>
          </p:cNvPicPr>
          <p:nvPr/>
        </p:nvPicPr>
        <p:blipFill rotWithShape="1">
          <a:blip r:embed="rId4"/>
          <a:srcRect t="301" r="4" b="4"/>
          <a:stretch/>
        </p:blipFill>
        <p:spPr>
          <a:xfrm>
            <a:off x="5708926" y="2318167"/>
            <a:ext cx="3435074" cy="2286000"/>
          </a:xfrm>
          <a:prstGeom prst="rect">
            <a:avLst/>
          </a:prstGeom>
        </p:spPr>
      </p:pic>
      <p:sp>
        <p:nvSpPr>
          <p:cNvPr id="15" name="Content Placeholder 2"/>
          <p:cNvSpPr txBox="1">
            <a:spLocks/>
          </p:cNvSpPr>
          <p:nvPr/>
        </p:nvSpPr>
        <p:spPr>
          <a:xfrm>
            <a:off x="822960" y="1325880"/>
            <a:ext cx="4160520" cy="5166360"/>
          </a:xfrm>
          <a:prstGeom prst="rect">
            <a:avLst/>
          </a:prstGeom>
        </p:spPr>
        <p:txBody>
          <a:bodyPr wrap="square" lIns="73152" tIns="36576" rIns="73152" bIns="36576">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sz="1450" b="0">
                <a:solidFill>
                  <a:srgbClr val="29343E"/>
                </a:solidFill>
                <a:latin typeface="Aptos"/>
              </a:rPr>
              <a:t>Zip wire</a:t>
            </a:r>
          </a:p>
          <a:p>
            <a:r>
              <a:rPr sz="1450" b="0">
                <a:solidFill>
                  <a:srgbClr val="29343E"/>
                </a:solidFill>
                <a:latin typeface="Aptos"/>
              </a:rPr>
              <a:t>Trapeze</a:t>
            </a:r>
          </a:p>
          <a:p>
            <a:r>
              <a:rPr sz="1450" b="0">
                <a:solidFill>
                  <a:srgbClr val="29343E"/>
                </a:solidFill>
                <a:latin typeface="Aptos"/>
              </a:rPr>
              <a:t>Team Challenges</a:t>
            </a:r>
          </a:p>
          <a:p>
            <a:r>
              <a:rPr sz="1450" b="0">
                <a:solidFill>
                  <a:srgbClr val="29343E"/>
                </a:solidFill>
                <a:latin typeface="Aptos"/>
              </a:rPr>
              <a:t>Quest</a:t>
            </a:r>
          </a:p>
          <a:p>
            <a:r>
              <a:rPr sz="1450" b="0">
                <a:solidFill>
                  <a:srgbClr val="29343E"/>
                </a:solidFill>
                <a:latin typeface="Aptos"/>
              </a:rPr>
              <a:t>Challenge Course</a:t>
            </a:r>
          </a:p>
          <a:p>
            <a:r>
              <a:rPr sz="1450" b="0">
                <a:solidFill>
                  <a:srgbClr val="29343E"/>
                </a:solidFill>
                <a:latin typeface="Aptos"/>
              </a:rPr>
              <a:t>Giant Swing</a:t>
            </a:r>
          </a:p>
          <a:p>
            <a:r>
              <a:rPr sz="1450" b="0">
                <a:solidFill>
                  <a:srgbClr val="29343E"/>
                </a:solidFill>
                <a:latin typeface="Aptos"/>
              </a:rPr>
              <a:t>Archery</a:t>
            </a:r>
          </a:p>
          <a:p>
            <a:r>
              <a:rPr sz="1450" b="0">
                <a:solidFill>
                  <a:srgbClr val="29343E"/>
                </a:solidFill>
                <a:latin typeface="Aptos"/>
              </a:rPr>
              <a:t>Dungeon</a:t>
            </a:r>
          </a:p>
          <a:p>
            <a:r>
              <a:rPr sz="1450" b="0">
                <a:solidFill>
                  <a:srgbClr val="29343E"/>
                </a:solidFill>
                <a:latin typeface="Aptos"/>
              </a:rPr>
              <a:t>Crate Challenge</a:t>
            </a:r>
          </a:p>
          <a:p>
            <a:r>
              <a:rPr sz="1450" b="0">
                <a:solidFill>
                  <a:srgbClr val="29343E"/>
                </a:solidFill>
                <a:latin typeface="Aptos"/>
              </a:rPr>
              <a:t>Canoeing</a:t>
            </a:r>
          </a:p>
          <a:p>
            <a:r>
              <a:rPr sz="1450" b="0">
                <a:solidFill>
                  <a:srgbClr val="29343E"/>
                </a:solidFill>
                <a:latin typeface="Aptos"/>
              </a:rPr>
              <a:t>Climbing</a:t>
            </a:r>
          </a:p>
          <a:p>
            <a:r>
              <a:rPr sz="1450" b="0">
                <a:solidFill>
                  <a:srgbClr val="29343E"/>
                </a:solidFill>
                <a:latin typeface="Aptos"/>
              </a:rPr>
              <a:t>Caving</a:t>
            </a:r>
          </a:p>
          <a:p>
            <a:r>
              <a:rPr sz="1450" b="0">
                <a:solidFill>
                  <a:srgbClr val="29343E"/>
                </a:solidFill>
                <a:latin typeface="Aptos"/>
              </a:rPr>
              <a:t>Piranha Pool</a:t>
            </a:r>
          </a:p>
        </p:txBody>
      </p:sp>
      <p:pic>
        <p:nvPicPr>
          <p:cNvPr id="16" name="Picture 15">
            <a:extLst>
              <a:ext uri="{FF2B5EF4-FFF2-40B4-BE49-F238E27FC236}">
                <a16:creationId xmlns:a16="http://schemas.microsoft.com/office/drawing/2014/main" id="{E8EEC9B9-7646-BD99-9788-BC8E9219A470}"/>
              </a:ext>
            </a:extLst>
          </p:cNvPr>
          <p:cNvPicPr>
            <a:picLocks noChangeAspect="1"/>
          </p:cNvPicPr>
          <p:nvPr/>
        </p:nvPicPr>
        <p:blipFill rotWithShape="1">
          <a:blip r:embed="rId2"/>
          <a:srcRect l="21402" r="15134" b="3"/>
          <a:stretch/>
        </p:blipFill>
        <p:spPr>
          <a:xfrm>
            <a:off x="5710082" y="10"/>
            <a:ext cx="3433918" cy="2285990"/>
          </a:xfrm>
          <a:prstGeom prst="rect">
            <a:avLst/>
          </a:prstGeom>
        </p:spPr>
      </p:pic>
      <p:sp>
        <p:nvSpPr>
          <p:cNvPr id="17" name="Rectangle 16">
            <a:extLst>
              <a:ext uri="{FF2B5EF4-FFF2-40B4-BE49-F238E27FC236}">
                <a16:creationId xmlns:a16="http://schemas.microsoft.com/office/drawing/2014/main" id="{19105ED9-0B8B-42EF-8B30-96F916A95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0920"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8" name="Picture 17">
            <a:extLst>
              <a:ext uri="{FF2B5EF4-FFF2-40B4-BE49-F238E27FC236}">
                <a16:creationId xmlns:a16="http://schemas.microsoft.com/office/drawing/2014/main" id="{185AAB65-2696-3A73-9CC9-021E3B9D7D1B}"/>
              </a:ext>
            </a:extLst>
          </p:cNvPr>
          <p:cNvPicPr>
            <a:picLocks noChangeAspect="1"/>
          </p:cNvPicPr>
          <p:nvPr/>
        </p:nvPicPr>
        <p:blipFill rotWithShape="1">
          <a:blip r:embed="rId3"/>
          <a:srcRect r="4" b="305"/>
          <a:stretch/>
        </p:blipFill>
        <p:spPr>
          <a:xfrm>
            <a:off x="5708927" y="4572000"/>
            <a:ext cx="3435073" cy="2286000"/>
          </a:xfrm>
          <a:prstGeom prst="rect">
            <a:avLst/>
          </a:prstGeom>
        </p:spPr>
      </p:pic>
      <p:pic>
        <p:nvPicPr>
          <p:cNvPr id="20" name="Picture 19">
            <a:extLst>
              <a:ext uri="{FF2B5EF4-FFF2-40B4-BE49-F238E27FC236}">
                <a16:creationId xmlns:a16="http://schemas.microsoft.com/office/drawing/2014/main" id="{84B7ACBD-E438-4FAD-23F7-2770889CF006}"/>
              </a:ext>
            </a:extLst>
          </p:cNvPr>
          <p:cNvPicPr>
            <a:picLocks noChangeAspect="1"/>
          </p:cNvPicPr>
          <p:nvPr/>
        </p:nvPicPr>
        <p:blipFill rotWithShape="1">
          <a:blip r:embed="rId4"/>
          <a:srcRect t="301" r="4" b="4"/>
          <a:stretch/>
        </p:blipFill>
        <p:spPr>
          <a:xfrm>
            <a:off x="5708926" y="2318167"/>
            <a:ext cx="3435074" cy="2286000"/>
          </a:xfrm>
          <a:prstGeom prst="rect">
            <a:avLst/>
          </a:prstGeom>
        </p:spPr>
      </p:pic>
      <p:sp>
        <p:nvSpPr>
          <p:cNvPr id="21" name="Rectangle 20">
            <a:extLst>
              <a:ext uri="{FF2B5EF4-FFF2-40B4-BE49-F238E27FC236}">
                <a16:creationId xmlns:a16="http://schemas.microsoft.com/office/drawing/2014/main" id="{B4810D55-E650-46EB-9B73-AD63B95B14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0920" y="2267112"/>
            <a:ext cx="3481924"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9F51718-0C6B-401D-B1A2-FC5E47E0AC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0920" y="4545792"/>
            <a:ext cx="3481924"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23</a:t>
            </a:r>
          </a:p>
        </p:txBody>
      </p:sp>
    </p:spTree>
    <p:extLst>
      <p:ext uri="{BB962C8B-B14F-4D97-AF65-F5344CB8AC3E}">
        <p14:creationId xmlns:p14="http://schemas.microsoft.com/office/powerpoint/2010/main" val="2692098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16392" name="Rectangle 16391"/>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391" name="Rounded Rectangle 16390"/>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390" name="Rounded Rectangle 16389"/>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389" name="Rounded Rectangle 16388"/>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388" name="Rounded Rectangle 16387"/>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387" name="Rounded Rectangle 16386"/>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49808" y="356616"/>
            <a:ext cx="7086600" cy="420624"/>
          </a:xfrm>
        </p:spPr>
        <p:txBody>
          <a:bodyPr wrap="square" lIns="73152" tIns="36576" rIns="73152" bIns="36576" anchor="ctr"/>
          <a:lstStyle/>
          <a:p>
            <a:pPr algn="l"/>
            <a:r>
              <a:rPr lang="en-GB" sz="2300" b="1" dirty="0">
                <a:solidFill>
                  <a:srgbClr val="FFFFFF"/>
                </a:solidFill>
                <a:latin typeface="Aptos"/>
              </a:rPr>
              <a:t>What else…?</a:t>
            </a:r>
          </a:p>
        </p:txBody>
      </p:sp>
      <p:sp>
        <p:nvSpPr>
          <p:cNvPr id="3" name="Content Placeholder 2"/>
          <p:cNvSpPr>
            <a:spLocks noGrp="1"/>
          </p:cNvSpPr>
          <p:nvPr>
            <p:ph idx="1"/>
          </p:nvPr>
        </p:nvSpPr>
        <p:spPr>
          <a:xfrm>
            <a:off x="817244" y="2204864"/>
            <a:ext cx="7543801" cy="4023360"/>
          </a:xfrm>
        </p:spPr>
        <p:txBody>
          <a:bodyPr wrap="square" lIns="73152" tIns="36576" rIns="73152" bIns="36576">
            <a:normAutofit/>
          </a:bodyPr>
          <a:lstStyle/>
          <a:p>
            <a:r>
              <a:rPr lang="en-GB" b="0" dirty="0">
                <a:solidFill>
                  <a:srgbClr val="29343E"/>
                </a:solidFill>
                <a:latin typeface="Aptos"/>
              </a:rPr>
              <a:t>Equipment – all provided.</a:t>
            </a:r>
          </a:p>
          <a:p>
            <a:r>
              <a:rPr lang="en-GB" b="0" dirty="0">
                <a:solidFill>
                  <a:srgbClr val="29343E"/>
                </a:solidFill>
                <a:latin typeface="Aptos"/>
              </a:rPr>
              <a:t>Clothes – lots of old, warm, scruffy fleeces and jogging trousers. No jeans.</a:t>
            </a:r>
          </a:p>
          <a:p>
            <a:r>
              <a:rPr lang="en-GB" b="0" dirty="0">
                <a:solidFill>
                  <a:srgbClr val="29343E"/>
                </a:solidFill>
                <a:latin typeface="Aptos"/>
              </a:rPr>
              <a:t>Meals – cooked breakfast, lunches , home-made evening meals, supper.</a:t>
            </a:r>
          </a:p>
          <a:p>
            <a:endParaRPr lang="en-GB" dirty="0"/>
          </a:p>
        </p:txBody>
      </p:sp>
      <p:pic>
        <p:nvPicPr>
          <p:cNvPr id="16386" name="Picture 2" descr="Download Landscape, Outdoors, Outdoor Scene. Royalty-Free Vector Graphic -  Pixaba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26403"/>
            <a:ext cx="2180171" cy="1640254"/>
          </a:xfrm>
          <a:prstGeom prst="rect">
            <a:avLst/>
          </a:prstGeom>
          <a:noFill/>
          <a:extLst>
            <a:ext uri="{909E8E84-426E-40DD-AFC4-6F175D3DCCD1}">
              <a14:hiddenFill xmlns:a14="http://schemas.microsoft.com/office/drawing/2010/main">
                <a:solidFill>
                  <a:srgbClr val="FFFFFF"/>
                </a:solidFill>
              </a14:hiddenFill>
            </a:ext>
          </a:extLst>
        </p:spPr>
      </p:pic>
      <p:sp>
        <p:nvSpPr>
          <p:cNvPr id="16393" name="Rounded Rectangle 16392"/>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24</a:t>
            </a:r>
          </a:p>
        </p:txBody>
      </p:sp>
    </p:spTree>
    <p:extLst>
      <p:ext uri="{BB962C8B-B14F-4D97-AF65-F5344CB8AC3E}">
        <p14:creationId xmlns:p14="http://schemas.microsoft.com/office/powerpoint/2010/main" val="2552950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17416" name="Rectangle 17415"/>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15" name="Rounded Rectangle 17414"/>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14" name="Rounded Rectangle 17413"/>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13" name="Rounded Rectangle 17412"/>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12" name="Rounded Rectangle 17411"/>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411" name="Rounded Rectangle 17410"/>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49808" y="356616"/>
            <a:ext cx="7086600" cy="420624"/>
          </a:xfrm>
        </p:spPr>
        <p:txBody>
          <a:bodyPr wrap="square" lIns="73152" tIns="36576" rIns="73152" bIns="36576" anchor="ctr"/>
          <a:lstStyle/>
          <a:p>
            <a:pPr algn="l"/>
            <a:r>
              <a:rPr lang="en-GB" sz="2300" b="1" dirty="0">
                <a:solidFill>
                  <a:srgbClr val="FFFFFF"/>
                </a:solidFill>
                <a:latin typeface="Aptos"/>
              </a:rPr>
              <a:t>Dates</a:t>
            </a:r>
          </a:p>
        </p:txBody>
      </p:sp>
      <p:sp>
        <p:nvSpPr>
          <p:cNvPr id="3" name="Content Placeholder 2"/>
          <p:cNvSpPr>
            <a:spLocks noGrp="1"/>
          </p:cNvSpPr>
          <p:nvPr>
            <p:ph idx="1"/>
          </p:nvPr>
        </p:nvSpPr>
        <p:spPr>
          <a:xfrm>
            <a:off x="457200" y="2132856"/>
            <a:ext cx="8229600" cy="4389120"/>
          </a:xfrm>
        </p:spPr>
        <p:txBody>
          <a:bodyPr wrap="square" lIns="73152" tIns="36576" rIns="73152" bIns="36576">
            <a:normAutofit/>
          </a:bodyPr>
          <a:lstStyle/>
          <a:p>
            <a:pPr algn="ctr"/>
            <a:r>
              <a:rPr lang="en-GB" b="0" dirty="0">
                <a:solidFill>
                  <a:srgbClr val="29343E"/>
                </a:solidFill>
                <a:latin typeface="Aptos"/>
              </a:rPr>
              <a:t>Wednesday 4th February – Friday 6th February 2025 </a:t>
            </a:r>
          </a:p>
          <a:p>
            <a:pPr algn="ctr"/>
            <a:endParaRPr lang="en-GB" sz="4400" dirty="0"/>
          </a:p>
          <a:p>
            <a:pPr marL="0" indent="0" algn="ctr">
              <a:buNone/>
            </a:pPr>
            <a:endParaRPr lang="en-GB" sz="4400" dirty="0"/>
          </a:p>
        </p:txBody>
      </p:sp>
      <p:pic>
        <p:nvPicPr>
          <p:cNvPr id="17410" name="Picture 2" descr="Calendar Clipart Images - Free Download on Freepi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3848" y="3176871"/>
            <a:ext cx="2992285" cy="2456924"/>
          </a:xfrm>
          <a:prstGeom prst="rect">
            <a:avLst/>
          </a:prstGeom>
          <a:noFill/>
          <a:extLst>
            <a:ext uri="{909E8E84-426E-40DD-AFC4-6F175D3DCCD1}">
              <a14:hiddenFill xmlns:a14="http://schemas.microsoft.com/office/drawing/2010/main">
                <a:solidFill>
                  <a:srgbClr val="FFFFFF"/>
                </a:solidFill>
              </a14:hiddenFill>
            </a:ext>
          </a:extLst>
        </p:spPr>
      </p:pic>
      <p:sp>
        <p:nvSpPr>
          <p:cNvPr id="17417" name="Rounded Rectangle 17416"/>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25</a:t>
            </a:r>
          </a:p>
        </p:txBody>
      </p:sp>
    </p:spTree>
    <p:extLst>
      <p:ext uri="{BB962C8B-B14F-4D97-AF65-F5344CB8AC3E}">
        <p14:creationId xmlns:p14="http://schemas.microsoft.com/office/powerpoint/2010/main" val="18317657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19464" name="Rectangle 19463"/>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63" name="Rounded Rectangle 19462"/>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62" name="Rounded Rectangle 19461"/>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61" name="Rounded Rectangle 19460"/>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60" name="Rounded Rectangle 19459"/>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459" name="Rounded Rectangle 19458"/>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CA4593BE-A81C-46FA-A3D4-A35CD0AD77CD}"/>
              </a:ext>
            </a:extLst>
          </p:cNvPr>
          <p:cNvSpPr>
            <a:spLocks noGrp="1"/>
          </p:cNvSpPr>
          <p:nvPr>
            <p:ph type="title"/>
          </p:nvPr>
        </p:nvSpPr>
        <p:spPr>
          <a:xfrm>
            <a:off x="749808" y="356616"/>
            <a:ext cx="7086600" cy="420624"/>
          </a:xfrm>
        </p:spPr>
        <p:txBody>
          <a:bodyPr wrap="square" lIns="73152" tIns="36576" rIns="73152" bIns="36576" anchor="ctr"/>
          <a:lstStyle/>
          <a:p>
            <a:pPr algn="l"/>
            <a:r>
              <a:rPr lang="en-GB" sz="2300" b="1" dirty="0">
                <a:solidFill>
                  <a:srgbClr val="FFFFFF"/>
                </a:solidFill>
                <a:latin typeface="Aptos"/>
              </a:rPr>
              <a:t>SATs</a:t>
            </a:r>
          </a:p>
        </p:txBody>
      </p:sp>
      <p:sp>
        <p:nvSpPr>
          <p:cNvPr id="4" name="TextBox 3">
            <a:extLst>
              <a:ext uri="{FF2B5EF4-FFF2-40B4-BE49-F238E27FC236}">
                <a16:creationId xmlns:a16="http://schemas.microsoft.com/office/drawing/2014/main" id="{EA8D4395-AC47-4970-9D45-424B9F51545C}"/>
              </a:ext>
            </a:extLst>
          </p:cNvPr>
          <p:cNvSpPr txBox="1"/>
          <p:nvPr/>
        </p:nvSpPr>
        <p:spPr>
          <a:xfrm>
            <a:off x="663550" y="2204864"/>
            <a:ext cx="8113456" cy="1366528"/>
          </a:xfrm>
          <a:prstGeom prst="rect">
            <a:avLst/>
          </a:prstGeom>
          <a:noFill/>
        </p:spPr>
        <p:txBody>
          <a:bodyPr wrap="square" lIns="73152" tIns="36576" rIns="73152" bIns="36576" rtlCol="0">
            <a:spAutoFit/>
          </a:bodyPr>
          <a:lstStyle/>
          <a:p>
            <a:pPr marL="285750" indent="-285750">
              <a:buFont typeface="Arial" panose="020B0604020202020204" pitchFamily="34" charset="0"/>
              <a:buChar char="•"/>
            </a:pPr>
            <a:r>
              <a:rPr lang="en-GB" sz="2000" b="0" dirty="0">
                <a:solidFill>
                  <a:srgbClr val="29343E"/>
                </a:solidFill>
                <a:latin typeface="Aptos"/>
              </a:rPr>
              <a:t>SATs week is Monday 10</a:t>
            </a:r>
            <a:r>
              <a:rPr lang="en-GB" sz="2000" b="0" baseline="30000" dirty="0">
                <a:solidFill>
                  <a:srgbClr val="29343E"/>
                </a:solidFill>
                <a:latin typeface="Aptos"/>
              </a:rPr>
              <a:t>th</a:t>
            </a:r>
            <a:r>
              <a:rPr lang="en-GB" sz="2000" b="0" dirty="0">
                <a:solidFill>
                  <a:srgbClr val="29343E"/>
                </a:solidFill>
                <a:latin typeface="Aptos"/>
              </a:rPr>
              <a:t> May 2027 – Thursday 13</a:t>
            </a:r>
            <a:r>
              <a:rPr lang="en-GB" sz="2000" b="0" baseline="30000" dirty="0">
                <a:solidFill>
                  <a:srgbClr val="29343E"/>
                </a:solidFill>
                <a:latin typeface="Aptos"/>
              </a:rPr>
              <a:t>th</a:t>
            </a:r>
            <a:r>
              <a:rPr lang="en-GB" sz="2000" b="0" dirty="0">
                <a:solidFill>
                  <a:srgbClr val="29343E"/>
                </a:solidFill>
                <a:latin typeface="Aptos"/>
              </a:rPr>
              <a:t> May 2027. </a:t>
            </a:r>
            <a:endParaRPr lang="en-GB" sz="4400" dirty="0"/>
          </a:p>
          <a:p>
            <a:pPr marL="285750" indent="-285750">
              <a:buFont typeface="Arial" panose="020B0604020202020204" pitchFamily="34" charset="0"/>
              <a:buChar char="•"/>
            </a:pPr>
            <a:endParaRPr lang="en-GB" sz="4400" dirty="0"/>
          </a:p>
          <a:p>
            <a:pPr marL="285750" indent="-285750">
              <a:buFont typeface="Arial" panose="020B0604020202020204" pitchFamily="34" charset="0"/>
              <a:buChar char="•"/>
            </a:pPr>
            <a:r>
              <a:rPr lang="en-GB" sz="2000" b="0" dirty="0">
                <a:solidFill>
                  <a:srgbClr val="29343E"/>
                </a:solidFill>
                <a:latin typeface="Aptos"/>
              </a:rPr>
              <a:t>We will have a SATs meeting in January. </a:t>
            </a:r>
          </a:p>
        </p:txBody>
      </p:sp>
      <p:pic>
        <p:nvPicPr>
          <p:cNvPr id="19458" name="Picture 2" descr="Students Writing An Exam Stock Clipart | Royalty-Free | Free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2247" y="4114243"/>
            <a:ext cx="3539505" cy="2182088"/>
          </a:xfrm>
          <a:prstGeom prst="rect">
            <a:avLst/>
          </a:prstGeom>
          <a:noFill/>
          <a:extLst>
            <a:ext uri="{909E8E84-426E-40DD-AFC4-6F175D3DCCD1}">
              <a14:hiddenFill xmlns:a14="http://schemas.microsoft.com/office/drawing/2010/main">
                <a:solidFill>
                  <a:srgbClr val="FFFFFF"/>
                </a:solidFill>
              </a14:hiddenFill>
            </a:ext>
          </a:extLst>
        </p:spPr>
      </p:pic>
      <p:sp>
        <p:nvSpPr>
          <p:cNvPr id="19465" name="Rounded Rectangle 19464"/>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26</a:t>
            </a:r>
          </a:p>
        </p:txBody>
      </p:sp>
    </p:spTree>
    <p:extLst>
      <p:ext uri="{BB962C8B-B14F-4D97-AF65-F5344CB8AC3E}">
        <p14:creationId xmlns:p14="http://schemas.microsoft.com/office/powerpoint/2010/main" val="20041813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12" name="Rectangle 11"/>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ounded Rectangle 10"/>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ounded Rectangle 8"/>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38912" y="1143000"/>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CA4593BE-A81C-46FA-A3D4-A35CD0AD77CD}"/>
              </a:ext>
            </a:extLst>
          </p:cNvPr>
          <p:cNvSpPr>
            <a:spLocks noGrp="1"/>
          </p:cNvSpPr>
          <p:nvPr>
            <p:ph type="title"/>
          </p:nvPr>
        </p:nvSpPr>
        <p:spPr>
          <a:xfrm>
            <a:off x="749808" y="356616"/>
            <a:ext cx="7086600" cy="420624"/>
          </a:xfrm>
        </p:spPr>
        <p:txBody>
          <a:bodyPr wrap="square" lIns="73152" tIns="36576" rIns="73152" bIns="36576" anchor="ctr"/>
          <a:lstStyle/>
          <a:p>
            <a:pPr algn="l"/>
            <a:r>
              <a:rPr lang="en-GB" sz="2300" b="1" dirty="0">
                <a:solidFill>
                  <a:srgbClr val="FFFFFF"/>
                </a:solidFill>
                <a:latin typeface="Aptos"/>
              </a:rPr>
              <a:t>SATs</a:t>
            </a:r>
          </a:p>
        </p:txBody>
      </p:sp>
      <p:sp>
        <p:nvSpPr>
          <p:cNvPr id="3" name="Content Placeholder 2">
            <a:extLst>
              <a:ext uri="{FF2B5EF4-FFF2-40B4-BE49-F238E27FC236}">
                <a16:creationId xmlns:a16="http://schemas.microsoft.com/office/drawing/2014/main" id="{2FC136AD-D36A-4412-887E-3CDA68117773}"/>
              </a:ext>
            </a:extLst>
          </p:cNvPr>
          <p:cNvSpPr>
            <a:spLocks noGrp="1"/>
          </p:cNvSpPr>
          <p:nvPr>
            <p:ph idx="1"/>
          </p:nvPr>
        </p:nvSpPr>
        <p:spPr>
          <a:xfrm>
            <a:off x="822959" y="1845734"/>
            <a:ext cx="7543801" cy="1450757"/>
          </a:xfrm>
        </p:spPr>
        <p:txBody>
          <a:bodyPr wrap="square" lIns="73152" tIns="36576" rIns="73152" bIns="36576">
            <a:normAutofit/>
          </a:bodyPr>
          <a:lstStyle/>
          <a:p>
            <a:r>
              <a:rPr lang="en-GB" sz="1800" dirty="0">
                <a:solidFill>
                  <a:srgbClr val="29343E"/>
                </a:solidFill>
                <a:latin typeface="Aptos"/>
              </a:rPr>
              <a:t>WE</a:t>
            </a:r>
            <a:r>
              <a:rPr lang="en-GB" sz="1800" b="0" dirty="0">
                <a:solidFill>
                  <a:srgbClr val="29343E"/>
                </a:solidFill>
                <a:latin typeface="Aptos"/>
              </a:rPr>
              <a:t> will be giving a SATs test experience </a:t>
            </a:r>
            <a:r>
              <a:rPr lang="en-GB" sz="1800" dirty="0">
                <a:solidFill>
                  <a:srgbClr val="29343E"/>
                </a:solidFill>
                <a:latin typeface="Aptos"/>
              </a:rPr>
              <a:t>this </a:t>
            </a:r>
            <a:r>
              <a:rPr lang="en-GB" sz="1800" b="0" dirty="0">
                <a:solidFill>
                  <a:srgbClr val="29343E"/>
                </a:solidFill>
                <a:latin typeface="Aptos"/>
              </a:rPr>
              <a:t>week from a previous year. Please do not look at previous tests online.</a:t>
            </a:r>
          </a:p>
          <a:p>
            <a:endParaRPr lang="en-GB" sz="1800" dirty="0">
              <a:solidFill>
                <a:srgbClr val="29343E"/>
              </a:solidFill>
              <a:latin typeface="Aptos"/>
            </a:endParaRPr>
          </a:p>
          <a:p>
            <a:r>
              <a:rPr lang="en-GB" sz="1800" b="0" dirty="0">
                <a:solidFill>
                  <a:srgbClr val="29343E"/>
                </a:solidFill>
                <a:latin typeface="Aptos"/>
              </a:rPr>
              <a:t>We do this early in the year to:</a:t>
            </a:r>
          </a:p>
        </p:txBody>
      </p:sp>
      <p:sp>
        <p:nvSpPr>
          <p:cNvPr id="4" name="TextBox 3">
            <a:extLst>
              <a:ext uri="{FF2B5EF4-FFF2-40B4-BE49-F238E27FC236}">
                <a16:creationId xmlns:a16="http://schemas.microsoft.com/office/drawing/2014/main" id="{EA8D4395-AC47-4970-9D45-424B9F51545C}"/>
              </a:ext>
            </a:extLst>
          </p:cNvPr>
          <p:cNvSpPr txBox="1"/>
          <p:nvPr/>
        </p:nvSpPr>
        <p:spPr>
          <a:xfrm>
            <a:off x="788787" y="3603965"/>
            <a:ext cx="8113456" cy="1304973"/>
          </a:xfrm>
          <a:prstGeom prst="rect">
            <a:avLst/>
          </a:prstGeom>
          <a:noFill/>
        </p:spPr>
        <p:txBody>
          <a:bodyPr wrap="square" lIns="73152" tIns="36576" rIns="73152" bIns="36576" rtlCol="0">
            <a:spAutoFit/>
          </a:bodyPr>
          <a:lstStyle/>
          <a:p>
            <a:pPr marL="285750" indent="-285750">
              <a:buFont typeface="Arial" panose="020B0604020202020204" pitchFamily="34" charset="0"/>
              <a:buChar char="•"/>
            </a:pPr>
            <a:r>
              <a:rPr lang="en-GB" sz="2000" b="0" dirty="0">
                <a:solidFill>
                  <a:srgbClr val="29343E"/>
                </a:solidFill>
                <a:latin typeface="Aptos"/>
              </a:rPr>
              <a:t>Give the children experience</a:t>
            </a:r>
          </a:p>
          <a:p>
            <a:pPr marL="285750" indent="-285750">
              <a:buFont typeface="Arial" panose="020B0604020202020204" pitchFamily="34" charset="0"/>
              <a:buChar char="•"/>
            </a:pPr>
            <a:r>
              <a:rPr lang="en-GB" sz="2000" b="0" dirty="0">
                <a:solidFill>
                  <a:srgbClr val="29343E"/>
                </a:solidFill>
                <a:latin typeface="Aptos"/>
              </a:rPr>
              <a:t>Show them areas they need to improve</a:t>
            </a:r>
          </a:p>
          <a:p>
            <a:pPr marL="285750" indent="-285750">
              <a:buFont typeface="Arial" panose="020B0604020202020204" pitchFamily="34" charset="0"/>
              <a:buChar char="•"/>
            </a:pPr>
            <a:r>
              <a:rPr lang="en-GB" sz="2000" b="0" dirty="0">
                <a:solidFill>
                  <a:srgbClr val="29343E"/>
                </a:solidFill>
                <a:latin typeface="Aptos"/>
              </a:rPr>
              <a:t>Use the data to plan focused support</a:t>
            </a:r>
          </a:p>
          <a:p>
            <a:pPr marL="285750" indent="-285750">
              <a:buFont typeface="Arial" panose="020B0604020202020204" pitchFamily="34" charset="0"/>
              <a:buChar char="•"/>
            </a:pPr>
            <a:r>
              <a:rPr lang="en-GB" sz="2000" b="0" dirty="0">
                <a:solidFill>
                  <a:srgbClr val="29343E"/>
                </a:solidFill>
                <a:latin typeface="Aptos"/>
              </a:rPr>
              <a:t>To see what type of test techniques they need!</a:t>
            </a:r>
          </a:p>
        </p:txBody>
      </p:sp>
      <p:pic>
        <p:nvPicPr>
          <p:cNvPr id="6" name="Picture 2" descr="Test Experience Stock Vector Illustration and Royalty Free Test Experience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6888" y="3803904"/>
            <a:ext cx="1587953" cy="1587953"/>
          </a:xfrm>
          <a:prstGeom prst="rect">
            <a:avLst/>
          </a:prstGeom>
          <a:noFill/>
          <a:extLst>
            <a:ext uri="{909E8E84-426E-40DD-AFC4-6F175D3DCCD1}">
              <a14:hiddenFill xmlns:a14="http://schemas.microsoft.com/office/drawing/2010/main">
                <a:solidFill>
                  <a:srgbClr val="FFFFFF"/>
                </a:solidFill>
              </a14:hiddenFill>
            </a:ext>
          </a:extLst>
        </p:spPr>
      </p:pic>
      <p:sp>
        <p:nvSpPr>
          <p:cNvPr id="13" name="Rounded Rectangle 12"/>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27</a:t>
            </a:r>
          </a:p>
        </p:txBody>
      </p:sp>
    </p:spTree>
    <p:extLst>
      <p:ext uri="{BB962C8B-B14F-4D97-AF65-F5344CB8AC3E}">
        <p14:creationId xmlns:p14="http://schemas.microsoft.com/office/powerpoint/2010/main" val="1348348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9F6ED"/>
        </a:solidFill>
        <a:effectLst/>
      </p:bgPr>
    </p:bg>
    <p:spTree>
      <p:nvGrpSpPr>
        <p:cNvPr id="1" name=""/>
        <p:cNvGrpSpPr/>
        <p:nvPr/>
      </p:nvGrpSpPr>
      <p:grpSpPr>
        <a:xfrm>
          <a:off x="0" y="0"/>
          <a:ext cx="0" cy="0"/>
          <a:chOff x="0" y="0"/>
          <a:chExt cx="0" cy="0"/>
        </a:xfrm>
      </p:grpSpPr>
      <p:sp>
        <p:nvSpPr>
          <p:cNvPr id="21512" name="Rectangle 21511"/>
          <p:cNvSpPr/>
          <p:nvPr/>
        </p:nvSpPr>
        <p:spPr>
          <a:xfrm>
            <a:off x="0" y="6720840"/>
            <a:ext cx="9144000" cy="137160"/>
          </a:xfrm>
          <a:prstGeom prst="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11" name="Rounded Rectangle 21510"/>
          <p:cNvSpPr/>
          <p:nvPr/>
        </p:nvSpPr>
        <p:spPr>
          <a:xfrm>
            <a:off x="438912" y="256032"/>
            <a:ext cx="128016" cy="713232"/>
          </a:xfrm>
          <a:prstGeom prst="roundRect">
            <a:avLst/>
          </a:prstGeom>
          <a:solidFill>
            <a:srgbClr val="5296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10" name="Rounded Rectangle 21509"/>
          <p:cNvSpPr/>
          <p:nvPr/>
        </p:nvSpPr>
        <p:spPr>
          <a:xfrm>
            <a:off x="502920" y="320040"/>
            <a:ext cx="8183879" cy="713232"/>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09" name="Rounded Rectangle 21508"/>
          <p:cNvSpPr/>
          <p:nvPr/>
        </p:nvSpPr>
        <p:spPr>
          <a:xfrm>
            <a:off x="438912" y="256032"/>
            <a:ext cx="8266175" cy="713232"/>
          </a:xfrm>
          <a:prstGeom prst="roundRect">
            <a:avLst/>
          </a:prstGeom>
          <a:solidFill>
            <a:srgbClr val="1837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08" name="Rounded Rectangle 21507"/>
          <p:cNvSpPr/>
          <p:nvPr/>
        </p:nvSpPr>
        <p:spPr>
          <a:xfrm>
            <a:off x="502920" y="1216152"/>
            <a:ext cx="8266175" cy="5321808"/>
          </a:xfrm>
          <a:prstGeom prst="roundRect">
            <a:avLst/>
          </a:prstGeom>
          <a:solidFill>
            <a:srgbClr val="DBD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507" name="Rounded Rectangle 21506"/>
          <p:cNvSpPr/>
          <p:nvPr/>
        </p:nvSpPr>
        <p:spPr>
          <a:xfrm>
            <a:off x="502920" y="1184148"/>
            <a:ext cx="8266175" cy="5321808"/>
          </a:xfrm>
          <a:prstGeom prst="roundRect">
            <a:avLst/>
          </a:prstGeom>
          <a:solidFill>
            <a:srgbClr val="FFFFFF"/>
          </a:solidFill>
          <a:ln w="12700">
            <a:solidFill>
              <a:srgbClr val="E8E4D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F0E75DF4-43BB-B347-8DF9-E0D1F91438B5}"/>
              </a:ext>
            </a:extLst>
          </p:cNvPr>
          <p:cNvSpPr>
            <a:spLocks noGrp="1"/>
          </p:cNvSpPr>
          <p:nvPr>
            <p:ph type="title"/>
          </p:nvPr>
        </p:nvSpPr>
        <p:spPr>
          <a:xfrm>
            <a:off x="1298447" y="2519172"/>
            <a:ext cx="6675120" cy="1325880"/>
          </a:xfrm>
        </p:spPr>
        <p:txBody>
          <a:bodyPr wrap="square" lIns="73152" tIns="36576" rIns="73152" bIns="36576" anchor="ctr">
            <a:normAutofit/>
          </a:bodyPr>
          <a:lstStyle/>
          <a:p>
            <a:pPr algn="ctr"/>
            <a:r>
              <a:rPr lang="en-GB" sz="2400" b="1" dirty="0">
                <a:solidFill>
                  <a:srgbClr val="18374B"/>
                </a:solidFill>
                <a:latin typeface="Aptos"/>
              </a:rPr>
              <a:t>Any queries, please contact the office and we will reply as soon as possible.</a:t>
            </a:r>
            <a:br>
              <a:rPr lang="en-GB" b="1" dirty="0"/>
            </a:br>
            <a:endParaRPr lang="en-US" b="1" dirty="0"/>
          </a:p>
        </p:txBody>
      </p:sp>
      <p:sp>
        <p:nvSpPr>
          <p:cNvPr id="3" name="Content Placeholder 2">
            <a:extLst>
              <a:ext uri="{FF2B5EF4-FFF2-40B4-BE49-F238E27FC236}">
                <a16:creationId xmlns:a16="http://schemas.microsoft.com/office/drawing/2014/main" id="{C86E9B7F-AFBA-9140-A24A-8BC3591B8FEE}"/>
              </a:ext>
            </a:extLst>
          </p:cNvPr>
          <p:cNvSpPr>
            <a:spLocks noGrp="1"/>
          </p:cNvSpPr>
          <p:nvPr>
            <p:ph idx="1"/>
          </p:nvPr>
        </p:nvSpPr>
        <p:spPr>
          <a:xfrm>
            <a:off x="571058" y="2737883"/>
            <a:ext cx="7543801" cy="4023360"/>
          </a:xfrm>
        </p:spPr>
        <p:txBody>
          <a:bodyPr/>
          <a:lstStyle/>
          <a:p>
            <a:r>
              <a:rPr lang="en-GB" dirty="0"/>
              <a:t> </a:t>
            </a:r>
            <a:endParaRPr lang="en-US" dirty="0"/>
          </a:p>
        </p:txBody>
      </p:sp>
      <p:pic>
        <p:nvPicPr>
          <p:cNvPr id="21506" name="Picture 2" descr="Cartoon Sunflower With Smiley Face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1545" y="3298499"/>
            <a:ext cx="2646599" cy="2646599"/>
          </a:xfrm>
          <a:prstGeom prst="rect">
            <a:avLst/>
          </a:prstGeom>
          <a:noFill/>
          <a:extLst>
            <a:ext uri="{909E8E84-426E-40DD-AFC4-6F175D3DCCD1}">
              <a14:hiddenFill xmlns:a14="http://schemas.microsoft.com/office/drawing/2010/main">
                <a:solidFill>
                  <a:srgbClr val="FFFFFF"/>
                </a:solidFill>
              </a14:hiddenFill>
            </a:ext>
          </a:extLst>
        </p:spPr>
      </p:pic>
      <p:sp>
        <p:nvSpPr>
          <p:cNvPr id="21513" name="Rounded Rectangle 21512"/>
          <p:cNvSpPr/>
          <p:nvPr/>
        </p:nvSpPr>
        <p:spPr>
          <a:xfrm>
            <a:off x="8065008" y="448056"/>
            <a:ext cx="566928" cy="347472"/>
          </a:xfrm>
          <a:prstGeom prst="roundRect">
            <a:avLst/>
          </a:prstGeom>
          <a:solidFill>
            <a:srgbClr val="EFB7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000" b="1">
                <a:solidFill>
                  <a:srgbClr val="18374B"/>
                </a:solidFill>
                <a:latin typeface="Aptos"/>
              </a:rPr>
              <a:t>28</a:t>
            </a:r>
          </a:p>
        </p:txBody>
      </p:sp>
      <p:sp>
        <p:nvSpPr>
          <p:cNvPr id="21514" name="TextBox 21513"/>
          <p:cNvSpPr txBox="1"/>
          <p:nvPr/>
        </p:nvSpPr>
        <p:spPr>
          <a:xfrm>
            <a:off x="749808" y="356616"/>
            <a:ext cx="7086600" cy="420624"/>
          </a:xfrm>
          <a:prstGeom prst="rect">
            <a:avLst/>
          </a:prstGeom>
          <a:noFill/>
        </p:spPr>
        <p:txBody>
          <a:bodyPr wrap="square" lIns="73152" tIns="36576" rIns="73152" bIns="36576" anchor="ctr">
            <a:spAutoFit/>
          </a:bodyPr>
          <a:lstStyle/>
          <a:p>
            <a:r>
              <a:rPr sz="2300" b="1">
                <a:solidFill>
                  <a:srgbClr val="FFFFFF"/>
                </a:solidFill>
                <a:latin typeface="Aptos"/>
              </a:rPr>
              <a:t>Questions</a:t>
            </a:r>
          </a:p>
        </p:txBody>
      </p:sp>
    </p:spTree>
    <p:extLst>
      <p:ext uri="{BB962C8B-B14F-4D97-AF65-F5344CB8AC3E}">
        <p14:creationId xmlns:p14="http://schemas.microsoft.com/office/powerpoint/2010/main" val="262649254"/>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0608CA2200DF45A4D9CE298E20B6FB" ma:contentTypeVersion="13" ma:contentTypeDescription="Create a new document." ma:contentTypeScope="" ma:versionID="1b06af8c52c5b81069b4503c9264d582">
  <xsd:schema xmlns:xsd="http://www.w3.org/2001/XMLSchema" xmlns:xs="http://www.w3.org/2001/XMLSchema" xmlns:p="http://schemas.microsoft.com/office/2006/metadata/properties" xmlns:ns3="593f91e3-ac3f-4e10-8b1f-0696a7f1f8be" xmlns:ns4="5759cccb-a7f8-4aed-b9dd-96de8545fd4b" targetNamespace="http://schemas.microsoft.com/office/2006/metadata/properties" ma:root="true" ma:fieldsID="20e39a04e498a0ecd8baf303da42ac71" ns3:_="" ns4:_="">
    <xsd:import namespace="593f91e3-ac3f-4e10-8b1f-0696a7f1f8be"/>
    <xsd:import namespace="5759cccb-a7f8-4aed-b9dd-96de8545fd4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3f91e3-ac3f-4e10-8b1f-0696a7f1f8b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59cccb-a7f8-4aed-b9dd-96de8545fd4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26EB7CE-7FD1-49BD-8FBD-BC007698C07C}">
  <ds:schemaRefs>
    <ds:schemaRef ds:uri="http://schemas.microsoft.com/office/2006/metadata/contentType"/>
    <ds:schemaRef ds:uri="http://schemas.microsoft.com/office/2006/metadata/properties/metaAttributes"/>
    <ds:schemaRef ds:uri="http://www.w3.org/2000/xmlns/"/>
    <ds:schemaRef ds:uri="http://www.w3.org/2001/XMLSchema"/>
    <ds:schemaRef ds:uri="593f91e3-ac3f-4e10-8b1f-0696a7f1f8be"/>
    <ds:schemaRef ds:uri="5759cccb-a7f8-4aed-b9dd-96de8545fd4b"/>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C41007-53B7-4125-AB94-97C40A60343D}">
  <ds:schemaRefs>
    <ds:schemaRef ds:uri="http://schemas.openxmlformats.org/package/2006/metadata/core-properties"/>
    <ds:schemaRef ds:uri="http://schemas.microsoft.com/office/infopath/2007/PartnerControls"/>
    <ds:schemaRef ds:uri="http://purl.org/dc/dcmitype/"/>
    <ds:schemaRef ds:uri="http://purl.org/dc/elements/1.1/"/>
    <ds:schemaRef ds:uri="593f91e3-ac3f-4e10-8b1f-0696a7f1f8be"/>
    <ds:schemaRef ds:uri="http://www.w3.org/XML/1998/namespace"/>
    <ds:schemaRef ds:uri="http://schemas.microsoft.com/office/2006/documentManagement/types"/>
    <ds:schemaRef ds:uri="5759cccb-a7f8-4aed-b9dd-96de8545fd4b"/>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BD745721-6BF6-41E7-BB38-33190CF4615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3179</TotalTime>
  <Words>1257</Words>
  <Application>Microsoft Office PowerPoint</Application>
  <PresentationFormat>On-screen Show (4:3)</PresentationFormat>
  <Paragraphs>228</Paragraphs>
  <Slides>28</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Aptos</vt:lpstr>
      <vt:lpstr>Arial</vt:lpstr>
      <vt:lpstr>Calibri</vt:lpstr>
      <vt:lpstr>Calibri Light</vt:lpstr>
      <vt:lpstr>Comic Sans MS</vt:lpstr>
      <vt:lpstr>Wingdings 2</vt:lpstr>
      <vt:lpstr>Retrospect</vt:lpstr>
      <vt:lpstr>Welcome to Year 6</vt:lpstr>
      <vt:lpstr>Our Year 6 Class Charter</vt:lpstr>
      <vt:lpstr>How we learn in Year 6</vt:lpstr>
      <vt:lpstr>A Super Learner</vt:lpstr>
      <vt:lpstr>Timetable</vt:lpstr>
      <vt:lpstr>Autumn Term 1 Topics</vt:lpstr>
      <vt:lpstr>English (Reading)</vt:lpstr>
      <vt:lpstr>English (Writing)</vt:lpstr>
      <vt:lpstr>Maths</vt:lpstr>
      <vt:lpstr>RE</vt:lpstr>
      <vt:lpstr>Faith in Action</vt:lpstr>
      <vt:lpstr>Class Routines</vt:lpstr>
      <vt:lpstr>Weekly Blog and Home Practise </vt:lpstr>
      <vt:lpstr>Spelling</vt:lpstr>
      <vt:lpstr>Sumdog challenges</vt:lpstr>
      <vt:lpstr>How can you support?  </vt:lpstr>
      <vt:lpstr>Safeguarding routines</vt:lpstr>
      <vt:lpstr>PowerPoint Presentation</vt:lpstr>
      <vt:lpstr>PowerPoint Presentation</vt:lpstr>
      <vt:lpstr>Pupil Expectations</vt:lpstr>
      <vt:lpstr>Robinwood</vt:lpstr>
      <vt:lpstr>Why do we go?</vt:lpstr>
      <vt:lpstr>Activities</vt:lpstr>
      <vt:lpstr>What else…?</vt:lpstr>
      <vt:lpstr>Dates</vt:lpstr>
      <vt:lpstr>SATs</vt:lpstr>
      <vt:lpstr>SATs</vt:lpstr>
      <vt:lpstr>Any queries, please contact the office and we will reply as soon as possible.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5</dc:title>
  <dc:creator>user</dc:creator>
  <cp:lastModifiedBy>J Campbell</cp:lastModifiedBy>
  <cp:revision>162</cp:revision>
  <cp:lastPrinted>2025-09-09T06:41:26Z</cp:lastPrinted>
  <dcterms:created xsi:type="dcterms:W3CDTF">2009-09-16T08:24:39Z</dcterms:created>
  <dcterms:modified xsi:type="dcterms:W3CDTF">2026-09-30T06:59:17Z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0x010100150608CA2200DF45A4D9CE298E20B6FB</vt:lpwstr>
  </property>
</Properties>
</file>