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9" r:id="rId5"/>
    <p:sldId id="262" r:id="rId6"/>
    <p:sldId id="268" r:id="rId7"/>
    <p:sldId id="270" r:id="rId8"/>
    <p:sldId id="269" r:id="rId9"/>
    <p:sldId id="265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86470" autoAdjust="0"/>
  </p:normalViewPr>
  <p:slideViewPr>
    <p:cSldViewPr>
      <p:cViewPr varScale="1">
        <p:scale>
          <a:sx n="62" d="100"/>
          <a:sy n="62" d="100"/>
        </p:scale>
        <p:origin x="55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9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89647-752C-4D62-B22F-268690CCA740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88F0-ACD0-4558-AA50-8CC28FDE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89647-752C-4D62-B22F-268690CCA740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88F0-ACD0-4558-AA50-8CC28FDE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89647-752C-4D62-B22F-268690CCA740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88F0-ACD0-4558-AA50-8CC28FDE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89647-752C-4D62-B22F-268690CCA740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88F0-ACD0-4558-AA50-8CC28FDE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89647-752C-4D62-B22F-268690CCA740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88F0-ACD0-4558-AA50-8CC28FDE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89647-752C-4D62-B22F-268690CCA740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88F0-ACD0-4558-AA50-8CC28FDE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89647-752C-4D62-B22F-268690CCA740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88F0-ACD0-4558-AA50-8CC28FDE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89647-752C-4D62-B22F-268690CCA740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88F0-ACD0-4558-AA50-8CC28FDE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89647-752C-4D62-B22F-268690CCA740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88F0-ACD0-4558-AA50-8CC28FDE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89647-752C-4D62-B22F-268690CCA740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88F0-ACD0-4558-AA50-8CC28FDE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89647-752C-4D62-B22F-268690CCA740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88F0-ACD0-4558-AA50-8CC28FDE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89647-752C-4D62-B22F-268690CCA740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288F0-ACD0-4558-AA50-8CC28FDE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docstoccdn.com/thumb/orig/6185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287" y="-288032"/>
            <a:ext cx="9372533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060848"/>
            <a:ext cx="7772400" cy="2448272"/>
          </a:xfrm>
        </p:spPr>
        <p:txBody>
          <a:bodyPr>
            <a:normAutofit fontScale="90000"/>
          </a:bodyPr>
          <a:lstStyle/>
          <a:p>
            <a:br>
              <a:rPr lang="en-GB" dirty="0">
                <a:latin typeface="Comic Sans MS" pitchFamily="66" charset="0"/>
              </a:rPr>
            </a:br>
            <a:r>
              <a:rPr lang="en-GB" sz="8800" dirty="0">
                <a:latin typeface="Ink Free" panose="03080402000500000000" pitchFamily="66" charset="0"/>
              </a:rPr>
              <a:t>Welcome to Year 1</a:t>
            </a:r>
            <a:endParaRPr lang="en-US" sz="8800" dirty="0">
              <a:latin typeface="Ink Free" panose="03080402000500000000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6308"/>
            <a:ext cx="6440760" cy="2545060"/>
          </a:xfrm>
        </p:spPr>
        <p:txBody>
          <a:bodyPr>
            <a:noAutofit/>
          </a:bodyPr>
          <a:lstStyle/>
          <a:p>
            <a:endParaRPr lang="en-GB" sz="4800" b="1" dirty="0"/>
          </a:p>
          <a:p>
            <a:r>
              <a:rPr lang="en-GB" sz="9600" b="1" dirty="0">
                <a:solidFill>
                  <a:schemeClr val="tx1"/>
                </a:solidFill>
                <a:latin typeface="Ink Free" panose="03080402000500000000" pitchFamily="66" charset="0"/>
              </a:rPr>
              <a:t>2022/23</a:t>
            </a:r>
            <a:endParaRPr lang="en-US" sz="9600" b="1" dirty="0">
              <a:solidFill>
                <a:schemeClr val="tx1"/>
              </a:solidFill>
              <a:latin typeface="Ink Free" panose="03080402000500000000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334096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GB" dirty="0">
                <a:latin typeface="Ink Free" panose="03080402000500000000" pitchFamily="66" charset="0"/>
              </a:rPr>
              <a:t>Please check the website regularly.</a:t>
            </a:r>
          </a:p>
          <a:p>
            <a:pPr algn="ctr">
              <a:buNone/>
            </a:pPr>
            <a:endParaRPr lang="en-GB" dirty="0">
              <a:latin typeface="Ink Free" panose="03080402000500000000" pitchFamily="66" charset="0"/>
            </a:endParaRPr>
          </a:p>
          <a:p>
            <a:pPr algn="ctr">
              <a:buNone/>
            </a:pPr>
            <a:r>
              <a:rPr lang="en-GB" dirty="0">
                <a:latin typeface="Ink Free" panose="03080402000500000000" pitchFamily="66" charset="0"/>
              </a:rPr>
              <a:t>If you have an issue or concern don’t hesitate to make an appointment via Mrs Rothwell in the school office.</a:t>
            </a:r>
          </a:p>
          <a:p>
            <a:pPr algn="ctr">
              <a:buNone/>
            </a:pPr>
            <a:endParaRPr lang="en-GB" dirty="0">
              <a:latin typeface="Ink Free" panose="03080402000500000000" pitchFamily="66" charset="0"/>
            </a:endParaRPr>
          </a:p>
          <a:p>
            <a:pPr algn="ctr">
              <a:buNone/>
            </a:pPr>
            <a:r>
              <a:rPr lang="en-GB" dirty="0">
                <a:latin typeface="Ink Free" panose="03080402000500000000" pitchFamily="66" charset="0"/>
              </a:rPr>
              <a:t>Thank you</a:t>
            </a:r>
            <a:endParaRPr lang="en-US" dirty="0">
              <a:latin typeface="Ink Free" panose="03080402000500000000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404664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Ink Free" panose="03080402000500000000" pitchFamily="66" charset="0"/>
              </a:rPr>
              <a:t>And Finally... </a:t>
            </a:r>
            <a:endParaRPr lang="en-US" sz="4400" dirty="0">
              <a:latin typeface="Ink Free" panose="03080402000500000000" pitchFamily="66" charset="0"/>
            </a:endParaRPr>
          </a:p>
        </p:txBody>
      </p:sp>
      <p:pic>
        <p:nvPicPr>
          <p:cNvPr id="2" name="Picture 1" descr="Telephone Classic Red · Free vector graphic on Pixaba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68986"/>
            <a:ext cx="1870183" cy="17419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lored pencil for education sl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529"/>
            <a:ext cx="9211370" cy="690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936" y="3369455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dirty="0">
                <a:latin typeface="Ink Free" panose="03080402000500000000" pitchFamily="66" charset="0"/>
              </a:rPr>
              <a:t>The Team</a:t>
            </a:r>
            <a:endParaRPr lang="en-US" sz="9600" dirty="0">
              <a:latin typeface="Ink Free" panose="030804020005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869160"/>
            <a:ext cx="9396536" cy="187220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4400" dirty="0">
                <a:latin typeface="Ink Free" panose="03080402000500000000" pitchFamily="66" charset="0"/>
              </a:rPr>
              <a:t>Mrs Corbett    Miss Fisher </a:t>
            </a:r>
          </a:p>
          <a:p>
            <a:pPr algn="ctr">
              <a:buNone/>
            </a:pPr>
            <a:r>
              <a:rPr lang="en-GB" sz="4400" dirty="0">
                <a:latin typeface="Ink Free" panose="03080402000500000000" pitchFamily="66" charset="0"/>
              </a:rPr>
              <a:t>Mrs Anderson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thmag.com/wp-content/uploads/2015/02/School-Supplies-Education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627" y="-7218"/>
            <a:ext cx="7885196" cy="591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9686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>
                <a:latin typeface="Ink Free" panose="03080402000500000000" pitchFamily="66" charset="0"/>
              </a:rPr>
              <a:t>Vision for the year</a:t>
            </a:r>
            <a:endParaRPr lang="en-US" sz="4000" b="1" dirty="0">
              <a:latin typeface="Ink Free" panose="030804020005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711" y="2132856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dirty="0">
                <a:latin typeface="Ink Free" panose="03080402000500000000" pitchFamily="66" charset="0"/>
              </a:rPr>
              <a:t>For everyone to:</a:t>
            </a:r>
          </a:p>
          <a:p>
            <a:pPr>
              <a:buNone/>
            </a:pPr>
            <a:endParaRPr lang="en-GB" dirty="0">
              <a:latin typeface="Ink Free" panose="03080402000500000000" pitchFamily="66" charset="0"/>
            </a:endParaRPr>
          </a:p>
          <a:p>
            <a:pPr>
              <a:buFont typeface="Courier New" pitchFamily="49" charset="0"/>
              <a:buChar char="o"/>
            </a:pPr>
            <a:r>
              <a:rPr lang="en-GB" dirty="0">
                <a:latin typeface="Ink Free" panose="03080402000500000000" pitchFamily="66" charset="0"/>
              </a:rPr>
              <a:t>enjoy their learning.</a:t>
            </a:r>
          </a:p>
          <a:p>
            <a:pPr>
              <a:buFont typeface="Courier New" pitchFamily="49" charset="0"/>
              <a:buChar char="o"/>
            </a:pPr>
            <a:endParaRPr lang="en-GB" dirty="0">
              <a:latin typeface="Ink Free" panose="03080402000500000000" pitchFamily="66" charset="0"/>
            </a:endParaRPr>
          </a:p>
          <a:p>
            <a:pPr>
              <a:buFont typeface="Courier New" pitchFamily="49" charset="0"/>
              <a:buChar char="o"/>
            </a:pPr>
            <a:r>
              <a:rPr lang="en-GB" dirty="0">
                <a:latin typeface="Ink Free" panose="03080402000500000000" pitchFamily="66" charset="0"/>
              </a:rPr>
              <a:t>achieve the very best that they can.</a:t>
            </a:r>
          </a:p>
          <a:p>
            <a:pPr>
              <a:buFont typeface="Courier New" pitchFamily="49" charset="0"/>
              <a:buChar char="o"/>
            </a:pPr>
            <a:endParaRPr lang="en-GB" dirty="0">
              <a:latin typeface="Ink Free" panose="03080402000500000000" pitchFamily="66" charset="0"/>
            </a:endParaRPr>
          </a:p>
          <a:p>
            <a:pPr>
              <a:buFont typeface="Courier New" pitchFamily="49" charset="0"/>
              <a:buChar char="o"/>
            </a:pPr>
            <a:r>
              <a:rPr lang="en-GB" dirty="0">
                <a:latin typeface="Ink Free" panose="03080402000500000000" pitchFamily="66" charset="0"/>
              </a:rPr>
              <a:t>become even more independent and confident learners.</a:t>
            </a:r>
          </a:p>
          <a:p>
            <a:pPr>
              <a:buFont typeface="Courier New" pitchFamily="49" charset="0"/>
              <a:buChar char="o"/>
            </a:pPr>
            <a:endParaRPr lang="en-GB" dirty="0">
              <a:latin typeface="Candy Round BTN" panose="020F0604020102040306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en-GB" dirty="0">
              <a:latin typeface="Candy Round BTN" panose="020F0604020102040306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en-GB" dirty="0">
              <a:latin typeface="Candy Round BTN" panose="020F0604020102040306" pitchFamily="34" charset="0"/>
            </a:endParaRPr>
          </a:p>
          <a:p>
            <a:pPr>
              <a:buNone/>
            </a:pPr>
            <a:endParaRPr lang="en-US" dirty="0">
              <a:latin typeface="Candy Round BTN" panose="020F0604020102040306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795"/>
            <a:ext cx="3998368" cy="519110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80728"/>
            <a:ext cx="8373616" cy="6624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>
                <a:latin typeface="Ink Free" panose="03080402000500000000" pitchFamily="66" charset="0"/>
              </a:rPr>
              <a:t>                 </a:t>
            </a:r>
            <a:r>
              <a:rPr lang="en-GB" sz="2800" b="1" dirty="0">
                <a:latin typeface="Ink Free" panose="03080402000500000000" pitchFamily="66" charset="0"/>
              </a:rPr>
              <a:t>Knowledge and skills are taught through the subjects;</a:t>
            </a:r>
          </a:p>
          <a:p>
            <a:pPr marL="0" indent="0">
              <a:buNone/>
            </a:pPr>
            <a:r>
              <a:rPr lang="en-GB" sz="2200" dirty="0">
                <a:latin typeface="Ink Free" panose="03080402000500000000" pitchFamily="66" charset="0"/>
              </a:rPr>
              <a:t>	                    RE taught  twice a week.</a:t>
            </a:r>
          </a:p>
          <a:p>
            <a:pPr marL="0" indent="0">
              <a:buNone/>
            </a:pPr>
            <a:endParaRPr lang="en-GB" sz="2200" dirty="0">
              <a:latin typeface="Ink Free" panose="03080402000500000000" pitchFamily="66" charset="0"/>
            </a:endParaRPr>
          </a:p>
          <a:p>
            <a:pPr marL="0" indent="0">
              <a:buNone/>
            </a:pPr>
            <a:r>
              <a:rPr lang="en-GB" sz="2200" dirty="0">
                <a:latin typeface="Ink Free" panose="03080402000500000000" pitchFamily="66" charset="0"/>
              </a:rPr>
              <a:t>		    Daily Phonics, English, Maths, and Continuous Provision (Independent Learning).</a:t>
            </a:r>
          </a:p>
          <a:p>
            <a:pPr marL="0" indent="0" algn="r">
              <a:buNone/>
            </a:pPr>
            <a:endParaRPr lang="en-GB" sz="2200" dirty="0">
              <a:latin typeface="Ink Free" panose="03080402000500000000" pitchFamily="66" charset="0"/>
            </a:endParaRPr>
          </a:p>
          <a:p>
            <a:pPr marL="0" indent="0" algn="r">
              <a:buNone/>
            </a:pPr>
            <a:r>
              <a:rPr lang="en-GB" sz="2200">
                <a:latin typeface="Ink Free" panose="03080402000500000000" pitchFamily="66" charset="0"/>
              </a:rPr>
              <a:t>P.S.H.E,ICT</a:t>
            </a:r>
            <a:r>
              <a:rPr lang="en-GB" sz="2200" dirty="0">
                <a:latin typeface="Ink Free" panose="03080402000500000000" pitchFamily="66" charset="0"/>
              </a:rPr>
              <a:t>, Science, History, Geography, Art taught weekly.</a:t>
            </a:r>
          </a:p>
          <a:p>
            <a:pPr marL="0" indent="0">
              <a:buNone/>
            </a:pPr>
            <a:r>
              <a:rPr lang="en-GB" sz="2200" dirty="0">
                <a:latin typeface="Ink Free" panose="03080402000500000000" pitchFamily="66" charset="0"/>
              </a:rPr>
              <a:t>                             </a:t>
            </a:r>
          </a:p>
          <a:p>
            <a:pPr marL="0" indent="0">
              <a:buNone/>
            </a:pPr>
            <a:r>
              <a:rPr lang="en-GB" sz="2200" dirty="0">
                <a:latin typeface="Ink Free" panose="03080402000500000000" pitchFamily="66" charset="0"/>
              </a:rPr>
              <a:t>			 Outdoor learning </a:t>
            </a:r>
          </a:p>
          <a:p>
            <a:pPr marL="0" indent="0">
              <a:buNone/>
            </a:pPr>
            <a:r>
              <a:rPr lang="en-GB" sz="2200" dirty="0">
                <a:latin typeface="Ink Free" panose="03080402000500000000" pitchFamily="66" charset="0"/>
              </a:rPr>
              <a:t>		</a:t>
            </a:r>
          </a:p>
          <a:p>
            <a:pPr marL="0" indent="0">
              <a:buNone/>
            </a:pPr>
            <a:r>
              <a:rPr lang="en-GB" sz="2200" dirty="0">
                <a:latin typeface="Ink Free" panose="03080402000500000000" pitchFamily="66" charset="0"/>
              </a:rPr>
              <a:t>PE (fundamental skills, gymnastics, dance and games) on Wednesday</a:t>
            </a:r>
            <a:r>
              <a:rPr lang="en-GB" sz="2800" dirty="0">
                <a:latin typeface="Ink Free" panose="03080402000500000000" pitchFamily="66" charset="0"/>
              </a:rPr>
              <a:t>.</a:t>
            </a:r>
          </a:p>
          <a:p>
            <a:pPr marL="0" indent="0">
              <a:buNone/>
            </a:pPr>
            <a:r>
              <a:rPr lang="en-GB" sz="2800" dirty="0">
                <a:latin typeface="Ink Free" panose="03080402000500000000" pitchFamily="66" charset="0"/>
              </a:rPr>
              <a:t>                             </a:t>
            </a:r>
            <a:r>
              <a:rPr lang="en-GB" sz="2800" dirty="0">
                <a:solidFill>
                  <a:srgbClr val="FF0000"/>
                </a:solidFill>
                <a:latin typeface="Ink Free" panose="03080402000500000000" pitchFamily="66" charset="0"/>
              </a:rPr>
              <a:t>SEESAW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9E6DE3-FF50-404B-9A50-23BA6E5FA607}"/>
              </a:ext>
            </a:extLst>
          </p:cNvPr>
          <p:cNvSpPr txBox="1"/>
          <p:nvPr/>
        </p:nvSpPr>
        <p:spPr>
          <a:xfrm>
            <a:off x="863588" y="313770"/>
            <a:ext cx="74168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 dirty="0">
                <a:latin typeface="Ink Free" panose="03080402000500000000" pitchFamily="66" charset="0"/>
              </a:rPr>
              <a:t>The Curriculum and Timetable</a:t>
            </a:r>
            <a:endParaRPr lang="en-GB" sz="4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Ink Free" panose="03080402000500000000" pitchFamily="66" charset="0"/>
              </a:rPr>
              <a:t>Routines</a:t>
            </a:r>
            <a:endParaRPr lang="en-US" b="1" dirty="0">
              <a:latin typeface="Ink Free" panose="030804020005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268760"/>
            <a:ext cx="8229600" cy="5832648"/>
          </a:xfrm>
        </p:spPr>
        <p:txBody>
          <a:bodyPr>
            <a:normAutofit lnSpcReduction="10000"/>
          </a:bodyPr>
          <a:lstStyle/>
          <a:p>
            <a:pPr algn="ctr">
              <a:buFont typeface="Courier New" pitchFamily="49" charset="0"/>
              <a:buChar char="o"/>
            </a:pPr>
            <a:r>
              <a:rPr lang="en-GB" dirty="0">
                <a:latin typeface="Ink Free" panose="03080402000500000000" pitchFamily="66" charset="0"/>
              </a:rPr>
              <a:t>Home practice will be posted as a blog on the website every Friday and will include;</a:t>
            </a:r>
          </a:p>
          <a:p>
            <a:pPr algn="ctr">
              <a:buFont typeface="Courier New" pitchFamily="49" charset="0"/>
              <a:buChar char="o"/>
            </a:pPr>
            <a:endParaRPr lang="en-GB" dirty="0">
              <a:latin typeface="Ink Free" panose="03080402000500000000" pitchFamily="66" charset="0"/>
            </a:endParaRPr>
          </a:p>
          <a:p>
            <a:pPr algn="ctr">
              <a:buFont typeface="Courier New" pitchFamily="49" charset="0"/>
              <a:buChar char="o"/>
            </a:pPr>
            <a:r>
              <a:rPr lang="en-GB" sz="2400" dirty="0">
                <a:latin typeface="Ink Free" panose="03080402000500000000" pitchFamily="66" charset="0"/>
              </a:rPr>
              <a:t>Reading </a:t>
            </a:r>
            <a:r>
              <a:rPr lang="en-GB" sz="2400" b="1" dirty="0">
                <a:latin typeface="Ink Free" panose="03080402000500000000" pitchFamily="66" charset="0"/>
              </a:rPr>
              <a:t>(10 minutes every night!)</a:t>
            </a:r>
          </a:p>
          <a:p>
            <a:pPr algn="ctr">
              <a:buFont typeface="Courier New" pitchFamily="49" charset="0"/>
              <a:buChar char="o"/>
            </a:pPr>
            <a:endParaRPr lang="en-GB" sz="2400" dirty="0">
              <a:latin typeface="Ink Free" panose="03080402000500000000" pitchFamily="66" charset="0"/>
            </a:endParaRPr>
          </a:p>
          <a:p>
            <a:pPr algn="ctr">
              <a:buFont typeface="Courier New" pitchFamily="49" charset="0"/>
              <a:buChar char="o"/>
            </a:pPr>
            <a:r>
              <a:rPr lang="en-GB" sz="2400" dirty="0">
                <a:latin typeface="Ink Free" panose="03080402000500000000" pitchFamily="66" charset="0"/>
              </a:rPr>
              <a:t>Counting</a:t>
            </a:r>
          </a:p>
          <a:p>
            <a:pPr algn="ctr">
              <a:buFont typeface="Courier New" pitchFamily="49" charset="0"/>
              <a:buChar char="o"/>
            </a:pPr>
            <a:r>
              <a:rPr lang="en-GB" sz="2400" dirty="0">
                <a:latin typeface="Ink Free" panose="03080402000500000000" pitchFamily="66" charset="0"/>
              </a:rPr>
              <a:t>Maths challenges - </a:t>
            </a:r>
            <a:r>
              <a:rPr lang="en-GB" sz="2400" dirty="0" err="1">
                <a:latin typeface="Ink Free" panose="03080402000500000000" pitchFamily="66" charset="0"/>
              </a:rPr>
              <a:t>Sumdog</a:t>
            </a:r>
            <a:endParaRPr lang="en-GB" sz="2400" dirty="0">
              <a:latin typeface="Ink Free" panose="03080402000500000000" pitchFamily="66" charset="0"/>
            </a:endParaRPr>
          </a:p>
          <a:p>
            <a:pPr algn="ctr">
              <a:buFont typeface="Courier New" pitchFamily="49" charset="0"/>
              <a:buChar char="o"/>
            </a:pPr>
            <a:endParaRPr lang="en-GB" sz="2400" dirty="0">
              <a:latin typeface="Ink Free" panose="03080402000500000000" pitchFamily="66" charset="0"/>
            </a:endParaRPr>
          </a:p>
          <a:p>
            <a:pPr marL="0" indent="0" algn="ctr">
              <a:buNone/>
            </a:pPr>
            <a:r>
              <a:rPr lang="en-GB" sz="2400" dirty="0">
                <a:latin typeface="Ink Free" panose="03080402000500000000" pitchFamily="66" charset="0"/>
              </a:rPr>
              <a:t>Phonics-</a:t>
            </a:r>
            <a:r>
              <a:rPr lang="en-GB" sz="2400" dirty="0" err="1">
                <a:latin typeface="Ink Free" panose="03080402000500000000" pitchFamily="66" charset="0"/>
              </a:rPr>
              <a:t>Sumdog</a:t>
            </a:r>
            <a:endParaRPr lang="en-GB" sz="2400" dirty="0">
              <a:latin typeface="Ink Free" panose="03080402000500000000" pitchFamily="66" charset="0"/>
            </a:endParaRPr>
          </a:p>
          <a:p>
            <a:pPr algn="ctr">
              <a:buFont typeface="Courier New" pitchFamily="49" charset="0"/>
              <a:buChar char="o"/>
            </a:pPr>
            <a:r>
              <a:rPr lang="en-GB" sz="2400" dirty="0">
                <a:latin typeface="Ink Free" panose="03080402000500000000" pitchFamily="66" charset="0"/>
              </a:rPr>
              <a:t>Tricky words</a:t>
            </a:r>
          </a:p>
          <a:p>
            <a:pPr algn="ctr">
              <a:buFont typeface="Courier New" pitchFamily="49" charset="0"/>
              <a:buChar char="o"/>
            </a:pPr>
            <a:r>
              <a:rPr lang="en-GB" sz="2400" dirty="0">
                <a:latin typeface="Ink Free" panose="03080402000500000000" pitchFamily="66" charset="0"/>
              </a:rPr>
              <a:t>Our Learning links on the year 1 page are a safe way for your children to independently use the internet for learning purposes.</a:t>
            </a:r>
          </a:p>
          <a:p>
            <a:pPr algn="ctr">
              <a:buFont typeface="Courier New" pitchFamily="49" charset="0"/>
              <a:buChar char="o"/>
            </a:pPr>
            <a:endParaRPr lang="en-GB" dirty="0">
              <a:latin typeface="Ink Free" panose="03080402000500000000" pitchFamily="66" charset="0"/>
            </a:endParaRPr>
          </a:p>
          <a:p>
            <a:pPr algn="ctr">
              <a:buNone/>
            </a:pPr>
            <a:endParaRPr lang="en-US" dirty="0">
              <a:latin typeface="Comic Sans MS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6D35C4-1849-427B-8DB7-3E09E4CDD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145" y="1"/>
            <a:ext cx="1109753" cy="14407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thmag.com/wp-content/uploads/2015/02/School-Supplies-Education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100" y="0"/>
            <a:ext cx="6733068" cy="504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9686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Ink Free" panose="03080402000500000000" pitchFamily="66" charset="0"/>
              </a:rPr>
              <a:t>Routines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503" y="1166018"/>
            <a:ext cx="8229600" cy="528731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GB" dirty="0">
              <a:latin typeface="Ink Free" panose="03080402000500000000" pitchFamily="66" charset="0"/>
            </a:endParaRPr>
          </a:p>
          <a:p>
            <a:pPr>
              <a:buNone/>
            </a:pPr>
            <a:r>
              <a:rPr lang="en-GB" sz="2400" dirty="0">
                <a:latin typeface="Ink Free" panose="03080402000500000000" pitchFamily="66" charset="0"/>
              </a:rPr>
              <a:t>  </a:t>
            </a:r>
            <a:r>
              <a:rPr lang="en-GB" b="1" dirty="0">
                <a:latin typeface="Ink Free" panose="03080402000500000000" pitchFamily="66" charset="0"/>
              </a:rPr>
              <a:t>Reading books with be changed on a </a:t>
            </a:r>
          </a:p>
          <a:p>
            <a:pPr>
              <a:buNone/>
            </a:pPr>
            <a:r>
              <a:rPr lang="en-GB" b="1" dirty="0">
                <a:latin typeface="Ink Free" panose="03080402000500000000" pitchFamily="66" charset="0"/>
              </a:rPr>
              <a:t> Friday. Please sign the diary.	</a:t>
            </a:r>
          </a:p>
          <a:p>
            <a:pPr>
              <a:buNone/>
            </a:pPr>
            <a:endParaRPr lang="en-GB" sz="2400" dirty="0">
              <a:latin typeface="Ink Free" panose="03080402000500000000" pitchFamily="66" charset="0"/>
            </a:endParaRPr>
          </a:p>
          <a:p>
            <a:pPr>
              <a:buNone/>
            </a:pPr>
            <a:endParaRPr lang="en-GB" sz="2400" dirty="0">
              <a:latin typeface="Ink Free" panose="03080402000500000000" pitchFamily="66" charset="0"/>
            </a:endParaRPr>
          </a:p>
          <a:p>
            <a:pPr>
              <a:buFont typeface="Courier New" pitchFamily="49" charset="0"/>
              <a:buChar char="o"/>
            </a:pPr>
            <a:r>
              <a:rPr lang="en-GB" sz="2400" dirty="0">
                <a:latin typeface="Ink Free" panose="03080402000500000000" pitchFamily="66" charset="0"/>
              </a:rPr>
              <a:t>P.E. kits stay in school for the half term.</a:t>
            </a:r>
          </a:p>
          <a:p>
            <a:pPr>
              <a:buFont typeface="Courier New" pitchFamily="49" charset="0"/>
              <a:buChar char="o"/>
            </a:pPr>
            <a:endParaRPr lang="en-GB" sz="2400" dirty="0">
              <a:latin typeface="Ink Free" panose="03080402000500000000" pitchFamily="66" charset="0"/>
            </a:endParaRPr>
          </a:p>
          <a:p>
            <a:pPr>
              <a:buFont typeface="Courier New" pitchFamily="49" charset="0"/>
              <a:buChar char="o"/>
            </a:pPr>
            <a:r>
              <a:rPr lang="en-GB" sz="2400" dirty="0">
                <a:latin typeface="Ink Free" panose="03080402000500000000" pitchFamily="66" charset="0"/>
              </a:rPr>
              <a:t>Please provide a named pair of wellies which will stay in school.</a:t>
            </a:r>
          </a:p>
          <a:p>
            <a:pPr>
              <a:buFont typeface="Courier New" pitchFamily="49" charset="0"/>
              <a:buChar char="o"/>
            </a:pPr>
            <a:endParaRPr lang="en-GB" dirty="0">
              <a:latin typeface="Ink Free" panose="03080402000500000000" pitchFamily="66" charset="0"/>
            </a:endParaRPr>
          </a:p>
          <a:p>
            <a:pPr>
              <a:buFont typeface="Courier New" pitchFamily="49" charset="0"/>
              <a:buChar char="o"/>
            </a:pPr>
            <a:r>
              <a:rPr lang="en-GB" sz="2400" dirty="0">
                <a:latin typeface="Ink Free" panose="03080402000500000000" pitchFamily="66" charset="0"/>
              </a:rPr>
              <a:t>Children to bring a water bottle every day.</a:t>
            </a:r>
          </a:p>
          <a:p>
            <a:pPr>
              <a:buFont typeface="Courier New" pitchFamily="49" charset="0"/>
              <a:buChar char="o"/>
            </a:pPr>
            <a:endParaRPr lang="en-GB" sz="2400" dirty="0">
              <a:latin typeface="Ink Free" panose="03080402000500000000" pitchFamily="66" charset="0"/>
            </a:endParaRPr>
          </a:p>
          <a:p>
            <a:pPr>
              <a:buFont typeface="Courier New" pitchFamily="49" charset="0"/>
              <a:buChar char="o"/>
            </a:pPr>
            <a:r>
              <a:rPr lang="en-GB" sz="2400" dirty="0">
                <a:latin typeface="Ink Free" panose="03080402000500000000" pitchFamily="66" charset="0"/>
              </a:rPr>
              <a:t>A snack is available every day.</a:t>
            </a:r>
          </a:p>
          <a:p>
            <a:pPr>
              <a:buFont typeface="Courier New" pitchFamily="49" charset="0"/>
              <a:buChar char="o"/>
            </a:pPr>
            <a:endParaRPr lang="en-GB" dirty="0">
              <a:latin typeface="Candy Round BTN" panose="020F0604020102040306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en-GB" dirty="0">
              <a:latin typeface="Candy Round BTN" panose="020F0604020102040306" pitchFamily="34" charset="0"/>
            </a:endParaRPr>
          </a:p>
          <a:p>
            <a:pPr>
              <a:buNone/>
            </a:pPr>
            <a:endParaRPr lang="en-US" dirty="0">
              <a:latin typeface="Candy Round BTN" panose="020F060402010204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244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4336960" cy="780965"/>
          </a:xfrm>
        </p:spPr>
        <p:txBody>
          <a:bodyPr/>
          <a:lstStyle/>
          <a:p>
            <a:r>
              <a:rPr lang="en-GB" b="1" dirty="0">
                <a:latin typeface="Ink Free" panose="03080402000500000000" pitchFamily="66" charset="0"/>
              </a:rPr>
              <a:t>Online Safety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050394"/>
            <a:ext cx="5477662" cy="3547946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GB" dirty="0">
                <a:solidFill>
                  <a:schemeClr val="tx1"/>
                </a:solidFill>
                <a:latin typeface="Ink Free" panose="03080402000500000000" pitchFamily="66" charset="0"/>
              </a:rPr>
              <a:t>Taught throughout the year.</a:t>
            </a:r>
          </a:p>
          <a:p>
            <a:pPr algn="l"/>
            <a:endParaRPr lang="en-GB" dirty="0">
              <a:solidFill>
                <a:schemeClr val="tx1"/>
              </a:solidFill>
              <a:latin typeface="Ink Free" panose="03080402000500000000" pitchFamily="66" charset="0"/>
            </a:endParaRPr>
          </a:p>
          <a:p>
            <a:pPr algn="l"/>
            <a:r>
              <a:rPr lang="en-GB" dirty="0">
                <a:solidFill>
                  <a:schemeClr val="tx1"/>
                </a:solidFill>
                <a:latin typeface="Ink Free" panose="03080402000500000000" pitchFamily="66" charset="0"/>
              </a:rPr>
              <a:t>We follow the SMART e-safety rules.</a:t>
            </a:r>
          </a:p>
          <a:p>
            <a:pPr algn="l"/>
            <a:r>
              <a:rPr lang="en-GB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</a:p>
          <a:p>
            <a:pPr algn="l"/>
            <a:r>
              <a:rPr lang="en-GB" dirty="0">
                <a:solidFill>
                  <a:schemeClr val="tx1"/>
                </a:solidFill>
                <a:latin typeface="Ink Free" panose="03080402000500000000" pitchFamily="66" charset="0"/>
              </a:rPr>
              <a:t>In Year 1 our focus is on 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Ink Free" panose="03080402000500000000" pitchFamily="66" charset="0"/>
              </a:rPr>
              <a:t>the use of age appropriate websites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Ink Free" panose="03080402000500000000" pitchFamily="66" charset="0"/>
              </a:rPr>
              <a:t>not sharing personal information online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Ink Free" panose="03080402000500000000" pitchFamily="66" charset="0"/>
              </a:rPr>
              <a:t>knowing what to do if something worries or upsets them online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652" y="795146"/>
            <a:ext cx="3563348" cy="52677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9552" y="50827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Ink Free" panose="03080402000500000000" pitchFamily="66" charset="0"/>
              </a:rPr>
              <a:t>Online safety blog is on the website.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Ink Free" panose="03080402000500000000" pitchFamily="66" charset="0"/>
              </a:rPr>
              <a:t>National Online Safety website.</a:t>
            </a:r>
            <a:endParaRPr lang="en-US" sz="1600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539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" y="0"/>
            <a:ext cx="2954760" cy="38361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64704" y="476672"/>
            <a:ext cx="8229600" cy="1143000"/>
          </a:xfrm>
        </p:spPr>
        <p:txBody>
          <a:bodyPr/>
          <a:lstStyle/>
          <a:p>
            <a:pPr algn="r"/>
            <a:r>
              <a:rPr lang="en-GB" b="1" dirty="0">
                <a:latin typeface="Ink Free" panose="03080402000500000000" pitchFamily="66" charset="0"/>
              </a:rPr>
              <a:t>Safeguarding</a:t>
            </a:r>
            <a:endParaRPr lang="en-US" b="1" dirty="0">
              <a:latin typeface="Ink Free" panose="030804020005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484784"/>
            <a:ext cx="6933456" cy="5040560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latin typeface="Ink Free" panose="03080402000500000000" pitchFamily="66" charset="0"/>
              </a:rPr>
              <a:t>Children who attend the Breakfast Club are brought to class by a staff member.</a:t>
            </a:r>
          </a:p>
          <a:p>
            <a:endParaRPr lang="en-GB" dirty="0">
              <a:latin typeface="Ink Free" panose="03080402000500000000" pitchFamily="66" charset="0"/>
            </a:endParaRPr>
          </a:p>
          <a:p>
            <a:r>
              <a:rPr lang="en-GB" dirty="0">
                <a:latin typeface="Ink Free" panose="03080402000500000000" pitchFamily="66" charset="0"/>
              </a:rPr>
              <a:t>Children are picked up from the playground by a person named on the buff end of day form.</a:t>
            </a:r>
          </a:p>
          <a:p>
            <a:pPr marL="0" indent="0">
              <a:buNone/>
            </a:pPr>
            <a:r>
              <a:rPr lang="en-GB" dirty="0">
                <a:latin typeface="Ink Free" panose="03080402000500000000" pitchFamily="66" charset="0"/>
              </a:rPr>
              <a:t>		</a:t>
            </a:r>
          </a:p>
          <a:p>
            <a:r>
              <a:rPr lang="en-GB" dirty="0">
                <a:latin typeface="Ink Free" panose="03080402000500000000" pitchFamily="66" charset="0"/>
              </a:rPr>
              <a:t>Children who go to The Play Stop are picked up from the playground by a member of The Play Stop team.</a:t>
            </a:r>
          </a:p>
          <a:p>
            <a:pPr algn="r"/>
            <a:endParaRPr lang="en-GB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518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Ink Free" panose="03080402000500000000" pitchFamily="66" charset="0"/>
              </a:rPr>
              <a:t>Behaviour Expectations</a:t>
            </a:r>
            <a:endParaRPr lang="en-US" b="1" dirty="0">
              <a:latin typeface="Ink Free" panose="030804020005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GB" sz="2800" dirty="0">
                <a:latin typeface="Ink Free" panose="03080402000500000000" pitchFamily="66" charset="0"/>
              </a:rPr>
              <a:t>Pupils are expected to follow the class rules at all times and the Golden Rules of the school.</a:t>
            </a:r>
          </a:p>
          <a:p>
            <a:pPr>
              <a:buFont typeface="Courier New" pitchFamily="49" charset="0"/>
              <a:buChar char="o"/>
            </a:pPr>
            <a:r>
              <a:rPr lang="en-GB" sz="2800" dirty="0">
                <a:latin typeface="Ink Free" panose="03080402000500000000" pitchFamily="66" charset="0"/>
              </a:rPr>
              <a:t>Rewards</a:t>
            </a:r>
          </a:p>
          <a:p>
            <a:pPr lvl="2">
              <a:buFont typeface="Courier New" pitchFamily="49" charset="0"/>
              <a:buChar char="o"/>
            </a:pPr>
            <a:r>
              <a:rPr lang="en-GB" sz="2800" dirty="0">
                <a:latin typeface="Ink Free" panose="03080402000500000000" pitchFamily="66" charset="0"/>
              </a:rPr>
              <a:t>House points</a:t>
            </a:r>
          </a:p>
          <a:p>
            <a:pPr lvl="2">
              <a:buFont typeface="Courier New" pitchFamily="49" charset="0"/>
              <a:buChar char="o"/>
            </a:pPr>
            <a:r>
              <a:rPr lang="en-GB" sz="2800" dirty="0">
                <a:latin typeface="Ink Free" panose="03080402000500000000" pitchFamily="66" charset="0"/>
              </a:rPr>
              <a:t>Stickers</a:t>
            </a:r>
          </a:p>
          <a:p>
            <a:pPr lvl="2">
              <a:buFont typeface="Courier New" pitchFamily="49" charset="0"/>
              <a:buChar char="o"/>
            </a:pPr>
            <a:r>
              <a:rPr lang="en-GB" sz="2800" dirty="0">
                <a:latin typeface="Ink Free" panose="03080402000500000000" pitchFamily="66" charset="0"/>
              </a:rPr>
              <a:t>Star of the Week</a:t>
            </a:r>
          </a:p>
          <a:p>
            <a:pPr lvl="2">
              <a:buFont typeface="Courier New" pitchFamily="49" charset="0"/>
              <a:buChar char="o"/>
            </a:pPr>
            <a:r>
              <a:rPr lang="en-GB" sz="2800" dirty="0">
                <a:latin typeface="Ink Free" panose="03080402000500000000" pitchFamily="66" charset="0"/>
              </a:rPr>
              <a:t>Table points</a:t>
            </a:r>
          </a:p>
          <a:p>
            <a:pPr lvl="2">
              <a:buFont typeface="Courier New" pitchFamily="49" charset="0"/>
              <a:buChar char="o"/>
            </a:pPr>
            <a:r>
              <a:rPr lang="en-GB" sz="2800" dirty="0">
                <a:latin typeface="Ink Free" panose="03080402000500000000" pitchFamily="66" charset="0"/>
              </a:rPr>
              <a:t>Triple gold!</a:t>
            </a:r>
          </a:p>
          <a:p>
            <a:pPr marL="914400" lvl="2" indent="0">
              <a:buNone/>
            </a:pPr>
            <a:endParaRPr lang="en-GB" sz="2800" dirty="0">
              <a:latin typeface="Ink Free" panose="03080402000500000000" pitchFamily="66" charset="0"/>
            </a:endParaRPr>
          </a:p>
          <a:p>
            <a:pPr lvl="2"/>
            <a:endParaRPr lang="en-GB" sz="2800" dirty="0">
              <a:latin typeface="Comic Sans MS" pitchFamily="66" charset="0"/>
            </a:endParaRPr>
          </a:p>
          <a:p>
            <a:pPr lvl="2"/>
            <a:endParaRPr lang="en-GB" sz="2800" dirty="0">
              <a:latin typeface="Comic Sans MS" pitchFamily="66" charset="0"/>
            </a:endParaRPr>
          </a:p>
          <a:p>
            <a:endParaRPr lang="en-US" dirty="0"/>
          </a:p>
        </p:txBody>
      </p:sp>
      <p:pic>
        <p:nvPicPr>
          <p:cNvPr id="4" name="Picture 3" descr="#Lentspiration for March 23 – Not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760882"/>
            <a:ext cx="4248472" cy="15478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561</TotalTime>
  <Words>425</Words>
  <Application>Microsoft Office PowerPoint</Application>
  <PresentationFormat>On-screen Show (4:3)</PresentationFormat>
  <Paragraphs>86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Candy Round BTN</vt:lpstr>
      <vt:lpstr>Comic Sans MS</vt:lpstr>
      <vt:lpstr>Courier New</vt:lpstr>
      <vt:lpstr>Ink Free</vt:lpstr>
      <vt:lpstr>Office Theme</vt:lpstr>
      <vt:lpstr> Welcome to Year 1</vt:lpstr>
      <vt:lpstr>The Team</vt:lpstr>
      <vt:lpstr>Vision for the year</vt:lpstr>
      <vt:lpstr>PowerPoint Presentation</vt:lpstr>
      <vt:lpstr>Routines</vt:lpstr>
      <vt:lpstr>Routines</vt:lpstr>
      <vt:lpstr>Online Safety</vt:lpstr>
      <vt:lpstr>Safeguarding</vt:lpstr>
      <vt:lpstr>Behaviour Expectations</vt:lpstr>
      <vt:lpstr>PowerPoint Presentation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1</dc:title>
  <dc:creator>Your User Name</dc:creator>
  <cp:lastModifiedBy>J Corbett</cp:lastModifiedBy>
  <cp:revision>40</cp:revision>
  <dcterms:created xsi:type="dcterms:W3CDTF">2012-09-16T17:31:14Z</dcterms:created>
  <dcterms:modified xsi:type="dcterms:W3CDTF">2022-09-20T17:09:11Z</dcterms:modified>
</cp:coreProperties>
</file>