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85" r:id="rId4"/>
    <p:sldId id="270" r:id="rId5"/>
    <p:sldId id="261" r:id="rId6"/>
    <p:sldId id="258" r:id="rId7"/>
    <p:sldId id="287" r:id="rId8"/>
    <p:sldId id="269" r:id="rId9"/>
    <p:sldId id="259" r:id="rId10"/>
    <p:sldId id="271" r:id="rId11"/>
    <p:sldId id="267" r:id="rId12"/>
    <p:sldId id="262" r:id="rId13"/>
    <p:sldId id="272" r:id="rId14"/>
    <p:sldId id="265" r:id="rId15"/>
    <p:sldId id="274" r:id="rId16"/>
    <p:sldId id="273" r:id="rId17"/>
    <p:sldId id="280"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85" autoAdjust="0"/>
    <p:restoredTop sz="86470" autoAdjust="0"/>
  </p:normalViewPr>
  <p:slideViewPr>
    <p:cSldViewPr>
      <p:cViewPr varScale="1">
        <p:scale>
          <a:sx n="96" d="100"/>
          <a:sy n="96" d="100"/>
        </p:scale>
        <p:origin x="1632" y="96"/>
      </p:cViewPr>
      <p:guideLst>
        <p:guide orient="horz" pos="2160"/>
        <p:guide pos="2880"/>
      </p:guideLst>
    </p:cSldViewPr>
  </p:slideViewPr>
  <p:outlineViewPr>
    <p:cViewPr>
      <p:scale>
        <a:sx n="33" d="100"/>
        <a:sy n="33" d="100"/>
      </p:scale>
      <p:origin x="0" y="-199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904C1-C47B-48D0-942E-C2F63CC12FFB}" type="datetimeFigureOut">
              <a:rPr lang="en-GB" smtClean="0"/>
              <a:t>13/09/2022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A605D-49E9-486D-9F5A-AB8F121CB466}" type="slidenum">
              <a:rPr lang="en-GB" smtClean="0"/>
              <a:t>‹#›</a:t>
            </a:fld>
            <a:endParaRPr lang="en-GB"/>
          </a:p>
        </p:txBody>
      </p:sp>
    </p:spTree>
    <p:extLst>
      <p:ext uri="{BB962C8B-B14F-4D97-AF65-F5344CB8AC3E}">
        <p14:creationId xmlns:p14="http://schemas.microsoft.com/office/powerpoint/2010/main" val="36577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A605D-49E9-486D-9F5A-AB8F121CB466}" type="slidenum">
              <a:rPr lang="en-GB" smtClean="0"/>
              <a:t>1</a:t>
            </a:fld>
            <a:endParaRPr lang="en-GB"/>
          </a:p>
        </p:txBody>
      </p:sp>
    </p:spTree>
    <p:extLst>
      <p:ext uri="{BB962C8B-B14F-4D97-AF65-F5344CB8AC3E}">
        <p14:creationId xmlns:p14="http://schemas.microsoft.com/office/powerpoint/2010/main" val="196309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589647-752C-4D62-B22F-268690CCA74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89647-752C-4D62-B22F-268690CCA740}"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589647-752C-4D62-B22F-268690CCA740}"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89647-752C-4D62-B22F-268690CCA740}" type="datetimeFigureOut">
              <a:rPr lang="en-US" smtClean="0"/>
              <a:pPr/>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89647-752C-4D62-B22F-268690CCA740}" type="datetimeFigureOut">
              <a:rPr lang="en-US" smtClean="0"/>
              <a:pPr/>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89647-752C-4D62-B22F-268690CCA740}" type="datetimeFigureOut">
              <a:rPr lang="en-US" smtClean="0"/>
              <a:pPr/>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89647-752C-4D62-B22F-268690CCA740}"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89647-752C-4D62-B22F-268690CCA740}"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89647-752C-4D62-B22F-268690CCA740}" type="datetimeFigureOut">
              <a:rPr lang="en-US" smtClean="0"/>
              <a:pPr/>
              <a:t>9/13/2022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288F0-ACD0-4558-AA50-8CC28FDEA2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ngton-st-oswalds.lancs.sch.uk/"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timestables.co.u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618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71400"/>
            <a:ext cx="9372533"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05338" y="2852936"/>
            <a:ext cx="7200800" cy="1944216"/>
          </a:xfrm>
        </p:spPr>
        <p:txBody>
          <a:bodyPr>
            <a:normAutofit fontScale="90000"/>
          </a:bodyPr>
          <a:lstStyle/>
          <a:p>
            <a:br>
              <a:rPr lang="en-GB" dirty="0">
                <a:latin typeface="Comic Sans MS" pitchFamily="66" charset="0"/>
              </a:rPr>
            </a:br>
            <a:r>
              <a:rPr lang="en-GB" sz="8800" dirty="0">
                <a:latin typeface="Avenir Next LT Pro" panose="020B0504020202020204" pitchFamily="34" charset="0"/>
              </a:rPr>
              <a:t>Welcome to Year 4</a:t>
            </a:r>
            <a:endParaRPr lang="en-US" sz="8800" dirty="0">
              <a:latin typeface="Avenir Next LT Pro" panose="020B0504020202020204" pitchFamily="34" charset="0"/>
            </a:endParaRPr>
          </a:p>
        </p:txBody>
      </p:sp>
      <p:sp>
        <p:nvSpPr>
          <p:cNvPr id="3" name="Subtitle 2"/>
          <p:cNvSpPr>
            <a:spLocks noGrp="1"/>
          </p:cNvSpPr>
          <p:nvPr>
            <p:ph type="subTitle" idx="1"/>
          </p:nvPr>
        </p:nvSpPr>
        <p:spPr>
          <a:xfrm>
            <a:off x="576522" y="4628228"/>
            <a:ext cx="7535114" cy="2160240"/>
          </a:xfrm>
        </p:spPr>
        <p:txBody>
          <a:bodyPr>
            <a:noAutofit/>
          </a:bodyPr>
          <a:lstStyle/>
          <a:p>
            <a:endParaRPr lang="en-GB" sz="4800" b="1" dirty="0">
              <a:solidFill>
                <a:schemeClr val="tx1"/>
              </a:solidFill>
              <a:latin typeface="Avenir Next LT Pro" panose="020B0504020202020204" pitchFamily="34" charset="0"/>
            </a:endParaRPr>
          </a:p>
          <a:p>
            <a:r>
              <a:rPr lang="en-GB" sz="3600" b="1" dirty="0">
                <a:solidFill>
                  <a:schemeClr val="tx1"/>
                </a:solidFill>
                <a:latin typeface="Avenir Next LT Pro" panose="020B0504020202020204" pitchFamily="34" charset="0"/>
              </a:rPr>
              <a:t>Mrs Tipping       Mrs Dexter      Mrs Wilson      Mrs Sullivan</a:t>
            </a:r>
            <a:endParaRPr lang="en-US" sz="3600" b="1" dirty="0">
              <a:solidFill>
                <a:schemeClr val="tx1"/>
              </a:solidFill>
              <a:latin typeface="Avenir Next LT Pro" panose="020B05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ng child playing hopscotch">
            <a:extLst>
              <a:ext uri="{FF2B5EF4-FFF2-40B4-BE49-F238E27FC236}">
                <a16:creationId xmlns:a16="http://schemas.microsoft.com/office/drawing/2014/main" id="{FE6B86E8-D42F-4D00-84C5-AABA70C58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642" y="238336"/>
            <a:ext cx="2952189" cy="2348879"/>
          </a:xfrm>
          <a:prstGeom prst="rect">
            <a:avLst/>
          </a:prstGeom>
        </p:spPr>
      </p:pic>
      <p:sp>
        <p:nvSpPr>
          <p:cNvPr id="2" name="Title 1"/>
          <p:cNvSpPr txBox="1">
            <a:spLocks/>
          </p:cNvSpPr>
          <p:nvPr/>
        </p:nvSpPr>
        <p:spPr>
          <a:xfrm>
            <a:off x="-1620688" y="40466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Avenir Next LT Pro" panose="020B0504020202020204" pitchFamily="34" charset="0"/>
              </a:rPr>
              <a:t>Daily Routines</a:t>
            </a:r>
            <a:endParaRPr lang="en-US" b="1" dirty="0">
              <a:latin typeface="Avenir Next LT Pro" panose="020B0504020202020204" pitchFamily="34" charset="0"/>
            </a:endParaRPr>
          </a:p>
        </p:txBody>
      </p:sp>
      <p:sp>
        <p:nvSpPr>
          <p:cNvPr id="3" name="TextBox 2"/>
          <p:cNvSpPr txBox="1"/>
          <p:nvPr/>
        </p:nvSpPr>
        <p:spPr>
          <a:xfrm>
            <a:off x="395535" y="1713992"/>
            <a:ext cx="8579295" cy="4524315"/>
          </a:xfrm>
          <a:prstGeom prst="rect">
            <a:avLst/>
          </a:prstGeom>
          <a:noFill/>
        </p:spPr>
        <p:txBody>
          <a:bodyPr wrap="square" rtlCol="0">
            <a:spAutoFit/>
          </a:bodyPr>
          <a:lstStyle/>
          <a:p>
            <a:pPr marL="285750" indent="-285750">
              <a:buFont typeface="Courier New" panose="02070309020205020404" pitchFamily="49" charset="0"/>
              <a:buChar char="o"/>
            </a:pPr>
            <a:r>
              <a:rPr lang="en-GB" sz="2400" dirty="0">
                <a:latin typeface="Avenir Next LT Pro" panose="020B0504020202020204" pitchFamily="34" charset="0"/>
              </a:rPr>
              <a:t>A warm, waterproof coat should</a:t>
            </a:r>
          </a:p>
          <a:p>
            <a:r>
              <a:rPr lang="en-GB" sz="2400" dirty="0">
                <a:latin typeface="Avenir Next LT Pro" panose="020B0504020202020204" pitchFamily="34" charset="0"/>
              </a:rPr>
              <a:t>   be brought into school every day.</a:t>
            </a:r>
          </a:p>
          <a:p>
            <a:pPr marL="285750" indent="-285750">
              <a:buFont typeface="Courier New" panose="02070309020205020404" pitchFamily="49" charset="0"/>
              <a:buChar char="o"/>
            </a:pPr>
            <a:r>
              <a:rPr lang="en-GB" sz="2400" dirty="0">
                <a:latin typeface="Avenir Next LT Pro" panose="020B0504020202020204" pitchFamily="34" charset="0"/>
              </a:rPr>
              <a:t>Water bottle with a sports top.</a:t>
            </a:r>
          </a:p>
          <a:p>
            <a:pPr marL="285750" indent="-285750">
              <a:buFont typeface="Courier New" panose="02070309020205020404" pitchFamily="49" charset="0"/>
              <a:buChar char="o"/>
            </a:pPr>
            <a:r>
              <a:rPr lang="en-GB" sz="2400" dirty="0">
                <a:latin typeface="Avenir Next LT Pro" panose="020B0504020202020204" pitchFamily="34" charset="0"/>
              </a:rPr>
              <a:t>Fruit.</a:t>
            </a:r>
          </a:p>
          <a:p>
            <a:pPr marL="285750" indent="-285750">
              <a:buFont typeface="Courier New" panose="02070309020205020404" pitchFamily="49" charset="0"/>
              <a:buChar char="o"/>
            </a:pPr>
            <a:r>
              <a:rPr lang="en-GB" sz="2400" dirty="0">
                <a:latin typeface="Avenir Next LT Pro" panose="020B0504020202020204" pitchFamily="34" charset="0"/>
              </a:rPr>
              <a:t>Your child should bring their reading book into school every day.</a:t>
            </a:r>
          </a:p>
          <a:p>
            <a:pPr marL="285750" indent="-285750">
              <a:buFont typeface="Courier New" panose="02070309020205020404" pitchFamily="49" charset="0"/>
              <a:buChar char="o"/>
            </a:pPr>
            <a:r>
              <a:rPr lang="en-GB" sz="2400" dirty="0">
                <a:latin typeface="Avenir Next LT Pro" panose="020B0504020202020204" pitchFamily="34" charset="0"/>
              </a:rPr>
              <a:t>Packed lunch (if not having a school dinner).</a:t>
            </a:r>
          </a:p>
          <a:p>
            <a:pPr marL="285750" indent="-285750">
              <a:buFont typeface="Courier New" panose="02070309020205020404" pitchFamily="49" charset="0"/>
              <a:buChar char="o"/>
            </a:pPr>
            <a:r>
              <a:rPr lang="en-GB" sz="2400" dirty="0">
                <a:latin typeface="Avenir Next LT Pro" panose="020B0504020202020204" pitchFamily="34" charset="0"/>
              </a:rPr>
              <a:t>PE kit should be kept in school. They will be sent home at half term for washing.</a:t>
            </a:r>
          </a:p>
          <a:p>
            <a:pPr marL="285750" indent="-285750">
              <a:buFont typeface="Courier New" panose="02070309020205020404" pitchFamily="49" charset="0"/>
              <a:buChar char="o"/>
            </a:pPr>
            <a:r>
              <a:rPr lang="en-GB" sz="2400" dirty="0">
                <a:latin typeface="Avenir Next LT Pro" panose="020B0504020202020204" pitchFamily="34" charset="0"/>
              </a:rPr>
              <a:t>Please do not bring in any other items or bags from home.</a:t>
            </a:r>
          </a:p>
          <a:p>
            <a:pPr marL="285750" indent="-285750">
              <a:buFont typeface="Courier New" panose="02070309020205020404" pitchFamily="49" charset="0"/>
              <a:buChar char="o"/>
            </a:pPr>
            <a:r>
              <a:rPr lang="en-GB" sz="2400" dirty="0">
                <a:latin typeface="Avenir Next LT Pro" panose="020B0504020202020204" pitchFamily="34" charset="0"/>
              </a:rPr>
              <a:t>Please make sure your child’s name is on all their property!</a:t>
            </a:r>
          </a:p>
        </p:txBody>
      </p:sp>
    </p:spTree>
    <p:extLst>
      <p:ext uri="{BB962C8B-B14F-4D97-AF65-F5344CB8AC3E}">
        <p14:creationId xmlns:p14="http://schemas.microsoft.com/office/powerpoint/2010/main" val="413841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3174" y="4688994"/>
            <a:ext cx="2990825" cy="2155293"/>
          </a:xfrm>
          <a:prstGeom prst="rect">
            <a:avLst/>
          </a:prstGeom>
        </p:spPr>
      </p:pic>
      <p:sp>
        <p:nvSpPr>
          <p:cNvPr id="2" name="Title 1"/>
          <p:cNvSpPr>
            <a:spLocks noGrp="1"/>
          </p:cNvSpPr>
          <p:nvPr>
            <p:ph type="title"/>
          </p:nvPr>
        </p:nvSpPr>
        <p:spPr>
          <a:xfrm>
            <a:off x="-19137" y="119623"/>
            <a:ext cx="8229600" cy="1143000"/>
          </a:xfrm>
        </p:spPr>
        <p:txBody>
          <a:bodyPr>
            <a:normAutofit/>
          </a:bodyPr>
          <a:lstStyle/>
          <a:p>
            <a:r>
              <a:rPr lang="en-GB" sz="3600" b="1" dirty="0">
                <a:latin typeface="Avenir Next LT Pro" panose="020B0504020202020204" pitchFamily="34" charset="0"/>
              </a:rPr>
              <a:t>Weekly blog and Home Practice</a:t>
            </a:r>
            <a:endParaRPr lang="en-US" sz="3600" b="1" dirty="0">
              <a:latin typeface="Avenir Next LT Pro" panose="020B0504020202020204" pitchFamily="34" charset="0"/>
            </a:endParaRPr>
          </a:p>
        </p:txBody>
      </p:sp>
      <p:sp>
        <p:nvSpPr>
          <p:cNvPr id="3" name="Content Placeholder 2"/>
          <p:cNvSpPr>
            <a:spLocks noGrp="1"/>
          </p:cNvSpPr>
          <p:nvPr>
            <p:ph idx="1"/>
          </p:nvPr>
        </p:nvSpPr>
        <p:spPr>
          <a:xfrm>
            <a:off x="228600" y="1556792"/>
            <a:ext cx="8915399" cy="4569371"/>
          </a:xfrm>
        </p:spPr>
        <p:txBody>
          <a:bodyPr vert="horz" lIns="91440" tIns="45720" rIns="91440" bIns="45720" rtlCol="0" anchor="t">
            <a:normAutofit/>
          </a:bodyPr>
          <a:lstStyle/>
          <a:p>
            <a:pPr>
              <a:buFont typeface="Courier New" panose="02070309020205020404" pitchFamily="49" charset="0"/>
              <a:buChar char="o"/>
            </a:pPr>
            <a:r>
              <a:rPr lang="en-GB" sz="2800" dirty="0">
                <a:latin typeface="Avenir Next LT Pro" panose="020B0504020202020204" pitchFamily="34" charset="0"/>
              </a:rPr>
              <a:t>A weekly blog will be uploaded to the school website on a Friday afternoon.  This can be found under ‘Classes’, ‘Year 4’, ‘Blog items’. </a:t>
            </a:r>
          </a:p>
          <a:p>
            <a:pPr>
              <a:buFont typeface="Courier New" panose="02070309020205020404" pitchFamily="49" charset="0"/>
              <a:buChar char="o"/>
            </a:pPr>
            <a:r>
              <a:rPr lang="en-GB" sz="2800" dirty="0">
                <a:latin typeface="Avenir Next LT Pro" panose="020B0504020202020204" pitchFamily="34" charset="0"/>
              </a:rPr>
              <a:t>The blog will give an idea of some of the learning during the week and may include some photos.</a:t>
            </a:r>
          </a:p>
          <a:p>
            <a:pPr>
              <a:buFont typeface="Courier New" panose="02070309020205020404" pitchFamily="49" charset="0"/>
              <a:buChar char="o"/>
            </a:pPr>
            <a:r>
              <a:rPr lang="en-GB" sz="2800" dirty="0">
                <a:latin typeface="Avenir Next LT Pro" panose="020B0504020202020204" pitchFamily="34" charset="0"/>
              </a:rPr>
              <a:t>Home Practice will also be on the school website every Friday.  This will also be on the Year 4 Class Page. </a:t>
            </a:r>
          </a:p>
          <a:p>
            <a:pPr>
              <a:buFont typeface="Courier New" panose="02070309020205020404" pitchFamily="49" charset="0"/>
              <a:buChar char="o"/>
            </a:pPr>
            <a:r>
              <a:rPr lang="en-GB" sz="2800" dirty="0">
                <a:latin typeface="Avenir Next LT Pro" panose="020B0504020202020204" pitchFamily="34" charset="0"/>
              </a:rPr>
              <a:t> </a:t>
            </a:r>
            <a:r>
              <a:rPr lang="en-GB" sz="2800" dirty="0">
                <a:latin typeface="Avenir Next LT Pro" panose="020B0504020202020204" pitchFamily="34" charset="0"/>
                <a:hlinkClick r:id="rId3"/>
              </a:rPr>
              <a:t>St </a:t>
            </a:r>
            <a:r>
              <a:rPr lang="en-GB" sz="2800" dirty="0" err="1">
                <a:latin typeface="Avenir Next LT Pro" panose="020B0504020202020204" pitchFamily="34" charset="0"/>
                <a:hlinkClick r:id="rId3"/>
              </a:rPr>
              <a:t>Oswalds</a:t>
            </a:r>
            <a:r>
              <a:rPr lang="en-GB" sz="2800" dirty="0">
                <a:latin typeface="Avenir Next LT Pro" panose="020B0504020202020204" pitchFamily="34" charset="0"/>
                <a:hlinkClick r:id="rId3"/>
              </a:rPr>
              <a:t> webpage</a:t>
            </a:r>
            <a:endParaRPr lang="en-GB" sz="2800" dirty="0">
              <a:latin typeface="Avenir Next LT Pro" panose="020B0504020202020204" pitchFamily="34" charset="0"/>
            </a:endParaRPr>
          </a:p>
          <a:p>
            <a:pPr>
              <a:buFont typeface="Courier New" panose="02070309020205020404" pitchFamily="49" charset="0"/>
              <a:buChar char="o"/>
            </a:pP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4" y="1"/>
            <a:ext cx="6964268" cy="2060847"/>
          </a:xfrm>
          <a:prstGeom prst="rect">
            <a:avLst/>
          </a:prstGeom>
        </p:spPr>
      </p:pic>
      <p:sp>
        <p:nvSpPr>
          <p:cNvPr id="2" name="Title 1"/>
          <p:cNvSpPr>
            <a:spLocks noGrp="1"/>
          </p:cNvSpPr>
          <p:nvPr>
            <p:ph type="title"/>
          </p:nvPr>
        </p:nvSpPr>
        <p:spPr>
          <a:xfrm>
            <a:off x="2627784" y="1277889"/>
            <a:ext cx="8229600" cy="1143000"/>
          </a:xfrm>
        </p:spPr>
        <p:txBody>
          <a:bodyPr/>
          <a:lstStyle/>
          <a:p>
            <a:r>
              <a:rPr lang="en-GB" b="1" dirty="0">
                <a:latin typeface="Avenir Next LT Pro" panose="020B0504020202020204" pitchFamily="34" charset="0"/>
              </a:rPr>
              <a:t>Home Practice</a:t>
            </a:r>
            <a:endParaRPr lang="en-US" b="1" dirty="0">
              <a:latin typeface="Avenir Next LT Pro" panose="020B0504020202020204" pitchFamily="34" charset="0"/>
            </a:endParaRPr>
          </a:p>
        </p:txBody>
      </p:sp>
      <p:sp>
        <p:nvSpPr>
          <p:cNvPr id="3" name="Content Placeholder 2"/>
          <p:cNvSpPr>
            <a:spLocks noGrp="1"/>
          </p:cNvSpPr>
          <p:nvPr>
            <p:ph idx="1"/>
          </p:nvPr>
        </p:nvSpPr>
        <p:spPr>
          <a:xfrm>
            <a:off x="215516" y="2066528"/>
            <a:ext cx="8712968" cy="4525963"/>
          </a:xfrm>
        </p:spPr>
        <p:txBody>
          <a:bodyPr>
            <a:normAutofit fontScale="92500" lnSpcReduction="10000"/>
          </a:bodyPr>
          <a:lstStyle/>
          <a:p>
            <a:pPr marL="0" indent="0">
              <a:buNone/>
            </a:pPr>
            <a:r>
              <a:rPr lang="en-GB" sz="2600" dirty="0">
                <a:latin typeface="Avenir Next LT Pro" panose="020B0504020202020204" pitchFamily="34" charset="0"/>
              </a:rPr>
              <a:t>Home Practice will usually comprise:</a:t>
            </a:r>
          </a:p>
          <a:p>
            <a:pPr>
              <a:buFont typeface="Courier New" pitchFamily="49" charset="0"/>
              <a:buChar char="o"/>
            </a:pPr>
            <a:r>
              <a:rPr lang="en-GB" sz="2600" dirty="0">
                <a:latin typeface="Avenir Next LT Pro" panose="020B0504020202020204" pitchFamily="34" charset="0"/>
              </a:rPr>
              <a:t>Reading (20 minutes every night).</a:t>
            </a:r>
          </a:p>
          <a:p>
            <a:pPr>
              <a:buFont typeface="Courier New" pitchFamily="49" charset="0"/>
              <a:buChar char="o"/>
            </a:pPr>
            <a:r>
              <a:rPr lang="en-GB" sz="2600" dirty="0">
                <a:latin typeface="Avenir Next LT Pro" panose="020B0504020202020204" pitchFamily="34" charset="0"/>
              </a:rPr>
              <a:t>A list of the weekly spellings.</a:t>
            </a:r>
          </a:p>
          <a:p>
            <a:pPr>
              <a:buFont typeface="Courier New" pitchFamily="49" charset="0"/>
              <a:buChar char="o"/>
            </a:pPr>
            <a:r>
              <a:rPr lang="en-GB" sz="2600" dirty="0">
                <a:latin typeface="Avenir Next LT Pro" panose="020B0504020202020204" pitchFamily="34" charset="0"/>
              </a:rPr>
              <a:t>Times tables practice (your child should know their individual target)</a:t>
            </a:r>
          </a:p>
          <a:p>
            <a:pPr>
              <a:buFont typeface="Courier New" pitchFamily="49" charset="0"/>
              <a:buChar char="o"/>
            </a:pPr>
            <a:r>
              <a:rPr lang="en-GB" sz="2600" dirty="0">
                <a:latin typeface="Avenir Next LT Pro" panose="020B0504020202020204" pitchFamily="34" charset="0"/>
                <a:hlinkClick r:id="rId3"/>
              </a:rPr>
              <a:t>https://www.topmarks.co.uk/maths-games/hit-the-button</a:t>
            </a:r>
            <a:r>
              <a:rPr lang="en-GB" sz="2600" dirty="0">
                <a:latin typeface="Avenir Next LT Pro" panose="020B0504020202020204" pitchFamily="34" charset="0"/>
              </a:rPr>
              <a:t> </a:t>
            </a:r>
          </a:p>
          <a:p>
            <a:pPr>
              <a:buFont typeface="Courier New" pitchFamily="49" charset="0"/>
              <a:buChar char="o"/>
            </a:pPr>
            <a:r>
              <a:rPr lang="en-GB" sz="2600">
                <a:latin typeface="Avenir Next LT Pro" panose="020B0504020202020204" pitchFamily="34" charset="0"/>
                <a:hlinkClick r:id="rId4"/>
              </a:rPr>
              <a:t>https://www.timestables.co.uk/</a:t>
            </a:r>
            <a:r>
              <a:rPr lang="en-GB" sz="2600">
                <a:latin typeface="Avenir Next LT Pro" panose="020B0504020202020204" pitchFamily="34" charset="0"/>
              </a:rPr>
              <a:t> </a:t>
            </a:r>
            <a:endParaRPr lang="en-GB" sz="2600" dirty="0">
              <a:latin typeface="Avenir Next LT Pro" panose="020B0504020202020204" pitchFamily="34" charset="0"/>
            </a:endParaRPr>
          </a:p>
          <a:p>
            <a:pPr>
              <a:buFont typeface="Courier New" pitchFamily="49" charset="0"/>
              <a:buChar char="o"/>
            </a:pPr>
            <a:r>
              <a:rPr lang="en-GB" sz="2600" dirty="0">
                <a:latin typeface="Avenir Next LT Pro" panose="020B0504020202020204" pitchFamily="34" charset="0"/>
              </a:rPr>
              <a:t>Counting practice</a:t>
            </a:r>
          </a:p>
          <a:p>
            <a:pPr>
              <a:buFont typeface="Courier New" pitchFamily="49" charset="0"/>
              <a:buChar char="o"/>
            </a:pPr>
            <a:r>
              <a:rPr lang="en-GB" sz="2600" dirty="0">
                <a:latin typeface="Avenir Next LT Pro" panose="020B0504020202020204" pitchFamily="34" charset="0"/>
              </a:rPr>
              <a:t>A maths and a multiplication challenge set on </a:t>
            </a:r>
            <a:r>
              <a:rPr lang="en-GB" sz="2600" dirty="0" err="1">
                <a:latin typeface="Avenir Next LT Pro" panose="020B0504020202020204" pitchFamily="34" charset="0"/>
              </a:rPr>
              <a:t>Sumdog</a:t>
            </a:r>
            <a:endParaRPr lang="en-GB" sz="2600" dirty="0">
              <a:latin typeface="Avenir Next LT Pro" panose="020B0504020202020204" pitchFamily="34" charset="0"/>
            </a:endParaRPr>
          </a:p>
          <a:p>
            <a:pPr>
              <a:buFont typeface="Courier New" pitchFamily="49" charset="0"/>
              <a:buChar char="o"/>
            </a:pPr>
            <a:r>
              <a:rPr lang="en-GB" sz="2600" dirty="0">
                <a:latin typeface="Avenir Next LT Pro" panose="020B0504020202020204" pitchFamily="34" charset="0"/>
              </a:rPr>
              <a:t>A spelling challenge set on </a:t>
            </a:r>
            <a:r>
              <a:rPr lang="en-GB" sz="2600" dirty="0" err="1">
                <a:latin typeface="Avenir Next LT Pro" panose="020B0504020202020204" pitchFamily="34" charset="0"/>
              </a:rPr>
              <a:t>Sumdog</a:t>
            </a:r>
            <a:r>
              <a:rPr lang="en-GB" sz="2600" dirty="0">
                <a:latin typeface="Avenir Next LT Pro" panose="020B0504020202020204" pitchFamily="34" charset="0"/>
              </a:rPr>
              <a:t> (related to the weekly spellings).</a:t>
            </a:r>
          </a:p>
          <a:p>
            <a:pPr>
              <a:buNone/>
            </a:pPr>
            <a:endParaRPr lang="en-US" sz="2800" dirty="0">
              <a:latin typeface="Kristen ITC" panose="03050502040202030202"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6781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latin typeface="Avenir Next LT Pro" panose="020B0504020202020204" pitchFamily="34" charset="0"/>
              </a:rPr>
              <a:t>Online Safety</a:t>
            </a:r>
            <a:endParaRPr lang="en-US" sz="3600" b="1" dirty="0">
              <a:latin typeface="Avenir Next LT Pro" panose="020B0504020202020204" pitchFamily="34" charset="0"/>
            </a:endParaRPr>
          </a:p>
        </p:txBody>
      </p:sp>
      <p:sp>
        <p:nvSpPr>
          <p:cNvPr id="3" name="TextBox 2"/>
          <p:cNvSpPr txBox="1"/>
          <p:nvPr/>
        </p:nvSpPr>
        <p:spPr>
          <a:xfrm>
            <a:off x="323528" y="1916832"/>
            <a:ext cx="7992888" cy="369332"/>
          </a:xfrm>
          <a:prstGeom prst="rect">
            <a:avLst/>
          </a:prstGeom>
          <a:noFill/>
        </p:spPr>
        <p:txBody>
          <a:bodyPr wrap="square" rtlCol="0">
            <a:spAutoFit/>
          </a:bodyPr>
          <a:lstStyle/>
          <a:p>
            <a:endParaRPr lang="en-GB" dirty="0"/>
          </a:p>
        </p:txBody>
      </p:sp>
      <p:pic>
        <p:nvPicPr>
          <p:cNvPr id="4" name="Picture 3"/>
          <p:cNvPicPr>
            <a:picLocks noChangeAspect="1"/>
          </p:cNvPicPr>
          <p:nvPr/>
        </p:nvPicPr>
        <p:blipFill>
          <a:blip r:embed="rId2" cstate="print"/>
          <a:stretch>
            <a:fillRect/>
          </a:stretch>
        </p:blipFill>
        <p:spPr>
          <a:xfrm>
            <a:off x="5327577" y="739317"/>
            <a:ext cx="3816423" cy="4933422"/>
          </a:xfrm>
          <a:prstGeom prst="rect">
            <a:avLst/>
          </a:prstGeom>
        </p:spPr>
      </p:pic>
      <p:sp>
        <p:nvSpPr>
          <p:cNvPr id="5" name="Rectangle 4"/>
          <p:cNvSpPr/>
          <p:nvPr/>
        </p:nvSpPr>
        <p:spPr>
          <a:xfrm>
            <a:off x="215229" y="739317"/>
            <a:ext cx="5256584" cy="5570756"/>
          </a:xfrm>
          <a:prstGeom prst="rect">
            <a:avLst/>
          </a:prstGeom>
        </p:spPr>
        <p:txBody>
          <a:bodyPr wrap="square">
            <a:spAutoFit/>
          </a:bodyPr>
          <a:lstStyle/>
          <a:p>
            <a:r>
              <a:rPr lang="en-GB" sz="2400" dirty="0">
                <a:latin typeface="Avenir Next LT Pro" panose="020B0504020202020204" pitchFamily="34" charset="0"/>
              </a:rPr>
              <a:t>E-safety is taught throughout the year.  </a:t>
            </a:r>
          </a:p>
          <a:p>
            <a:endParaRPr lang="en-GB" sz="2400" dirty="0">
              <a:latin typeface="Avenir Next LT Pro" panose="020B0504020202020204" pitchFamily="34" charset="0"/>
            </a:endParaRPr>
          </a:p>
          <a:p>
            <a:r>
              <a:rPr lang="en-GB" sz="2400" dirty="0">
                <a:latin typeface="Avenir Next LT Pro" panose="020B0504020202020204" pitchFamily="34" charset="0"/>
              </a:rPr>
              <a:t>We follow the SMART e-safety rules.</a:t>
            </a:r>
          </a:p>
          <a:p>
            <a:endParaRPr lang="en-GB" sz="2400" dirty="0">
              <a:latin typeface="Avenir Next LT Pro" panose="020B0504020202020204" pitchFamily="34" charset="0"/>
            </a:endParaRPr>
          </a:p>
          <a:p>
            <a:r>
              <a:rPr lang="en-GB" sz="2400" dirty="0">
                <a:latin typeface="Avenir Next LT Pro" panose="020B0504020202020204" pitchFamily="34" charset="0"/>
              </a:rPr>
              <a:t>In Year 4 our lessons will cover:</a:t>
            </a:r>
          </a:p>
          <a:p>
            <a:pPr marL="457200" indent="-457200">
              <a:buFont typeface="Courier New" panose="02070309020205020404" pitchFamily="49" charset="0"/>
              <a:buChar char="o"/>
            </a:pPr>
            <a:r>
              <a:rPr lang="en-GB" sz="2400" dirty="0">
                <a:latin typeface="Avenir Next LT Pro" panose="020B0504020202020204" pitchFamily="34" charset="0"/>
              </a:rPr>
              <a:t>What it means to be responsible and respectful offline and online</a:t>
            </a:r>
          </a:p>
          <a:p>
            <a:pPr marL="457200" indent="-457200">
              <a:buFont typeface="Courier New" panose="02070309020205020404" pitchFamily="49" charset="0"/>
              <a:buChar char="o"/>
            </a:pPr>
            <a:r>
              <a:rPr lang="en-GB" sz="2400" dirty="0">
                <a:latin typeface="Avenir Next LT Pro" panose="020B0504020202020204" pitchFamily="34" charset="0"/>
              </a:rPr>
              <a:t>How to protect themselves from online identity theft</a:t>
            </a:r>
          </a:p>
          <a:p>
            <a:pPr marL="457200" indent="-457200">
              <a:buFont typeface="Courier New" panose="02070309020205020404" pitchFamily="49" charset="0"/>
              <a:buChar char="o"/>
            </a:pPr>
            <a:r>
              <a:rPr lang="en-GB" sz="2400" dirty="0">
                <a:latin typeface="Avenir Next LT Pro" panose="020B0504020202020204" pitchFamily="34" charset="0"/>
              </a:rPr>
              <a:t>What to do if something worries or upsets them online</a:t>
            </a:r>
          </a:p>
          <a:p>
            <a:pPr marL="457200" indent="-457200">
              <a:buFont typeface="Courier New" panose="02070309020205020404" pitchFamily="49" charset="0"/>
              <a:buChar char="o"/>
            </a:pPr>
            <a:r>
              <a:rPr lang="en-GB" sz="2400" dirty="0">
                <a:latin typeface="Avenir Next LT Pro" panose="020B0504020202020204" pitchFamily="34" charset="0"/>
              </a:rPr>
              <a:t>When it is OK to use the work of others</a:t>
            </a:r>
            <a:r>
              <a:rPr lang="en-GB" sz="2000" dirty="0">
                <a:latin typeface="Avenir Next LT Pro" panose="020B0504020202020204" pitchFamily="34" charset="0"/>
              </a:rPr>
              <a:t>.</a:t>
            </a:r>
          </a:p>
          <a:p>
            <a:pPr marL="457200" indent="-457200">
              <a:buFont typeface="Courier New" panose="02070309020205020404" pitchFamily="49" charset="0"/>
              <a:buChar char="o"/>
            </a:pPr>
            <a:endParaRPr lang="en-GB" sz="2000" dirty="0">
              <a:latin typeface="Avenir Next LT Pro" panose="020B0504020202020204" pitchFamily="34" charset="0"/>
            </a:endParaRPr>
          </a:p>
        </p:txBody>
      </p:sp>
      <p:sp>
        <p:nvSpPr>
          <p:cNvPr id="7" name="TextBox 6">
            <a:extLst>
              <a:ext uri="{FF2B5EF4-FFF2-40B4-BE49-F238E27FC236}">
                <a16:creationId xmlns:a16="http://schemas.microsoft.com/office/drawing/2014/main" id="{A8A7DA48-AE56-6B5F-C010-417C5A00807D}"/>
              </a:ext>
            </a:extLst>
          </p:cNvPr>
          <p:cNvSpPr txBox="1"/>
          <p:nvPr/>
        </p:nvSpPr>
        <p:spPr>
          <a:xfrm>
            <a:off x="-805" y="6145471"/>
            <a:ext cx="9144000" cy="707886"/>
          </a:xfrm>
          <a:prstGeom prst="rect">
            <a:avLst/>
          </a:prstGeom>
          <a:noFill/>
        </p:spPr>
        <p:txBody>
          <a:bodyPr wrap="square">
            <a:spAutoFit/>
          </a:bodyPr>
          <a:lstStyle/>
          <a:p>
            <a:pPr marL="457200" indent="-457200">
              <a:buFont typeface="Courier New" panose="02070309020205020404" pitchFamily="49" charset="0"/>
              <a:buChar char="o"/>
            </a:pPr>
            <a:r>
              <a:rPr lang="en-GB" sz="2000" dirty="0">
                <a:latin typeface="Avenir Next LT Pro" panose="020B0504020202020204" pitchFamily="34" charset="0"/>
              </a:rPr>
              <a:t>Guides are regularly updated on the Safeguarding Page and the Year 4 Class Page on our website.</a:t>
            </a:r>
          </a:p>
        </p:txBody>
      </p:sp>
    </p:spTree>
    <p:extLst>
      <p:ext uri="{BB962C8B-B14F-4D97-AF65-F5344CB8AC3E}">
        <p14:creationId xmlns:p14="http://schemas.microsoft.com/office/powerpoint/2010/main" val="124258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63499"/>
            <a:ext cx="8229600" cy="1143000"/>
          </a:xfrm>
        </p:spPr>
        <p:txBody>
          <a:bodyPr/>
          <a:lstStyle/>
          <a:p>
            <a:r>
              <a:rPr lang="en-GB" b="1" dirty="0">
                <a:latin typeface="Avenir Next LT Pro" panose="020B0504020202020204" pitchFamily="34" charset="0"/>
              </a:rPr>
              <a:t>Behaviour Expectations</a:t>
            </a:r>
            <a:endParaRPr lang="en-US" b="1" dirty="0">
              <a:latin typeface="Avenir Next LT Pro" panose="020B0504020202020204" pitchFamily="34" charset="0"/>
            </a:endParaRPr>
          </a:p>
        </p:txBody>
      </p:sp>
      <p:sp>
        <p:nvSpPr>
          <p:cNvPr id="3" name="Content Placeholder 2"/>
          <p:cNvSpPr>
            <a:spLocks noGrp="1"/>
          </p:cNvSpPr>
          <p:nvPr>
            <p:ph idx="1"/>
          </p:nvPr>
        </p:nvSpPr>
        <p:spPr>
          <a:xfrm>
            <a:off x="175564" y="1244452"/>
            <a:ext cx="8792872" cy="5040560"/>
          </a:xfrm>
        </p:spPr>
        <p:txBody>
          <a:bodyPr>
            <a:normAutofit fontScale="85000" lnSpcReduction="20000"/>
          </a:bodyPr>
          <a:lstStyle/>
          <a:p>
            <a:pPr>
              <a:buFont typeface="Courier New" pitchFamily="49" charset="0"/>
              <a:buChar char="o"/>
            </a:pPr>
            <a:r>
              <a:rPr lang="en-GB" sz="2800" dirty="0">
                <a:latin typeface="Avenir Next LT Pro" panose="020B0504020202020204" pitchFamily="34" charset="0"/>
              </a:rPr>
              <a:t>Pupils are expected to follow the class rules at all times and the Golden Rules of the school.</a:t>
            </a:r>
          </a:p>
          <a:p>
            <a:pPr>
              <a:buFont typeface="Courier New" pitchFamily="49" charset="0"/>
              <a:buChar char="o"/>
            </a:pPr>
            <a:r>
              <a:rPr lang="en-GB" sz="2800" dirty="0">
                <a:latin typeface="Avenir Next LT Pro" panose="020B0504020202020204" pitchFamily="34" charset="0"/>
              </a:rPr>
              <a:t>Rewards</a:t>
            </a:r>
          </a:p>
          <a:p>
            <a:pPr lvl="2"/>
            <a:r>
              <a:rPr lang="en-GB" sz="2800" dirty="0">
                <a:latin typeface="Avenir Next LT Pro" panose="020B0504020202020204" pitchFamily="34" charset="0"/>
              </a:rPr>
              <a:t>House points</a:t>
            </a:r>
          </a:p>
          <a:p>
            <a:pPr lvl="2"/>
            <a:r>
              <a:rPr lang="en-GB" sz="2800" dirty="0">
                <a:latin typeface="Avenir Next LT Pro" panose="020B0504020202020204" pitchFamily="34" charset="0"/>
              </a:rPr>
              <a:t>Table points</a:t>
            </a:r>
          </a:p>
          <a:p>
            <a:pPr lvl="2"/>
            <a:r>
              <a:rPr lang="en-GB" sz="2800" dirty="0">
                <a:latin typeface="Avenir Next LT Pro" panose="020B0504020202020204" pitchFamily="34" charset="0"/>
              </a:rPr>
              <a:t>Stickers</a:t>
            </a:r>
          </a:p>
          <a:p>
            <a:pPr lvl="2"/>
            <a:r>
              <a:rPr lang="en-GB" sz="2800" dirty="0">
                <a:latin typeface="Avenir Next LT Pro" panose="020B0504020202020204" pitchFamily="34" charset="0"/>
              </a:rPr>
              <a:t>Star of the day</a:t>
            </a:r>
          </a:p>
          <a:p>
            <a:pPr lvl="2"/>
            <a:r>
              <a:rPr lang="en-GB" sz="2800" dirty="0">
                <a:latin typeface="Avenir Next LT Pro" panose="020B0504020202020204" pitchFamily="34" charset="0"/>
              </a:rPr>
              <a:t>Star of the week</a:t>
            </a:r>
          </a:p>
          <a:p>
            <a:pPr lvl="2"/>
            <a:r>
              <a:rPr lang="en-GB" sz="2800" dirty="0">
                <a:latin typeface="Avenir Next LT Pro" panose="020B0504020202020204" pitchFamily="34" charset="0"/>
              </a:rPr>
              <a:t>Writer of the week</a:t>
            </a:r>
          </a:p>
          <a:p>
            <a:pPr lvl="2"/>
            <a:r>
              <a:rPr lang="en-GB" sz="2800" dirty="0">
                <a:latin typeface="Avenir Next LT Pro" panose="020B0504020202020204" pitchFamily="34" charset="0"/>
              </a:rPr>
              <a:t>Marvellous Mathematician </a:t>
            </a:r>
          </a:p>
          <a:p>
            <a:pPr lvl="2"/>
            <a:r>
              <a:rPr lang="en-GB" sz="2800" dirty="0">
                <a:latin typeface="Avenir Next LT Pro" panose="020B0504020202020204" pitchFamily="34" charset="0"/>
              </a:rPr>
              <a:t>Bookworm of the week</a:t>
            </a:r>
          </a:p>
          <a:p>
            <a:pPr lvl="2"/>
            <a:r>
              <a:rPr lang="en-GB" sz="2800" dirty="0">
                <a:latin typeface="Avenir Next LT Pro" panose="020B0504020202020204" pitchFamily="34" charset="0"/>
              </a:rPr>
              <a:t>Super Learner</a:t>
            </a:r>
          </a:p>
          <a:p>
            <a:pPr lvl="2"/>
            <a:r>
              <a:rPr lang="en-GB" sz="2800" dirty="0">
                <a:latin typeface="Avenir Next LT Pro" panose="020B0504020202020204" pitchFamily="34" charset="0"/>
              </a:rPr>
              <a:t>Gold / double gold / triple gold / quadruple gold</a:t>
            </a:r>
          </a:p>
          <a:p>
            <a:pPr marL="914400" lvl="2" indent="0">
              <a:buNone/>
            </a:pPr>
            <a:endParaRPr lang="en-GB" sz="2800" dirty="0">
              <a:latin typeface="Kristen ITC" panose="03050502040202030202" pitchFamily="66" charset="0"/>
            </a:endParaRPr>
          </a:p>
          <a:p>
            <a:pPr lvl="2"/>
            <a:endParaRPr lang="en-GB" sz="2800" dirty="0">
              <a:latin typeface="Kristen ITC" panose="03050502040202030202" pitchFamily="66" charset="0"/>
            </a:endParaRPr>
          </a:p>
          <a:p>
            <a:endParaRPr lang="en-US" dirty="0">
              <a:latin typeface="Kristen ITC" panose="03050502040202030202" pitchFamily="66"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556" y="2199206"/>
            <a:ext cx="3491880" cy="31310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raylands.kent.sch.uk/UserFiles/image/golden%20rules.jpg"/>
          <p:cNvPicPr>
            <a:picLocks noChangeAspect="1" noChangeArrowheads="1"/>
          </p:cNvPicPr>
          <p:nvPr/>
        </p:nvPicPr>
        <p:blipFill>
          <a:blip r:embed="rId2"/>
          <a:srcRect/>
          <a:stretch>
            <a:fillRect/>
          </a:stretch>
        </p:blipFill>
        <p:spPr bwMode="auto">
          <a:xfrm>
            <a:off x="2804891" y="1440236"/>
            <a:ext cx="3744416" cy="5072098"/>
          </a:xfrm>
          <a:prstGeom prst="rect">
            <a:avLst/>
          </a:prstGeom>
          <a:noFill/>
        </p:spPr>
      </p:pic>
      <p:sp>
        <p:nvSpPr>
          <p:cNvPr id="4" name="Title 1"/>
          <p:cNvSpPr txBox="1">
            <a:spLocks/>
          </p:cNvSpPr>
          <p:nvPr/>
        </p:nvSpPr>
        <p:spPr>
          <a:xfrm>
            <a:off x="640277" y="4600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Avenir Next LT Pro" panose="020B0504020202020204" pitchFamily="34" charset="0"/>
              </a:rPr>
              <a:t>Our Golden Rules</a:t>
            </a:r>
            <a:endParaRPr lang="en-US" b="1" dirty="0">
              <a:latin typeface="Avenir Next LT Pro" panose="020B05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357723"/>
            <a:ext cx="2127151" cy="2127151"/>
          </a:xfrm>
          <a:prstGeom prst="rect">
            <a:avLst/>
          </a:prstGeom>
        </p:spPr>
      </p:pic>
    </p:spTree>
    <p:extLst>
      <p:ext uri="{BB962C8B-B14F-4D97-AF65-F5344CB8AC3E}">
        <p14:creationId xmlns:p14="http://schemas.microsoft.com/office/powerpoint/2010/main" val="179866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lored pencil for education slide">
            <a:extLst>
              <a:ext uri="{FF2B5EF4-FFF2-40B4-BE49-F238E27FC236}">
                <a16:creationId xmlns:a16="http://schemas.microsoft.com/office/drawing/2014/main" id="{CB68B092-CDED-471A-BBAD-05756BBF2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9"/>
            <a:ext cx="9211370" cy="6908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411760" y="249550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Avenir Next LT Pro" panose="020B0504020202020204" pitchFamily="34" charset="0"/>
              </a:rPr>
              <a:t>Expectations</a:t>
            </a:r>
            <a:endParaRPr lang="en-US" b="1" dirty="0">
              <a:latin typeface="Avenir Next LT Pro" panose="020B0504020202020204" pitchFamily="34" charset="0"/>
            </a:endParaRPr>
          </a:p>
        </p:txBody>
      </p:sp>
      <p:sp>
        <p:nvSpPr>
          <p:cNvPr id="3" name="TextBox 2"/>
          <p:cNvSpPr txBox="1"/>
          <p:nvPr/>
        </p:nvSpPr>
        <p:spPr>
          <a:xfrm>
            <a:off x="1187624" y="3909424"/>
            <a:ext cx="7704856" cy="2677656"/>
          </a:xfrm>
          <a:prstGeom prst="rect">
            <a:avLst/>
          </a:prstGeom>
          <a:noFill/>
        </p:spPr>
        <p:txBody>
          <a:bodyPr wrap="square" rtlCol="0">
            <a:spAutoFit/>
          </a:bodyPr>
          <a:lstStyle/>
          <a:p>
            <a:r>
              <a:rPr lang="en-GB" sz="2800" dirty="0">
                <a:latin typeface="Avenir Next LT Pro" panose="020B0504020202020204" pitchFamily="34" charset="0"/>
              </a:rPr>
              <a:t>Consequences:</a:t>
            </a:r>
          </a:p>
          <a:p>
            <a:pPr marL="285750" indent="-285750">
              <a:buFont typeface="Courier New" panose="02070309020205020404" pitchFamily="49" charset="0"/>
              <a:buChar char="o"/>
            </a:pPr>
            <a:r>
              <a:rPr lang="en-GB" sz="2800" dirty="0">
                <a:latin typeface="Avenir Next LT Pro" panose="020B0504020202020204" pitchFamily="34" charset="0"/>
              </a:rPr>
              <a:t>Verbal warning (behaviour book)</a:t>
            </a:r>
          </a:p>
          <a:p>
            <a:pPr marL="285750" indent="-285750">
              <a:buFont typeface="Courier New" panose="02070309020205020404" pitchFamily="49" charset="0"/>
              <a:buChar char="o"/>
            </a:pPr>
            <a:r>
              <a:rPr lang="en-GB" sz="2800" dirty="0">
                <a:latin typeface="Avenir Next LT Pro" panose="020B0504020202020204" pitchFamily="34" charset="0"/>
              </a:rPr>
              <a:t>Amber – referral to Headteacher</a:t>
            </a:r>
          </a:p>
          <a:p>
            <a:pPr marL="285750" indent="-285750">
              <a:buFont typeface="Courier New" panose="02070309020205020404" pitchFamily="49" charset="0"/>
              <a:buChar char="o"/>
            </a:pPr>
            <a:r>
              <a:rPr lang="en-GB" sz="2800" dirty="0">
                <a:latin typeface="Avenir Next LT Pro" panose="020B0504020202020204" pitchFamily="34" charset="0"/>
              </a:rPr>
              <a:t>Red – Very serious – ‘Red Think Sheet’, ‘Incident Report’ letter home, meeting with the Headteacher</a:t>
            </a:r>
          </a:p>
        </p:txBody>
      </p:sp>
    </p:spTree>
    <p:extLst>
      <p:ext uri="{BB962C8B-B14F-4D97-AF65-F5344CB8AC3E}">
        <p14:creationId xmlns:p14="http://schemas.microsoft.com/office/powerpoint/2010/main" val="384163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6948264" cy="18073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b="1" dirty="0">
                <a:latin typeface="Avenir Next LT Pro" panose="020B0504020202020204" pitchFamily="34" charset="0"/>
              </a:rPr>
              <a:t>Safeguarding Routines</a:t>
            </a:r>
          </a:p>
        </p:txBody>
      </p:sp>
      <p:sp>
        <p:nvSpPr>
          <p:cNvPr id="4" name="TextBox 3"/>
          <p:cNvSpPr txBox="1"/>
          <p:nvPr/>
        </p:nvSpPr>
        <p:spPr>
          <a:xfrm>
            <a:off x="179512" y="1435606"/>
            <a:ext cx="5328592" cy="4369658"/>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400" dirty="0">
                <a:latin typeface="Avenir Next LT Pro" panose="020B0504020202020204" pitchFamily="34" charset="0"/>
              </a:rPr>
              <a:t>Please ensure you have completed the End of Day form.</a:t>
            </a:r>
          </a:p>
          <a:p>
            <a:pPr marL="457200" indent="-228600">
              <a:lnSpc>
                <a:spcPct val="90000"/>
              </a:lnSpc>
              <a:spcAft>
                <a:spcPts val="600"/>
              </a:spcAft>
              <a:buFont typeface="Arial" panose="020B0604020202020204" pitchFamily="34" charset="0"/>
              <a:buChar char="•"/>
            </a:pPr>
            <a:r>
              <a:rPr lang="en-US" sz="2400" dirty="0">
                <a:latin typeface="Avenir Next LT Pro" panose="020B0504020202020204" pitchFamily="34" charset="0"/>
              </a:rPr>
              <a:t>Collect and Go is in operation at the end of the day. Children should be collected from the playground at 3.15pm.</a:t>
            </a:r>
          </a:p>
          <a:p>
            <a:pPr marL="457200" indent="-228600">
              <a:lnSpc>
                <a:spcPct val="90000"/>
              </a:lnSpc>
              <a:spcAft>
                <a:spcPts val="600"/>
              </a:spcAft>
              <a:buFont typeface="Arial" panose="020B0604020202020204" pitchFamily="34" charset="0"/>
              <a:buChar char="•"/>
            </a:pPr>
            <a:r>
              <a:rPr lang="en-US" sz="2400" dirty="0">
                <a:latin typeface="Avenir Next LT Pro" panose="020B0504020202020204" pitchFamily="34" charset="0"/>
              </a:rPr>
              <a:t>If there is an emergency or a problem at collection time, please ring the school as soon as possible and then we are aware of it - we will keep your child until you arrive.</a:t>
            </a:r>
          </a:p>
        </p:txBody>
      </p:sp>
      <p:pic>
        <p:nvPicPr>
          <p:cNvPr id="3" name="Picture 2">
            <a:extLst>
              <a:ext uri="{FF2B5EF4-FFF2-40B4-BE49-F238E27FC236}">
                <a16:creationId xmlns:a16="http://schemas.microsoft.com/office/drawing/2014/main" id="{BACC688D-1DF9-4C5C-97F4-7C42D854950A}"/>
              </a:ext>
            </a:extLst>
          </p:cNvPr>
          <p:cNvPicPr>
            <a:picLocks noChangeAspect="1"/>
          </p:cNvPicPr>
          <p:nvPr/>
        </p:nvPicPr>
        <p:blipFill rotWithShape="1">
          <a:blip r:embed="rId2"/>
          <a:srcRect l="14148" r="27326"/>
          <a:stretch/>
        </p:blipFill>
        <p:spPr>
          <a:xfrm>
            <a:off x="5358393" y="1052736"/>
            <a:ext cx="3785607" cy="58052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1506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24242" b="9090"/>
          <a:stretch/>
        </p:blipFill>
        <p:spPr>
          <a:xfrm>
            <a:off x="0" y="0"/>
            <a:ext cx="9143999" cy="685800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398" y="123237"/>
            <a:ext cx="4964858"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dirty="0">
                <a:latin typeface="Avenir Next LT Pro" panose="020B0504020202020204" pitchFamily="34" charset="0"/>
                <a:ea typeface="+mj-ea"/>
                <a:cs typeface="+mj-cs"/>
              </a:rPr>
              <a:t>And Finally... </a:t>
            </a:r>
          </a:p>
        </p:txBody>
      </p:sp>
      <p:sp>
        <p:nvSpPr>
          <p:cNvPr id="3" name="Content Placeholder 2"/>
          <p:cNvSpPr>
            <a:spLocks noGrp="1"/>
          </p:cNvSpPr>
          <p:nvPr>
            <p:ph idx="1"/>
          </p:nvPr>
        </p:nvSpPr>
        <p:spPr>
          <a:xfrm>
            <a:off x="252663" y="1136560"/>
            <a:ext cx="5398329" cy="4265973"/>
          </a:xfrm>
        </p:spPr>
        <p:txBody>
          <a:bodyPr vert="horz" lIns="91440" tIns="45720" rIns="91440" bIns="45720" rtlCol="0">
            <a:noAutofit/>
          </a:bodyPr>
          <a:lstStyle/>
          <a:p>
            <a:pPr indent="-228600">
              <a:lnSpc>
                <a:spcPct val="90000"/>
              </a:lnSpc>
            </a:pPr>
            <a:r>
              <a:rPr lang="en-US" sz="2800" dirty="0">
                <a:latin typeface="Avenir Next LT Pro" panose="020B0504020202020204" pitchFamily="34" charset="0"/>
              </a:rPr>
              <a:t>Please ensure your child’s medication is in school.</a:t>
            </a:r>
          </a:p>
          <a:p>
            <a:pPr indent="-228600">
              <a:lnSpc>
                <a:spcPct val="90000"/>
              </a:lnSpc>
            </a:pPr>
            <a:r>
              <a:rPr lang="en-US" sz="2800" dirty="0">
                <a:latin typeface="Avenir Next LT Pro" panose="020B0504020202020204" pitchFamily="34" charset="0"/>
              </a:rPr>
              <a:t>Thank you for your support. </a:t>
            </a:r>
          </a:p>
          <a:p>
            <a:pPr indent="-228600">
              <a:lnSpc>
                <a:spcPct val="90000"/>
              </a:lnSpc>
            </a:pPr>
            <a:r>
              <a:rPr lang="en-US" sz="2800" dirty="0">
                <a:latin typeface="Avenir Next LT Pro" panose="020B0504020202020204" pitchFamily="34" charset="0"/>
              </a:rPr>
              <a:t>We hope that together we can encourage the children in Year 4 to carry out everything they do to the best of their ability and do their very best in all aspects of school life.  </a:t>
            </a:r>
          </a:p>
          <a:p>
            <a:pPr indent="-228600">
              <a:lnSpc>
                <a:spcPct val="90000"/>
              </a:lnSpc>
            </a:pPr>
            <a:r>
              <a:rPr lang="en-US" sz="2800" dirty="0">
                <a:latin typeface="Avenir Next LT Pro" panose="020B0504020202020204" pitchFamily="34" charset="0"/>
              </a:rPr>
              <a:t>Should you have concerns, please contact school by email or telephone and we will get back to you as soon as we are 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thmag.com/wp-content/uploads/2015/02/School-Supplies-Education-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 y="0"/>
            <a:ext cx="91448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96863"/>
            <a:ext cx="8229600" cy="1143000"/>
          </a:xfrm>
        </p:spPr>
        <p:txBody>
          <a:bodyPr>
            <a:normAutofit fontScale="90000"/>
          </a:bodyPr>
          <a:lstStyle/>
          <a:p>
            <a:pPr algn="l"/>
            <a:r>
              <a:rPr lang="en-GB" sz="3600" b="1" dirty="0">
                <a:latin typeface="Avenir Next LT Pro" panose="020B0504020202020204" pitchFamily="34" charset="0"/>
              </a:rPr>
              <a:t>Vision for the </a:t>
            </a:r>
            <a:br>
              <a:rPr lang="en-GB" sz="3600" b="1" dirty="0">
                <a:latin typeface="Avenir Next LT Pro" panose="020B0504020202020204" pitchFamily="34" charset="0"/>
              </a:rPr>
            </a:br>
            <a:r>
              <a:rPr lang="en-GB" sz="3600" b="1" dirty="0">
                <a:latin typeface="Avenir Next LT Pro" panose="020B0504020202020204" pitchFamily="34" charset="0"/>
              </a:rPr>
              <a:t>year</a:t>
            </a:r>
            <a:endParaRPr lang="en-US" sz="3600" b="1" dirty="0">
              <a:latin typeface="Avenir Next LT Pro" panose="020B0504020202020204" pitchFamily="34" charset="0"/>
            </a:endParaRPr>
          </a:p>
        </p:txBody>
      </p:sp>
      <p:sp>
        <p:nvSpPr>
          <p:cNvPr id="3" name="Content Placeholder 2"/>
          <p:cNvSpPr>
            <a:spLocks noGrp="1"/>
          </p:cNvSpPr>
          <p:nvPr>
            <p:ph idx="1"/>
          </p:nvPr>
        </p:nvSpPr>
        <p:spPr>
          <a:xfrm>
            <a:off x="220711" y="2132856"/>
            <a:ext cx="8229600" cy="4525963"/>
          </a:xfrm>
        </p:spPr>
        <p:txBody>
          <a:bodyPr>
            <a:normAutofit/>
          </a:bodyPr>
          <a:lstStyle/>
          <a:p>
            <a:pPr>
              <a:buNone/>
            </a:pPr>
            <a:r>
              <a:rPr lang="en-GB" sz="2800" dirty="0">
                <a:latin typeface="Avenir Next LT Pro" panose="020B0504020202020204" pitchFamily="34" charset="0"/>
              </a:rPr>
              <a:t>For each child to:</a:t>
            </a:r>
          </a:p>
          <a:p>
            <a:pPr>
              <a:buNone/>
            </a:pPr>
            <a:endParaRPr lang="en-GB" sz="2800" dirty="0">
              <a:latin typeface="Avenir Next LT Pro" panose="020B0504020202020204" pitchFamily="34" charset="0"/>
            </a:endParaRPr>
          </a:p>
          <a:p>
            <a:pPr>
              <a:buFont typeface="Courier New" pitchFamily="49" charset="0"/>
              <a:buChar char="o"/>
            </a:pPr>
            <a:r>
              <a:rPr lang="en-GB" sz="2800" dirty="0">
                <a:latin typeface="Avenir Next LT Pro" panose="020B0504020202020204" pitchFamily="34" charset="0"/>
              </a:rPr>
              <a:t>enjoy their learning.</a:t>
            </a:r>
          </a:p>
          <a:p>
            <a:pPr>
              <a:buFont typeface="Courier New" pitchFamily="49" charset="0"/>
              <a:buChar char="o"/>
            </a:pPr>
            <a:endParaRPr lang="en-GB" sz="2800" dirty="0">
              <a:latin typeface="Avenir Next LT Pro" panose="020B0504020202020204" pitchFamily="34" charset="0"/>
            </a:endParaRPr>
          </a:p>
          <a:p>
            <a:pPr>
              <a:buFont typeface="Courier New" pitchFamily="49" charset="0"/>
              <a:buChar char="o"/>
            </a:pPr>
            <a:r>
              <a:rPr lang="en-GB" sz="2800" dirty="0">
                <a:latin typeface="Avenir Next LT Pro" panose="020B0504020202020204" pitchFamily="34" charset="0"/>
              </a:rPr>
              <a:t>achieve the very best that </a:t>
            </a:r>
            <a:br>
              <a:rPr lang="en-GB" sz="2800" dirty="0">
                <a:latin typeface="Avenir Next LT Pro" panose="020B0504020202020204" pitchFamily="34" charset="0"/>
              </a:rPr>
            </a:br>
            <a:r>
              <a:rPr lang="en-GB" sz="2800" dirty="0">
                <a:latin typeface="Avenir Next LT Pro" panose="020B0504020202020204" pitchFamily="34" charset="0"/>
              </a:rPr>
              <a:t>they can.</a:t>
            </a:r>
          </a:p>
          <a:p>
            <a:pPr>
              <a:buFont typeface="Courier New" pitchFamily="49" charset="0"/>
              <a:buChar char="o"/>
            </a:pPr>
            <a:endParaRPr lang="en-GB" sz="2800" dirty="0">
              <a:latin typeface="Avenir Next LT Pro" panose="020B0504020202020204" pitchFamily="34" charset="0"/>
            </a:endParaRPr>
          </a:p>
          <a:p>
            <a:pPr>
              <a:buFont typeface="Courier New" pitchFamily="49" charset="0"/>
              <a:buChar char="o"/>
            </a:pPr>
            <a:r>
              <a:rPr lang="en-GB" sz="2800" dirty="0">
                <a:latin typeface="Avenir Next LT Pro" panose="020B0504020202020204" pitchFamily="34" charset="0"/>
              </a:rPr>
              <a:t>become independent and confident learners.</a:t>
            </a: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endParaRPr lang="en-GB" sz="2800" dirty="0">
              <a:latin typeface="Kristen ITC" panose="03050502040202030202" pitchFamily="66" charset="0"/>
            </a:endParaRPr>
          </a:p>
          <a:p>
            <a:pPr>
              <a:buNone/>
            </a:pPr>
            <a:endParaRPr lang="en-US" sz="2800" dirty="0">
              <a:latin typeface="Kristen ITC" panose="03050502040202030202"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ed pencil for education slide">
            <a:extLst>
              <a:ext uri="{FF2B5EF4-FFF2-40B4-BE49-F238E27FC236}">
                <a16:creationId xmlns:a16="http://schemas.microsoft.com/office/drawing/2014/main" id="{06038ACA-A1D6-6A67-E98F-2220CF226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9"/>
            <a:ext cx="9211370" cy="6908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DCFB37-891A-FB4D-B067-D7C81B281E5B}"/>
              </a:ext>
            </a:extLst>
          </p:cNvPr>
          <p:cNvSpPr txBox="1"/>
          <p:nvPr/>
        </p:nvSpPr>
        <p:spPr>
          <a:xfrm>
            <a:off x="2771800" y="2767280"/>
            <a:ext cx="5256584" cy="1323439"/>
          </a:xfrm>
          <a:prstGeom prst="rect">
            <a:avLst/>
          </a:prstGeom>
          <a:noFill/>
        </p:spPr>
        <p:txBody>
          <a:bodyPr wrap="square" rtlCol="0">
            <a:spAutoFit/>
          </a:bodyPr>
          <a:lstStyle/>
          <a:p>
            <a:pPr algn="ctr"/>
            <a:r>
              <a:rPr lang="en-GB" sz="4000" b="1" dirty="0">
                <a:latin typeface="Avenir Next LT Pro" panose="020B0504020202020204" pitchFamily="34" charset="0"/>
              </a:rPr>
              <a:t>How we learn in Year 4</a:t>
            </a:r>
          </a:p>
        </p:txBody>
      </p:sp>
      <p:sp>
        <p:nvSpPr>
          <p:cNvPr id="5" name="TextBox 4">
            <a:extLst>
              <a:ext uri="{FF2B5EF4-FFF2-40B4-BE49-F238E27FC236}">
                <a16:creationId xmlns:a16="http://schemas.microsoft.com/office/drawing/2014/main" id="{2C478A37-448F-3D3F-A9BE-9E171ADCF2D0}"/>
              </a:ext>
            </a:extLst>
          </p:cNvPr>
          <p:cNvSpPr txBox="1"/>
          <p:nvPr/>
        </p:nvSpPr>
        <p:spPr>
          <a:xfrm>
            <a:off x="539552" y="4221088"/>
            <a:ext cx="8208912" cy="2677656"/>
          </a:xfrm>
          <a:prstGeom prst="rect">
            <a:avLst/>
          </a:prstGeom>
          <a:noFill/>
        </p:spPr>
        <p:txBody>
          <a:bodyPr wrap="square" rtlCol="0">
            <a:spAutoFit/>
          </a:bodyPr>
          <a:lstStyle/>
          <a:p>
            <a:r>
              <a:rPr lang="en-GB" sz="2800" dirty="0">
                <a:latin typeface="Avenir Next LT Pro" panose="020B0504020202020204" pitchFamily="34" charset="0"/>
              </a:rPr>
              <a:t>Listen attentively</a:t>
            </a:r>
          </a:p>
          <a:p>
            <a:r>
              <a:rPr lang="en-GB" sz="2800" dirty="0">
                <a:latin typeface="Avenir Next LT Pro" panose="020B0504020202020204" pitchFamily="34" charset="0"/>
              </a:rPr>
              <a:t>Share ideas</a:t>
            </a:r>
          </a:p>
          <a:p>
            <a:r>
              <a:rPr lang="en-GB" sz="2800" dirty="0">
                <a:latin typeface="Avenir Next LT Pro" panose="020B0504020202020204" pitchFamily="34" charset="0"/>
              </a:rPr>
              <a:t>Take part in group work</a:t>
            </a:r>
          </a:p>
          <a:p>
            <a:r>
              <a:rPr lang="en-GB" sz="2800" dirty="0">
                <a:latin typeface="Avenir Next LT Pro" panose="020B0504020202020204" pitchFamily="34" charset="0"/>
              </a:rPr>
              <a:t>Complete individual tasks</a:t>
            </a:r>
          </a:p>
          <a:p>
            <a:r>
              <a:rPr lang="en-GB" sz="2800" dirty="0">
                <a:latin typeface="Avenir Next LT Pro" panose="020B0504020202020204" pitchFamily="34" charset="0"/>
              </a:rPr>
              <a:t>Read and carry out research</a:t>
            </a:r>
          </a:p>
          <a:p>
            <a:r>
              <a:rPr lang="en-GB" sz="2800" dirty="0">
                <a:latin typeface="Avenir Next LT Pro" panose="020B0504020202020204" pitchFamily="34" charset="0"/>
              </a:rPr>
              <a:t>Set and achieve own personal targets</a:t>
            </a:r>
          </a:p>
        </p:txBody>
      </p:sp>
    </p:spTree>
    <p:extLst>
      <p:ext uri="{BB962C8B-B14F-4D97-AF65-F5344CB8AC3E}">
        <p14:creationId xmlns:p14="http://schemas.microsoft.com/office/powerpoint/2010/main" val="116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15816" y="116632"/>
            <a:ext cx="916570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Avenir Next LT Pro" panose="020B0504020202020204" pitchFamily="34" charset="0"/>
              </a:rPr>
              <a:t>Year 4 Curriculum</a:t>
            </a:r>
            <a:endParaRPr lang="en-US" b="1" dirty="0">
              <a:latin typeface="Avenir Next LT Pro" panose="020B0504020202020204" pitchFamily="34" charset="0"/>
            </a:endParaRPr>
          </a:p>
        </p:txBody>
      </p:sp>
      <p:pic>
        <p:nvPicPr>
          <p:cNvPr id="4" name="Picture 3"/>
          <p:cNvPicPr>
            <a:picLocks noChangeAspect="1"/>
          </p:cNvPicPr>
          <p:nvPr/>
        </p:nvPicPr>
        <p:blipFill>
          <a:blip r:embed="rId2"/>
          <a:stretch>
            <a:fillRect/>
          </a:stretch>
        </p:blipFill>
        <p:spPr>
          <a:xfrm>
            <a:off x="0" y="-15795"/>
            <a:ext cx="2915816" cy="4668931"/>
          </a:xfrm>
          <a:prstGeom prst="rect">
            <a:avLst/>
          </a:prstGeom>
        </p:spPr>
      </p:pic>
      <p:sp>
        <p:nvSpPr>
          <p:cNvPr id="3" name="Content Placeholder 2"/>
          <p:cNvSpPr txBox="1">
            <a:spLocks/>
          </p:cNvSpPr>
          <p:nvPr/>
        </p:nvSpPr>
        <p:spPr>
          <a:xfrm>
            <a:off x="2339752" y="1021404"/>
            <a:ext cx="6804248" cy="4815191"/>
          </a:xfrm>
          <a:prstGeom prst="rect">
            <a:avLst/>
          </a:prstGeom>
        </p:spPr>
        <p:txBody>
          <a:bodyPr lIns="91440" tIns="45720" rIns="91440" bIns="4572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GB" sz="7200" dirty="0">
                <a:latin typeface="Avenir Next LT Pro" panose="020B0504020202020204" pitchFamily="34" charset="0"/>
              </a:rPr>
              <a:t>English – Kensuke’s Kingdom / The Witches / The Iron Man</a:t>
            </a:r>
          </a:p>
          <a:p>
            <a:pPr>
              <a:buFont typeface="Courier New" pitchFamily="49" charset="0"/>
              <a:buChar char="o"/>
            </a:pPr>
            <a:r>
              <a:rPr lang="en-GB" sz="7200" dirty="0">
                <a:latin typeface="Avenir Next LT Pro" panose="020B0504020202020204" pitchFamily="34" charset="0"/>
              </a:rPr>
              <a:t>Maths – Red Rose Mastery Scheme</a:t>
            </a:r>
          </a:p>
          <a:p>
            <a:pPr>
              <a:buFont typeface="Courier New" pitchFamily="49" charset="0"/>
              <a:buChar char="o"/>
            </a:pPr>
            <a:r>
              <a:rPr lang="en-GB" sz="7200" dirty="0">
                <a:latin typeface="Avenir Next LT Pro" panose="020B0504020202020204" pitchFamily="34" charset="0"/>
              </a:rPr>
              <a:t>Science (Living things and their habitats, Electricity, Animals – teeth and the digestive system, States of Matter – solids, liquids and gases, Sound)</a:t>
            </a:r>
          </a:p>
          <a:p>
            <a:pPr>
              <a:buFont typeface="Courier New" pitchFamily="49" charset="0"/>
              <a:buChar char="o"/>
            </a:pPr>
            <a:r>
              <a:rPr lang="en-GB" sz="7200" dirty="0">
                <a:latin typeface="Avenir Next LT Pro" panose="020B0504020202020204" pitchFamily="34" charset="0"/>
              </a:rPr>
              <a:t>History – Romans, Anglo-Saxons and Vikings</a:t>
            </a:r>
          </a:p>
          <a:p>
            <a:pPr>
              <a:buFont typeface="Courier New" pitchFamily="49" charset="0"/>
              <a:buChar char="o"/>
            </a:pPr>
            <a:r>
              <a:rPr lang="en-GB" sz="7200" dirty="0">
                <a:latin typeface="Avenir Next LT Pro" panose="020B0504020202020204" pitchFamily="34" charset="0"/>
              </a:rPr>
              <a:t>Geography – Climate change and its impact </a:t>
            </a:r>
          </a:p>
          <a:p>
            <a:pPr>
              <a:buFont typeface="Courier New" pitchFamily="49" charset="0"/>
              <a:buChar char="o"/>
            </a:pPr>
            <a:r>
              <a:rPr lang="en-GB" sz="7200" dirty="0">
                <a:latin typeface="Avenir Next LT Pro" panose="020B0504020202020204" pitchFamily="34" charset="0"/>
              </a:rPr>
              <a:t>Computing – Networks and communications / Digital media</a:t>
            </a:r>
          </a:p>
          <a:p>
            <a:pPr>
              <a:buFont typeface="Courier New" pitchFamily="49" charset="0"/>
              <a:buChar char="o"/>
            </a:pPr>
            <a:r>
              <a:rPr lang="en-GB" sz="7200" dirty="0">
                <a:latin typeface="Avenir Next LT Pro" panose="020B0504020202020204" pitchFamily="34" charset="0"/>
              </a:rPr>
              <a:t>Art – collage / mosaics / sketching</a:t>
            </a:r>
          </a:p>
          <a:p>
            <a:pPr>
              <a:buFont typeface="Courier New" pitchFamily="49" charset="0"/>
              <a:buChar char="o"/>
            </a:pPr>
            <a:r>
              <a:rPr lang="en-GB" sz="7200" dirty="0">
                <a:latin typeface="Avenir Next LT Pro" panose="020B0504020202020204" pitchFamily="34" charset="0"/>
              </a:rPr>
              <a:t>Design and Technology – Electrical product </a:t>
            </a:r>
          </a:p>
          <a:p>
            <a:pPr>
              <a:buFont typeface="Courier New" pitchFamily="49" charset="0"/>
              <a:buChar char="o"/>
            </a:pPr>
            <a:r>
              <a:rPr lang="en-GB" sz="7200" dirty="0">
                <a:latin typeface="Avenir Next LT Pro" panose="020B0504020202020204" pitchFamily="34" charset="0"/>
              </a:rPr>
              <a:t>PE – Invasion games / Dance (Swimming in Spring Term)</a:t>
            </a:r>
          </a:p>
          <a:p>
            <a:pPr>
              <a:buFont typeface="Courier New" pitchFamily="49" charset="0"/>
              <a:buChar char="o"/>
            </a:pPr>
            <a:r>
              <a:rPr lang="en-GB" sz="7200" dirty="0">
                <a:latin typeface="Avenir Next LT Pro" panose="020B0504020202020204" pitchFamily="34" charset="0"/>
              </a:rPr>
              <a:t>RE - People</a:t>
            </a:r>
          </a:p>
          <a:p>
            <a:pPr>
              <a:buFont typeface="Courier New" pitchFamily="49" charset="0"/>
              <a:buChar char="o"/>
            </a:pPr>
            <a:r>
              <a:rPr lang="en-GB" sz="7200" dirty="0">
                <a:latin typeface="Avenir Next LT Pro" panose="020B0504020202020204" pitchFamily="34" charset="0"/>
              </a:rPr>
              <a:t>PSHE (Personal, Social, Health, Economic Education) </a:t>
            </a:r>
          </a:p>
          <a:p>
            <a:pPr marL="0" indent="0">
              <a:buNone/>
            </a:pPr>
            <a:r>
              <a:rPr lang="en-GB" sz="7200" dirty="0">
                <a:latin typeface="Avenir Next LT Pro" panose="020B0504020202020204" pitchFamily="34" charset="0"/>
              </a:rPr>
              <a:t>      Self-esteem and resilience</a:t>
            </a:r>
          </a:p>
          <a:p>
            <a:pPr>
              <a:buFont typeface="Courier New" pitchFamily="49" charset="0"/>
              <a:buChar char="o"/>
            </a:pPr>
            <a:endParaRPr lang="en-GB" sz="7200" dirty="0">
              <a:latin typeface="Avenir Next LT Pro" panose="020B0504020202020204" pitchFamily="34" charset="0"/>
            </a:endParaRPr>
          </a:p>
          <a:p>
            <a:pPr>
              <a:buFont typeface="Courier New" pitchFamily="49" charset="0"/>
              <a:buChar char="o"/>
            </a:pPr>
            <a:r>
              <a:rPr lang="en-GB" sz="7200" dirty="0">
                <a:latin typeface="Avenir Next LT Pro" panose="020B0504020202020204" pitchFamily="34" charset="0"/>
              </a:rPr>
              <a:t>Music – Mrs Winter</a:t>
            </a:r>
          </a:p>
          <a:p>
            <a:pPr>
              <a:buFont typeface="Courier New" pitchFamily="49" charset="0"/>
              <a:buChar char="o"/>
            </a:pPr>
            <a:r>
              <a:rPr lang="en-GB" sz="7200" dirty="0">
                <a:latin typeface="Avenir Next LT Pro" panose="020B0504020202020204" pitchFamily="34" charset="0"/>
              </a:rPr>
              <a:t>French – Mrs </a:t>
            </a:r>
            <a:r>
              <a:rPr lang="en-GB" sz="7200" dirty="0" err="1">
                <a:latin typeface="Avenir Next LT Pro" panose="020B0504020202020204" pitchFamily="34" charset="0"/>
              </a:rPr>
              <a:t>Quilliam</a:t>
            </a:r>
            <a:r>
              <a:rPr lang="en-GB" sz="7200" dirty="0">
                <a:latin typeface="Avenir Next LT Pro" panose="020B0504020202020204" pitchFamily="34" charset="0"/>
              </a:rPr>
              <a:t> </a:t>
            </a:r>
          </a:p>
          <a:p>
            <a:pPr>
              <a:buFont typeface="Courier New" pitchFamily="49" charset="0"/>
              <a:buChar char="o"/>
            </a:pPr>
            <a:endParaRPr lang="en-GB" sz="7200" dirty="0">
              <a:latin typeface="Avenir Next LT Pro" panose="020B0504020202020204" pitchFamily="34" charset="0"/>
            </a:endParaRPr>
          </a:p>
          <a:p>
            <a:pPr>
              <a:buFont typeface="Courier New" pitchFamily="49" charset="0"/>
              <a:buChar char="o"/>
            </a:pPr>
            <a:r>
              <a:rPr lang="en-GB" sz="7200" dirty="0">
                <a:latin typeface="Avenir Next LT Pro" panose="020B0504020202020204" pitchFamily="34" charset="0"/>
              </a:rPr>
              <a:t>End of year expectations for reading, writing and maths are on the school website.</a:t>
            </a:r>
          </a:p>
          <a:p>
            <a:pPr marL="0" indent="0">
              <a:buFont typeface="Arial" pitchFamily="34" charset="0"/>
              <a:buNone/>
            </a:pP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spTree>
    <p:extLst>
      <p:ext uri="{BB962C8B-B14F-4D97-AF65-F5344CB8AC3E}">
        <p14:creationId xmlns:p14="http://schemas.microsoft.com/office/powerpoint/2010/main" val="394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77" y="-189475"/>
            <a:ext cx="8229600" cy="1143000"/>
          </a:xfrm>
        </p:spPr>
        <p:txBody>
          <a:bodyPr>
            <a:normAutofit/>
          </a:bodyPr>
          <a:lstStyle/>
          <a:p>
            <a:r>
              <a:rPr lang="en-GB" b="1" dirty="0">
                <a:latin typeface="Avenir Next LT Pro" panose="020B0504020202020204" pitchFamily="34" charset="0"/>
              </a:rPr>
              <a:t>Timetable</a:t>
            </a:r>
            <a:endParaRPr lang="en-US" b="1" dirty="0">
              <a:latin typeface="Avenir Next LT Pro" panose="020B0504020202020204" pitchFamily="34" charset="0"/>
            </a:endParaRPr>
          </a:p>
        </p:txBody>
      </p:sp>
      <p:sp>
        <p:nvSpPr>
          <p:cNvPr id="3" name="Content Placeholder 2"/>
          <p:cNvSpPr>
            <a:spLocks noGrp="1"/>
          </p:cNvSpPr>
          <p:nvPr>
            <p:ph idx="1"/>
          </p:nvPr>
        </p:nvSpPr>
        <p:spPr>
          <a:xfrm>
            <a:off x="457200" y="382025"/>
            <a:ext cx="8229600" cy="4525963"/>
          </a:xfrm>
        </p:spPr>
        <p:txBody>
          <a:bodyPr>
            <a:normAutofit fontScale="85000" lnSpcReduction="20000"/>
          </a:bodyPr>
          <a:lstStyle/>
          <a:p>
            <a:pPr marL="0" indent="0">
              <a:buNone/>
            </a:pPr>
            <a:endParaRPr lang="en-GB" sz="2800" dirty="0">
              <a:latin typeface="Kristen ITC" panose="03050502040202030202" pitchFamily="66" charset="0"/>
            </a:endParaRPr>
          </a:p>
          <a:p>
            <a:pPr marL="0" indent="0">
              <a:buNone/>
            </a:pPr>
            <a:r>
              <a:rPr lang="en-GB" sz="2400" dirty="0">
                <a:latin typeface="Avenir Next LT Pro" panose="020B0504020202020204" pitchFamily="34" charset="0"/>
              </a:rPr>
              <a:t>MONDAY – Collective Worship / English / Maths / RE / Topic (History)</a:t>
            </a:r>
          </a:p>
          <a:p>
            <a:pPr marL="0" indent="0">
              <a:buNone/>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TUESDAY – English / Maths / French / Music</a:t>
            </a:r>
          </a:p>
          <a:p>
            <a:pPr marL="0" indent="0">
              <a:buNone/>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WEDNESDAY – RE / English / Maths / PE</a:t>
            </a:r>
          </a:p>
          <a:p>
            <a:pPr marL="0" indent="0">
              <a:buNone/>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THURSDAY – RE / English / Maths / Computing / Science</a:t>
            </a:r>
          </a:p>
          <a:p>
            <a:pPr marL="0" indent="0">
              <a:buNone/>
            </a:pPr>
            <a:endParaRPr lang="en-GB" sz="2400" dirty="0">
              <a:latin typeface="Avenir Next LT Pro" panose="020B0504020202020204" pitchFamily="34" charset="0"/>
            </a:endParaRPr>
          </a:p>
          <a:p>
            <a:pPr marL="0" indent="0">
              <a:buNone/>
            </a:pPr>
            <a:r>
              <a:rPr lang="en-GB" sz="2400" dirty="0">
                <a:latin typeface="Avenir Next LT Pro" panose="020B0504020202020204" pitchFamily="34" charset="0"/>
              </a:rPr>
              <a:t>FRIDAY – Golden Assembly / English / Maths / PSHE / Art / DT</a:t>
            </a:r>
          </a:p>
          <a:p>
            <a:pPr marL="0" indent="0">
              <a:buNone/>
            </a:pPr>
            <a:endParaRPr lang="en-GB" sz="2400" dirty="0">
              <a:latin typeface="Avenir Next LT Pro" panose="020B0504020202020204" pitchFamily="34" charset="0"/>
            </a:endParaRPr>
          </a:p>
          <a:p>
            <a:pPr marL="0" indent="0">
              <a:buNone/>
            </a:pPr>
            <a:r>
              <a:rPr lang="en-GB" sz="2100" dirty="0">
                <a:latin typeface="Avenir Next LT Pro" panose="020B0504020202020204" pitchFamily="34" charset="0"/>
              </a:rPr>
              <a:t>PE is usually on a Wednesday afternoon – please ensure your child’s PE kit is kept in school.  PE kits will be sent home at half term to be washed unless they need washing before hand!</a:t>
            </a:r>
          </a:p>
          <a:p>
            <a:pPr marL="0" indent="0">
              <a:buNone/>
            </a:pPr>
            <a:endParaRPr lang="en-GB" sz="2800" dirty="0">
              <a:latin typeface="Kristen ITC" panose="03050502040202030202" pitchFamily="66" charset="0"/>
            </a:endParaRPr>
          </a:p>
        </p:txBody>
      </p:sp>
      <p:pic>
        <p:nvPicPr>
          <p:cNvPr id="6" name="Picture 5" descr="Toy plastic numbers">
            <a:extLst>
              <a:ext uri="{FF2B5EF4-FFF2-40B4-BE49-F238E27FC236}">
                <a16:creationId xmlns:a16="http://schemas.microsoft.com/office/drawing/2014/main" id="{420E4E9F-D5F8-4B2C-8F2D-DD7B007BE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54" y="5038591"/>
            <a:ext cx="2436630" cy="1624024"/>
          </a:xfrm>
          <a:prstGeom prst="rect">
            <a:avLst/>
          </a:prstGeom>
        </p:spPr>
      </p:pic>
      <p:sp>
        <p:nvSpPr>
          <p:cNvPr id="9" name="TextBox 8">
            <a:extLst>
              <a:ext uri="{FF2B5EF4-FFF2-40B4-BE49-F238E27FC236}">
                <a16:creationId xmlns:a16="http://schemas.microsoft.com/office/drawing/2014/main" id="{2DC37B6C-5749-40C1-90FF-AADA66FB440D}"/>
              </a:ext>
            </a:extLst>
          </p:cNvPr>
          <p:cNvSpPr txBox="1"/>
          <p:nvPr/>
        </p:nvSpPr>
        <p:spPr>
          <a:xfrm>
            <a:off x="3309968" y="5553015"/>
            <a:ext cx="4608512" cy="1200329"/>
          </a:xfrm>
          <a:prstGeom prst="rect">
            <a:avLst/>
          </a:prstGeom>
          <a:noFill/>
        </p:spPr>
        <p:txBody>
          <a:bodyPr wrap="square" rtlCol="0">
            <a:spAutoFit/>
          </a:bodyPr>
          <a:lstStyle/>
          <a:p>
            <a:r>
              <a:rPr lang="en-GB" dirty="0"/>
              <a:t>Mrs </a:t>
            </a:r>
            <a:r>
              <a:rPr lang="en-GB" dirty="0" err="1"/>
              <a:t>Quilliam</a:t>
            </a:r>
            <a:r>
              <a:rPr lang="en-GB" dirty="0"/>
              <a:t> – French - Tuesday afternoon</a:t>
            </a:r>
          </a:p>
          <a:p>
            <a:r>
              <a:rPr lang="en-GB" dirty="0"/>
              <a:t>Mrs Winter – Music – Tuesday afternoon</a:t>
            </a:r>
          </a:p>
          <a:p>
            <a:r>
              <a:rPr lang="en-GB" dirty="0"/>
              <a:t>Mrs Cookson – PE – Wednesday afternoon</a:t>
            </a:r>
          </a:p>
          <a:p>
            <a:r>
              <a:rPr lang="en-GB" dirty="0"/>
              <a:t>Mrs Marshall – Volunteer – Thursday afternoon</a:t>
            </a:r>
          </a:p>
        </p:txBody>
      </p:sp>
      <p:sp>
        <p:nvSpPr>
          <p:cNvPr id="7" name="TextBox 6">
            <a:extLst>
              <a:ext uri="{FF2B5EF4-FFF2-40B4-BE49-F238E27FC236}">
                <a16:creationId xmlns:a16="http://schemas.microsoft.com/office/drawing/2014/main" id="{E3952588-6D73-4E33-9E9E-1D45B9D82A61}"/>
              </a:ext>
            </a:extLst>
          </p:cNvPr>
          <p:cNvSpPr txBox="1"/>
          <p:nvPr/>
        </p:nvSpPr>
        <p:spPr>
          <a:xfrm>
            <a:off x="3309968" y="4438426"/>
            <a:ext cx="5376832" cy="1200329"/>
          </a:xfrm>
          <a:prstGeom prst="rect">
            <a:avLst/>
          </a:prstGeom>
          <a:noFill/>
        </p:spPr>
        <p:txBody>
          <a:bodyPr wrap="square" rtlCol="0">
            <a:spAutoFit/>
          </a:bodyPr>
          <a:lstStyle/>
          <a:p>
            <a:r>
              <a:rPr lang="en-GB" dirty="0"/>
              <a:t>Mrs Tipping – Class Teacher</a:t>
            </a:r>
          </a:p>
          <a:p>
            <a:r>
              <a:rPr lang="en-GB" dirty="0"/>
              <a:t>Mrs Dexter – In class every day</a:t>
            </a:r>
          </a:p>
          <a:p>
            <a:r>
              <a:rPr lang="en-GB" dirty="0"/>
              <a:t>Mrs Wilson – Monday, Tuesday, Wednesday mornings</a:t>
            </a:r>
          </a:p>
          <a:p>
            <a:r>
              <a:rPr lang="en-GB" dirty="0"/>
              <a:t>Mrs Sullivan – Thursday and Friday during Maths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34611" y="0"/>
            <a:ext cx="2456506" cy="2204864"/>
          </a:xfrm>
          <a:prstGeom prst="rect">
            <a:avLst/>
          </a:prstGeom>
        </p:spPr>
      </p:pic>
      <p:sp>
        <p:nvSpPr>
          <p:cNvPr id="2" name="Title 1"/>
          <p:cNvSpPr>
            <a:spLocks noGrp="1"/>
          </p:cNvSpPr>
          <p:nvPr>
            <p:ph type="title"/>
          </p:nvPr>
        </p:nvSpPr>
        <p:spPr>
          <a:xfrm>
            <a:off x="179512" y="260648"/>
            <a:ext cx="8229600" cy="1143000"/>
          </a:xfrm>
        </p:spPr>
        <p:txBody>
          <a:bodyPr/>
          <a:lstStyle/>
          <a:p>
            <a:pPr algn="l"/>
            <a:r>
              <a:rPr lang="en-GB" b="1" dirty="0">
                <a:latin typeface="Avenir Next LT Pro" panose="020B0504020202020204" pitchFamily="34" charset="0"/>
              </a:rPr>
              <a:t>English Reading</a:t>
            </a:r>
            <a:endParaRPr lang="en-US" b="1" dirty="0">
              <a:latin typeface="Avenir Next LT Pro" panose="020B0504020202020204" pitchFamily="34" charset="0"/>
            </a:endParaRPr>
          </a:p>
        </p:txBody>
      </p:sp>
      <p:sp>
        <p:nvSpPr>
          <p:cNvPr id="3" name="Content Placeholder 2"/>
          <p:cNvSpPr>
            <a:spLocks noGrp="1"/>
          </p:cNvSpPr>
          <p:nvPr>
            <p:ph idx="1"/>
          </p:nvPr>
        </p:nvSpPr>
        <p:spPr>
          <a:xfrm>
            <a:off x="179512" y="1412776"/>
            <a:ext cx="8712968" cy="5445224"/>
          </a:xfrm>
        </p:spPr>
        <p:txBody>
          <a:bodyPr vert="horz" lIns="91440" tIns="45720" rIns="91440" bIns="45720" rtlCol="0" anchor="t">
            <a:normAutofit fontScale="32500" lnSpcReduction="20000"/>
          </a:bodyPr>
          <a:lstStyle/>
          <a:p>
            <a:pPr>
              <a:buFont typeface="Courier New" pitchFamily="49" charset="0"/>
              <a:buChar char="o"/>
            </a:pPr>
            <a:endParaRPr lang="en-GB" sz="6400" dirty="0">
              <a:latin typeface="Kristen ITC" panose="03050502040202030202" pitchFamily="66" charset="0"/>
            </a:endParaRPr>
          </a:p>
          <a:p>
            <a:pPr>
              <a:buFont typeface="Courier New" pitchFamily="49" charset="0"/>
              <a:buChar char="o"/>
            </a:pPr>
            <a:r>
              <a:rPr lang="en-GB" sz="7400" dirty="0">
                <a:latin typeface="Avenir Next LT Pro" panose="020B0504020202020204" pitchFamily="34" charset="0"/>
              </a:rPr>
              <a:t>Your child will usually be heard reading in school at some point during the week.</a:t>
            </a:r>
          </a:p>
          <a:p>
            <a:pPr>
              <a:buFont typeface="Courier New" pitchFamily="49" charset="0"/>
              <a:buChar char="o"/>
            </a:pPr>
            <a:r>
              <a:rPr lang="en-GB" sz="7400" dirty="0">
                <a:latin typeface="Avenir Next LT Pro" panose="020B0504020202020204" pitchFamily="34" charset="0"/>
              </a:rPr>
              <a:t>Children may change their book as and when. They are responsible for changing their books when they have finished. Mrs Dexter is always there to help.</a:t>
            </a:r>
          </a:p>
          <a:p>
            <a:pPr>
              <a:buFont typeface="Courier New" pitchFamily="49" charset="0"/>
              <a:buChar char="o"/>
            </a:pPr>
            <a:r>
              <a:rPr lang="en-GB" sz="7400" dirty="0">
                <a:latin typeface="Avenir Next LT Pro" panose="020B0504020202020204" pitchFamily="34" charset="0"/>
              </a:rPr>
              <a:t>Please ensure the reading diary is signed.</a:t>
            </a:r>
          </a:p>
          <a:p>
            <a:pPr>
              <a:buFont typeface="Courier New" pitchFamily="49" charset="0"/>
              <a:buChar char="o"/>
            </a:pPr>
            <a:r>
              <a:rPr lang="en-GB" sz="7400" dirty="0">
                <a:latin typeface="Avenir Next LT Pro" panose="020B0504020202020204" pitchFamily="34" charset="0"/>
              </a:rPr>
              <a:t>Please make sure your child’s book is in their book bag </a:t>
            </a:r>
            <a:r>
              <a:rPr lang="en-GB" sz="7400" u="sng" dirty="0">
                <a:latin typeface="Avenir Next LT Pro" panose="020B0504020202020204" pitchFamily="34" charset="0"/>
              </a:rPr>
              <a:t>every day</a:t>
            </a:r>
            <a:r>
              <a:rPr lang="en-GB" sz="7400" dirty="0">
                <a:latin typeface="Avenir Next LT Pro" panose="020B0504020202020204" pitchFamily="34" charset="0"/>
              </a:rPr>
              <a:t>.</a:t>
            </a:r>
          </a:p>
          <a:p>
            <a:pPr>
              <a:buFont typeface="Courier New" pitchFamily="49" charset="0"/>
              <a:buChar char="o"/>
            </a:pPr>
            <a:endParaRPr lang="en-GB" sz="7400" dirty="0">
              <a:latin typeface="Avenir Next LT Pro" panose="020B0504020202020204" pitchFamily="34" charset="0"/>
            </a:endParaRPr>
          </a:p>
          <a:p>
            <a:pPr>
              <a:buFont typeface="Courier New" pitchFamily="49" charset="0"/>
              <a:buChar char="o"/>
            </a:pPr>
            <a:r>
              <a:rPr lang="en-GB" sz="7400" dirty="0">
                <a:latin typeface="Avenir Next LT Pro" panose="020B0504020202020204" pitchFamily="34" charset="0"/>
              </a:rPr>
              <a:t>Please read with your child at home for 20 minutes each evening and talk about what they have read, the characters, the meanings of words and what they think might happen next.</a:t>
            </a:r>
          </a:p>
          <a:p>
            <a:pPr marL="0" indent="0">
              <a:buNone/>
            </a:pPr>
            <a:endParaRPr lang="en-GB" sz="6400" dirty="0">
              <a:latin typeface="Kristen ITC" panose="03050502040202030202" pitchFamily="66" charset="0"/>
            </a:endParaRPr>
          </a:p>
          <a:p>
            <a:pPr marL="0" indent="0">
              <a:buNone/>
            </a:pPr>
            <a:br>
              <a:rPr lang="en-GB" sz="2800" dirty="0">
                <a:latin typeface="Kristen ITC" panose="03050502040202030202" pitchFamily="66" charset="0"/>
              </a:rPr>
            </a:b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a:p>
            <a:pPr marL="0" indent="0" algn="ctr">
              <a:buNone/>
            </a:pPr>
            <a:endParaRPr lang="en-GB" sz="2800" dirty="0">
              <a:latin typeface="Kristen ITC" panose="03050502040202030202"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7917A6-BBCE-C160-F355-8EAE84108B24}"/>
              </a:ext>
            </a:extLst>
          </p:cNvPr>
          <p:cNvPicPr>
            <a:picLocks noChangeAspect="1"/>
          </p:cNvPicPr>
          <p:nvPr/>
        </p:nvPicPr>
        <p:blipFill>
          <a:blip r:embed="rId2"/>
          <a:stretch>
            <a:fillRect/>
          </a:stretch>
        </p:blipFill>
        <p:spPr>
          <a:xfrm flipH="1">
            <a:off x="7146850" y="0"/>
            <a:ext cx="1997147" cy="4509120"/>
          </a:xfrm>
          <a:prstGeom prst="rect">
            <a:avLst/>
          </a:prstGeom>
        </p:spPr>
      </p:pic>
      <p:sp>
        <p:nvSpPr>
          <p:cNvPr id="3" name="Title 1">
            <a:extLst>
              <a:ext uri="{FF2B5EF4-FFF2-40B4-BE49-F238E27FC236}">
                <a16:creationId xmlns:a16="http://schemas.microsoft.com/office/drawing/2014/main" id="{AEBD3629-D047-CC94-F634-3D4C2C93BB1E}"/>
              </a:ext>
            </a:extLst>
          </p:cNvPr>
          <p:cNvSpPr txBox="1">
            <a:spLocks/>
          </p:cNvSpPr>
          <p:nvPr/>
        </p:nvSpPr>
        <p:spPr>
          <a:xfrm>
            <a:off x="179512" y="491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Avenir Next LT Pro" panose="020B0504020202020204" pitchFamily="34" charset="0"/>
              </a:rPr>
              <a:t>English Writing</a:t>
            </a:r>
            <a:endParaRPr lang="en-US" b="1" dirty="0">
              <a:latin typeface="Avenir Next LT Pro" panose="020B0504020202020204" pitchFamily="34" charset="0"/>
            </a:endParaRPr>
          </a:p>
        </p:txBody>
      </p:sp>
      <p:sp>
        <p:nvSpPr>
          <p:cNvPr id="2" name="Content Placeholder 2">
            <a:extLst>
              <a:ext uri="{FF2B5EF4-FFF2-40B4-BE49-F238E27FC236}">
                <a16:creationId xmlns:a16="http://schemas.microsoft.com/office/drawing/2014/main" id="{B1D5EEBC-59A6-676B-7332-70EC9AC17CDE}"/>
              </a:ext>
            </a:extLst>
          </p:cNvPr>
          <p:cNvSpPr txBox="1">
            <a:spLocks/>
          </p:cNvSpPr>
          <p:nvPr/>
        </p:nvSpPr>
        <p:spPr>
          <a:xfrm>
            <a:off x="179512" y="310344"/>
            <a:ext cx="8229600" cy="6237312"/>
          </a:xfrm>
          <a:prstGeom prst="rect">
            <a:avLst/>
          </a:prstGeom>
        </p:spPr>
        <p:txBody>
          <a:bodyPr vert="horz" lIns="91440" tIns="45720" rIns="91440" bIns="45720" rtlCol="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6400" dirty="0">
              <a:latin typeface="Avenir Next LT Pro" panose="020B0504020202020204" pitchFamily="34" charset="0"/>
            </a:endParaRPr>
          </a:p>
          <a:p>
            <a:pPr marL="0" indent="0">
              <a:buFont typeface="Arial" pitchFamily="34" charset="0"/>
              <a:buNone/>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English is taught daily through our class novel.</a:t>
            </a:r>
          </a:p>
          <a:p>
            <a:pPr marL="0" indent="0">
              <a:buFont typeface="Arial" pitchFamily="34" charset="0"/>
              <a:buNone/>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Writing is related to the class novel and is also cross curricular, linked to our topics. (Science / History / Geography / RE / PSHE)</a:t>
            </a:r>
          </a:p>
          <a:p>
            <a:pPr marL="0" indent="0">
              <a:buFont typeface="Arial" pitchFamily="34" charset="0"/>
              <a:buNone/>
            </a:pPr>
            <a:r>
              <a:rPr lang="en-GB" sz="8000" dirty="0">
                <a:latin typeface="Avenir Next LT Pro" panose="020B0504020202020204" pitchFamily="34" charset="0"/>
              </a:rPr>
              <a:t> </a:t>
            </a:r>
          </a:p>
          <a:p>
            <a:pPr>
              <a:buFont typeface="Courier New" pitchFamily="49" charset="0"/>
              <a:buChar char="o"/>
            </a:pPr>
            <a:r>
              <a:rPr lang="en-GB" sz="8000" dirty="0">
                <a:latin typeface="Avenir Next LT Pro" panose="020B0504020202020204" pitchFamily="34" charset="0"/>
              </a:rPr>
              <a:t>Grammar and punctuation is taught explicitly during the week.</a:t>
            </a:r>
          </a:p>
          <a:p>
            <a:pPr>
              <a:buFont typeface="Courier New" pitchFamily="49" charset="0"/>
              <a:buChar char="o"/>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Handwriting will be taught explicitly and practised during the week.</a:t>
            </a:r>
          </a:p>
          <a:p>
            <a:pPr>
              <a:buFont typeface="Courier New" pitchFamily="49" charset="0"/>
              <a:buChar char="o"/>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Spellings will be taught explicitly during the week. We focus on a different pattern or spelling rule each week.</a:t>
            </a:r>
          </a:p>
          <a:p>
            <a:pPr>
              <a:buFont typeface="Courier New" pitchFamily="49" charset="0"/>
              <a:buChar char="o"/>
            </a:pPr>
            <a:r>
              <a:rPr lang="en-GB" sz="8000" dirty="0">
                <a:latin typeface="Avenir Next LT Pro" panose="020B0504020202020204" pitchFamily="34" charset="0"/>
              </a:rPr>
              <a:t>Spellings are handed out on a Friday and tested the following Friday.</a:t>
            </a:r>
          </a:p>
          <a:p>
            <a:pPr>
              <a:buFont typeface="Courier New" pitchFamily="49" charset="0"/>
              <a:buChar char="o"/>
            </a:pPr>
            <a:endParaRPr lang="en-GB" sz="8000" dirty="0">
              <a:latin typeface="Avenir Next LT Pro" panose="020B0504020202020204" pitchFamily="34" charset="0"/>
            </a:endParaRPr>
          </a:p>
          <a:p>
            <a:pPr marL="0" indent="0">
              <a:buFont typeface="Arial" pitchFamily="34" charset="0"/>
              <a:buNone/>
            </a:pPr>
            <a:r>
              <a:rPr lang="en-GB" sz="8000" dirty="0">
                <a:latin typeface="Avenir Next LT Pro" panose="020B0504020202020204" pitchFamily="34" charset="0"/>
              </a:rPr>
              <a:t>Children will need to practise their spellings at home in preparation for the test. They will also be given the opportunity to practise their spellings in class. </a:t>
            </a:r>
          </a:p>
          <a:p>
            <a:pPr marL="0" indent="0">
              <a:buFont typeface="Arial" pitchFamily="34" charset="0"/>
              <a:buNone/>
            </a:pPr>
            <a:r>
              <a:rPr lang="en-GB" sz="8000" dirty="0">
                <a:latin typeface="Avenir Next LT Pro" panose="020B0504020202020204" pitchFamily="34" charset="0"/>
              </a:rPr>
              <a:t>Please use the look, say, cover, write, check strategy – your child should be familiar with this from class.</a:t>
            </a:r>
          </a:p>
          <a:p>
            <a:pPr marL="0" indent="0">
              <a:buFont typeface="Arial" pitchFamily="34" charset="0"/>
              <a:buNone/>
            </a:pP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spTree>
    <p:extLst>
      <p:ext uri="{BB962C8B-B14F-4D97-AF65-F5344CB8AC3E}">
        <p14:creationId xmlns:p14="http://schemas.microsoft.com/office/powerpoint/2010/main" val="224180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Avenir Next LT Pro" panose="020B0504020202020204" pitchFamily="34" charset="0"/>
              </a:rPr>
              <a:t>Maths</a:t>
            </a:r>
            <a:endParaRPr lang="en-US" b="1" dirty="0">
              <a:latin typeface="Avenir Next LT Pro" panose="020B0504020202020204" pitchFamily="34" charset="0"/>
            </a:endParaRPr>
          </a:p>
        </p:txBody>
      </p:sp>
      <p:sp>
        <p:nvSpPr>
          <p:cNvPr id="3" name="Content Placeholder 2"/>
          <p:cNvSpPr txBox="1">
            <a:spLocks/>
          </p:cNvSpPr>
          <p:nvPr/>
        </p:nvSpPr>
        <p:spPr>
          <a:xfrm>
            <a:off x="179512" y="1016732"/>
            <a:ext cx="8964488" cy="4824536"/>
          </a:xfrm>
          <a:prstGeom prst="rect">
            <a:avLst/>
          </a:prstGeom>
        </p:spPr>
        <p:txBody>
          <a:bodyPr lIns="91440" tIns="45720" rIns="91440" bIns="4572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GB" sz="8000" dirty="0">
                <a:latin typeface="Avenir Next LT Pro" panose="020B0504020202020204" pitchFamily="34" charset="0"/>
              </a:rPr>
              <a:t>Red Rose Mastery Scheme</a:t>
            </a:r>
          </a:p>
          <a:p>
            <a:pPr marL="0" indent="0">
              <a:buNone/>
            </a:pPr>
            <a:endParaRPr lang="en-GB" sz="8000" dirty="0">
              <a:latin typeface="Avenir Next LT Pro" panose="020B0504020202020204" pitchFamily="34" charset="0"/>
            </a:endParaRPr>
          </a:p>
          <a:p>
            <a:pPr marL="0" indent="0">
              <a:buNone/>
            </a:pPr>
            <a:r>
              <a:rPr lang="en-GB" sz="8000" dirty="0">
                <a:latin typeface="Avenir Next LT Pro" panose="020B0504020202020204" pitchFamily="34" charset="0"/>
              </a:rPr>
              <a:t>This term the topics we will be focusing on are:</a:t>
            </a:r>
          </a:p>
          <a:p>
            <a:pPr>
              <a:buFont typeface="Courier New" pitchFamily="49" charset="0"/>
              <a:buChar char="o"/>
            </a:pPr>
            <a:r>
              <a:rPr lang="en-GB" sz="8000" dirty="0">
                <a:latin typeface="Avenir Next LT Pro" panose="020B0504020202020204" pitchFamily="34" charset="0"/>
              </a:rPr>
              <a:t>Place Value</a:t>
            </a:r>
          </a:p>
          <a:p>
            <a:pPr>
              <a:buFont typeface="Courier New" pitchFamily="49" charset="0"/>
              <a:buChar char="o"/>
            </a:pPr>
            <a:r>
              <a:rPr lang="en-GB" sz="8000" dirty="0">
                <a:latin typeface="Avenir Next LT Pro" panose="020B0504020202020204" pitchFamily="34" charset="0"/>
              </a:rPr>
              <a:t>Length and perimeter</a:t>
            </a:r>
          </a:p>
          <a:p>
            <a:pPr>
              <a:buFont typeface="Courier New" pitchFamily="49" charset="0"/>
              <a:buChar char="o"/>
            </a:pPr>
            <a:r>
              <a:rPr lang="en-GB" sz="8000" dirty="0">
                <a:latin typeface="Avenir Next LT Pro" panose="020B0504020202020204" pitchFamily="34" charset="0"/>
              </a:rPr>
              <a:t>Statistics</a:t>
            </a:r>
          </a:p>
          <a:p>
            <a:pPr>
              <a:buFont typeface="Courier New" pitchFamily="49" charset="0"/>
              <a:buChar char="o"/>
            </a:pPr>
            <a:r>
              <a:rPr lang="en-GB" sz="8000" dirty="0">
                <a:latin typeface="Avenir Next LT Pro" panose="020B0504020202020204" pitchFamily="34" charset="0"/>
              </a:rPr>
              <a:t>Addition and subtraction</a:t>
            </a:r>
          </a:p>
          <a:p>
            <a:pPr>
              <a:buFont typeface="Courier New" pitchFamily="49" charset="0"/>
              <a:buChar char="o"/>
            </a:pPr>
            <a:endParaRPr lang="en-GB" sz="8000" dirty="0">
              <a:latin typeface="Avenir Next LT Pro" panose="020B0504020202020204" pitchFamily="34" charset="0"/>
            </a:endParaRPr>
          </a:p>
          <a:p>
            <a:pPr>
              <a:buFont typeface="Courier New" pitchFamily="49" charset="0"/>
              <a:buChar char="o"/>
            </a:pPr>
            <a:r>
              <a:rPr lang="en-GB" sz="8000" dirty="0">
                <a:latin typeface="Avenir Next LT Pro" panose="020B0504020202020204" pitchFamily="34" charset="0"/>
              </a:rPr>
              <a:t>Mental strategies </a:t>
            </a:r>
          </a:p>
          <a:p>
            <a:pPr>
              <a:buFont typeface="Courier New" pitchFamily="49" charset="0"/>
              <a:buChar char="o"/>
            </a:pPr>
            <a:r>
              <a:rPr lang="en-GB" sz="8000" dirty="0">
                <a:latin typeface="Avenir Next LT Pro" panose="020B0504020202020204" pitchFamily="34" charset="0"/>
              </a:rPr>
              <a:t>Written methods</a:t>
            </a:r>
          </a:p>
          <a:p>
            <a:pPr>
              <a:buFont typeface="Courier New" pitchFamily="49" charset="0"/>
              <a:buChar char="o"/>
            </a:pPr>
            <a:r>
              <a:rPr lang="en-GB" sz="8000" dirty="0">
                <a:latin typeface="Avenir Next LT Pro" panose="020B0504020202020204" pitchFamily="34" charset="0"/>
              </a:rPr>
              <a:t>Problem solving / Deeper learning</a:t>
            </a:r>
          </a:p>
          <a:p>
            <a:pPr>
              <a:buFont typeface="Courier New" pitchFamily="49" charset="0"/>
              <a:buChar char="o"/>
            </a:pPr>
            <a:r>
              <a:rPr lang="en-GB" sz="8000" dirty="0">
                <a:latin typeface="Avenir Next LT Pro" panose="020B0504020202020204" pitchFamily="34" charset="0"/>
              </a:rPr>
              <a:t>Number facts</a:t>
            </a:r>
          </a:p>
          <a:p>
            <a:pPr>
              <a:buFont typeface="Courier New" pitchFamily="49" charset="0"/>
              <a:buChar char="o"/>
            </a:pPr>
            <a:r>
              <a:rPr lang="en-GB" sz="8000" dirty="0">
                <a:latin typeface="Avenir Next LT Pro" panose="020B0504020202020204" pitchFamily="34" charset="0"/>
              </a:rPr>
              <a:t>Table facts</a:t>
            </a:r>
          </a:p>
          <a:p>
            <a:pPr marL="0" indent="0">
              <a:buNone/>
            </a:pPr>
            <a:r>
              <a:rPr lang="en-GB" sz="8000" dirty="0">
                <a:latin typeface="Avenir Next LT Pro" panose="020B0504020202020204" pitchFamily="34" charset="0"/>
              </a:rPr>
              <a:t>    Your child will be given an individual table target. </a:t>
            </a:r>
          </a:p>
          <a:p>
            <a:pPr marL="0" indent="0">
              <a:buNone/>
            </a:pPr>
            <a:r>
              <a:rPr lang="en-GB" sz="8000" dirty="0">
                <a:latin typeface="Avenir Next LT Pro" panose="020B0504020202020204" pitchFamily="34" charset="0"/>
              </a:rPr>
              <a:t>     They will be tested on this on a Friday.</a:t>
            </a:r>
          </a:p>
          <a:p>
            <a:pPr marL="0" indent="0">
              <a:buNone/>
            </a:pPr>
            <a:endParaRPr lang="en-GB" sz="8000" dirty="0">
              <a:latin typeface="Avenir Next LT Pro" panose="020B0504020202020204" pitchFamily="34" charset="0"/>
            </a:endParaRPr>
          </a:p>
          <a:p>
            <a:pPr marL="0" indent="0">
              <a:buNone/>
            </a:pPr>
            <a:r>
              <a:rPr lang="en-GB" sz="8000" dirty="0">
                <a:latin typeface="Avenir Next LT Pro" panose="020B0504020202020204" pitchFamily="34" charset="0"/>
              </a:rPr>
              <a:t>Children in Year 4 need to be able to recall </a:t>
            </a:r>
            <a:r>
              <a:rPr lang="en-GB" sz="8000" u="sng" dirty="0">
                <a:latin typeface="Avenir Next LT Pro" panose="020B0504020202020204" pitchFamily="34" charset="0"/>
              </a:rPr>
              <a:t>all</a:t>
            </a:r>
            <a:r>
              <a:rPr lang="en-GB" sz="8000" dirty="0">
                <a:latin typeface="Avenir Next LT Pro" panose="020B0504020202020204" pitchFamily="34" charset="0"/>
              </a:rPr>
              <a:t> their times tables up to 12 x 12 quickly, accurately and at random, as they will be tested on these in May 2023 in the Multiplication Tables Check.</a:t>
            </a:r>
          </a:p>
          <a:p>
            <a:pPr>
              <a:buFont typeface="Courier New" pitchFamily="49" charset="0"/>
              <a:buChar char="o"/>
            </a:pPr>
            <a:endParaRPr lang="en-GB" sz="3400" dirty="0">
              <a:latin typeface="Kristen ITC" panose="03050502040202030202" pitchFamily="66" charset="0"/>
            </a:endParaRPr>
          </a:p>
          <a:p>
            <a:pPr marL="0" indent="0">
              <a:buFont typeface="Arial" pitchFamily="34" charset="0"/>
              <a:buNone/>
            </a:pP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88640"/>
            <a:ext cx="2757686" cy="2757686"/>
          </a:xfrm>
          <a:prstGeom prst="rect">
            <a:avLst/>
          </a:prstGeom>
        </p:spPr>
      </p:pic>
    </p:spTree>
    <p:extLst>
      <p:ext uri="{BB962C8B-B14F-4D97-AF65-F5344CB8AC3E}">
        <p14:creationId xmlns:p14="http://schemas.microsoft.com/office/powerpoint/2010/main" val="279953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293" y="-26572"/>
            <a:ext cx="3998368" cy="5191102"/>
          </a:xfrm>
          <a:prstGeom prst="rect">
            <a:avLst/>
          </a:prstGeom>
        </p:spPr>
      </p:pic>
      <p:sp>
        <p:nvSpPr>
          <p:cNvPr id="2" name="Title 1"/>
          <p:cNvSpPr>
            <a:spLocks noGrp="1"/>
          </p:cNvSpPr>
          <p:nvPr>
            <p:ph type="title"/>
          </p:nvPr>
        </p:nvSpPr>
        <p:spPr>
          <a:xfrm>
            <a:off x="-1908720" y="260648"/>
            <a:ext cx="8229600" cy="1143000"/>
          </a:xfrm>
        </p:spPr>
        <p:txBody>
          <a:bodyPr/>
          <a:lstStyle/>
          <a:p>
            <a:pPr algn="r"/>
            <a:r>
              <a:rPr lang="en-US" b="1" dirty="0">
                <a:latin typeface="Avenir Next LT Pro" panose="020B0504020202020204" pitchFamily="34" charset="0"/>
              </a:rPr>
              <a:t>RE</a:t>
            </a:r>
          </a:p>
        </p:txBody>
      </p:sp>
      <p:sp>
        <p:nvSpPr>
          <p:cNvPr id="3" name="Content Placeholder 2"/>
          <p:cNvSpPr>
            <a:spLocks noGrp="1"/>
          </p:cNvSpPr>
          <p:nvPr>
            <p:ph idx="1"/>
          </p:nvPr>
        </p:nvSpPr>
        <p:spPr>
          <a:xfrm>
            <a:off x="1648272" y="1327128"/>
            <a:ext cx="8229600" cy="5157192"/>
          </a:xfrm>
        </p:spPr>
        <p:txBody>
          <a:bodyPr>
            <a:normAutofit fontScale="85000" lnSpcReduction="20000"/>
          </a:bodyPr>
          <a:lstStyle/>
          <a:p>
            <a:pPr marL="0" indent="0" algn="ctr">
              <a:buNone/>
            </a:pPr>
            <a:r>
              <a:rPr lang="en-GB" sz="2800" b="1" dirty="0">
                <a:latin typeface="Avenir Next LT Pro" panose="020B0504020202020204" pitchFamily="34" charset="0"/>
              </a:rPr>
              <a:t>Autumn Term</a:t>
            </a:r>
          </a:p>
          <a:p>
            <a:pPr algn="ctr">
              <a:buFont typeface="Courier New" panose="02070309020205020404" pitchFamily="49" charset="0"/>
              <a:buChar char="o"/>
            </a:pPr>
            <a:r>
              <a:rPr lang="en-GB" sz="2800" dirty="0">
                <a:latin typeface="Avenir Next LT Pro" panose="020B0504020202020204" pitchFamily="34" charset="0"/>
              </a:rPr>
              <a:t>People</a:t>
            </a:r>
          </a:p>
          <a:p>
            <a:pPr algn="ctr">
              <a:buFont typeface="Courier New" panose="02070309020205020404" pitchFamily="49" charset="0"/>
              <a:buChar char="o"/>
            </a:pPr>
            <a:r>
              <a:rPr lang="en-GB" sz="2800" dirty="0">
                <a:latin typeface="Avenir Next LT Pro" panose="020B0504020202020204" pitchFamily="34" charset="0"/>
              </a:rPr>
              <a:t>Called</a:t>
            </a:r>
          </a:p>
          <a:p>
            <a:pPr algn="ctr">
              <a:buFont typeface="Courier New" panose="02070309020205020404" pitchFamily="49" charset="0"/>
              <a:buChar char="o"/>
            </a:pPr>
            <a:r>
              <a:rPr lang="en-GB" sz="2800" dirty="0">
                <a:latin typeface="Avenir Next LT Pro" panose="020B0504020202020204" pitchFamily="34" charset="0"/>
              </a:rPr>
              <a:t>Gifts</a:t>
            </a:r>
          </a:p>
          <a:p>
            <a:pPr marL="0" indent="0" algn="ctr">
              <a:buNone/>
            </a:pPr>
            <a:endParaRPr lang="en-GB" sz="2800" dirty="0">
              <a:latin typeface="Avenir Next LT Pro" panose="020B0504020202020204" pitchFamily="34" charset="0"/>
            </a:endParaRPr>
          </a:p>
          <a:p>
            <a:pPr marL="0" indent="0" algn="ctr">
              <a:buNone/>
            </a:pPr>
            <a:r>
              <a:rPr lang="en-GB" sz="2800" b="1" dirty="0">
                <a:latin typeface="Avenir Next LT Pro" panose="020B0504020202020204" pitchFamily="34" charset="0"/>
              </a:rPr>
              <a:t>Spring Term</a:t>
            </a:r>
          </a:p>
          <a:p>
            <a:pPr algn="ctr">
              <a:buFont typeface="Courier New" panose="02070309020205020404" pitchFamily="49" charset="0"/>
              <a:buChar char="o"/>
            </a:pPr>
            <a:r>
              <a:rPr lang="en-GB" sz="2800" dirty="0">
                <a:latin typeface="Avenir Next LT Pro" panose="020B0504020202020204" pitchFamily="34" charset="0"/>
              </a:rPr>
              <a:t>Community</a:t>
            </a:r>
          </a:p>
          <a:p>
            <a:pPr algn="ctr">
              <a:buFont typeface="Courier New" panose="02070309020205020404" pitchFamily="49" charset="0"/>
              <a:buChar char="o"/>
            </a:pPr>
            <a:r>
              <a:rPr lang="en-GB" sz="2800" dirty="0">
                <a:latin typeface="Avenir Next LT Pro" panose="020B0504020202020204" pitchFamily="34" charset="0"/>
              </a:rPr>
              <a:t>Giving and receiving</a:t>
            </a:r>
          </a:p>
          <a:p>
            <a:pPr algn="ctr">
              <a:buFont typeface="Courier New" panose="02070309020205020404" pitchFamily="49" charset="0"/>
              <a:buChar char="o"/>
            </a:pPr>
            <a:r>
              <a:rPr lang="en-GB" sz="2800" dirty="0">
                <a:latin typeface="Avenir Next LT Pro" panose="020B0504020202020204" pitchFamily="34" charset="0"/>
              </a:rPr>
              <a:t>Self-Discipline</a:t>
            </a:r>
          </a:p>
          <a:p>
            <a:pPr algn="ctr">
              <a:buFont typeface="Courier New" panose="02070309020205020404" pitchFamily="49" charset="0"/>
              <a:buChar char="o"/>
            </a:pPr>
            <a:endParaRPr lang="en-GB" sz="2800" dirty="0">
              <a:latin typeface="Avenir Next LT Pro" panose="020B0504020202020204" pitchFamily="34" charset="0"/>
            </a:endParaRPr>
          </a:p>
          <a:p>
            <a:pPr marL="0" indent="0" algn="ctr">
              <a:buNone/>
            </a:pPr>
            <a:r>
              <a:rPr lang="en-GB" sz="2800" b="1" dirty="0">
                <a:latin typeface="Avenir Next LT Pro" panose="020B0504020202020204" pitchFamily="34" charset="0"/>
              </a:rPr>
              <a:t>Summer Term</a:t>
            </a:r>
          </a:p>
          <a:p>
            <a:pPr algn="ctr">
              <a:buFont typeface="Courier New" panose="02070309020205020404" pitchFamily="49" charset="0"/>
              <a:buChar char="o"/>
            </a:pPr>
            <a:r>
              <a:rPr lang="en-GB" sz="2800" dirty="0">
                <a:latin typeface="Avenir Next LT Pro" panose="020B0504020202020204" pitchFamily="34" charset="0"/>
              </a:rPr>
              <a:t>New life</a:t>
            </a:r>
          </a:p>
          <a:p>
            <a:pPr algn="ctr">
              <a:buFont typeface="Courier New" panose="02070309020205020404" pitchFamily="49" charset="0"/>
              <a:buChar char="o"/>
            </a:pPr>
            <a:r>
              <a:rPr lang="en-GB" sz="2800" dirty="0">
                <a:latin typeface="Avenir Next LT Pro" panose="020B0504020202020204" pitchFamily="34" charset="0"/>
              </a:rPr>
              <a:t>Building bridges</a:t>
            </a:r>
          </a:p>
          <a:p>
            <a:pPr algn="ctr">
              <a:buFont typeface="Courier New" panose="02070309020205020404" pitchFamily="49" charset="0"/>
              <a:buChar char="o"/>
            </a:pPr>
            <a:r>
              <a:rPr lang="en-GB" sz="2800" dirty="0">
                <a:latin typeface="Avenir Next LT Pro" panose="020B0504020202020204" pitchFamily="34" charset="0"/>
              </a:rPr>
              <a:t>God’s People</a:t>
            </a:r>
          </a:p>
          <a:p>
            <a:pPr marL="0" indent="0" algn="r">
              <a:buNone/>
            </a:pPr>
            <a:endParaRPr lang="en-US" sz="2800" dirty="0">
              <a:latin typeface="Kristen ITC" panose="03050502040202030202"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1443</TotalTime>
  <Words>1330</Words>
  <Application>Microsoft Office PowerPoint</Application>
  <PresentationFormat>On-screen Show (4:3)</PresentationFormat>
  <Paragraphs>189</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 LT Pro</vt:lpstr>
      <vt:lpstr>Calibri</vt:lpstr>
      <vt:lpstr>Comic Sans MS</vt:lpstr>
      <vt:lpstr>Courier New</vt:lpstr>
      <vt:lpstr>Kristen ITC</vt:lpstr>
      <vt:lpstr>Office Theme</vt:lpstr>
      <vt:lpstr> Welcome to Year 4</vt:lpstr>
      <vt:lpstr>Vision for the  year</vt:lpstr>
      <vt:lpstr>PowerPoint Presentation</vt:lpstr>
      <vt:lpstr>PowerPoint Presentation</vt:lpstr>
      <vt:lpstr>Timetable</vt:lpstr>
      <vt:lpstr>English Reading</vt:lpstr>
      <vt:lpstr>PowerPoint Presentation</vt:lpstr>
      <vt:lpstr>PowerPoint Presentation</vt:lpstr>
      <vt:lpstr>RE</vt:lpstr>
      <vt:lpstr>PowerPoint Presentation</vt:lpstr>
      <vt:lpstr>Weekly blog and Home Practice</vt:lpstr>
      <vt:lpstr>Home Practice</vt:lpstr>
      <vt:lpstr>PowerPoint Presentation</vt:lpstr>
      <vt:lpstr>Behaviour Expectations</vt:lpstr>
      <vt:lpstr>PowerPoint Presentation</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Your User Name</dc:creator>
  <cp:lastModifiedBy>Alison</cp:lastModifiedBy>
  <cp:revision>242</cp:revision>
  <dcterms:created xsi:type="dcterms:W3CDTF">2012-09-16T17:31:14Z</dcterms:created>
  <dcterms:modified xsi:type="dcterms:W3CDTF">2022-09-13T16:10:11Z</dcterms:modified>
</cp:coreProperties>
</file>